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57" r:id="rId3"/>
    <p:sldId id="258" r:id="rId4"/>
    <p:sldId id="259" r:id="rId5"/>
    <p:sldId id="294" r:id="rId6"/>
    <p:sldId id="293" r:id="rId7"/>
    <p:sldId id="295" r:id="rId8"/>
    <p:sldId id="296" r:id="rId9"/>
    <p:sldId id="297" r:id="rId10"/>
    <p:sldId id="298" r:id="rId11"/>
    <p:sldId id="287" r:id="rId12"/>
    <p:sldId id="290" r:id="rId13"/>
    <p:sldId id="304" r:id="rId14"/>
    <p:sldId id="303" r:id="rId15"/>
    <p:sldId id="302" r:id="rId16"/>
    <p:sldId id="301" r:id="rId17"/>
    <p:sldId id="300" r:id="rId18"/>
    <p:sldId id="299" r:id="rId19"/>
    <p:sldId id="305" r:id="rId20"/>
    <p:sldId id="307" r:id="rId21"/>
    <p:sldId id="30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1C61A-8088-41BE-9F6B-283BA7C3C4E1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3D5BB-8655-43E7-B69E-75B357D20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44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99592" y="692696"/>
            <a:ext cx="7772400" cy="1829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OM" sz="7200" dirty="0" smtClean="0">
                <a:solidFill>
                  <a:srgbClr val="0070C0"/>
                </a:solidFill>
              </a:rPr>
              <a:t>مشروع قانون التعليم المدرسي</a:t>
            </a:r>
            <a:endParaRPr lang="en-US" sz="7200" dirty="0">
              <a:solidFill>
                <a:srgbClr val="0070C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85800" y="3140968"/>
            <a:ext cx="7772400" cy="167034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OM" b="1" dirty="0" smtClean="0">
                <a:solidFill>
                  <a:schemeClr val="tx1"/>
                </a:solidFill>
                <a:latin typeface="AGA Arabesque" pitchFamily="2" charset="2"/>
              </a:rPr>
              <a:t>الندوة الوطنية</a:t>
            </a:r>
          </a:p>
          <a:p>
            <a:r>
              <a:rPr lang="ar-OM" b="1" dirty="0" smtClean="0">
                <a:solidFill>
                  <a:schemeClr val="tx1"/>
                </a:solidFill>
                <a:latin typeface="AGA Arabesque" pitchFamily="2" charset="2"/>
              </a:rPr>
              <a:t>التعليم في سلطنة عمان : الطريق الى المستقبل</a:t>
            </a:r>
          </a:p>
          <a:p>
            <a:r>
              <a:rPr lang="ar-OM" b="1" dirty="0" smtClean="0">
                <a:solidFill>
                  <a:schemeClr val="tx1"/>
                </a:solidFill>
                <a:latin typeface="AGA Arabesque" pitchFamily="2" charset="2"/>
              </a:rPr>
              <a:t>14-16/أكتوبر/2014م</a:t>
            </a:r>
            <a:endParaRPr lang="ar-OM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7" name="مجموعة 7"/>
          <p:cNvGrpSpPr/>
          <p:nvPr/>
        </p:nvGrpSpPr>
        <p:grpSpPr>
          <a:xfrm>
            <a:off x="3657600" y="4572000"/>
            <a:ext cx="1981200" cy="1828799"/>
            <a:chOff x="3329579" y="2864356"/>
            <a:chExt cx="2150243" cy="2223020"/>
          </a:xfrm>
          <a:solidFill>
            <a:srgbClr val="FFC000"/>
          </a:solidFill>
        </p:grpSpPr>
        <p:sp>
          <p:nvSpPr>
            <p:cNvPr id="9" name="شكل بيضاوي 8"/>
            <p:cNvSpPr/>
            <p:nvPr/>
          </p:nvSpPr>
          <p:spPr>
            <a:xfrm>
              <a:off x="3329579" y="2864356"/>
              <a:ext cx="2150243" cy="2223020"/>
            </a:xfrm>
            <a:prstGeom prst="ellipse">
              <a:avLst/>
            </a:prstGeom>
            <a:grp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شكل بيضاوي 4"/>
            <p:cNvSpPr/>
            <p:nvPr/>
          </p:nvSpPr>
          <p:spPr>
            <a:xfrm>
              <a:off x="3660386" y="3327484"/>
              <a:ext cx="1488630" cy="138938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" tIns="24765" rIns="24765" bIns="24765" numCol="1" spcCol="1270" anchor="ctr" anchorCtr="0">
              <a:noAutofit/>
            </a:bodyPr>
            <a:lstStyle/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3200" b="1" kern="1200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المسودة الحالية للقانون</a:t>
              </a:r>
              <a:endParaRPr lang="en-US" sz="3200" b="1" kern="1200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</p:grpSp>
      <p:grpSp>
        <p:nvGrpSpPr>
          <p:cNvPr id="8" name="مجموعة 10"/>
          <p:cNvGrpSpPr/>
          <p:nvPr/>
        </p:nvGrpSpPr>
        <p:grpSpPr>
          <a:xfrm>
            <a:off x="7239000" y="4648200"/>
            <a:ext cx="1600198" cy="1296761"/>
            <a:chOff x="7022174" y="3373798"/>
            <a:chExt cx="1701998" cy="1296761"/>
          </a:xfrm>
        </p:grpSpPr>
        <p:sp>
          <p:nvSpPr>
            <p:cNvPr id="12" name="مستطيل مستدير الزوايا 11"/>
            <p:cNvSpPr/>
            <p:nvPr/>
          </p:nvSpPr>
          <p:spPr>
            <a:xfrm>
              <a:off x="7022174" y="3373798"/>
              <a:ext cx="1620953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مستطيل 12"/>
            <p:cNvSpPr/>
            <p:nvPr/>
          </p:nvSpPr>
          <p:spPr>
            <a:xfrm>
              <a:off x="7060153" y="3411779"/>
              <a:ext cx="1664019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النسخة الأولية لقانون التعليم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سهم إلى اليسار 19"/>
          <p:cNvSpPr/>
          <p:nvPr/>
        </p:nvSpPr>
        <p:spPr>
          <a:xfrm>
            <a:off x="5638800" y="5181600"/>
            <a:ext cx="1600200" cy="457199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سهم إلى اليسار 20"/>
          <p:cNvSpPr/>
          <p:nvPr/>
        </p:nvSpPr>
        <p:spPr>
          <a:xfrm rot="10800000">
            <a:off x="1905000" y="5257800"/>
            <a:ext cx="1766220" cy="457200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سهم إلى اليسار 37"/>
          <p:cNvSpPr/>
          <p:nvPr/>
        </p:nvSpPr>
        <p:spPr>
          <a:xfrm rot="19440000">
            <a:off x="5330378" y="4275932"/>
            <a:ext cx="1478149" cy="46795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9" name="سهم إلى اليسار 38"/>
          <p:cNvSpPr/>
          <p:nvPr/>
        </p:nvSpPr>
        <p:spPr>
          <a:xfrm rot="17280000">
            <a:off x="4172534" y="3476779"/>
            <a:ext cx="1905937" cy="45473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0" name="عنوان 1"/>
          <p:cNvSpPr txBox="1">
            <a:spLocks/>
          </p:cNvSpPr>
          <p:nvPr/>
        </p:nvSpPr>
        <p:spPr>
          <a:xfrm>
            <a:off x="612648" y="228600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منهجية إعداد القانون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1" name="سهم إلى اليسار 40"/>
          <p:cNvSpPr/>
          <p:nvPr/>
        </p:nvSpPr>
        <p:spPr>
          <a:xfrm rot="15120000">
            <a:off x="2830278" y="3535947"/>
            <a:ext cx="2001808" cy="45989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2" name="سهم إلى اليسار 41"/>
          <p:cNvSpPr/>
          <p:nvPr/>
        </p:nvSpPr>
        <p:spPr>
          <a:xfrm rot="12960000">
            <a:off x="2072076" y="4378071"/>
            <a:ext cx="1832058" cy="487552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1" name="مجموعة 25"/>
          <p:cNvGrpSpPr/>
          <p:nvPr/>
        </p:nvGrpSpPr>
        <p:grpSpPr>
          <a:xfrm>
            <a:off x="4648200" y="1600200"/>
            <a:ext cx="1620952" cy="1296761"/>
            <a:chOff x="4596373" y="34971"/>
            <a:chExt cx="1620952" cy="1296761"/>
          </a:xfrm>
        </p:grpSpPr>
        <p:sp>
          <p:nvSpPr>
            <p:cNvPr id="27" name="مستطيل مستدير الزوايا 26"/>
            <p:cNvSpPr/>
            <p:nvPr/>
          </p:nvSpPr>
          <p:spPr>
            <a:xfrm>
              <a:off x="4596373" y="34971"/>
              <a:ext cx="1620952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مستطيل 27"/>
            <p:cNvSpPr/>
            <p:nvPr/>
          </p:nvSpPr>
          <p:spPr>
            <a:xfrm>
              <a:off x="4672572" y="72952"/>
              <a:ext cx="1506771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القوانين واللوائح الوطنية 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مجموعة 31"/>
          <p:cNvGrpSpPr/>
          <p:nvPr/>
        </p:nvGrpSpPr>
        <p:grpSpPr>
          <a:xfrm>
            <a:off x="2514600" y="1600200"/>
            <a:ext cx="1600200" cy="1296761"/>
            <a:chOff x="2426672" y="34971"/>
            <a:chExt cx="1620952" cy="1296761"/>
          </a:xfrm>
        </p:grpSpPr>
        <p:sp>
          <p:nvSpPr>
            <p:cNvPr id="33" name="مستطيل مستدير الزوايا 32"/>
            <p:cNvSpPr/>
            <p:nvPr/>
          </p:nvSpPr>
          <p:spPr>
            <a:xfrm>
              <a:off x="2426672" y="34971"/>
              <a:ext cx="1620952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مستطيل 33"/>
            <p:cNvSpPr/>
            <p:nvPr/>
          </p:nvSpPr>
          <p:spPr>
            <a:xfrm>
              <a:off x="2464653" y="72952"/>
              <a:ext cx="1544990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القوانين والتجارب الدولية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مجموعة 34"/>
          <p:cNvGrpSpPr/>
          <p:nvPr/>
        </p:nvGrpSpPr>
        <p:grpSpPr>
          <a:xfrm>
            <a:off x="914400" y="2971800"/>
            <a:ext cx="1600199" cy="1296761"/>
            <a:chOff x="671347" y="1310290"/>
            <a:chExt cx="1600199" cy="1296761"/>
          </a:xfrm>
        </p:grpSpPr>
        <p:sp>
          <p:nvSpPr>
            <p:cNvPr id="36" name="مستطيل مستدير الزوايا 35"/>
            <p:cNvSpPr/>
            <p:nvPr/>
          </p:nvSpPr>
          <p:spPr>
            <a:xfrm>
              <a:off x="671347" y="1310290"/>
              <a:ext cx="1524000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مستطيل 36"/>
            <p:cNvSpPr/>
            <p:nvPr/>
          </p:nvSpPr>
          <p:spPr>
            <a:xfrm>
              <a:off x="709327" y="1348271"/>
              <a:ext cx="1562219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استفتاء مستمر مع الحقل التربوي 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مجموعة 16"/>
          <p:cNvGrpSpPr/>
          <p:nvPr/>
        </p:nvGrpSpPr>
        <p:grpSpPr>
          <a:xfrm>
            <a:off x="419705" y="4800600"/>
            <a:ext cx="1524000" cy="1296761"/>
            <a:chOff x="78061" y="3373798"/>
            <a:chExt cx="1543764" cy="1296761"/>
          </a:xfrm>
        </p:grpSpPr>
        <p:sp>
          <p:nvSpPr>
            <p:cNvPr id="18" name="مستطيل مستدير الزوايا 17"/>
            <p:cNvSpPr/>
            <p:nvPr/>
          </p:nvSpPr>
          <p:spPr>
            <a:xfrm>
              <a:off x="78061" y="3373798"/>
              <a:ext cx="1543764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مستطيل 18"/>
            <p:cNvSpPr/>
            <p:nvPr/>
          </p:nvSpPr>
          <p:spPr>
            <a:xfrm>
              <a:off x="116043" y="3373798"/>
              <a:ext cx="1466576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جهات صنع السياسات التربوية في السلطنة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مجموعة 22"/>
          <p:cNvGrpSpPr/>
          <p:nvPr/>
        </p:nvGrpSpPr>
        <p:grpSpPr>
          <a:xfrm>
            <a:off x="6477000" y="2971800"/>
            <a:ext cx="1544752" cy="1296761"/>
            <a:chOff x="6351698" y="1310290"/>
            <a:chExt cx="1620952" cy="1296761"/>
          </a:xfrm>
        </p:grpSpPr>
        <p:sp>
          <p:nvSpPr>
            <p:cNvPr id="24" name="مستطيل مستدير الزوايا 23"/>
            <p:cNvSpPr/>
            <p:nvPr/>
          </p:nvSpPr>
          <p:spPr>
            <a:xfrm>
              <a:off x="6351698" y="1310290"/>
              <a:ext cx="1620952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مستطيل 24"/>
            <p:cNvSpPr/>
            <p:nvPr/>
          </p:nvSpPr>
          <p:spPr>
            <a:xfrm>
              <a:off x="6427897" y="1348271"/>
              <a:ext cx="1506771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خبرات القائمين على إعداد مسودة القانون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710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63372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OM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ar-OM" dirty="0"/>
          </a:p>
        </p:txBody>
      </p:sp>
      <p:sp>
        <p:nvSpPr>
          <p:cNvPr id="7" name="Rounded Rectangle 10"/>
          <p:cNvSpPr/>
          <p:nvPr/>
        </p:nvSpPr>
        <p:spPr>
          <a:xfrm>
            <a:off x="5105400" y="1752600"/>
            <a:ext cx="3409976" cy="78581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OM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 أبواب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Rounded Rectangle 11"/>
          <p:cNvSpPr/>
          <p:nvPr/>
        </p:nvSpPr>
        <p:spPr>
          <a:xfrm>
            <a:off x="5029200" y="3657600"/>
            <a:ext cx="3409976" cy="78581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OM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25 </a:t>
            </a:r>
            <a:r>
              <a:rPr lang="ar-OM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فصل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Rectangle 18"/>
          <p:cNvSpPr/>
          <p:nvPr/>
        </p:nvSpPr>
        <p:spPr>
          <a:xfrm>
            <a:off x="6705600" y="4724400"/>
            <a:ext cx="1738298" cy="1295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220980" tIns="220980" rIns="220980" bIns="220980" numCol="1" spcCol="1270" anchor="ctr" anchorCtr="0">
            <a:noAutofit/>
          </a:bodyPr>
          <a:lstStyle/>
          <a:p>
            <a:pPr lvl="0" algn="ctr" defTabSz="2578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OM" sz="2800" kern="1200" dirty="0" smtClean="0"/>
              <a:t>المراحل التعليمية</a:t>
            </a:r>
            <a:endParaRPr lang="en-US" sz="2800" kern="1200" dirty="0"/>
          </a:p>
        </p:txBody>
      </p:sp>
      <p:sp>
        <p:nvSpPr>
          <p:cNvPr id="10" name="Rectangle 20"/>
          <p:cNvSpPr/>
          <p:nvPr/>
        </p:nvSpPr>
        <p:spPr>
          <a:xfrm>
            <a:off x="4800600" y="4724400"/>
            <a:ext cx="1801415" cy="1295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220980" tIns="220980" rIns="220980" bIns="220980" numCol="1" spcCol="1270" anchor="ctr" anchorCtr="0">
            <a:noAutofit/>
          </a:bodyPr>
          <a:lstStyle/>
          <a:p>
            <a:pPr lvl="0" algn="ctr" defTabSz="2578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OM" sz="2800" kern="1200" dirty="0" smtClean="0"/>
              <a:t>المنهج المدرسي</a:t>
            </a:r>
            <a:endParaRPr lang="en-US" sz="2800" kern="1200" dirty="0"/>
          </a:p>
        </p:txBody>
      </p:sp>
      <p:sp>
        <p:nvSpPr>
          <p:cNvPr id="11" name="Rectangle 21"/>
          <p:cNvSpPr/>
          <p:nvPr/>
        </p:nvSpPr>
        <p:spPr>
          <a:xfrm>
            <a:off x="2895600" y="4724400"/>
            <a:ext cx="1801415" cy="1295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220980" tIns="220980" rIns="220980" bIns="220980" numCol="1" spcCol="1270" anchor="ctr" anchorCtr="0">
            <a:noAutofit/>
          </a:bodyPr>
          <a:lstStyle/>
          <a:p>
            <a:pPr lvl="0" algn="ctr" defTabSz="2578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OM" sz="2800" dirty="0" smtClean="0"/>
              <a:t>التقويم التربوي</a:t>
            </a:r>
            <a:endParaRPr lang="en-US" sz="2800" kern="1200" dirty="0"/>
          </a:p>
        </p:txBody>
      </p:sp>
      <p:sp>
        <p:nvSpPr>
          <p:cNvPr id="12" name="Rectangle 22"/>
          <p:cNvSpPr/>
          <p:nvPr/>
        </p:nvSpPr>
        <p:spPr>
          <a:xfrm>
            <a:off x="990600" y="4724400"/>
            <a:ext cx="1801415" cy="1295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220980" tIns="220980" rIns="220980" bIns="220980" numCol="1" spcCol="1270" anchor="ctr" anchorCtr="0">
            <a:noAutofit/>
          </a:bodyPr>
          <a:lstStyle/>
          <a:p>
            <a:pPr lvl="0" algn="ctr" defTabSz="2578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OM" sz="2800" kern="1200" dirty="0" smtClean="0"/>
              <a:t>الهيئة التعليمية والطالب</a:t>
            </a:r>
            <a:endParaRPr lang="en-US" sz="2800" kern="1200" dirty="0"/>
          </a:p>
        </p:txBody>
      </p:sp>
      <p:grpSp>
        <p:nvGrpSpPr>
          <p:cNvPr id="13" name="مجموعة 7"/>
          <p:cNvGrpSpPr/>
          <p:nvPr/>
        </p:nvGrpSpPr>
        <p:grpSpPr>
          <a:xfrm>
            <a:off x="457200" y="1219200"/>
            <a:ext cx="2438400" cy="2209800"/>
            <a:chOff x="3329579" y="2864356"/>
            <a:chExt cx="2150243" cy="2223020"/>
          </a:xfrm>
          <a:solidFill>
            <a:srgbClr val="FFC000"/>
          </a:solidFill>
        </p:grpSpPr>
        <p:sp>
          <p:nvSpPr>
            <p:cNvPr id="14" name="شكل بيضاوي 13"/>
            <p:cNvSpPr/>
            <p:nvPr/>
          </p:nvSpPr>
          <p:spPr>
            <a:xfrm>
              <a:off x="3329579" y="2864356"/>
              <a:ext cx="2150243" cy="2223020"/>
            </a:xfrm>
            <a:prstGeom prst="ellipse">
              <a:avLst/>
            </a:prstGeom>
            <a:grp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شكل بيضاوي 4"/>
            <p:cNvSpPr/>
            <p:nvPr/>
          </p:nvSpPr>
          <p:spPr>
            <a:xfrm>
              <a:off x="3660386" y="3327484"/>
              <a:ext cx="1488630" cy="138938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" tIns="24765" rIns="24765" bIns="24765" numCol="1" spcCol="1270" anchor="ctr" anchorCtr="0">
              <a:noAutofit/>
            </a:bodyPr>
            <a:lstStyle/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3200" b="1" kern="1200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المسودة الحالية للقانون</a:t>
              </a:r>
              <a:endParaRPr lang="en-US" sz="3200" b="1" kern="1200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</p:grpSp>
      <p:sp>
        <p:nvSpPr>
          <p:cNvPr id="16" name="Right Arrow 12"/>
          <p:cNvSpPr/>
          <p:nvPr/>
        </p:nvSpPr>
        <p:spPr>
          <a:xfrm>
            <a:off x="2895600" y="2133600"/>
            <a:ext cx="2209800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Right Arrow 13"/>
          <p:cNvSpPr/>
          <p:nvPr/>
        </p:nvSpPr>
        <p:spPr>
          <a:xfrm rot="5400000">
            <a:off x="6274595" y="2945605"/>
            <a:ext cx="1066800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042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628" y="76737"/>
            <a:ext cx="9144000" cy="685746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9552" y="1268760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8000" dirty="0"/>
          </a:p>
        </p:txBody>
      </p:sp>
      <p:pic>
        <p:nvPicPr>
          <p:cNvPr id="7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8" name="مستطيل 7"/>
          <p:cNvSpPr/>
          <p:nvPr/>
        </p:nvSpPr>
        <p:spPr>
          <a:xfrm>
            <a:off x="2819400" y="533400"/>
            <a:ext cx="426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OM" sz="3600" b="1" dirty="0" smtClean="0">
                <a:solidFill>
                  <a:schemeClr val="accent1"/>
                </a:solidFill>
              </a:rPr>
              <a:t>تعريفات وأحكام عامة </a:t>
            </a:r>
            <a:endParaRPr lang="ar-OM" sz="3600" dirty="0">
              <a:solidFill>
                <a:schemeClr val="accent1"/>
              </a:solidFill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066800" y="1663244"/>
            <a:ext cx="69342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توضيح العلاقة التكاملية بين الوزارة ومجلس التعليم.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457200" marR="0" lvl="0" indent="-45720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النص على العلاقة التكاملية بين الوزارة وباقي مؤسسات المجتمع في تجويد التعليم و تحقيق أهدافه المختلفة.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457200" marR="0" lvl="0" indent="-45720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التأكيد على مجانية التعليم واعتباره حقا تكفله الدولة للطالب.</a:t>
            </a:r>
          </a:p>
          <a:p>
            <a:pPr marL="457200" marR="0" lvl="0" indent="-45720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تطوير النظام الإداري للوزارة والتوجه التدريجي نحو </a:t>
            </a:r>
            <a:r>
              <a:rPr kumimoji="0" lang="ar-OM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اللامركزية.</a:t>
            </a:r>
          </a:p>
          <a:p>
            <a:pPr marL="457200" indent="-457200" algn="just" rtl="1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ar-SA" sz="2800" b="1" dirty="0"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التأكيد على أهمية دعم ومشاركة القطاع الخاص في تقديم الخدمة التعليمية بالسلطنة.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063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9552" y="1268760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8000" dirty="0"/>
          </a:p>
        </p:txBody>
      </p:sp>
      <p:sp>
        <p:nvSpPr>
          <p:cNvPr id="6" name="مستطيل 5"/>
          <p:cNvSpPr/>
          <p:nvPr/>
        </p:nvSpPr>
        <p:spPr>
          <a:xfrm>
            <a:off x="2362200" y="685800"/>
            <a:ext cx="487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 smtClean="0">
                <a:solidFill>
                  <a:schemeClr val="accent1"/>
                </a:solidFill>
              </a:rPr>
              <a:t>المراحل التعليمية</a:t>
            </a:r>
            <a:endParaRPr lang="ar-OM" sz="3600" dirty="0">
              <a:solidFill>
                <a:schemeClr val="accent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90600" y="1721822"/>
            <a:ext cx="74676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algn="just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التأكيد على الدور المحوري لمرحلة ما قبل التعليم المدرسي واعتبار هذه المرحلة جزءا من النظام التعليمي الذي تعمل الوزارة على توفيره تدريجيا لأبناء السلطنة.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lvl="1" algn="just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إلزامية التعليم الأساسي متضمنا إلزام ولي الأمر تسجيل أطفاله في مرحلة التعليم الأساسي ومتابعة انتظامهم الدراسي.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lvl="1" algn="just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فتح المجال لنقل الطلاب المتفوقين دراسيا لصفوف أعلى وفق ضوابط محددة.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lvl="1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063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628" y="76737"/>
            <a:ext cx="9144000" cy="685746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1371600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8000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47800" y="2684621"/>
            <a:ext cx="6858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ar-OM" sz="3200" b="1" dirty="0" smtClean="0"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الالتزام ب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تقديم برامج التربية الخاصة سواء من خلال فتح مدارس مستقلة أو فصول ملحقه بالمدارس الحكومية.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457200" marR="0" lvl="0" indent="-4572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OM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التزام الوزارة ب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القضاء على الأمية وتوفير الدعم للدارسين لمواصلة تعليمهم المستقبلي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.</a:t>
            </a:r>
            <a:endParaRPr kumimoji="0" lang="ar-SA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514600" y="838200"/>
            <a:ext cx="4191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accent1"/>
                </a:solidFill>
              </a:rPr>
              <a:t>البرامج التعليمية</a:t>
            </a:r>
            <a:endParaRPr lang="ar-OM" sz="4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3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628" y="76737"/>
            <a:ext cx="9144000" cy="685746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9552" y="1268760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8000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914400" y="1704201"/>
            <a:ext cx="7620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ضرورة إشراف وزارة التربية والتعليم على كافة المدارس الخاصة والدولية وخضوعها للأحكام والقوانين المنظمة للعمل في هذا القطاع.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457200" marR="0" lvl="0" indent="-45720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إلزام المدارس الخاصة والدولية بتقديم البرامج التي تتفق وفلسفة التعليم في السلطنة وبما يلتزم بمحددات الآداب العامة في المجتمع العماني.</a:t>
            </a:r>
          </a:p>
          <a:p>
            <a:pPr marL="457200" marR="0" lvl="0" indent="-45720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إلزام المدارس الخاصة والدولية بتوفير كافة البيانات التي تطلبها الوزارة للتأكد من التزام هذا القطاع بالقوانين المنظمة للعمل فيه.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cs typeface="Sakkal Majalla" pitchFamily="2" charset="-78"/>
              </a:rPr>
              <a:t> 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514600" y="838200"/>
            <a:ext cx="449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المدارس الخاصة والدولية</a:t>
            </a:r>
            <a:endParaRPr kumimoji="0" lang="ar-SA" sz="40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63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628" y="76737"/>
            <a:ext cx="9144000" cy="685746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9552" y="1268760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8000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685800" y="1444823"/>
            <a:ext cx="75438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OM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الالتزام</a:t>
            </a:r>
            <a:r>
              <a:rPr kumimoji="0" lang="ar-OM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ب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معايير الأمن والسلامة والصيانة الدورية للمباني المدرسية.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457200" marR="0" lvl="0" indent="-45720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التأكيد على مسؤولية إدارات المدارس في التعامل مع الحالات التي قد تشكل خطرا يتهدد أمن وسلامة  الطلاب. 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457200" marR="0" lvl="0" indent="-45720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تنظيم عمليات التمويل المدرسي ومنها الجوانب المتعلقة بالتبرعات والهبات.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457200" marR="0" lvl="0" indent="-45720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فتح الباب لتمويل الطلاب في المدارس الخاصة وفق شروط محددة.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457200" marR="0" lvl="0" indent="-45720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السماح للوزارة بتأسيس شركات مساهمة لتقديم بعض الخدمات التعليمية.</a:t>
            </a:r>
            <a:endParaRPr kumimoji="0" lang="ar-SA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743200" y="762000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accent1"/>
                </a:solidFill>
              </a:rPr>
              <a:t>البيئة التعليمية </a:t>
            </a:r>
            <a:endParaRPr lang="ar-OM" sz="4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3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7"/>
            <a:ext cx="9144000" cy="685746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9552" y="1268760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8000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838200" y="1257387"/>
            <a:ext cx="7162800" cy="512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حق جميع الطلاب في الحصول على خدمة تعليمية ذات جودة وعلى معاملتهم جميعا على قدم المساواة.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457200" marR="0" lvl="0" indent="-4572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حق الطالب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في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ar-OM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الحصول على التغذية والرعاية الصحية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داخل المدرسة وعلى النقل من والى المدرسة.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457200" marR="0" lvl="0" indent="-4572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المشاركة في إدارة الشؤون المدرسية.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457200" marR="0" lvl="0" indent="-4572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حق بعض الطلاب في الدراسة المنزلية.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457200" marR="0" lvl="0" indent="-4572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التأكيد على واجب الطالب في احترام معلميه والالتزام بالنظام المدرسي.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457200" marR="0" lvl="0" indent="-4572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واجب الطالب في التقييد بالآداب العامة وضوابط ال</a:t>
            </a:r>
            <a:r>
              <a:rPr kumimoji="0" lang="ar-OM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أ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من والسلامة في مختلف مرافق المدرس</a:t>
            </a:r>
            <a:r>
              <a:rPr kumimoji="0" lang="ar-S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.</a:t>
            </a:r>
            <a:endParaRPr kumimoji="0" lang="ar-S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200400" y="609600"/>
            <a:ext cx="3657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000" b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الطالب</a:t>
            </a:r>
            <a:endParaRPr lang="en-US" sz="40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63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628" y="76737"/>
            <a:ext cx="9144000" cy="685746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9552" y="1268760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8000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838200" y="1765757"/>
            <a:ext cx="74676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ar-OM" sz="2800" b="1" dirty="0" smtClean="0"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اعتماد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معايير التراخيص المهنية.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تحديد معايير ملزمة لقبول المتقدمين لوظائف الهيئة التعليمية.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إلزام المعلمين المتعاقد معهم بصفة مؤقتة الحصول على تصاريح مؤقتة لمزاولة المهنة.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توفير التنمية المهنية لأعضاء الهيئة التعليمية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.</a:t>
            </a:r>
            <a:endParaRPr kumimoji="0" lang="ar-OM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ea typeface="Calibri" pitchFamily="34" charset="0"/>
              <a:cs typeface="Sakkal Majall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ar-OM" sz="2800" b="1" dirty="0" smtClean="0">
                <a:latin typeface="Sakkal Majalla" pitchFamily="2" charset="-78"/>
                <a:cs typeface="Sakkal Majalla" pitchFamily="2" charset="-78"/>
              </a:rPr>
              <a:t>منح المعلمين الذين يشاركون في برامج لتقوية التحصيل الدراسي خارج ساعات الدوام الرسمي مكافآت مادية.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الأخذ بنظام التقويم الذاتي والخارجي للمدارس والتزام الوزارة بالإفصاح عن نتائج التقويم الذي </a:t>
            </a:r>
            <a:r>
              <a:rPr kumimoji="0" lang="ar-SA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تجرية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للمدارس.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819400" y="685800"/>
            <a:ext cx="350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000" b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الهيئة التعليمية</a:t>
            </a:r>
            <a:endParaRPr lang="en-US" sz="40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63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628" y="76737"/>
            <a:ext cx="9144000" cy="685746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9552" y="1268760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8000" dirty="0"/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1066800" y="2438400"/>
            <a:ext cx="73152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اختصاص الوزارة بإعداد وتطوير المناهج.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457200" marR="0" lvl="0" indent="-45720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بناء المناهج انطلاقا من فلسفة وأهداف التعليم في السلطنة.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457200" marR="0" lvl="0" indent="-45720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حفظ حقوق الملكية الفكرية لكافة مطبوعات الوزارة مع الالتزام بكافة شروط وقوانين الملكية الفكرية عند بناء وتأليف المناهج.</a:t>
            </a:r>
            <a:endParaRPr kumimoji="0" lang="ar-SA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286000" y="914400"/>
            <a:ext cx="510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000" b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المنهج المدرسي </a:t>
            </a:r>
            <a:endParaRPr lang="en-US" sz="40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63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609600" y="163372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buNone/>
            </a:pPr>
            <a:endParaRPr lang="en-US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0" algn="r">
              <a:buNone/>
            </a:pPr>
            <a:endParaRPr lang="en-US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r">
              <a:buNone/>
            </a:pPr>
            <a:endParaRPr lang="ar-OM" sz="2700" dirty="0" smtClean="0"/>
          </a:p>
        </p:txBody>
      </p:sp>
      <p:sp>
        <p:nvSpPr>
          <p:cNvPr id="6" name="عنوان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OM" sz="3600" dirty="0" smtClean="0"/>
              <a:t/>
            </a:r>
            <a:br>
              <a:rPr lang="ar-OM" sz="3600" dirty="0" smtClean="0"/>
            </a:br>
            <a:r>
              <a:rPr lang="ar-OM" sz="3600" dirty="0" smtClean="0"/>
              <a:t/>
            </a:r>
            <a:br>
              <a:rPr lang="ar-OM" sz="3600" dirty="0" smtClean="0"/>
            </a:br>
            <a:r>
              <a:rPr lang="ar-OM" sz="3600" b="1" dirty="0" smtClean="0">
                <a:solidFill>
                  <a:srgbClr val="0070C0"/>
                </a:solidFill>
              </a:rPr>
              <a:t>تمهيد</a:t>
            </a:r>
            <a:r>
              <a:rPr lang="ar-OM" sz="3600" dirty="0" smtClean="0"/>
              <a:t/>
            </a:r>
            <a:br>
              <a:rPr lang="ar-OM" sz="3600" dirty="0" smtClean="0"/>
            </a:br>
            <a:r>
              <a:rPr lang="ar-OM" sz="3600" dirty="0" smtClean="0"/>
              <a:t/>
            </a:r>
            <a:br>
              <a:rPr lang="ar-OM" sz="3600" dirty="0" smtClean="0"/>
            </a:br>
            <a:r>
              <a:rPr lang="ar-OM" sz="3600" dirty="0" smtClean="0"/>
              <a:t/>
            </a:r>
            <a:br>
              <a:rPr lang="ar-OM" sz="3600" dirty="0" smtClean="0"/>
            </a:br>
            <a:endParaRPr lang="en-US" sz="3600" dirty="0"/>
          </a:p>
        </p:txBody>
      </p:sp>
      <p:sp>
        <p:nvSpPr>
          <p:cNvPr id="7" name="مستطيل 6"/>
          <p:cNvSpPr/>
          <p:nvPr/>
        </p:nvSpPr>
        <p:spPr>
          <a:xfrm>
            <a:off x="1143000" y="1752600"/>
            <a:ext cx="7615294" cy="655200"/>
          </a:xfrm>
          <a:prstGeom prst="rect">
            <a:avLst/>
          </a:pr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2" name="مجموعة 11"/>
          <p:cNvGrpSpPr/>
          <p:nvPr/>
        </p:nvGrpSpPr>
        <p:grpSpPr>
          <a:xfrm>
            <a:off x="2895600" y="1371600"/>
            <a:ext cx="5650745" cy="768786"/>
            <a:chOff x="2018123" y="68933"/>
            <a:chExt cx="5650745" cy="768786"/>
          </a:xfrm>
          <a:scene3d>
            <a:camera prst="orthographicFront"/>
            <a:lightRig rig="flat" dir="t"/>
          </a:scene3d>
        </p:grpSpPr>
        <p:sp>
          <p:nvSpPr>
            <p:cNvPr id="13" name="مستطيل مستدير الزوايا 12"/>
            <p:cNvSpPr/>
            <p:nvPr/>
          </p:nvSpPr>
          <p:spPr>
            <a:xfrm>
              <a:off x="2018123" y="68933"/>
              <a:ext cx="5650745" cy="76752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4" name="مستطيل 13"/>
            <p:cNvSpPr/>
            <p:nvPr/>
          </p:nvSpPr>
          <p:spPr>
            <a:xfrm>
              <a:off x="2018123" y="145133"/>
              <a:ext cx="5575811" cy="6925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213585" tIns="0" rIns="213585" bIns="0" numCol="1" spcCol="1270" anchor="ctr" anchorCtr="0">
              <a:noAutofit/>
            </a:bodyPr>
            <a:lstStyle/>
            <a:p>
              <a:pPr lvl="0" algn="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3600" b="0" kern="120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إطار مؤسسي للعملية التعليمية</a:t>
              </a:r>
              <a:endPara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15" name="مستطيل 14"/>
          <p:cNvSpPr/>
          <p:nvPr/>
        </p:nvSpPr>
        <p:spPr>
          <a:xfrm>
            <a:off x="1143000" y="2971800"/>
            <a:ext cx="7617647" cy="655200"/>
          </a:xfrm>
          <a:prstGeom prst="rect">
            <a:avLst/>
          </a:prstGeom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6" name="مجموعة 15"/>
          <p:cNvGrpSpPr/>
          <p:nvPr/>
        </p:nvGrpSpPr>
        <p:grpSpPr>
          <a:xfrm>
            <a:off x="2895600" y="2590800"/>
            <a:ext cx="5650745" cy="767520"/>
            <a:chOff x="2018123" y="1248293"/>
            <a:chExt cx="5650745" cy="767520"/>
          </a:xfrm>
          <a:scene3d>
            <a:camera prst="orthographicFront"/>
            <a:lightRig rig="flat" dir="t"/>
          </a:scene3d>
        </p:grpSpPr>
        <p:sp>
          <p:nvSpPr>
            <p:cNvPr id="17" name="مستطيل مستدير الزوايا 16"/>
            <p:cNvSpPr/>
            <p:nvPr/>
          </p:nvSpPr>
          <p:spPr>
            <a:xfrm>
              <a:off x="2018123" y="1248293"/>
              <a:ext cx="5650745" cy="76752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8" name="مستطيل 17"/>
            <p:cNvSpPr/>
            <p:nvPr/>
          </p:nvSpPr>
          <p:spPr>
            <a:xfrm>
              <a:off x="2055590" y="1285760"/>
              <a:ext cx="5575811" cy="6925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213585" tIns="0" rIns="213585" bIns="0" numCol="1" spcCol="1270" anchor="ctr" anchorCtr="0">
              <a:noAutofit/>
            </a:bodyPr>
            <a:lstStyle/>
            <a:p>
              <a:pPr lvl="0" algn="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3600" b="0" kern="120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استشراف مستقبلي لتطوير التعليم</a:t>
              </a:r>
              <a:endPara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19" name="مستطيل 18"/>
          <p:cNvSpPr/>
          <p:nvPr/>
        </p:nvSpPr>
        <p:spPr>
          <a:xfrm>
            <a:off x="1143000" y="4191000"/>
            <a:ext cx="7615294" cy="655200"/>
          </a:xfrm>
          <a:prstGeom prst="rect">
            <a:avLst/>
          </a:prstGeom>
        </p:spPr>
        <p:style>
          <a:lnRef idx="1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0" name="مجموعة 19"/>
          <p:cNvGrpSpPr/>
          <p:nvPr/>
        </p:nvGrpSpPr>
        <p:grpSpPr>
          <a:xfrm>
            <a:off x="2438400" y="3810000"/>
            <a:ext cx="6107945" cy="767520"/>
            <a:chOff x="1560923" y="2427654"/>
            <a:chExt cx="6107945" cy="767520"/>
          </a:xfrm>
          <a:scene3d>
            <a:camera prst="orthographicFront"/>
            <a:lightRig rig="flat" dir="t"/>
          </a:scene3d>
        </p:grpSpPr>
        <p:sp>
          <p:nvSpPr>
            <p:cNvPr id="21" name="مستطيل مستدير الزوايا 20"/>
            <p:cNvSpPr/>
            <p:nvPr/>
          </p:nvSpPr>
          <p:spPr>
            <a:xfrm>
              <a:off x="2018123" y="2427654"/>
              <a:ext cx="5650745" cy="76752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2" name="مستطيل 21"/>
            <p:cNvSpPr/>
            <p:nvPr/>
          </p:nvSpPr>
          <p:spPr>
            <a:xfrm>
              <a:off x="1560923" y="2465121"/>
              <a:ext cx="6070479" cy="6925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213585" tIns="0" rIns="213585" bIns="0" numCol="1" spcCol="1270" anchor="ctr" anchorCtr="0">
              <a:noAutofit/>
            </a:bodyPr>
            <a:lstStyle/>
            <a:p>
              <a:pPr lvl="0" algn="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3600" b="0" kern="120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القانون وثيقة تربوية وقانونية في آن واحد</a:t>
              </a:r>
              <a:endParaRPr lang="en-US" sz="36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23" name="مستطيل 22"/>
          <p:cNvSpPr/>
          <p:nvPr/>
        </p:nvSpPr>
        <p:spPr>
          <a:xfrm>
            <a:off x="1066800" y="5257800"/>
            <a:ext cx="7691494" cy="655200"/>
          </a:xfrm>
          <a:prstGeom prst="rect">
            <a:avLst/>
          </a:prstGeom>
        </p:spPr>
        <p:style>
          <a:lnRef idx="1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5" name="مجموعة 24"/>
          <p:cNvGrpSpPr/>
          <p:nvPr/>
        </p:nvGrpSpPr>
        <p:grpSpPr>
          <a:xfrm>
            <a:off x="2743200" y="4953000"/>
            <a:ext cx="5797414" cy="767520"/>
            <a:chOff x="2720533" y="5664413"/>
            <a:chExt cx="5575810" cy="767520"/>
          </a:xfrm>
          <a:scene3d>
            <a:camera prst="orthographicFront"/>
            <a:lightRig rig="flat" dir="t"/>
          </a:scene3d>
        </p:grpSpPr>
        <p:sp>
          <p:nvSpPr>
            <p:cNvPr id="26" name="مستطيل مستدير الزوايا 25"/>
            <p:cNvSpPr/>
            <p:nvPr/>
          </p:nvSpPr>
          <p:spPr>
            <a:xfrm>
              <a:off x="2867108" y="5664413"/>
              <a:ext cx="5429014" cy="76752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7" name="مستطيل 26"/>
            <p:cNvSpPr/>
            <p:nvPr/>
          </p:nvSpPr>
          <p:spPr>
            <a:xfrm>
              <a:off x="2720533" y="5667173"/>
              <a:ext cx="5575810" cy="6925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213585" tIns="0" rIns="213585" bIns="0" numCol="1" spcCol="1270" anchor="ctr" anchorCtr="0">
              <a:noAutofit/>
            </a:bodyPr>
            <a:lstStyle/>
            <a:p>
              <a:pPr lvl="0" algn="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3200" b="0" kern="120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منطلق محوري لتطوير البنية التنظيمية والقانونية في إطار التربية والتعليم</a:t>
              </a:r>
              <a:endParaRPr lang="en-US" sz="32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765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628" y="76737"/>
            <a:ext cx="9144000" cy="685746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8600" y="1219200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8000" dirty="0"/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990600" y="1644135"/>
            <a:ext cx="7543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التأكيد على الشراكة بين المدرسة والبيت في بناء وتنفيذ خطط رفع المستوى التحصيلي للطالب.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الالتزام بتنفيذ الاختبارات الوطنية.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التأكيد على الإجراءات التي تكفل دقة إعداد الامتحانات وتصحيحها والحفاظ على سريتها.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التزام أعضاء الهيئة التعليمية بأداء كافة الأعمال المرتبطة بأعمال الامتحانات.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التأكيد على حق أولياء الأمور في الحصول على تقارير دورية عن مستويات أبنائهم وطلب مراجعة اختباراتهم في الصف 12.</a:t>
            </a:r>
            <a:endParaRPr kumimoji="0" lang="ar-SA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362200" y="685800"/>
            <a:ext cx="533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000" b="1" dirty="0" smtClean="0">
                <a:solidFill>
                  <a:schemeClr val="accent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التقويم التربوي </a:t>
            </a:r>
            <a:endParaRPr lang="en-US" sz="40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63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628" y="76737"/>
            <a:ext cx="9144000" cy="685746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9552" y="1268760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8000" dirty="0"/>
          </a:p>
        </p:txBody>
      </p:sp>
      <p:sp>
        <p:nvSpPr>
          <p:cNvPr id="6" name="مستطيل 5"/>
          <p:cNvSpPr/>
          <p:nvPr/>
        </p:nvSpPr>
        <p:spPr>
          <a:xfrm>
            <a:off x="1371600" y="2514600"/>
            <a:ext cx="64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OM" sz="7200" b="1" dirty="0" smtClean="0">
                <a:solidFill>
                  <a:schemeClr val="accent1"/>
                </a:solidFill>
                <a:latin typeface="Sakkal Majalla" pitchFamily="2" charset="-78"/>
                <a:cs typeface="Sakkal Majalla" pitchFamily="2" charset="-78"/>
              </a:rPr>
              <a:t>المناقشة</a:t>
            </a:r>
            <a:endParaRPr lang="ar-OM" sz="7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3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3400"/>
            <a:ext cx="9144000" cy="6857463"/>
          </a:xfrm>
          <a:prstGeom prst="rect">
            <a:avLst/>
          </a:prstGeom>
        </p:spPr>
      </p:pic>
      <p:sp>
        <p:nvSpPr>
          <p:cNvPr id="7" name="عنصر نائب للمحتوى 2"/>
          <p:cNvSpPr txBox="1">
            <a:spLocks/>
          </p:cNvSpPr>
          <p:nvPr/>
        </p:nvSpPr>
        <p:spPr>
          <a:xfrm>
            <a:off x="609600" y="163372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OM" sz="2700" dirty="0" smtClean="0"/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endParaRPr lang="en-US" sz="3700" dirty="0"/>
          </a:p>
        </p:txBody>
      </p:sp>
      <p:sp>
        <p:nvSpPr>
          <p:cNvPr id="15" name="مستطيل 14"/>
          <p:cNvSpPr/>
          <p:nvPr/>
        </p:nvSpPr>
        <p:spPr>
          <a:xfrm>
            <a:off x="1219200" y="1066800"/>
            <a:ext cx="678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OM" sz="3600" b="1" dirty="0" smtClean="0">
                <a:solidFill>
                  <a:srgbClr val="0070C0"/>
                </a:solidFill>
              </a:rPr>
              <a:t>منطلقات قانون التعليم المدرسي</a:t>
            </a:r>
            <a:endParaRPr lang="ar-OM" sz="3600" dirty="0"/>
          </a:p>
        </p:txBody>
      </p:sp>
      <p:sp>
        <p:nvSpPr>
          <p:cNvPr id="16" name="مستطيل 15"/>
          <p:cNvSpPr/>
          <p:nvPr/>
        </p:nvSpPr>
        <p:spPr>
          <a:xfrm>
            <a:off x="1066800" y="2057400"/>
            <a:ext cx="74676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OM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ar-OM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النظرة المستقبلية لتطوير التعليم. </a:t>
            </a:r>
            <a:endParaRPr lang="ar-OM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rtl="1">
              <a:buFont typeface="Wingdings" pitchFamily="2" charset="2"/>
              <a:buChar char="q"/>
            </a:pPr>
            <a:r>
              <a:rPr lang="ar-OM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تحويل التعليم إلى عملية ومهنة جاذبة. </a:t>
            </a:r>
            <a:endParaRPr lang="ar-OM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rtl="1">
              <a:buFont typeface="Wingdings" pitchFamily="2" charset="2"/>
              <a:buChar char="q"/>
            </a:pPr>
            <a:r>
              <a:rPr lang="ar-OM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تنظيم التعليم وفق معايير وأسس علمية وقانونية</a:t>
            </a:r>
            <a:r>
              <a:rPr lang="ar-OM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ar-OM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rtl="1">
              <a:buFont typeface="Wingdings" pitchFamily="2" charset="2"/>
              <a:buChar char="q"/>
            </a:pPr>
            <a:r>
              <a:rPr lang="ar-OM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التأكيد </a:t>
            </a:r>
            <a:r>
              <a:rPr lang="ar-OM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على دور الأسرة.</a:t>
            </a:r>
          </a:p>
          <a:p>
            <a:pPr algn="r" rtl="1">
              <a:buFont typeface="Wingdings" pitchFamily="2" charset="2"/>
              <a:buChar char="q"/>
            </a:pPr>
            <a:r>
              <a:rPr lang="ar-OM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توضيح الحقوق والواجبات. </a:t>
            </a:r>
          </a:p>
          <a:p>
            <a:pPr algn="r" rtl="1">
              <a:buFont typeface="Wingdings" pitchFamily="2" charset="2"/>
              <a:buChar char="q"/>
            </a:pPr>
            <a:r>
              <a:rPr lang="ar-OM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توسيع </a:t>
            </a:r>
            <a:r>
              <a:rPr lang="ar-OM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الصلاحيات الإدارية والمالية للمحافظات والمدارس. </a:t>
            </a:r>
            <a:endParaRPr lang="ar-OM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rtl="1">
              <a:buFont typeface="Wingdings" pitchFamily="2" charset="2"/>
              <a:buChar char="q"/>
            </a:pPr>
            <a:r>
              <a:rPr lang="ar-OM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تعزيز الشراكة بين القطاعين العام والخاص.</a:t>
            </a:r>
          </a:p>
          <a:p>
            <a:pPr algn="r" rtl="1"/>
            <a:endParaRPr lang="ar-OM" sz="2800" dirty="0"/>
          </a:p>
        </p:txBody>
      </p:sp>
    </p:spTree>
    <p:extLst>
      <p:ext uri="{BB962C8B-B14F-4D97-AF65-F5344CB8AC3E}">
        <p14:creationId xmlns:p14="http://schemas.microsoft.com/office/powerpoint/2010/main" val="162153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8" name="مجموعة 7"/>
          <p:cNvGrpSpPr/>
          <p:nvPr/>
        </p:nvGrpSpPr>
        <p:grpSpPr>
          <a:xfrm>
            <a:off x="3657600" y="4572000"/>
            <a:ext cx="1981200" cy="1828799"/>
            <a:chOff x="3329579" y="2864356"/>
            <a:chExt cx="2150243" cy="2223020"/>
          </a:xfrm>
        </p:grpSpPr>
        <p:sp>
          <p:nvSpPr>
            <p:cNvPr id="9" name="شكل بيضاوي 8"/>
            <p:cNvSpPr/>
            <p:nvPr/>
          </p:nvSpPr>
          <p:spPr>
            <a:xfrm>
              <a:off x="3329579" y="2864356"/>
              <a:ext cx="2150243" cy="2223020"/>
            </a:xfrm>
            <a:prstGeom prst="ellipse">
              <a:avLst/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شكل بيضاوي 4"/>
            <p:cNvSpPr/>
            <p:nvPr/>
          </p:nvSpPr>
          <p:spPr>
            <a:xfrm>
              <a:off x="3503294" y="3203474"/>
              <a:ext cx="1728423" cy="16374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" tIns="24765" rIns="24765" bIns="24765" numCol="1" spcCol="1270" anchor="ctr" anchorCtr="0">
              <a:noAutofit/>
            </a:bodyPr>
            <a:lstStyle/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3200" b="1" kern="1200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المسودة الحالية للقانون</a:t>
              </a:r>
              <a:endParaRPr lang="en-US" sz="3200" b="1" kern="1200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</p:grpSp>
      <p:grpSp>
        <p:nvGrpSpPr>
          <p:cNvPr id="11" name="مجموعة 10"/>
          <p:cNvGrpSpPr/>
          <p:nvPr/>
        </p:nvGrpSpPr>
        <p:grpSpPr>
          <a:xfrm>
            <a:off x="7239000" y="4648200"/>
            <a:ext cx="1600198" cy="1296761"/>
            <a:chOff x="7022174" y="3373798"/>
            <a:chExt cx="1701998" cy="1296761"/>
          </a:xfrm>
        </p:grpSpPr>
        <p:sp>
          <p:nvSpPr>
            <p:cNvPr id="12" name="مستطيل مستدير الزوايا 11"/>
            <p:cNvSpPr/>
            <p:nvPr/>
          </p:nvSpPr>
          <p:spPr>
            <a:xfrm>
              <a:off x="7022174" y="3373798"/>
              <a:ext cx="1620953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مستطيل 12"/>
            <p:cNvSpPr/>
            <p:nvPr/>
          </p:nvSpPr>
          <p:spPr>
            <a:xfrm>
              <a:off x="7060153" y="3411779"/>
              <a:ext cx="1664019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النسخة الأولية لقانون التعليم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سهم إلى اليسار 19"/>
          <p:cNvSpPr/>
          <p:nvPr/>
        </p:nvSpPr>
        <p:spPr>
          <a:xfrm>
            <a:off x="5638800" y="5181600"/>
            <a:ext cx="1600200" cy="457199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سهم إلى اليسار 20"/>
          <p:cNvSpPr/>
          <p:nvPr/>
        </p:nvSpPr>
        <p:spPr>
          <a:xfrm rot="10800000">
            <a:off x="1905000" y="5257800"/>
            <a:ext cx="1766220" cy="457200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سهم إلى اليسار 37"/>
          <p:cNvSpPr/>
          <p:nvPr/>
        </p:nvSpPr>
        <p:spPr>
          <a:xfrm rot="19440000">
            <a:off x="5330378" y="4275932"/>
            <a:ext cx="1478149" cy="46795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9" name="سهم إلى اليسار 38"/>
          <p:cNvSpPr/>
          <p:nvPr/>
        </p:nvSpPr>
        <p:spPr>
          <a:xfrm rot="17280000">
            <a:off x="4172534" y="3476779"/>
            <a:ext cx="1905937" cy="45473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0" name="عنوان 1"/>
          <p:cNvSpPr txBox="1">
            <a:spLocks/>
          </p:cNvSpPr>
          <p:nvPr/>
        </p:nvSpPr>
        <p:spPr>
          <a:xfrm>
            <a:off x="612648" y="228600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منهجية إعداد القانون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1" name="سهم إلى اليسار 40"/>
          <p:cNvSpPr/>
          <p:nvPr/>
        </p:nvSpPr>
        <p:spPr>
          <a:xfrm rot="15120000">
            <a:off x="2830278" y="3535947"/>
            <a:ext cx="2001808" cy="45989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2" name="سهم إلى اليسار 41"/>
          <p:cNvSpPr/>
          <p:nvPr/>
        </p:nvSpPr>
        <p:spPr>
          <a:xfrm rot="12960000">
            <a:off x="2072076" y="4378071"/>
            <a:ext cx="1832058" cy="487552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6" name="مجموعة 25"/>
          <p:cNvGrpSpPr/>
          <p:nvPr/>
        </p:nvGrpSpPr>
        <p:grpSpPr>
          <a:xfrm>
            <a:off x="4648200" y="1600200"/>
            <a:ext cx="1620952" cy="1296761"/>
            <a:chOff x="4596373" y="34971"/>
            <a:chExt cx="1620952" cy="1296761"/>
          </a:xfrm>
        </p:grpSpPr>
        <p:sp>
          <p:nvSpPr>
            <p:cNvPr id="27" name="مستطيل مستدير الزوايا 26"/>
            <p:cNvSpPr/>
            <p:nvPr/>
          </p:nvSpPr>
          <p:spPr>
            <a:xfrm>
              <a:off x="4596373" y="34971"/>
              <a:ext cx="1620952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مستطيل 27"/>
            <p:cNvSpPr/>
            <p:nvPr/>
          </p:nvSpPr>
          <p:spPr>
            <a:xfrm>
              <a:off x="4672572" y="72952"/>
              <a:ext cx="1506771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القوانين واللوائح الوطنية 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مجموعة 31"/>
          <p:cNvGrpSpPr/>
          <p:nvPr/>
        </p:nvGrpSpPr>
        <p:grpSpPr>
          <a:xfrm>
            <a:off x="2514600" y="1600200"/>
            <a:ext cx="1600200" cy="1296761"/>
            <a:chOff x="2426672" y="34971"/>
            <a:chExt cx="1620952" cy="1296761"/>
          </a:xfrm>
        </p:grpSpPr>
        <p:sp>
          <p:nvSpPr>
            <p:cNvPr id="33" name="مستطيل مستدير الزوايا 32"/>
            <p:cNvSpPr/>
            <p:nvPr/>
          </p:nvSpPr>
          <p:spPr>
            <a:xfrm>
              <a:off x="2426672" y="34971"/>
              <a:ext cx="1620952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مستطيل 33"/>
            <p:cNvSpPr/>
            <p:nvPr/>
          </p:nvSpPr>
          <p:spPr>
            <a:xfrm>
              <a:off x="2464653" y="72952"/>
              <a:ext cx="1544990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القوانين والتجارب الدولية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مجموعة 34"/>
          <p:cNvGrpSpPr/>
          <p:nvPr/>
        </p:nvGrpSpPr>
        <p:grpSpPr>
          <a:xfrm>
            <a:off x="914400" y="2971800"/>
            <a:ext cx="1600199" cy="1296761"/>
            <a:chOff x="671347" y="1310290"/>
            <a:chExt cx="1600199" cy="1296761"/>
          </a:xfrm>
        </p:grpSpPr>
        <p:sp>
          <p:nvSpPr>
            <p:cNvPr id="36" name="مستطيل مستدير الزوايا 35"/>
            <p:cNvSpPr/>
            <p:nvPr/>
          </p:nvSpPr>
          <p:spPr>
            <a:xfrm>
              <a:off x="671347" y="1310290"/>
              <a:ext cx="1524000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مستطيل 36"/>
            <p:cNvSpPr/>
            <p:nvPr/>
          </p:nvSpPr>
          <p:spPr>
            <a:xfrm>
              <a:off x="709327" y="1348271"/>
              <a:ext cx="1562219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استفتاء مستمر مع الحقل التربوي 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مجموعة 16"/>
          <p:cNvGrpSpPr/>
          <p:nvPr/>
        </p:nvGrpSpPr>
        <p:grpSpPr>
          <a:xfrm>
            <a:off x="419705" y="4800600"/>
            <a:ext cx="1524000" cy="1296761"/>
            <a:chOff x="78061" y="3373798"/>
            <a:chExt cx="1543764" cy="1296761"/>
          </a:xfrm>
        </p:grpSpPr>
        <p:sp>
          <p:nvSpPr>
            <p:cNvPr id="18" name="مستطيل مستدير الزوايا 17"/>
            <p:cNvSpPr/>
            <p:nvPr/>
          </p:nvSpPr>
          <p:spPr>
            <a:xfrm>
              <a:off x="78061" y="3373798"/>
              <a:ext cx="1543764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مستطيل 18"/>
            <p:cNvSpPr/>
            <p:nvPr/>
          </p:nvSpPr>
          <p:spPr>
            <a:xfrm>
              <a:off x="116043" y="3373798"/>
              <a:ext cx="1466576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جهات صنع السياسات التربوية في السلطنة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مجموعة 22"/>
          <p:cNvGrpSpPr/>
          <p:nvPr/>
        </p:nvGrpSpPr>
        <p:grpSpPr>
          <a:xfrm>
            <a:off x="6477000" y="2971800"/>
            <a:ext cx="1544752" cy="1296761"/>
            <a:chOff x="6351698" y="1310290"/>
            <a:chExt cx="1620952" cy="1296761"/>
          </a:xfrm>
        </p:grpSpPr>
        <p:sp>
          <p:nvSpPr>
            <p:cNvPr id="24" name="مستطيل مستدير الزوايا 23"/>
            <p:cNvSpPr/>
            <p:nvPr/>
          </p:nvSpPr>
          <p:spPr>
            <a:xfrm>
              <a:off x="6351698" y="1310290"/>
              <a:ext cx="1620952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مستطيل 24"/>
            <p:cNvSpPr/>
            <p:nvPr/>
          </p:nvSpPr>
          <p:spPr>
            <a:xfrm>
              <a:off x="6427897" y="1348271"/>
              <a:ext cx="1506771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خبرات القائمين على إعداد مسودة القانون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710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7" name="مجموعة 7"/>
          <p:cNvGrpSpPr/>
          <p:nvPr/>
        </p:nvGrpSpPr>
        <p:grpSpPr>
          <a:xfrm>
            <a:off x="3657600" y="4572000"/>
            <a:ext cx="1981200" cy="1828799"/>
            <a:chOff x="3329579" y="2864356"/>
            <a:chExt cx="2150243" cy="2223020"/>
          </a:xfrm>
        </p:grpSpPr>
        <p:sp>
          <p:nvSpPr>
            <p:cNvPr id="9" name="شكل بيضاوي 8"/>
            <p:cNvSpPr/>
            <p:nvPr/>
          </p:nvSpPr>
          <p:spPr>
            <a:xfrm>
              <a:off x="3329579" y="2864356"/>
              <a:ext cx="2150243" cy="2223020"/>
            </a:xfrm>
            <a:prstGeom prst="ellipse">
              <a:avLst/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شكل بيضاوي 4"/>
            <p:cNvSpPr/>
            <p:nvPr/>
          </p:nvSpPr>
          <p:spPr>
            <a:xfrm>
              <a:off x="3503294" y="3203474"/>
              <a:ext cx="1728423" cy="16374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" tIns="24765" rIns="24765" bIns="24765" numCol="1" spcCol="1270" anchor="ctr" anchorCtr="0">
              <a:noAutofit/>
            </a:bodyPr>
            <a:lstStyle/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3200" b="1" kern="1200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المسودة الحالية للقانون</a:t>
              </a:r>
              <a:endParaRPr lang="en-US" sz="3200" b="1" kern="1200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</p:grpSp>
      <p:grpSp>
        <p:nvGrpSpPr>
          <p:cNvPr id="8" name="مجموعة 10"/>
          <p:cNvGrpSpPr/>
          <p:nvPr/>
        </p:nvGrpSpPr>
        <p:grpSpPr>
          <a:xfrm>
            <a:off x="7239000" y="4648200"/>
            <a:ext cx="1600198" cy="1296761"/>
            <a:chOff x="7022174" y="3373798"/>
            <a:chExt cx="1701998" cy="1296761"/>
          </a:xfrm>
        </p:grpSpPr>
        <p:sp>
          <p:nvSpPr>
            <p:cNvPr id="12" name="مستطيل مستدير الزوايا 11"/>
            <p:cNvSpPr/>
            <p:nvPr/>
          </p:nvSpPr>
          <p:spPr>
            <a:xfrm>
              <a:off x="7022174" y="3373798"/>
              <a:ext cx="1620953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مستطيل 12"/>
            <p:cNvSpPr/>
            <p:nvPr/>
          </p:nvSpPr>
          <p:spPr>
            <a:xfrm>
              <a:off x="7060153" y="3411779"/>
              <a:ext cx="1664019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النسخة الأولية لقانون التعليم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سهم إلى اليسار 19"/>
          <p:cNvSpPr/>
          <p:nvPr/>
        </p:nvSpPr>
        <p:spPr>
          <a:xfrm>
            <a:off x="5638800" y="5181600"/>
            <a:ext cx="1600200" cy="457199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سهم إلى اليسار 20"/>
          <p:cNvSpPr/>
          <p:nvPr/>
        </p:nvSpPr>
        <p:spPr>
          <a:xfrm rot="10800000">
            <a:off x="1905000" y="5257800"/>
            <a:ext cx="1766220" cy="457200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سهم إلى اليسار 37"/>
          <p:cNvSpPr/>
          <p:nvPr/>
        </p:nvSpPr>
        <p:spPr>
          <a:xfrm rot="19440000">
            <a:off x="5330378" y="4275932"/>
            <a:ext cx="1478149" cy="46795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9" name="سهم إلى اليسار 38"/>
          <p:cNvSpPr/>
          <p:nvPr/>
        </p:nvSpPr>
        <p:spPr>
          <a:xfrm rot="17280000">
            <a:off x="4172534" y="3476779"/>
            <a:ext cx="1905937" cy="45473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0" name="عنوان 1"/>
          <p:cNvSpPr txBox="1">
            <a:spLocks/>
          </p:cNvSpPr>
          <p:nvPr/>
        </p:nvSpPr>
        <p:spPr>
          <a:xfrm>
            <a:off x="612648" y="228600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منهجية إعداد القانون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1" name="سهم إلى اليسار 40"/>
          <p:cNvSpPr/>
          <p:nvPr/>
        </p:nvSpPr>
        <p:spPr>
          <a:xfrm rot="15120000">
            <a:off x="2830278" y="3535947"/>
            <a:ext cx="2001808" cy="45989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2" name="سهم إلى اليسار 41"/>
          <p:cNvSpPr/>
          <p:nvPr/>
        </p:nvSpPr>
        <p:spPr>
          <a:xfrm rot="12960000">
            <a:off x="2072076" y="4378071"/>
            <a:ext cx="1832058" cy="487552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1" name="مجموعة 25"/>
          <p:cNvGrpSpPr/>
          <p:nvPr/>
        </p:nvGrpSpPr>
        <p:grpSpPr>
          <a:xfrm>
            <a:off x="4648200" y="1600200"/>
            <a:ext cx="1620952" cy="1296761"/>
            <a:chOff x="4596373" y="34971"/>
            <a:chExt cx="1620952" cy="1296761"/>
          </a:xfrm>
        </p:grpSpPr>
        <p:sp>
          <p:nvSpPr>
            <p:cNvPr id="27" name="مستطيل مستدير الزوايا 26"/>
            <p:cNvSpPr/>
            <p:nvPr/>
          </p:nvSpPr>
          <p:spPr>
            <a:xfrm>
              <a:off x="4596373" y="34971"/>
              <a:ext cx="1620952" cy="1296761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مستطيل 27"/>
            <p:cNvSpPr/>
            <p:nvPr/>
          </p:nvSpPr>
          <p:spPr>
            <a:xfrm>
              <a:off x="4672572" y="72952"/>
              <a:ext cx="1506771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القوانين واللوائح الوطنية 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مجموعة 31"/>
          <p:cNvGrpSpPr/>
          <p:nvPr/>
        </p:nvGrpSpPr>
        <p:grpSpPr>
          <a:xfrm>
            <a:off x="2514600" y="1600200"/>
            <a:ext cx="1600200" cy="1296761"/>
            <a:chOff x="2426672" y="34971"/>
            <a:chExt cx="1620952" cy="1296761"/>
          </a:xfrm>
        </p:grpSpPr>
        <p:sp>
          <p:nvSpPr>
            <p:cNvPr id="33" name="مستطيل مستدير الزوايا 32"/>
            <p:cNvSpPr/>
            <p:nvPr/>
          </p:nvSpPr>
          <p:spPr>
            <a:xfrm>
              <a:off x="2426672" y="34971"/>
              <a:ext cx="1620952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مستطيل 33"/>
            <p:cNvSpPr/>
            <p:nvPr/>
          </p:nvSpPr>
          <p:spPr>
            <a:xfrm>
              <a:off x="2464653" y="72952"/>
              <a:ext cx="1544990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القوانين والتجارب الدولية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مجموعة 34"/>
          <p:cNvGrpSpPr/>
          <p:nvPr/>
        </p:nvGrpSpPr>
        <p:grpSpPr>
          <a:xfrm>
            <a:off x="914400" y="2971800"/>
            <a:ext cx="1600199" cy="1296761"/>
            <a:chOff x="671347" y="1310290"/>
            <a:chExt cx="1600199" cy="1296761"/>
          </a:xfrm>
        </p:grpSpPr>
        <p:sp>
          <p:nvSpPr>
            <p:cNvPr id="36" name="مستطيل مستدير الزوايا 35"/>
            <p:cNvSpPr/>
            <p:nvPr/>
          </p:nvSpPr>
          <p:spPr>
            <a:xfrm>
              <a:off x="671347" y="1310290"/>
              <a:ext cx="1524000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مستطيل 36"/>
            <p:cNvSpPr/>
            <p:nvPr/>
          </p:nvSpPr>
          <p:spPr>
            <a:xfrm>
              <a:off x="709327" y="1348271"/>
              <a:ext cx="1562219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استفتاء مستمر مع الحقل التربوي 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مجموعة 16"/>
          <p:cNvGrpSpPr/>
          <p:nvPr/>
        </p:nvGrpSpPr>
        <p:grpSpPr>
          <a:xfrm>
            <a:off x="419705" y="4800600"/>
            <a:ext cx="1524000" cy="1296761"/>
            <a:chOff x="78061" y="3373798"/>
            <a:chExt cx="1543764" cy="1296761"/>
          </a:xfrm>
        </p:grpSpPr>
        <p:sp>
          <p:nvSpPr>
            <p:cNvPr id="18" name="مستطيل مستدير الزوايا 17"/>
            <p:cNvSpPr/>
            <p:nvPr/>
          </p:nvSpPr>
          <p:spPr>
            <a:xfrm>
              <a:off x="78061" y="3373798"/>
              <a:ext cx="1543764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مستطيل 18"/>
            <p:cNvSpPr/>
            <p:nvPr/>
          </p:nvSpPr>
          <p:spPr>
            <a:xfrm>
              <a:off x="116043" y="3373798"/>
              <a:ext cx="1466576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جهات صنع السياسات التربوية في السلطنة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مجموعة 22"/>
          <p:cNvGrpSpPr/>
          <p:nvPr/>
        </p:nvGrpSpPr>
        <p:grpSpPr>
          <a:xfrm>
            <a:off x="6477000" y="2971800"/>
            <a:ext cx="1544752" cy="1296761"/>
            <a:chOff x="6351698" y="1310290"/>
            <a:chExt cx="1620952" cy="1296761"/>
          </a:xfrm>
        </p:grpSpPr>
        <p:sp>
          <p:nvSpPr>
            <p:cNvPr id="24" name="مستطيل مستدير الزوايا 23"/>
            <p:cNvSpPr/>
            <p:nvPr/>
          </p:nvSpPr>
          <p:spPr>
            <a:xfrm>
              <a:off x="6351698" y="1310290"/>
              <a:ext cx="1620952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مستطيل 24"/>
            <p:cNvSpPr/>
            <p:nvPr/>
          </p:nvSpPr>
          <p:spPr>
            <a:xfrm>
              <a:off x="6427897" y="1348271"/>
              <a:ext cx="1506771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خبرات القائمين على إعداد مسودة القانون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710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63372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OM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ar-OM" dirty="0"/>
          </a:p>
        </p:txBody>
      </p:sp>
      <p:pic>
        <p:nvPicPr>
          <p:cNvPr id="7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7"/>
            <a:ext cx="9144000" cy="6857463"/>
          </a:xfrm>
          <a:prstGeom prst="rect">
            <a:avLst/>
          </a:prstGeom>
        </p:spPr>
      </p:pic>
      <p:sp>
        <p:nvSpPr>
          <p:cNvPr id="8" name="Rectangle 8"/>
          <p:cNvSpPr/>
          <p:nvPr/>
        </p:nvSpPr>
        <p:spPr>
          <a:xfrm>
            <a:off x="457200" y="2743200"/>
            <a:ext cx="5486400" cy="353943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r" rtl="1">
              <a:buFont typeface="Wingdings" pitchFamily="2" charset="2"/>
              <a:buChar char="v"/>
            </a:pPr>
            <a:r>
              <a:rPr lang="ar-OM" sz="3200" dirty="0" smtClean="0">
                <a:solidFill>
                  <a:srgbClr val="0070C0"/>
                </a:solidFill>
              </a:rPr>
              <a:t>النظام الأساسي للدولة. </a:t>
            </a:r>
          </a:p>
          <a:p>
            <a:pPr lvl="1" algn="r" rtl="1">
              <a:buFont typeface="Wingdings" pitchFamily="2" charset="2"/>
              <a:buChar char="v"/>
            </a:pPr>
            <a:r>
              <a:rPr lang="ar-OM" sz="3200" dirty="0" smtClean="0">
                <a:solidFill>
                  <a:srgbClr val="0070C0"/>
                </a:solidFill>
              </a:rPr>
              <a:t>المراسيم السلطانية المعنية بالتعليم. </a:t>
            </a:r>
          </a:p>
          <a:p>
            <a:pPr lvl="1" algn="r" rtl="1">
              <a:buFont typeface="Wingdings" pitchFamily="2" charset="2"/>
              <a:buChar char="v"/>
            </a:pPr>
            <a:r>
              <a:rPr lang="ar-OM" sz="3200" dirty="0" smtClean="0">
                <a:solidFill>
                  <a:srgbClr val="0070C0"/>
                </a:solidFill>
              </a:rPr>
              <a:t>قانون الخدمة المدنية (أهمها المتعلق بمجلس التعليم).</a:t>
            </a:r>
          </a:p>
          <a:p>
            <a:pPr lvl="1" algn="r" rtl="1">
              <a:buFont typeface="Wingdings" pitchFamily="2" charset="2"/>
              <a:buChar char="v"/>
            </a:pPr>
            <a:r>
              <a:rPr lang="ar-OM" sz="3200" dirty="0" smtClean="0">
                <a:solidFill>
                  <a:srgbClr val="0070C0"/>
                </a:solidFill>
              </a:rPr>
              <a:t>اللوائح والقرارات الوزارية بوزارة التربية والتعليم. </a:t>
            </a:r>
          </a:p>
          <a:p>
            <a:pPr lvl="1" algn="r" rtl="1">
              <a:buFont typeface="Wingdings" pitchFamily="2" charset="2"/>
              <a:buChar char="v"/>
            </a:pPr>
            <a:r>
              <a:rPr lang="ar-OM" sz="3200" dirty="0" smtClean="0">
                <a:solidFill>
                  <a:srgbClr val="0070C0"/>
                </a:solidFill>
              </a:rPr>
              <a:t>إستراتيجية التعليم.</a:t>
            </a:r>
          </a:p>
        </p:txBody>
      </p:sp>
      <p:sp>
        <p:nvSpPr>
          <p:cNvPr id="12" name="سهم إلى اليسار 11"/>
          <p:cNvSpPr/>
          <p:nvPr/>
        </p:nvSpPr>
        <p:spPr>
          <a:xfrm rot="19440000">
            <a:off x="5842932" y="3044686"/>
            <a:ext cx="1696446" cy="46795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" name="مجموعة 25"/>
          <p:cNvGrpSpPr/>
          <p:nvPr/>
        </p:nvGrpSpPr>
        <p:grpSpPr>
          <a:xfrm>
            <a:off x="6934200" y="1600200"/>
            <a:ext cx="1620952" cy="1296761"/>
            <a:chOff x="4596373" y="34971"/>
            <a:chExt cx="1620952" cy="1296761"/>
          </a:xfrm>
        </p:grpSpPr>
        <p:sp>
          <p:nvSpPr>
            <p:cNvPr id="10" name="مستطيل مستدير الزوايا 9"/>
            <p:cNvSpPr/>
            <p:nvPr/>
          </p:nvSpPr>
          <p:spPr>
            <a:xfrm>
              <a:off x="4596373" y="34971"/>
              <a:ext cx="1620952" cy="1296761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مستطيل 10"/>
            <p:cNvSpPr/>
            <p:nvPr/>
          </p:nvSpPr>
          <p:spPr>
            <a:xfrm>
              <a:off x="4672572" y="72952"/>
              <a:ext cx="1506771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القوانين واللوائح الوطنية 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عنوان 1"/>
          <p:cNvSpPr txBox="1">
            <a:spLocks/>
          </p:cNvSpPr>
          <p:nvPr/>
        </p:nvSpPr>
        <p:spPr>
          <a:xfrm>
            <a:off x="609600" y="381000"/>
            <a:ext cx="8153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منهجية إعداد القانون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271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7" name="مجموعة 7"/>
          <p:cNvGrpSpPr/>
          <p:nvPr/>
        </p:nvGrpSpPr>
        <p:grpSpPr>
          <a:xfrm>
            <a:off x="3657600" y="4572000"/>
            <a:ext cx="1981200" cy="1828799"/>
            <a:chOff x="3329579" y="2864356"/>
            <a:chExt cx="2150243" cy="2223020"/>
          </a:xfrm>
        </p:grpSpPr>
        <p:sp>
          <p:nvSpPr>
            <p:cNvPr id="9" name="شكل بيضاوي 8"/>
            <p:cNvSpPr/>
            <p:nvPr/>
          </p:nvSpPr>
          <p:spPr>
            <a:xfrm>
              <a:off x="3329579" y="2864356"/>
              <a:ext cx="2150243" cy="2223020"/>
            </a:xfrm>
            <a:prstGeom prst="ellipse">
              <a:avLst/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شكل بيضاوي 4"/>
            <p:cNvSpPr/>
            <p:nvPr/>
          </p:nvSpPr>
          <p:spPr>
            <a:xfrm>
              <a:off x="3503294" y="3203474"/>
              <a:ext cx="1728423" cy="16374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" tIns="24765" rIns="24765" bIns="24765" numCol="1" spcCol="1270" anchor="ctr" anchorCtr="0">
              <a:noAutofit/>
            </a:bodyPr>
            <a:lstStyle/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3200" b="1" kern="1200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المسودة الحالية للقانون</a:t>
              </a:r>
              <a:endParaRPr lang="en-US" sz="3200" b="1" kern="1200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</p:grpSp>
      <p:grpSp>
        <p:nvGrpSpPr>
          <p:cNvPr id="8" name="مجموعة 10"/>
          <p:cNvGrpSpPr/>
          <p:nvPr/>
        </p:nvGrpSpPr>
        <p:grpSpPr>
          <a:xfrm>
            <a:off x="7239000" y="4648200"/>
            <a:ext cx="1600198" cy="1296761"/>
            <a:chOff x="7022174" y="3373798"/>
            <a:chExt cx="1701998" cy="1296761"/>
          </a:xfrm>
        </p:grpSpPr>
        <p:sp>
          <p:nvSpPr>
            <p:cNvPr id="12" name="مستطيل مستدير الزوايا 11"/>
            <p:cNvSpPr/>
            <p:nvPr/>
          </p:nvSpPr>
          <p:spPr>
            <a:xfrm>
              <a:off x="7022174" y="3373798"/>
              <a:ext cx="1620953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مستطيل 12"/>
            <p:cNvSpPr/>
            <p:nvPr/>
          </p:nvSpPr>
          <p:spPr>
            <a:xfrm>
              <a:off x="7060153" y="3411779"/>
              <a:ext cx="1664019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النسخة الأولية لقانون التعليم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سهم إلى اليسار 19"/>
          <p:cNvSpPr/>
          <p:nvPr/>
        </p:nvSpPr>
        <p:spPr>
          <a:xfrm>
            <a:off x="5638800" y="5181600"/>
            <a:ext cx="1600200" cy="457199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سهم إلى اليسار 20"/>
          <p:cNvSpPr/>
          <p:nvPr/>
        </p:nvSpPr>
        <p:spPr>
          <a:xfrm rot="10800000">
            <a:off x="1905000" y="5257800"/>
            <a:ext cx="1766220" cy="457200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سهم إلى اليسار 37"/>
          <p:cNvSpPr/>
          <p:nvPr/>
        </p:nvSpPr>
        <p:spPr>
          <a:xfrm rot="19440000">
            <a:off x="5330378" y="4275932"/>
            <a:ext cx="1478149" cy="46795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9" name="سهم إلى اليسار 38"/>
          <p:cNvSpPr/>
          <p:nvPr/>
        </p:nvSpPr>
        <p:spPr>
          <a:xfrm rot="17280000">
            <a:off x="4172534" y="3476779"/>
            <a:ext cx="1905937" cy="45473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0" name="عنوان 1"/>
          <p:cNvSpPr txBox="1">
            <a:spLocks/>
          </p:cNvSpPr>
          <p:nvPr/>
        </p:nvSpPr>
        <p:spPr>
          <a:xfrm>
            <a:off x="612648" y="228600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منهجية إعداد القانون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1" name="سهم إلى اليسار 40"/>
          <p:cNvSpPr/>
          <p:nvPr/>
        </p:nvSpPr>
        <p:spPr>
          <a:xfrm rot="15120000">
            <a:off x="2830278" y="3535947"/>
            <a:ext cx="2001808" cy="45989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2" name="سهم إلى اليسار 41"/>
          <p:cNvSpPr/>
          <p:nvPr/>
        </p:nvSpPr>
        <p:spPr>
          <a:xfrm rot="12960000">
            <a:off x="2072076" y="4378071"/>
            <a:ext cx="1832058" cy="487552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1" name="مجموعة 25"/>
          <p:cNvGrpSpPr/>
          <p:nvPr/>
        </p:nvGrpSpPr>
        <p:grpSpPr>
          <a:xfrm>
            <a:off x="4648200" y="1600200"/>
            <a:ext cx="1620952" cy="1296761"/>
            <a:chOff x="4596373" y="34971"/>
            <a:chExt cx="1620952" cy="1296761"/>
          </a:xfrm>
        </p:grpSpPr>
        <p:sp>
          <p:nvSpPr>
            <p:cNvPr id="27" name="مستطيل مستدير الزوايا 26"/>
            <p:cNvSpPr/>
            <p:nvPr/>
          </p:nvSpPr>
          <p:spPr>
            <a:xfrm>
              <a:off x="4596373" y="34971"/>
              <a:ext cx="1620952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مستطيل 27"/>
            <p:cNvSpPr/>
            <p:nvPr/>
          </p:nvSpPr>
          <p:spPr>
            <a:xfrm>
              <a:off x="4672572" y="72952"/>
              <a:ext cx="1506771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القوانين واللوائح الوطنية 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مجموعة 31"/>
          <p:cNvGrpSpPr/>
          <p:nvPr/>
        </p:nvGrpSpPr>
        <p:grpSpPr>
          <a:xfrm>
            <a:off x="2514600" y="1600200"/>
            <a:ext cx="1752600" cy="1296761"/>
            <a:chOff x="2426672" y="34971"/>
            <a:chExt cx="1620952" cy="1296761"/>
          </a:xfrm>
          <a:solidFill>
            <a:srgbClr val="FFC000"/>
          </a:solidFill>
        </p:grpSpPr>
        <p:sp>
          <p:nvSpPr>
            <p:cNvPr id="33" name="مستطيل مستدير الزوايا 32"/>
            <p:cNvSpPr/>
            <p:nvPr/>
          </p:nvSpPr>
          <p:spPr>
            <a:xfrm>
              <a:off x="2426672" y="34971"/>
              <a:ext cx="1620952" cy="129676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مستطيل 33"/>
            <p:cNvSpPr/>
            <p:nvPr/>
          </p:nvSpPr>
          <p:spPr>
            <a:xfrm>
              <a:off x="2464653" y="72952"/>
              <a:ext cx="1544990" cy="12207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القوانين والتجارب الدولية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مجموعة 34"/>
          <p:cNvGrpSpPr/>
          <p:nvPr/>
        </p:nvGrpSpPr>
        <p:grpSpPr>
          <a:xfrm>
            <a:off x="914400" y="2971800"/>
            <a:ext cx="1600199" cy="1296761"/>
            <a:chOff x="671347" y="1310290"/>
            <a:chExt cx="1600199" cy="1296761"/>
          </a:xfrm>
        </p:grpSpPr>
        <p:sp>
          <p:nvSpPr>
            <p:cNvPr id="36" name="مستطيل مستدير الزوايا 35"/>
            <p:cNvSpPr/>
            <p:nvPr/>
          </p:nvSpPr>
          <p:spPr>
            <a:xfrm>
              <a:off x="671347" y="1310290"/>
              <a:ext cx="1524000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مستطيل 36"/>
            <p:cNvSpPr/>
            <p:nvPr/>
          </p:nvSpPr>
          <p:spPr>
            <a:xfrm>
              <a:off x="709327" y="1348271"/>
              <a:ext cx="1562219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استفتاء مستمر مع الحقل التربوي 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مجموعة 16"/>
          <p:cNvGrpSpPr/>
          <p:nvPr/>
        </p:nvGrpSpPr>
        <p:grpSpPr>
          <a:xfrm>
            <a:off x="419705" y="4800600"/>
            <a:ext cx="1524000" cy="1296761"/>
            <a:chOff x="78061" y="3373798"/>
            <a:chExt cx="1543764" cy="1296761"/>
          </a:xfrm>
        </p:grpSpPr>
        <p:sp>
          <p:nvSpPr>
            <p:cNvPr id="18" name="مستطيل مستدير الزوايا 17"/>
            <p:cNvSpPr/>
            <p:nvPr/>
          </p:nvSpPr>
          <p:spPr>
            <a:xfrm>
              <a:off x="78061" y="3373798"/>
              <a:ext cx="1543764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مستطيل 18"/>
            <p:cNvSpPr/>
            <p:nvPr/>
          </p:nvSpPr>
          <p:spPr>
            <a:xfrm>
              <a:off x="116043" y="3373798"/>
              <a:ext cx="1466576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جهات صنع السياسات التربوية في السلطنة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مجموعة 22"/>
          <p:cNvGrpSpPr/>
          <p:nvPr/>
        </p:nvGrpSpPr>
        <p:grpSpPr>
          <a:xfrm>
            <a:off x="6477000" y="2971800"/>
            <a:ext cx="1544752" cy="1296761"/>
            <a:chOff x="6351698" y="1310290"/>
            <a:chExt cx="1620952" cy="1296761"/>
          </a:xfrm>
        </p:grpSpPr>
        <p:sp>
          <p:nvSpPr>
            <p:cNvPr id="24" name="مستطيل مستدير الزوايا 23"/>
            <p:cNvSpPr/>
            <p:nvPr/>
          </p:nvSpPr>
          <p:spPr>
            <a:xfrm>
              <a:off x="6351698" y="1310290"/>
              <a:ext cx="1620952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مستطيل 24"/>
            <p:cNvSpPr/>
            <p:nvPr/>
          </p:nvSpPr>
          <p:spPr>
            <a:xfrm>
              <a:off x="6427897" y="1348271"/>
              <a:ext cx="1506771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خبرات القائمين على إعداد مسودة القانون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710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7" name="مجموعة 7"/>
          <p:cNvGrpSpPr/>
          <p:nvPr/>
        </p:nvGrpSpPr>
        <p:grpSpPr>
          <a:xfrm>
            <a:off x="3657600" y="4572000"/>
            <a:ext cx="1981200" cy="1828799"/>
            <a:chOff x="3329579" y="2864356"/>
            <a:chExt cx="2150243" cy="2223020"/>
          </a:xfrm>
        </p:grpSpPr>
        <p:sp>
          <p:nvSpPr>
            <p:cNvPr id="9" name="شكل بيضاوي 8"/>
            <p:cNvSpPr/>
            <p:nvPr/>
          </p:nvSpPr>
          <p:spPr>
            <a:xfrm>
              <a:off x="3329579" y="2864356"/>
              <a:ext cx="2150243" cy="2223020"/>
            </a:xfrm>
            <a:prstGeom prst="ellipse">
              <a:avLst/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شكل بيضاوي 4"/>
            <p:cNvSpPr/>
            <p:nvPr/>
          </p:nvSpPr>
          <p:spPr>
            <a:xfrm>
              <a:off x="3503294" y="3203474"/>
              <a:ext cx="1728423" cy="16374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" tIns="24765" rIns="24765" bIns="24765" numCol="1" spcCol="1270" anchor="ctr" anchorCtr="0">
              <a:noAutofit/>
            </a:bodyPr>
            <a:lstStyle/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3200" b="1" kern="1200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المسودة الحالية للقانون</a:t>
              </a:r>
              <a:endParaRPr lang="en-US" sz="3200" b="1" kern="1200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</p:grpSp>
      <p:grpSp>
        <p:nvGrpSpPr>
          <p:cNvPr id="8" name="مجموعة 10"/>
          <p:cNvGrpSpPr/>
          <p:nvPr/>
        </p:nvGrpSpPr>
        <p:grpSpPr>
          <a:xfrm>
            <a:off x="7239000" y="4648200"/>
            <a:ext cx="1600198" cy="1296761"/>
            <a:chOff x="7022174" y="3373798"/>
            <a:chExt cx="1701998" cy="1296761"/>
          </a:xfrm>
        </p:grpSpPr>
        <p:sp>
          <p:nvSpPr>
            <p:cNvPr id="12" name="مستطيل مستدير الزوايا 11"/>
            <p:cNvSpPr/>
            <p:nvPr/>
          </p:nvSpPr>
          <p:spPr>
            <a:xfrm>
              <a:off x="7022174" y="3373798"/>
              <a:ext cx="1620953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مستطيل 12"/>
            <p:cNvSpPr/>
            <p:nvPr/>
          </p:nvSpPr>
          <p:spPr>
            <a:xfrm>
              <a:off x="7060153" y="3411779"/>
              <a:ext cx="1664019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النسخة الأولية لقانون التعليم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سهم إلى اليسار 19"/>
          <p:cNvSpPr/>
          <p:nvPr/>
        </p:nvSpPr>
        <p:spPr>
          <a:xfrm>
            <a:off x="5638800" y="5181600"/>
            <a:ext cx="1600200" cy="457199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سهم إلى اليسار 20"/>
          <p:cNvSpPr/>
          <p:nvPr/>
        </p:nvSpPr>
        <p:spPr>
          <a:xfrm rot="10800000">
            <a:off x="1905000" y="5257800"/>
            <a:ext cx="1766220" cy="457200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سهم إلى اليسار 37"/>
          <p:cNvSpPr/>
          <p:nvPr/>
        </p:nvSpPr>
        <p:spPr>
          <a:xfrm rot="19440000">
            <a:off x="5330378" y="4275932"/>
            <a:ext cx="1478149" cy="46795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9" name="سهم إلى اليسار 38"/>
          <p:cNvSpPr/>
          <p:nvPr/>
        </p:nvSpPr>
        <p:spPr>
          <a:xfrm rot="17280000">
            <a:off x="4172534" y="3476779"/>
            <a:ext cx="1905937" cy="45473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0" name="عنوان 1"/>
          <p:cNvSpPr txBox="1">
            <a:spLocks/>
          </p:cNvSpPr>
          <p:nvPr/>
        </p:nvSpPr>
        <p:spPr>
          <a:xfrm>
            <a:off x="612648" y="228600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منهجية إعداد القانون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1" name="سهم إلى اليسار 40"/>
          <p:cNvSpPr/>
          <p:nvPr/>
        </p:nvSpPr>
        <p:spPr>
          <a:xfrm rot="15120000">
            <a:off x="2830278" y="3535947"/>
            <a:ext cx="2001808" cy="45989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2" name="سهم إلى اليسار 41"/>
          <p:cNvSpPr/>
          <p:nvPr/>
        </p:nvSpPr>
        <p:spPr>
          <a:xfrm rot="12960000">
            <a:off x="2072076" y="4378071"/>
            <a:ext cx="1832058" cy="487552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1" name="مجموعة 25"/>
          <p:cNvGrpSpPr/>
          <p:nvPr/>
        </p:nvGrpSpPr>
        <p:grpSpPr>
          <a:xfrm>
            <a:off x="4648200" y="1600200"/>
            <a:ext cx="1620952" cy="1296761"/>
            <a:chOff x="4596373" y="34971"/>
            <a:chExt cx="1620952" cy="1296761"/>
          </a:xfrm>
        </p:grpSpPr>
        <p:sp>
          <p:nvSpPr>
            <p:cNvPr id="27" name="مستطيل مستدير الزوايا 26"/>
            <p:cNvSpPr/>
            <p:nvPr/>
          </p:nvSpPr>
          <p:spPr>
            <a:xfrm>
              <a:off x="4596373" y="34971"/>
              <a:ext cx="1620952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مستطيل 27"/>
            <p:cNvSpPr/>
            <p:nvPr/>
          </p:nvSpPr>
          <p:spPr>
            <a:xfrm>
              <a:off x="4672572" y="72952"/>
              <a:ext cx="1506771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القوانين واللوائح الوطنية 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مجموعة 31"/>
          <p:cNvGrpSpPr/>
          <p:nvPr/>
        </p:nvGrpSpPr>
        <p:grpSpPr>
          <a:xfrm>
            <a:off x="2514600" y="1600200"/>
            <a:ext cx="1600200" cy="1296761"/>
            <a:chOff x="2426672" y="34971"/>
            <a:chExt cx="1620952" cy="1296761"/>
          </a:xfrm>
        </p:grpSpPr>
        <p:sp>
          <p:nvSpPr>
            <p:cNvPr id="33" name="مستطيل مستدير الزوايا 32"/>
            <p:cNvSpPr/>
            <p:nvPr/>
          </p:nvSpPr>
          <p:spPr>
            <a:xfrm>
              <a:off x="2426672" y="34971"/>
              <a:ext cx="1620952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مستطيل 33"/>
            <p:cNvSpPr/>
            <p:nvPr/>
          </p:nvSpPr>
          <p:spPr>
            <a:xfrm>
              <a:off x="2464653" y="72952"/>
              <a:ext cx="1544990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القوانين والتجارب الدولية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مجموعة 34"/>
          <p:cNvGrpSpPr/>
          <p:nvPr/>
        </p:nvGrpSpPr>
        <p:grpSpPr>
          <a:xfrm>
            <a:off x="914400" y="2971800"/>
            <a:ext cx="1524000" cy="1296761"/>
            <a:chOff x="671347" y="1310290"/>
            <a:chExt cx="1524000" cy="1296761"/>
          </a:xfrm>
          <a:solidFill>
            <a:srgbClr val="FFC000"/>
          </a:solidFill>
        </p:grpSpPr>
        <p:sp>
          <p:nvSpPr>
            <p:cNvPr id="36" name="مستطيل مستدير الزوايا 35"/>
            <p:cNvSpPr/>
            <p:nvPr/>
          </p:nvSpPr>
          <p:spPr>
            <a:xfrm>
              <a:off x="671347" y="1310290"/>
              <a:ext cx="1524000" cy="129676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مستطيل 36"/>
            <p:cNvSpPr/>
            <p:nvPr/>
          </p:nvSpPr>
          <p:spPr>
            <a:xfrm>
              <a:off x="709328" y="1386490"/>
              <a:ext cx="1409819" cy="11430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استفتاء مستمر مع الحقل التربوي 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مجموعة 16"/>
          <p:cNvGrpSpPr/>
          <p:nvPr/>
        </p:nvGrpSpPr>
        <p:grpSpPr>
          <a:xfrm>
            <a:off x="419705" y="4800600"/>
            <a:ext cx="1524000" cy="1296761"/>
            <a:chOff x="78061" y="3373798"/>
            <a:chExt cx="1543764" cy="1296761"/>
          </a:xfrm>
        </p:grpSpPr>
        <p:sp>
          <p:nvSpPr>
            <p:cNvPr id="18" name="مستطيل مستدير الزوايا 17"/>
            <p:cNvSpPr/>
            <p:nvPr/>
          </p:nvSpPr>
          <p:spPr>
            <a:xfrm>
              <a:off x="78061" y="3373798"/>
              <a:ext cx="1543764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مستطيل 18"/>
            <p:cNvSpPr/>
            <p:nvPr/>
          </p:nvSpPr>
          <p:spPr>
            <a:xfrm>
              <a:off x="116043" y="3373798"/>
              <a:ext cx="1466576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جهات صنع السياسات التربوية في السلطنة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مجموعة 22"/>
          <p:cNvGrpSpPr/>
          <p:nvPr/>
        </p:nvGrpSpPr>
        <p:grpSpPr>
          <a:xfrm>
            <a:off x="6477000" y="2971800"/>
            <a:ext cx="1544752" cy="1296761"/>
            <a:chOff x="6351698" y="1310290"/>
            <a:chExt cx="1620952" cy="1296761"/>
          </a:xfrm>
        </p:grpSpPr>
        <p:sp>
          <p:nvSpPr>
            <p:cNvPr id="24" name="مستطيل مستدير الزوايا 23"/>
            <p:cNvSpPr/>
            <p:nvPr/>
          </p:nvSpPr>
          <p:spPr>
            <a:xfrm>
              <a:off x="6351698" y="1310290"/>
              <a:ext cx="1620952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مستطيل 24"/>
            <p:cNvSpPr/>
            <p:nvPr/>
          </p:nvSpPr>
          <p:spPr>
            <a:xfrm>
              <a:off x="6427897" y="1348271"/>
              <a:ext cx="1506771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خبرات القائمين على إعداد مسودة القانون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710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OM"/>
          </a:p>
        </p:txBody>
      </p:sp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7" name="مجموعة 7"/>
          <p:cNvGrpSpPr/>
          <p:nvPr/>
        </p:nvGrpSpPr>
        <p:grpSpPr>
          <a:xfrm>
            <a:off x="3657600" y="4572000"/>
            <a:ext cx="1981200" cy="1828799"/>
            <a:chOff x="3329579" y="2864356"/>
            <a:chExt cx="2150243" cy="2223020"/>
          </a:xfrm>
        </p:grpSpPr>
        <p:sp>
          <p:nvSpPr>
            <p:cNvPr id="9" name="شكل بيضاوي 8"/>
            <p:cNvSpPr/>
            <p:nvPr/>
          </p:nvSpPr>
          <p:spPr>
            <a:xfrm>
              <a:off x="3329579" y="2864356"/>
              <a:ext cx="2150243" cy="2223020"/>
            </a:xfrm>
            <a:prstGeom prst="ellipse">
              <a:avLst/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شكل بيضاوي 4"/>
            <p:cNvSpPr/>
            <p:nvPr/>
          </p:nvSpPr>
          <p:spPr>
            <a:xfrm>
              <a:off x="3503294" y="3203474"/>
              <a:ext cx="1728423" cy="16374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" tIns="24765" rIns="24765" bIns="24765" numCol="1" spcCol="1270" anchor="ctr" anchorCtr="0">
              <a:noAutofit/>
            </a:bodyPr>
            <a:lstStyle/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3200" b="1" kern="1200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المسودة الحالية للقانون</a:t>
              </a:r>
              <a:endParaRPr lang="en-US" sz="3200" b="1" kern="1200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</p:grpSp>
      <p:grpSp>
        <p:nvGrpSpPr>
          <p:cNvPr id="8" name="مجموعة 10"/>
          <p:cNvGrpSpPr/>
          <p:nvPr/>
        </p:nvGrpSpPr>
        <p:grpSpPr>
          <a:xfrm>
            <a:off x="7239000" y="4648200"/>
            <a:ext cx="1600198" cy="1296761"/>
            <a:chOff x="7022174" y="3373798"/>
            <a:chExt cx="1701998" cy="1296761"/>
          </a:xfrm>
        </p:grpSpPr>
        <p:sp>
          <p:nvSpPr>
            <p:cNvPr id="12" name="مستطيل مستدير الزوايا 11"/>
            <p:cNvSpPr/>
            <p:nvPr/>
          </p:nvSpPr>
          <p:spPr>
            <a:xfrm>
              <a:off x="7022174" y="3373798"/>
              <a:ext cx="1620953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مستطيل 12"/>
            <p:cNvSpPr/>
            <p:nvPr/>
          </p:nvSpPr>
          <p:spPr>
            <a:xfrm>
              <a:off x="7060153" y="3411779"/>
              <a:ext cx="1664019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النسخة الأولية لقانون التعليم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سهم إلى اليسار 19"/>
          <p:cNvSpPr/>
          <p:nvPr/>
        </p:nvSpPr>
        <p:spPr>
          <a:xfrm>
            <a:off x="5638800" y="5181600"/>
            <a:ext cx="1600200" cy="457199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سهم إلى اليسار 20"/>
          <p:cNvSpPr/>
          <p:nvPr/>
        </p:nvSpPr>
        <p:spPr>
          <a:xfrm rot="10800000">
            <a:off x="1905000" y="5257800"/>
            <a:ext cx="1766220" cy="457200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سهم إلى اليسار 37"/>
          <p:cNvSpPr/>
          <p:nvPr/>
        </p:nvSpPr>
        <p:spPr>
          <a:xfrm rot="19440000">
            <a:off x="5330378" y="4275932"/>
            <a:ext cx="1478149" cy="46795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9" name="سهم إلى اليسار 38"/>
          <p:cNvSpPr/>
          <p:nvPr/>
        </p:nvSpPr>
        <p:spPr>
          <a:xfrm rot="17280000">
            <a:off x="4172534" y="3476779"/>
            <a:ext cx="1905937" cy="45473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0" name="عنوان 1"/>
          <p:cNvSpPr txBox="1">
            <a:spLocks/>
          </p:cNvSpPr>
          <p:nvPr/>
        </p:nvSpPr>
        <p:spPr>
          <a:xfrm>
            <a:off x="612648" y="228600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منهجية إعداد القانون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1" name="سهم إلى اليسار 40"/>
          <p:cNvSpPr/>
          <p:nvPr/>
        </p:nvSpPr>
        <p:spPr>
          <a:xfrm rot="15120000">
            <a:off x="2830278" y="3535947"/>
            <a:ext cx="2001808" cy="45989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2" name="سهم إلى اليسار 41"/>
          <p:cNvSpPr/>
          <p:nvPr/>
        </p:nvSpPr>
        <p:spPr>
          <a:xfrm rot="12960000">
            <a:off x="2072076" y="4378071"/>
            <a:ext cx="1832058" cy="487552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dk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1" name="مجموعة 25"/>
          <p:cNvGrpSpPr/>
          <p:nvPr/>
        </p:nvGrpSpPr>
        <p:grpSpPr>
          <a:xfrm>
            <a:off x="4648200" y="1600200"/>
            <a:ext cx="1620952" cy="1296761"/>
            <a:chOff x="4596373" y="34971"/>
            <a:chExt cx="1620952" cy="1296761"/>
          </a:xfrm>
        </p:grpSpPr>
        <p:sp>
          <p:nvSpPr>
            <p:cNvPr id="27" name="مستطيل مستدير الزوايا 26"/>
            <p:cNvSpPr/>
            <p:nvPr/>
          </p:nvSpPr>
          <p:spPr>
            <a:xfrm>
              <a:off x="4596373" y="34971"/>
              <a:ext cx="1620952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مستطيل 27"/>
            <p:cNvSpPr/>
            <p:nvPr/>
          </p:nvSpPr>
          <p:spPr>
            <a:xfrm>
              <a:off x="4672572" y="72952"/>
              <a:ext cx="1506771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القوانين واللوائح الوطنية 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مجموعة 31"/>
          <p:cNvGrpSpPr/>
          <p:nvPr/>
        </p:nvGrpSpPr>
        <p:grpSpPr>
          <a:xfrm>
            <a:off x="2514600" y="1600200"/>
            <a:ext cx="1600200" cy="1296761"/>
            <a:chOff x="2426672" y="34971"/>
            <a:chExt cx="1620952" cy="1296761"/>
          </a:xfrm>
        </p:grpSpPr>
        <p:sp>
          <p:nvSpPr>
            <p:cNvPr id="33" name="مستطيل مستدير الزوايا 32"/>
            <p:cNvSpPr/>
            <p:nvPr/>
          </p:nvSpPr>
          <p:spPr>
            <a:xfrm>
              <a:off x="2426672" y="34971"/>
              <a:ext cx="1620952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مستطيل 33"/>
            <p:cNvSpPr/>
            <p:nvPr/>
          </p:nvSpPr>
          <p:spPr>
            <a:xfrm>
              <a:off x="2464653" y="72952"/>
              <a:ext cx="1544990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القوانين والتجارب الدولية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مجموعة 34"/>
          <p:cNvGrpSpPr/>
          <p:nvPr/>
        </p:nvGrpSpPr>
        <p:grpSpPr>
          <a:xfrm>
            <a:off x="914400" y="2971800"/>
            <a:ext cx="1600199" cy="1296761"/>
            <a:chOff x="671347" y="1310290"/>
            <a:chExt cx="1600199" cy="1296761"/>
          </a:xfrm>
        </p:grpSpPr>
        <p:sp>
          <p:nvSpPr>
            <p:cNvPr id="36" name="مستطيل مستدير الزوايا 35"/>
            <p:cNvSpPr/>
            <p:nvPr/>
          </p:nvSpPr>
          <p:spPr>
            <a:xfrm>
              <a:off x="671347" y="1310290"/>
              <a:ext cx="1524000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مستطيل 36"/>
            <p:cNvSpPr/>
            <p:nvPr/>
          </p:nvSpPr>
          <p:spPr>
            <a:xfrm>
              <a:off x="709327" y="1348271"/>
              <a:ext cx="1562219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استفتاء مستمر مع الحقل التربوي 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مجموعة 16"/>
          <p:cNvGrpSpPr/>
          <p:nvPr/>
        </p:nvGrpSpPr>
        <p:grpSpPr>
          <a:xfrm>
            <a:off x="419705" y="4800600"/>
            <a:ext cx="1524000" cy="1296761"/>
            <a:chOff x="78061" y="3373798"/>
            <a:chExt cx="1543764" cy="1296761"/>
          </a:xfrm>
          <a:solidFill>
            <a:srgbClr val="FFC000"/>
          </a:solidFill>
        </p:grpSpPr>
        <p:sp>
          <p:nvSpPr>
            <p:cNvPr id="18" name="مستطيل مستدير الزوايا 17"/>
            <p:cNvSpPr/>
            <p:nvPr/>
          </p:nvSpPr>
          <p:spPr>
            <a:xfrm>
              <a:off x="78061" y="3373798"/>
              <a:ext cx="1543764" cy="1296761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مستطيل 18"/>
            <p:cNvSpPr/>
            <p:nvPr/>
          </p:nvSpPr>
          <p:spPr>
            <a:xfrm>
              <a:off x="116042" y="3526198"/>
              <a:ext cx="1466576" cy="10683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جهات صنع السياسات التربوية في السلطنة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مجموعة 22"/>
          <p:cNvGrpSpPr/>
          <p:nvPr/>
        </p:nvGrpSpPr>
        <p:grpSpPr>
          <a:xfrm>
            <a:off x="6477000" y="2971800"/>
            <a:ext cx="1544752" cy="1296761"/>
            <a:chOff x="6351698" y="1310290"/>
            <a:chExt cx="1620952" cy="1296761"/>
          </a:xfrm>
        </p:grpSpPr>
        <p:sp>
          <p:nvSpPr>
            <p:cNvPr id="24" name="مستطيل مستدير الزوايا 23"/>
            <p:cNvSpPr/>
            <p:nvPr/>
          </p:nvSpPr>
          <p:spPr>
            <a:xfrm>
              <a:off x="6351698" y="1310290"/>
              <a:ext cx="1620952" cy="12967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مستطيل 24"/>
            <p:cNvSpPr/>
            <p:nvPr/>
          </p:nvSpPr>
          <p:spPr>
            <a:xfrm>
              <a:off x="6427897" y="1348271"/>
              <a:ext cx="1506771" cy="1220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40005" rIns="40005" bIns="4000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OM" sz="2100" b="1" kern="1200" dirty="0" smtClean="0">
                  <a:solidFill>
                    <a:schemeClr val="tx1"/>
                  </a:solidFill>
                </a:rPr>
                <a:t>خبرات القائمين على إعداد مسودة القانون</a:t>
              </a:r>
              <a:endParaRPr lang="en-US" sz="2100" b="1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710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855</Words>
  <Application>Microsoft Office PowerPoint</Application>
  <PresentationFormat>On-screen Show (4:3)</PresentationFormat>
  <Paragraphs>129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AGA Arabesque</vt:lpstr>
      <vt:lpstr>Arial</vt:lpstr>
      <vt:lpstr>Calibri</vt:lpstr>
      <vt:lpstr>Sakkal Majalla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GAE</dc:creator>
  <cp:lastModifiedBy>bader h</cp:lastModifiedBy>
  <cp:revision>102</cp:revision>
  <dcterms:created xsi:type="dcterms:W3CDTF">2006-08-16T00:00:00Z</dcterms:created>
  <dcterms:modified xsi:type="dcterms:W3CDTF">2014-10-11T09:34:29Z</dcterms:modified>
</cp:coreProperties>
</file>