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6" r:id="rId3"/>
    <p:sldId id="262" r:id="rId4"/>
    <p:sldId id="291" r:id="rId5"/>
    <p:sldId id="289" r:id="rId6"/>
    <p:sldId id="290" r:id="rId7"/>
    <p:sldId id="292" r:id="rId8"/>
    <p:sldId id="293" r:id="rId9"/>
    <p:sldId id="294" r:id="rId10"/>
    <p:sldId id="295" r:id="rId11"/>
    <p:sldId id="297" r:id="rId12"/>
    <p:sldId id="296" r:id="rId13"/>
    <p:sldId id="298" r:id="rId14"/>
    <p:sldId id="299" r:id="rId15"/>
    <p:sldId id="306" r:id="rId16"/>
    <p:sldId id="311" r:id="rId17"/>
    <p:sldId id="310" r:id="rId18"/>
    <p:sldId id="312" r:id="rId19"/>
    <p:sldId id="304" r:id="rId20"/>
    <p:sldId id="308" r:id="rId21"/>
    <p:sldId id="313" r:id="rId22"/>
    <p:sldId id="305" r:id="rId23"/>
    <p:sldId id="307" r:id="rId24"/>
    <p:sldId id="300" r:id="rId25"/>
    <p:sldId id="301" r:id="rId26"/>
    <p:sldId id="302" r:id="rId27"/>
    <p:sldId id="315" r:id="rId28"/>
    <p:sldId id="337" r:id="rId29"/>
    <p:sldId id="343" r:id="rId30"/>
    <p:sldId id="338" r:id="rId31"/>
    <p:sldId id="316" r:id="rId32"/>
    <p:sldId id="327" r:id="rId33"/>
    <p:sldId id="341" r:id="rId34"/>
    <p:sldId id="342" r:id="rId35"/>
    <p:sldId id="339" r:id="rId36"/>
    <p:sldId id="314" r:id="rId37"/>
    <p:sldId id="325" r:id="rId38"/>
    <p:sldId id="349" r:id="rId39"/>
    <p:sldId id="350" r:id="rId40"/>
    <p:sldId id="328" r:id="rId41"/>
    <p:sldId id="344" r:id="rId42"/>
    <p:sldId id="345" r:id="rId43"/>
    <p:sldId id="335" r:id="rId44"/>
    <p:sldId id="347" r:id="rId45"/>
    <p:sldId id="34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8" autoAdjust="0"/>
    <p:restoredTop sz="91577" autoAdjust="0"/>
  </p:normalViewPr>
  <p:slideViewPr>
    <p:cSldViewPr>
      <p:cViewPr>
        <p:scale>
          <a:sx n="60" d="100"/>
          <a:sy n="60" d="100"/>
        </p:scale>
        <p:origin x="-990"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OM"/>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730140-E98F-4D4D-BED3-EEDE95A54BF9}" type="datetimeFigureOut">
              <a:rPr lang="ar-OM" smtClean="0"/>
              <a:pPr/>
              <a:t>15/12/1435</a:t>
            </a:fld>
            <a:endParaRPr lang="ar-O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O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OM"/>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AFAB7D1-D53E-4171-A9CF-7F78FD383A20}" type="slidenum">
              <a:rPr lang="ar-OM" smtClean="0"/>
              <a:pPr/>
              <a:t>‹#›</a:t>
            </a:fld>
            <a:endParaRPr lang="ar-OM"/>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http://moodle2.rockyview.ab.ca/mod/book/view.php?id=55094&amp;chapterid=27349</a:t>
            </a:r>
            <a:endParaRPr lang="ar-OM" dirty="0"/>
          </a:p>
        </p:txBody>
      </p:sp>
      <p:sp>
        <p:nvSpPr>
          <p:cNvPr id="4" name="Slide Number Placeholder 3"/>
          <p:cNvSpPr>
            <a:spLocks noGrp="1"/>
          </p:cNvSpPr>
          <p:nvPr>
            <p:ph type="sldNum" sz="quarter" idx="10"/>
          </p:nvPr>
        </p:nvSpPr>
        <p:spPr/>
        <p:txBody>
          <a:bodyPr/>
          <a:lstStyle/>
          <a:p>
            <a:fld id="{4AFAB7D1-D53E-4171-A9CF-7F78FD383A20}" type="slidenum">
              <a:rPr lang="ar-OM" smtClean="0"/>
              <a:pPr/>
              <a:t>5</a:t>
            </a:fld>
            <a:endParaRPr lang="ar-OM"/>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O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O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O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O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7" name="Date Placeholder 6"/>
          <p:cNvSpPr>
            <a:spLocks noGrp="1"/>
          </p:cNvSpPr>
          <p:nvPr>
            <p:ph type="dt" sz="half" idx="10"/>
          </p:nvPr>
        </p:nvSpPr>
        <p:spPr/>
        <p:txBody>
          <a:bodyPr/>
          <a:lstStyle/>
          <a:p>
            <a:fld id="{1D8BD707-D9CF-40AE-B4C6-C98DA3205C09}" type="datetimeFigureOut">
              <a:rPr lang="en-US" smtClean="0"/>
              <a:pPr/>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OM"/>
          </a:p>
        </p:txBody>
      </p:sp>
      <p:sp>
        <p:nvSpPr>
          <p:cNvPr id="3" name="Date Placeholder 2"/>
          <p:cNvSpPr>
            <a:spLocks noGrp="1"/>
          </p:cNvSpPr>
          <p:nvPr>
            <p:ph type="dt" sz="half" idx="10"/>
          </p:nvPr>
        </p:nvSpPr>
        <p:spPr/>
        <p:txBody>
          <a:bodyPr/>
          <a:lstStyle/>
          <a:p>
            <a:fld id="{1D8BD707-D9CF-40AE-B4C6-C98DA3205C09}" type="datetimeFigureOut">
              <a:rPr lang="en-US" smtClean="0"/>
              <a:pPr/>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O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O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O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flickr.com/photos/pomphorhynchus/501270026/" TargetMode="Externa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arsco.org/detailed/a9ca5e7d-be2b-4b91-9363-46af7b7c166f"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omanlover.org/vb/om231807"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madarisna.info/home/2011-07-19-15-24-01-sp-59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taids.wordpress.com/tag/acces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mourchide.blogspot.com/2013/12/blog-post_8339.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moodle2.rockyview.ab.ca/mod/book/view.php?id=55094&amp;chapterid=27349"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4.bin"/><Relationship Id="rId3" Type="http://schemas.openxmlformats.org/officeDocument/2006/relationships/image" Target="../media/image26.png"/><Relationship Id="rId21" Type="http://schemas.openxmlformats.org/officeDocument/2006/relationships/oleObject" Target="../embeddings/oleObject17.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6.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24" Type="http://schemas.openxmlformats.org/officeDocument/2006/relationships/oleObject" Target="file:///C:\Users\Dell3\Desktop\OAAA%20Publications\Papers\&#1571;&#1608;&#1585;&#1575;&#1602;%20&#1575;&#1604;&#1593;&#1605;&#1604;\&#1608;&#1585;&#1602;&#1577;%20&#1575;&#1604;&#1607;&#1610;&#1574;&#1577;%20&#1601;&#1610;%20&#1606;&#1583;&#1608;&#1577;%20&#1575;&#1604;&#1578;&#1593;&#1604;&#1610;&#1605;%20.docx!_1474381296\Drawing\~Page-1\Single%20arrowhead.11" TargetMode="External"/><Relationship Id="rId5" Type="http://schemas.openxmlformats.org/officeDocument/2006/relationships/oleObject" Target="../embeddings/oleObject1.bin"/><Relationship Id="rId15" Type="http://schemas.openxmlformats.org/officeDocument/2006/relationships/oleObject" Target="../embeddings/oleObject11.bin"/><Relationship Id="rId23" Type="http://schemas.openxmlformats.org/officeDocument/2006/relationships/oleObject" Target="../embeddings/oleObject19.bin"/><Relationship Id="rId10" Type="http://schemas.openxmlformats.org/officeDocument/2006/relationships/oleObject" Target="../embeddings/oleObject6.bin"/><Relationship Id="rId19" Type="http://schemas.openxmlformats.org/officeDocument/2006/relationships/oleObject" Target="../embeddings/oleObject15.bin"/><Relationship Id="rId4" Type="http://schemas.openxmlformats.org/officeDocument/2006/relationships/image" Target="../media/image1.jpeg"/><Relationship Id="rId9" Type="http://schemas.openxmlformats.org/officeDocument/2006/relationships/oleObject" Target="../embeddings/oleObject5.bin"/><Relationship Id="rId14" Type="http://schemas.openxmlformats.org/officeDocument/2006/relationships/oleObject" Target="../embeddings/oleObject10.bin"/><Relationship Id="rId22"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3" Type="http://schemas.openxmlformats.org/officeDocument/2006/relationships/hyperlink" Target="http://www.startimes.com/f.aspx?t=34688776"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2971799"/>
            <a:ext cx="7772400" cy="1371601"/>
          </a:xfrm>
        </p:spPr>
        <p:txBody>
          <a:bodyPr>
            <a:normAutofit fontScale="90000"/>
          </a:bodyPr>
          <a:lstStyle/>
          <a:p>
            <a:pPr rtl="1"/>
            <a:r>
              <a:rPr lang="ar-OM" sz="3200" b="1" dirty="0" smtClean="0">
                <a:solidFill>
                  <a:srgbClr val="C00000"/>
                </a:solidFill>
              </a:rPr>
              <a:t> </a:t>
            </a:r>
            <a:r>
              <a:rPr lang="ar-OM" b="1" dirty="0" smtClean="0"/>
              <a:t>النظام الوطني لإدارة جودة التعليم العالي</a:t>
            </a:r>
            <a:br>
              <a:rPr lang="ar-OM" b="1" dirty="0" smtClean="0"/>
            </a:br>
            <a:r>
              <a:rPr lang="ar-OM" b="1" dirty="0" smtClean="0"/>
              <a:t>في سلطنة عمان: تطويره وتنفيذه</a:t>
            </a:r>
            <a:endParaRPr lang="en-US" b="1" dirty="0"/>
          </a:p>
        </p:txBody>
      </p:sp>
      <p:sp>
        <p:nvSpPr>
          <p:cNvPr id="3" name="Subtitle 2"/>
          <p:cNvSpPr>
            <a:spLocks noGrp="1"/>
          </p:cNvSpPr>
          <p:nvPr>
            <p:ph type="subTitle" idx="1"/>
          </p:nvPr>
        </p:nvSpPr>
        <p:spPr>
          <a:xfrm>
            <a:off x="1371600" y="4495800"/>
            <a:ext cx="6400800" cy="1447800"/>
          </a:xfrm>
        </p:spPr>
        <p:txBody>
          <a:bodyPr>
            <a:normAutofit lnSpcReduction="10000"/>
          </a:bodyPr>
          <a:lstStyle/>
          <a:p>
            <a:pPr rtl="1"/>
            <a:endParaRPr lang="ar-OM" sz="2800" b="1" dirty="0" smtClean="0">
              <a:solidFill>
                <a:srgbClr val="008000"/>
              </a:solidFill>
              <a:latin typeface="+mj-lt"/>
              <a:ea typeface="+mj-ea"/>
              <a:cs typeface="+mj-cs"/>
            </a:endParaRPr>
          </a:p>
          <a:p>
            <a:pPr rtl="1"/>
            <a:r>
              <a:rPr lang="ar-OM" sz="2800" b="1" dirty="0" smtClean="0">
                <a:solidFill>
                  <a:srgbClr val="008000"/>
                </a:solidFill>
                <a:latin typeface="+mj-lt"/>
                <a:ea typeface="+mj-ea"/>
                <a:cs typeface="+mj-cs"/>
              </a:rPr>
              <a:t>د. سالم بن رضا رضوي</a:t>
            </a:r>
          </a:p>
          <a:p>
            <a:pPr rtl="1"/>
            <a:r>
              <a:rPr lang="ar-OM" sz="2400" b="1" dirty="0" smtClean="0">
                <a:solidFill>
                  <a:srgbClr val="008000"/>
                </a:solidFill>
                <a:latin typeface="+mj-lt"/>
                <a:ea typeface="+mj-ea"/>
                <a:cs typeface="+mj-cs"/>
              </a:rPr>
              <a:t>الرئيس التنفيذي للهيئة العمانية للاعتماد الأكاديمي</a:t>
            </a:r>
            <a:endParaRPr lang="en-US" sz="2400" b="1" dirty="0">
              <a:solidFill>
                <a:srgbClr val="008000"/>
              </a:solidFill>
              <a:latin typeface="+mj-lt"/>
              <a:ea typeface="+mj-ea"/>
              <a:cs typeface="+mj-cs"/>
            </a:endParaRPr>
          </a:p>
        </p:txBody>
      </p:sp>
      <p:pic>
        <p:nvPicPr>
          <p:cNvPr id="5" name="Picture 9"/>
          <p:cNvPicPr>
            <a:picLocks noChangeAspect="1" noChangeArrowheads="1"/>
          </p:cNvPicPr>
          <p:nvPr/>
        </p:nvPicPr>
        <p:blipFill>
          <a:blip r:embed="rId3" cstate="print"/>
          <a:srcRect/>
          <a:stretch>
            <a:fillRect/>
          </a:stretch>
        </p:blipFill>
        <p:spPr bwMode="auto">
          <a:xfrm>
            <a:off x="3978275" y="573088"/>
            <a:ext cx="1508125" cy="1408112"/>
          </a:xfrm>
          <a:prstGeom prst="rect">
            <a:avLst/>
          </a:prstGeom>
          <a:noFill/>
          <a:ln w="9525">
            <a:noFill/>
            <a:miter lim="800000"/>
            <a:headEnd/>
            <a:tailEnd/>
          </a:ln>
        </p:spPr>
      </p:pic>
      <p:sp>
        <p:nvSpPr>
          <p:cNvPr id="6" name="Rectangle 5"/>
          <p:cNvSpPr/>
          <p:nvPr/>
        </p:nvSpPr>
        <p:spPr>
          <a:xfrm>
            <a:off x="3206081" y="2057400"/>
            <a:ext cx="3270447" cy="523220"/>
          </a:xfrm>
          <a:prstGeom prst="rect">
            <a:avLst/>
          </a:prstGeom>
        </p:spPr>
        <p:txBody>
          <a:bodyPr wrap="none">
            <a:spAutoFit/>
          </a:bodyPr>
          <a:lstStyle/>
          <a:p>
            <a:r>
              <a:rPr lang="ar-OM" sz="2800" dirty="0" smtClean="0">
                <a:effectLst>
                  <a:outerShdw blurRad="38100" dist="38100" dir="2700000" algn="tl">
                    <a:srgbClr val="C0C0C0"/>
                  </a:outerShdw>
                </a:effectLst>
                <a:latin typeface="Arial" charset="0"/>
                <a:cs typeface="Arial" charset="0"/>
              </a:rPr>
              <a:t> </a:t>
            </a:r>
            <a:r>
              <a:rPr lang="ar-OM" sz="2200" b="1" dirty="0" smtClean="0">
                <a:solidFill>
                  <a:srgbClr val="C00000"/>
                </a:solidFill>
                <a:effectLst>
                  <a:outerShdw blurRad="38100" dist="38100" dir="2700000" algn="tl">
                    <a:srgbClr val="000000">
                      <a:alpha val="43137"/>
                    </a:srgbClr>
                  </a:outerShdw>
                </a:effectLst>
                <a:latin typeface="Arial" charset="0"/>
                <a:cs typeface="Arial" charset="0"/>
              </a:rPr>
              <a:t>الهيئة العمانية للاعتماد الأكاديمي</a:t>
            </a:r>
            <a:endParaRPr lang="ar-OM" sz="2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228600"/>
            <a:ext cx="7772400" cy="1470025"/>
          </a:xfrm>
        </p:spPr>
        <p:txBody>
          <a:bodyPr/>
          <a:lstStyle/>
          <a:p>
            <a:r>
              <a:rPr lang="ar-OM" sz="4000" b="1" dirty="0" smtClean="0"/>
              <a:t>الهيئة العمانية للاعتماد الأكاديمي</a:t>
            </a:r>
            <a:r>
              <a:rPr lang="ar-OM" b="1" dirty="0" smtClean="0"/>
              <a:t/>
            </a:r>
            <a:br>
              <a:rPr lang="ar-OM" b="1" dirty="0" smtClean="0"/>
            </a:br>
            <a:r>
              <a:rPr lang="ar-OM" sz="3200" b="1" dirty="0" smtClean="0"/>
              <a:t>الإنشاء والإدارة</a:t>
            </a:r>
            <a:endParaRPr lang="en-US" sz="3200" dirty="0"/>
          </a:p>
        </p:txBody>
      </p:sp>
      <p:sp>
        <p:nvSpPr>
          <p:cNvPr id="5" name="Rectangle 3"/>
          <p:cNvSpPr>
            <a:spLocks noGrp="1" noChangeArrowheads="1"/>
          </p:cNvSpPr>
          <p:nvPr>
            <p:ph type="subTitle" idx="1"/>
          </p:nvPr>
        </p:nvSpPr>
        <p:spPr bwMode="auto">
          <a:xfrm>
            <a:off x="609600" y="1600200"/>
            <a:ext cx="8077200" cy="1524000"/>
          </a:xfrm>
          <a:prstGeom prst="rect">
            <a:avLst/>
          </a:prstGeom>
          <a:noFill/>
          <a:ln w="9525">
            <a:noFill/>
            <a:miter lim="800000"/>
            <a:headEnd/>
            <a:tailEnd/>
          </a:ln>
        </p:spPr>
        <p:txBody>
          <a:bodyPr>
            <a:normAutofit lnSpcReduction="10000"/>
          </a:bodyPr>
          <a:lstStyle/>
          <a:p>
            <a:pPr marL="347663" indent="-347663" algn="just" rtl="1">
              <a:lnSpc>
                <a:spcPct val="95000"/>
              </a:lnSpc>
              <a:spcAft>
                <a:spcPct val="50000"/>
              </a:spcAft>
              <a:buFontTx/>
              <a:buChar char="•"/>
            </a:pPr>
            <a:r>
              <a:rPr lang="ar-OM" sz="2400" b="1" dirty="0" smtClean="0">
                <a:solidFill>
                  <a:srgbClr val="990033"/>
                </a:solidFill>
              </a:rPr>
              <a:t>أنشئت الهيئة بمرسوم </a:t>
            </a:r>
            <a:r>
              <a:rPr lang="ar-OM" sz="2400" b="1" dirty="0">
                <a:solidFill>
                  <a:srgbClr val="990033"/>
                </a:solidFill>
              </a:rPr>
              <a:t>سلطاني في مايو 2010 لتحل محل مجلس الاعتماد السابق (والذي كان </a:t>
            </a:r>
            <a:r>
              <a:rPr lang="ar-OM" sz="2400" b="1" dirty="0" smtClean="0">
                <a:solidFill>
                  <a:srgbClr val="990033"/>
                </a:solidFill>
              </a:rPr>
              <a:t>أُنشئ </a:t>
            </a:r>
            <a:r>
              <a:rPr lang="ar-OM" sz="2400" b="1" dirty="0">
                <a:solidFill>
                  <a:srgbClr val="990033"/>
                </a:solidFill>
              </a:rPr>
              <a:t>في العام 2001 بمرسوم سلطاني</a:t>
            </a:r>
            <a:r>
              <a:rPr lang="ar-OM" sz="2400" b="1" dirty="0" smtClean="0">
                <a:solidFill>
                  <a:srgbClr val="990033"/>
                </a:solidFill>
              </a:rPr>
              <a:t>)</a:t>
            </a:r>
          </a:p>
          <a:p>
            <a:pPr marL="347663" indent="-347663" algn="just" rtl="1">
              <a:lnSpc>
                <a:spcPct val="95000"/>
              </a:lnSpc>
              <a:spcAft>
                <a:spcPct val="50000"/>
              </a:spcAft>
              <a:buFontTx/>
              <a:buChar char="•"/>
            </a:pPr>
            <a:r>
              <a:rPr lang="ar-OM" sz="2400" b="1" dirty="0" smtClean="0">
                <a:solidFill>
                  <a:srgbClr val="990033"/>
                </a:solidFill>
              </a:rPr>
              <a:t>مجلس الإدارة مكون من تسعة أعضاء يعينهم مجلس التعليم</a:t>
            </a:r>
          </a:p>
          <a:p>
            <a:pPr marL="347663" indent="-347663" algn="just" rtl="1">
              <a:lnSpc>
                <a:spcPct val="95000"/>
              </a:lnSpc>
              <a:spcAft>
                <a:spcPct val="50000"/>
              </a:spcAft>
              <a:buFontTx/>
              <a:buChar char="•"/>
            </a:pPr>
            <a:endParaRPr lang="ar-OM" sz="2400" b="1" dirty="0" smtClean="0">
              <a:solidFill>
                <a:srgbClr val="990033"/>
              </a:solidFill>
            </a:endParaRPr>
          </a:p>
          <a:p>
            <a:pPr marL="347663" indent="-347663" algn="just" rtl="1">
              <a:lnSpc>
                <a:spcPct val="95000"/>
              </a:lnSpc>
              <a:spcAft>
                <a:spcPct val="50000"/>
              </a:spcAft>
              <a:buFontTx/>
              <a:buChar char="•"/>
            </a:pPr>
            <a:endParaRPr lang="ar-OM" sz="2400" b="1" dirty="0">
              <a:solidFill>
                <a:srgbClr val="990033"/>
              </a:solidFill>
            </a:endParaRPr>
          </a:p>
          <a:p>
            <a:pPr marL="347663" indent="-347663" algn="just">
              <a:lnSpc>
                <a:spcPct val="95000"/>
              </a:lnSpc>
              <a:spcAft>
                <a:spcPct val="50000"/>
              </a:spcAft>
            </a:pPr>
            <a:endParaRPr lang="en-US" sz="2800" dirty="0"/>
          </a:p>
        </p:txBody>
      </p:sp>
      <p:sp>
        <p:nvSpPr>
          <p:cNvPr id="6" name="TextBox 5"/>
          <p:cNvSpPr txBox="1"/>
          <p:nvPr/>
        </p:nvSpPr>
        <p:spPr>
          <a:xfrm>
            <a:off x="4800600" y="3048000"/>
            <a:ext cx="3810000" cy="2917722"/>
          </a:xfrm>
          <a:prstGeom prst="rect">
            <a:avLst/>
          </a:prstGeom>
          <a:noFill/>
        </p:spPr>
        <p:txBody>
          <a:bodyPr wrap="square" rtlCol="1">
            <a:spAutoFit/>
          </a:bodyPr>
          <a:lstStyle/>
          <a:p>
            <a:pPr marL="347663" indent="-347663" algn="just" rtl="1">
              <a:lnSpc>
                <a:spcPct val="95000"/>
              </a:lnSpc>
              <a:spcAft>
                <a:spcPct val="50000"/>
              </a:spcAft>
              <a:buFontTx/>
              <a:buChar char="•"/>
            </a:pPr>
            <a:r>
              <a:rPr lang="ar-OM" sz="2400" b="1" dirty="0" smtClean="0">
                <a:solidFill>
                  <a:srgbClr val="990033"/>
                </a:solidFill>
              </a:rPr>
              <a:t>للهيئة إدارة تنفيذية، رئيسها عضو في مجلس إدارة الهيئة، وعضو في مجلس التعليم</a:t>
            </a:r>
          </a:p>
          <a:p>
            <a:pPr marL="347663" indent="-347663" algn="just" rtl="1">
              <a:lnSpc>
                <a:spcPct val="95000"/>
              </a:lnSpc>
              <a:spcAft>
                <a:spcPct val="50000"/>
              </a:spcAft>
              <a:buFontTx/>
              <a:buChar char="•"/>
            </a:pPr>
            <a:r>
              <a:rPr lang="ar-OM" sz="2400" b="1" dirty="0" smtClean="0">
                <a:solidFill>
                  <a:srgbClr val="990033"/>
                </a:solidFill>
              </a:rPr>
              <a:t>تتمتع الهيئة العمانية للاعتماد الأكاديمي بالشخصية الاعتبارية والاستقلال المالي والإداري</a:t>
            </a:r>
          </a:p>
          <a:p>
            <a:pPr marL="347663" indent="-347663" algn="just" rtl="1">
              <a:lnSpc>
                <a:spcPct val="95000"/>
              </a:lnSpc>
              <a:spcAft>
                <a:spcPct val="50000"/>
              </a:spcAft>
              <a:buFontTx/>
              <a:buChar char="•"/>
            </a:pPr>
            <a:r>
              <a:rPr lang="ar-OM" sz="2400" b="1" dirty="0" smtClean="0">
                <a:solidFill>
                  <a:srgbClr val="990033"/>
                </a:solidFill>
              </a:rPr>
              <a:t>تتبع مجلس التعليم</a:t>
            </a:r>
            <a:endParaRPr lang="ar-OM" sz="2400" b="1" dirty="0">
              <a:solidFill>
                <a:srgbClr val="990033"/>
              </a:solidFill>
            </a:endParaRPr>
          </a:p>
        </p:txBody>
      </p:sp>
      <p:pic>
        <p:nvPicPr>
          <p:cNvPr id="7" name="Picture 6" descr="http://www.oaaa.gov.om/WhatsNew/Image1/IMG_6196%20for%20web.jpg"/>
          <p:cNvPicPr/>
          <p:nvPr/>
        </p:nvPicPr>
        <p:blipFill>
          <a:blip r:embed="rId3" cstate="print"/>
          <a:srcRect/>
          <a:stretch>
            <a:fillRect/>
          </a:stretch>
        </p:blipFill>
        <p:spPr bwMode="auto">
          <a:xfrm>
            <a:off x="381000" y="2971800"/>
            <a:ext cx="4343400" cy="29718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838200" y="381000"/>
            <a:ext cx="7772400" cy="1066800"/>
          </a:xfrm>
        </p:spPr>
        <p:txBody>
          <a:bodyPr>
            <a:normAutofit fontScale="90000"/>
          </a:bodyPr>
          <a:lstStyle/>
          <a:p>
            <a:r>
              <a:rPr lang="ar-OM" b="1" dirty="0" smtClean="0">
                <a:effectLst>
                  <a:outerShdw blurRad="38100" dist="38100" dir="2700000" algn="tl">
                    <a:srgbClr val="C0C0C0"/>
                  </a:outerShdw>
                </a:effectLst>
                <a:latin typeface="Arial" charset="0"/>
                <a:cs typeface="Arial" charset="0"/>
              </a:rPr>
              <a:t>الهيئة العمانية للاعتماد الأكاديمي</a:t>
            </a:r>
            <a:br>
              <a:rPr lang="ar-OM" b="1" dirty="0" smtClean="0">
                <a:effectLst>
                  <a:outerShdw blurRad="38100" dist="38100" dir="2700000" algn="tl">
                    <a:srgbClr val="C0C0C0"/>
                  </a:outerShdw>
                </a:effectLst>
                <a:latin typeface="Arial" charset="0"/>
                <a:cs typeface="Arial" charset="0"/>
              </a:rPr>
            </a:br>
            <a:r>
              <a:rPr lang="ar-OM" sz="3600" b="1" dirty="0" smtClean="0">
                <a:effectLst>
                  <a:outerShdw blurRad="38100" dist="38100" dir="2700000" algn="tl">
                    <a:srgbClr val="C0C0C0"/>
                  </a:outerShdw>
                </a:effectLst>
                <a:latin typeface="Arial" charset="0"/>
                <a:cs typeface="Arial" charset="0"/>
              </a:rPr>
              <a:t>الإدارة والتابعية</a:t>
            </a:r>
            <a:endParaRPr lang="en-US" sz="3600" dirty="0"/>
          </a:p>
        </p:txBody>
      </p:sp>
      <p:grpSp>
        <p:nvGrpSpPr>
          <p:cNvPr id="5" name="Group 9"/>
          <p:cNvGrpSpPr>
            <a:grpSpLocks noGrp="1" noChangeAspect="1"/>
          </p:cNvGrpSpPr>
          <p:nvPr>
            <p:ph type="subTitle" idx="1"/>
          </p:nvPr>
        </p:nvGrpSpPr>
        <p:grpSpPr bwMode="auto">
          <a:xfrm>
            <a:off x="1490998" y="2063916"/>
            <a:ext cx="6433802" cy="4032087"/>
            <a:chOff x="2654" y="2077"/>
            <a:chExt cx="6711" cy="5428"/>
          </a:xfrm>
        </p:grpSpPr>
        <p:sp>
          <p:nvSpPr>
            <p:cNvPr id="7" name="Rectangle 50"/>
            <p:cNvSpPr>
              <a:spLocks noChangeArrowheads="1"/>
            </p:cNvSpPr>
            <p:nvPr/>
          </p:nvSpPr>
          <p:spPr bwMode="auto">
            <a:xfrm>
              <a:off x="4022" y="2247"/>
              <a:ext cx="3147" cy="1233"/>
            </a:xfrm>
            <a:prstGeom prst="rect">
              <a:avLst/>
            </a:prstGeom>
            <a:solidFill>
              <a:srgbClr val="CDCDCD"/>
            </a:solidFill>
            <a:ln w="9525">
              <a:noFill/>
              <a:miter lim="800000"/>
              <a:headEnd/>
              <a:tailEnd/>
            </a:ln>
          </p:spPr>
          <p:txBody>
            <a:bodyPr/>
            <a:lstStyle/>
            <a:p>
              <a:endParaRPr lang="ar-OM"/>
            </a:p>
          </p:txBody>
        </p:sp>
        <p:sp>
          <p:nvSpPr>
            <p:cNvPr id="8" name="Rectangle 49"/>
            <p:cNvSpPr>
              <a:spLocks noChangeArrowheads="1"/>
            </p:cNvSpPr>
            <p:nvPr/>
          </p:nvSpPr>
          <p:spPr bwMode="auto">
            <a:xfrm>
              <a:off x="4022" y="2247"/>
              <a:ext cx="3147" cy="1233"/>
            </a:xfrm>
            <a:prstGeom prst="rect">
              <a:avLst/>
            </a:prstGeom>
            <a:noFill/>
            <a:ln w="8890">
              <a:solidFill>
                <a:srgbClr val="CDCDCD"/>
              </a:solidFill>
              <a:miter lim="800000"/>
              <a:headEnd/>
              <a:tailEnd/>
            </a:ln>
          </p:spPr>
          <p:txBody>
            <a:bodyPr/>
            <a:lstStyle/>
            <a:p>
              <a:endParaRPr lang="ar-OM"/>
            </a:p>
          </p:txBody>
        </p:sp>
        <p:sp>
          <p:nvSpPr>
            <p:cNvPr id="9" name="Rectangle 48"/>
            <p:cNvSpPr>
              <a:spLocks noChangeArrowheads="1"/>
            </p:cNvSpPr>
            <p:nvPr/>
          </p:nvSpPr>
          <p:spPr bwMode="auto">
            <a:xfrm>
              <a:off x="4059" y="2284"/>
              <a:ext cx="3075" cy="1160"/>
            </a:xfrm>
            <a:prstGeom prst="rect">
              <a:avLst/>
            </a:prstGeom>
            <a:noFill/>
            <a:ln w="8890">
              <a:solidFill>
                <a:srgbClr val="CDCDCD"/>
              </a:solidFill>
              <a:miter lim="800000"/>
              <a:headEnd/>
              <a:tailEnd/>
            </a:ln>
          </p:spPr>
          <p:txBody>
            <a:bodyPr/>
            <a:lstStyle/>
            <a:p>
              <a:endParaRPr lang="ar-OM"/>
            </a:p>
          </p:txBody>
        </p:sp>
        <p:sp>
          <p:nvSpPr>
            <p:cNvPr id="10" name="Rectangle 47"/>
            <p:cNvSpPr>
              <a:spLocks noChangeArrowheads="1"/>
            </p:cNvSpPr>
            <p:nvPr/>
          </p:nvSpPr>
          <p:spPr bwMode="auto">
            <a:xfrm>
              <a:off x="3852" y="2077"/>
              <a:ext cx="3147" cy="1233"/>
            </a:xfrm>
            <a:prstGeom prst="rect">
              <a:avLst/>
            </a:prstGeom>
            <a:solidFill>
              <a:srgbClr val="FFCC99"/>
            </a:solidFill>
            <a:ln w="9525">
              <a:noFill/>
              <a:miter lim="800000"/>
              <a:headEnd/>
              <a:tailEnd/>
            </a:ln>
          </p:spPr>
          <p:txBody>
            <a:bodyPr/>
            <a:lstStyle/>
            <a:p>
              <a:endParaRPr lang="ar-OM"/>
            </a:p>
          </p:txBody>
        </p:sp>
        <p:sp>
          <p:nvSpPr>
            <p:cNvPr id="11" name="Rectangle 46"/>
            <p:cNvSpPr>
              <a:spLocks noChangeArrowheads="1"/>
            </p:cNvSpPr>
            <p:nvPr/>
          </p:nvSpPr>
          <p:spPr bwMode="auto">
            <a:xfrm>
              <a:off x="3852" y="2077"/>
              <a:ext cx="3147" cy="1233"/>
            </a:xfrm>
            <a:prstGeom prst="rect">
              <a:avLst/>
            </a:prstGeom>
            <a:noFill/>
            <a:ln w="8890">
              <a:solidFill>
                <a:srgbClr val="000000"/>
              </a:solidFill>
              <a:miter lim="800000"/>
              <a:headEnd/>
              <a:tailEnd/>
            </a:ln>
          </p:spPr>
          <p:txBody>
            <a:bodyPr/>
            <a:lstStyle/>
            <a:p>
              <a:endParaRPr lang="ar-OM"/>
            </a:p>
          </p:txBody>
        </p:sp>
        <p:sp>
          <p:nvSpPr>
            <p:cNvPr id="12" name="Rectangle 45"/>
            <p:cNvSpPr>
              <a:spLocks noChangeArrowheads="1"/>
            </p:cNvSpPr>
            <p:nvPr/>
          </p:nvSpPr>
          <p:spPr bwMode="auto">
            <a:xfrm>
              <a:off x="3889" y="2114"/>
              <a:ext cx="3074" cy="1160"/>
            </a:xfrm>
            <a:prstGeom prst="rect">
              <a:avLst/>
            </a:prstGeom>
            <a:noFill/>
            <a:ln w="8890">
              <a:solidFill>
                <a:srgbClr val="000000"/>
              </a:solidFill>
              <a:miter lim="800000"/>
              <a:headEnd/>
              <a:tailEnd/>
            </a:ln>
          </p:spPr>
          <p:txBody>
            <a:bodyPr/>
            <a:lstStyle/>
            <a:p>
              <a:endParaRPr lang="ar-OM"/>
            </a:p>
          </p:txBody>
        </p:sp>
        <p:sp>
          <p:nvSpPr>
            <p:cNvPr id="13" name="Rectangle 44"/>
            <p:cNvSpPr>
              <a:spLocks noChangeArrowheads="1"/>
            </p:cNvSpPr>
            <p:nvPr/>
          </p:nvSpPr>
          <p:spPr bwMode="auto">
            <a:xfrm>
              <a:off x="4506" y="2312"/>
              <a:ext cx="129" cy="509"/>
            </a:xfrm>
            <a:prstGeom prst="rect">
              <a:avLst/>
            </a:prstGeom>
            <a:noFill/>
            <a:ln w="9525">
              <a:noFill/>
              <a:miter lim="800000"/>
              <a:headEnd/>
              <a:tailEnd/>
            </a:ln>
          </p:spPr>
          <p:txBody>
            <a:bodyPr wrap="none" lIns="0" tIns="0" rIns="0" bIns="0">
              <a:spAutoFit/>
            </a:bodyPr>
            <a:lstStyle/>
            <a:p>
              <a:pPr eaLnBrk="0" hangingPunct="0"/>
              <a:endParaRPr lang="ar-OM"/>
            </a:p>
          </p:txBody>
        </p:sp>
        <p:sp>
          <p:nvSpPr>
            <p:cNvPr id="14" name="Rectangle 43"/>
            <p:cNvSpPr>
              <a:spLocks noChangeArrowheads="1"/>
            </p:cNvSpPr>
            <p:nvPr/>
          </p:nvSpPr>
          <p:spPr bwMode="auto">
            <a:xfrm>
              <a:off x="5426" y="2886"/>
              <a:ext cx="45" cy="435"/>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rPr>
                <a:t> </a:t>
              </a:r>
              <a:endParaRPr lang="en-US"/>
            </a:p>
          </p:txBody>
        </p:sp>
        <p:sp>
          <p:nvSpPr>
            <p:cNvPr id="15" name="Rectangle 42"/>
            <p:cNvSpPr>
              <a:spLocks noChangeArrowheads="1"/>
            </p:cNvSpPr>
            <p:nvPr/>
          </p:nvSpPr>
          <p:spPr bwMode="auto">
            <a:xfrm>
              <a:off x="2654" y="4428"/>
              <a:ext cx="2644" cy="1327"/>
            </a:xfrm>
            <a:prstGeom prst="rect">
              <a:avLst/>
            </a:prstGeom>
            <a:solidFill>
              <a:srgbClr val="FFFF99"/>
            </a:solidFill>
            <a:ln w="9525">
              <a:noFill/>
              <a:miter lim="800000"/>
              <a:headEnd/>
              <a:tailEnd/>
            </a:ln>
          </p:spPr>
          <p:txBody>
            <a:bodyPr/>
            <a:lstStyle/>
            <a:p>
              <a:endParaRPr lang="ar-OM"/>
            </a:p>
          </p:txBody>
        </p:sp>
        <p:sp>
          <p:nvSpPr>
            <p:cNvPr id="17" name="Rectangle 40"/>
            <p:cNvSpPr>
              <a:spLocks noChangeArrowheads="1"/>
            </p:cNvSpPr>
            <p:nvPr/>
          </p:nvSpPr>
          <p:spPr bwMode="auto">
            <a:xfrm>
              <a:off x="2696" y="4428"/>
              <a:ext cx="2567" cy="1294"/>
            </a:xfrm>
            <a:prstGeom prst="rect">
              <a:avLst/>
            </a:prstGeom>
            <a:noFill/>
            <a:ln w="8890">
              <a:solidFill>
                <a:srgbClr val="000000"/>
              </a:solidFill>
              <a:miter lim="800000"/>
              <a:headEnd/>
              <a:tailEnd/>
            </a:ln>
          </p:spPr>
          <p:txBody>
            <a:bodyPr/>
            <a:lstStyle/>
            <a:p>
              <a:endParaRPr lang="ar-OM"/>
            </a:p>
          </p:txBody>
        </p:sp>
        <p:sp>
          <p:nvSpPr>
            <p:cNvPr id="18" name="Rectangle 39"/>
            <p:cNvSpPr>
              <a:spLocks noChangeArrowheads="1"/>
            </p:cNvSpPr>
            <p:nvPr/>
          </p:nvSpPr>
          <p:spPr bwMode="auto">
            <a:xfrm>
              <a:off x="4107" y="4873"/>
              <a:ext cx="67" cy="509"/>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rPr>
                <a:t> </a:t>
              </a:r>
              <a:endParaRPr lang="en-US"/>
            </a:p>
          </p:txBody>
        </p:sp>
        <p:sp>
          <p:nvSpPr>
            <p:cNvPr id="19" name="Rectangle 38"/>
            <p:cNvSpPr>
              <a:spLocks noChangeArrowheads="1"/>
            </p:cNvSpPr>
            <p:nvPr/>
          </p:nvSpPr>
          <p:spPr bwMode="auto">
            <a:xfrm>
              <a:off x="2953" y="4530"/>
              <a:ext cx="2084" cy="1119"/>
            </a:xfrm>
            <a:prstGeom prst="rect">
              <a:avLst/>
            </a:prstGeom>
            <a:noFill/>
            <a:ln w="9525">
              <a:noFill/>
              <a:miter lim="800000"/>
              <a:headEnd/>
              <a:tailEnd/>
            </a:ln>
          </p:spPr>
          <p:txBody>
            <a:bodyPr wrap="square" lIns="0" tIns="0" rIns="0" bIns="0">
              <a:spAutoFit/>
            </a:bodyPr>
            <a:lstStyle/>
            <a:p>
              <a:pPr algn="ctr" rtl="1" eaLnBrk="0" hangingPunct="0"/>
              <a:r>
                <a:rPr lang="ar-OM" b="1" dirty="0">
                  <a:latin typeface="Calibri" pitchFamily="34" charset="0"/>
                </a:rPr>
                <a:t>مجلس إدارة</a:t>
              </a:r>
              <a:endParaRPr lang="en-US" dirty="0"/>
            </a:p>
            <a:p>
              <a:pPr algn="ctr" rtl="1" eaLnBrk="0" hangingPunct="0"/>
              <a:r>
                <a:rPr lang="ar-OM" b="1" dirty="0">
                  <a:latin typeface="Calibri" pitchFamily="34" charset="0"/>
                </a:rPr>
                <a:t>الهيئة العمانية</a:t>
              </a:r>
              <a:endParaRPr lang="en-US" dirty="0"/>
            </a:p>
            <a:p>
              <a:pPr algn="ctr" rtl="1" eaLnBrk="0" hangingPunct="0"/>
              <a:r>
                <a:rPr lang="ar-OM" b="1" dirty="0">
                  <a:solidFill>
                    <a:schemeClr val="bg1"/>
                  </a:solidFill>
                  <a:latin typeface="Calibri" pitchFamily="34" charset="0"/>
                </a:rPr>
                <a:t> </a:t>
              </a:r>
              <a:r>
                <a:rPr lang="ar-OM" b="1" dirty="0">
                  <a:latin typeface="Calibri" pitchFamily="34" charset="0"/>
                </a:rPr>
                <a:t>للاعتماد الأكاديمي</a:t>
              </a:r>
              <a:endParaRPr lang="ar-OM" dirty="0"/>
            </a:p>
          </p:txBody>
        </p:sp>
        <p:sp>
          <p:nvSpPr>
            <p:cNvPr id="20" name="Rectangle 37"/>
            <p:cNvSpPr>
              <a:spLocks noChangeArrowheads="1"/>
            </p:cNvSpPr>
            <p:nvPr/>
          </p:nvSpPr>
          <p:spPr bwMode="auto">
            <a:xfrm>
              <a:off x="5978" y="3884"/>
              <a:ext cx="2682" cy="1190"/>
            </a:xfrm>
            <a:prstGeom prst="rect">
              <a:avLst/>
            </a:prstGeom>
            <a:solidFill>
              <a:srgbClr val="ADC1E2"/>
            </a:solidFill>
            <a:ln w="9525">
              <a:noFill/>
              <a:miter lim="800000"/>
              <a:headEnd/>
              <a:tailEnd/>
            </a:ln>
          </p:spPr>
          <p:txBody>
            <a:bodyPr/>
            <a:lstStyle/>
            <a:p>
              <a:endParaRPr lang="ar-OM"/>
            </a:p>
          </p:txBody>
        </p:sp>
        <p:sp>
          <p:nvSpPr>
            <p:cNvPr id="21" name="Freeform 36"/>
            <p:cNvSpPr>
              <a:spLocks noEditPoints="1"/>
            </p:cNvSpPr>
            <p:nvPr/>
          </p:nvSpPr>
          <p:spPr bwMode="auto">
            <a:xfrm>
              <a:off x="5971" y="3877"/>
              <a:ext cx="2717" cy="1204"/>
            </a:xfrm>
            <a:custGeom>
              <a:avLst/>
              <a:gdLst>
                <a:gd name="T0" fmla="*/ 3463 w 2396"/>
                <a:gd name="T1" fmla="*/ 1197 h 1204"/>
                <a:gd name="T2" fmla="*/ 3363 w 2396"/>
                <a:gd name="T3" fmla="*/ 1193 h 1204"/>
                <a:gd name="T4" fmla="*/ 3070 w 2396"/>
                <a:gd name="T5" fmla="*/ 1204 h 1204"/>
                <a:gd name="T6" fmla="*/ 2319 w 2396"/>
                <a:gd name="T7" fmla="*/ 1197 h 1204"/>
                <a:gd name="T8" fmla="*/ 2220 w 2396"/>
                <a:gd name="T9" fmla="*/ 1193 h 1204"/>
                <a:gd name="T10" fmla="*/ 1927 w 2396"/>
                <a:gd name="T11" fmla="*/ 1204 h 1204"/>
                <a:gd name="T12" fmla="*/ 1177 w 2396"/>
                <a:gd name="T13" fmla="*/ 1197 h 1204"/>
                <a:gd name="T14" fmla="*/ 1076 w 2396"/>
                <a:gd name="T15" fmla="*/ 1193 h 1204"/>
                <a:gd name="T16" fmla="*/ 785 w 2396"/>
                <a:gd name="T17" fmla="*/ 1204 h 1204"/>
                <a:gd name="T18" fmla="*/ 33 w 2396"/>
                <a:gd name="T19" fmla="*/ 1197 h 1204"/>
                <a:gd name="T20" fmla="*/ 22 w 2396"/>
                <a:gd name="T21" fmla="*/ 1151 h 1204"/>
                <a:gd name="T22" fmla="*/ 0 w 2396"/>
                <a:gd name="T23" fmla="*/ 972 h 1204"/>
                <a:gd name="T24" fmla="*/ 11 w 2396"/>
                <a:gd name="T25" fmla="*/ 518 h 1204"/>
                <a:gd name="T26" fmla="*/ 22 w 2396"/>
                <a:gd name="T27" fmla="*/ 459 h 1204"/>
                <a:gd name="T28" fmla="*/ 0 w 2396"/>
                <a:gd name="T29" fmla="*/ 282 h 1204"/>
                <a:gd name="T30" fmla="*/ 308 w 2396"/>
                <a:gd name="T31" fmla="*/ 7 h 1204"/>
                <a:gd name="T32" fmla="*/ 409 w 2396"/>
                <a:gd name="T33" fmla="*/ 12 h 1204"/>
                <a:gd name="T34" fmla="*/ 701 w 2396"/>
                <a:gd name="T35" fmla="*/ 0 h 1204"/>
                <a:gd name="T36" fmla="*/ 1455 w 2396"/>
                <a:gd name="T37" fmla="*/ 7 h 1204"/>
                <a:gd name="T38" fmla="*/ 1554 w 2396"/>
                <a:gd name="T39" fmla="*/ 12 h 1204"/>
                <a:gd name="T40" fmla="*/ 1846 w 2396"/>
                <a:gd name="T41" fmla="*/ 0 h 1204"/>
                <a:gd name="T42" fmla="*/ 2593 w 2396"/>
                <a:gd name="T43" fmla="*/ 7 h 1204"/>
                <a:gd name="T44" fmla="*/ 2693 w 2396"/>
                <a:gd name="T45" fmla="*/ 12 h 1204"/>
                <a:gd name="T46" fmla="*/ 2988 w 2396"/>
                <a:gd name="T47" fmla="*/ 0 h 1204"/>
                <a:gd name="T48" fmla="*/ 3740 w 2396"/>
                <a:gd name="T49" fmla="*/ 7 h 1204"/>
                <a:gd name="T50" fmla="*/ 3942 w 2396"/>
                <a:gd name="T51" fmla="*/ 49 h 1204"/>
                <a:gd name="T52" fmla="*/ 3937 w 2396"/>
                <a:gd name="T53" fmla="*/ 117 h 1204"/>
                <a:gd name="T54" fmla="*/ 3962 w 2396"/>
                <a:gd name="T55" fmla="*/ 289 h 1204"/>
                <a:gd name="T56" fmla="*/ 3960 w 2396"/>
                <a:gd name="T57" fmla="*/ 741 h 1204"/>
                <a:gd name="T58" fmla="*/ 3937 w 2396"/>
                <a:gd name="T59" fmla="*/ 808 h 1204"/>
                <a:gd name="T60" fmla="*/ 3962 w 2396"/>
                <a:gd name="T61" fmla="*/ 980 h 1204"/>
                <a:gd name="T62" fmla="*/ 3692 w 2396"/>
                <a:gd name="T63" fmla="*/ 1166 h 1204"/>
                <a:gd name="T64" fmla="*/ 3581 w 2396"/>
                <a:gd name="T65" fmla="*/ 1155 h 1204"/>
                <a:gd name="T66" fmla="*/ 3295 w 2396"/>
                <a:gd name="T67" fmla="*/ 1169 h 1204"/>
                <a:gd name="T68" fmla="*/ 2547 w 2396"/>
                <a:gd name="T69" fmla="*/ 1166 h 1204"/>
                <a:gd name="T70" fmla="*/ 2437 w 2396"/>
                <a:gd name="T71" fmla="*/ 1155 h 1204"/>
                <a:gd name="T72" fmla="*/ 2151 w 2396"/>
                <a:gd name="T73" fmla="*/ 1169 h 1204"/>
                <a:gd name="T74" fmla="*/ 1407 w 2396"/>
                <a:gd name="T75" fmla="*/ 1166 h 1204"/>
                <a:gd name="T76" fmla="*/ 1295 w 2396"/>
                <a:gd name="T77" fmla="*/ 1155 h 1204"/>
                <a:gd name="T78" fmla="*/ 1009 w 2396"/>
                <a:gd name="T79" fmla="*/ 1169 h 1204"/>
                <a:gd name="T80" fmla="*/ 262 w 2396"/>
                <a:gd name="T81" fmla="*/ 1166 h 1204"/>
                <a:gd name="T82" fmla="*/ 74 w 2396"/>
                <a:gd name="T83" fmla="*/ 1102 h 1204"/>
                <a:gd name="T84" fmla="*/ 85 w 2396"/>
                <a:gd name="T85" fmla="*/ 937 h 1204"/>
                <a:gd name="T86" fmla="*/ 65 w 2396"/>
                <a:gd name="T87" fmla="*/ 870 h 1204"/>
                <a:gd name="T88" fmla="*/ 59 w 2396"/>
                <a:gd name="T89" fmla="*/ 418 h 1204"/>
                <a:gd name="T90" fmla="*/ 85 w 2396"/>
                <a:gd name="T91" fmla="*/ 245 h 1204"/>
                <a:gd name="T92" fmla="*/ 65 w 2396"/>
                <a:gd name="T93" fmla="*/ 178 h 1204"/>
                <a:gd name="T94" fmla="*/ 595 w 2396"/>
                <a:gd name="T95" fmla="*/ 35 h 1204"/>
                <a:gd name="T96" fmla="*/ 881 w 2396"/>
                <a:gd name="T97" fmla="*/ 51 h 1204"/>
                <a:gd name="T98" fmla="*/ 991 w 2396"/>
                <a:gd name="T99" fmla="*/ 38 h 1204"/>
                <a:gd name="T100" fmla="*/ 1738 w 2396"/>
                <a:gd name="T101" fmla="*/ 35 h 1204"/>
                <a:gd name="T102" fmla="*/ 2023 w 2396"/>
                <a:gd name="T103" fmla="*/ 51 h 1204"/>
                <a:gd name="T104" fmla="*/ 2134 w 2396"/>
                <a:gd name="T105" fmla="*/ 38 h 1204"/>
                <a:gd name="T106" fmla="*/ 2880 w 2396"/>
                <a:gd name="T107" fmla="*/ 35 h 1204"/>
                <a:gd name="T108" fmla="*/ 3167 w 2396"/>
                <a:gd name="T109" fmla="*/ 51 h 1204"/>
                <a:gd name="T110" fmla="*/ 3277 w 2396"/>
                <a:gd name="T111" fmla="*/ 38 h 1204"/>
                <a:gd name="T112" fmla="*/ 3890 w 2396"/>
                <a:gd name="T113" fmla="*/ 35 h 1204"/>
                <a:gd name="T114" fmla="*/ 3903 w 2396"/>
                <a:gd name="T115" fmla="*/ 195 h 1204"/>
                <a:gd name="T116" fmla="*/ 3880 w 2396"/>
                <a:gd name="T117" fmla="*/ 474 h 1204"/>
                <a:gd name="T118" fmla="*/ 3890 w 2396"/>
                <a:gd name="T119" fmla="*/ 534 h 1204"/>
                <a:gd name="T120" fmla="*/ 3903 w 2396"/>
                <a:gd name="T121" fmla="*/ 887 h 1204"/>
                <a:gd name="T122" fmla="*/ 3880 w 2396"/>
                <a:gd name="T123" fmla="*/ 1166 h 12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96"/>
                <a:gd name="T187" fmla="*/ 0 h 1204"/>
                <a:gd name="T188" fmla="*/ 2396 w 2396"/>
                <a:gd name="T189" fmla="*/ 1204 h 12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96" h="1204">
                  <a:moveTo>
                    <a:pt x="2374" y="1204"/>
                  </a:moveTo>
                  <a:lnTo>
                    <a:pt x="2274" y="1204"/>
                  </a:lnTo>
                  <a:lnTo>
                    <a:pt x="2268" y="1203"/>
                  </a:lnTo>
                  <a:lnTo>
                    <a:pt x="2267" y="1197"/>
                  </a:lnTo>
                  <a:lnTo>
                    <a:pt x="2268" y="1193"/>
                  </a:lnTo>
                  <a:lnTo>
                    <a:pt x="2274" y="1190"/>
                  </a:lnTo>
                  <a:lnTo>
                    <a:pt x="2374" y="1190"/>
                  </a:lnTo>
                  <a:lnTo>
                    <a:pt x="2380" y="1193"/>
                  </a:lnTo>
                  <a:lnTo>
                    <a:pt x="2381" y="1197"/>
                  </a:lnTo>
                  <a:lnTo>
                    <a:pt x="2380" y="1203"/>
                  </a:lnTo>
                  <a:lnTo>
                    <a:pt x="2374" y="1204"/>
                  </a:lnTo>
                  <a:close/>
                  <a:moveTo>
                    <a:pt x="2201" y="1204"/>
                  </a:moveTo>
                  <a:lnTo>
                    <a:pt x="2101" y="1204"/>
                  </a:lnTo>
                  <a:lnTo>
                    <a:pt x="2095" y="1203"/>
                  </a:lnTo>
                  <a:lnTo>
                    <a:pt x="2094" y="1197"/>
                  </a:lnTo>
                  <a:lnTo>
                    <a:pt x="2095" y="1193"/>
                  </a:lnTo>
                  <a:lnTo>
                    <a:pt x="2101" y="1190"/>
                  </a:lnTo>
                  <a:lnTo>
                    <a:pt x="2201" y="1190"/>
                  </a:lnTo>
                  <a:lnTo>
                    <a:pt x="2207" y="1193"/>
                  </a:lnTo>
                  <a:lnTo>
                    <a:pt x="2209" y="1197"/>
                  </a:lnTo>
                  <a:lnTo>
                    <a:pt x="2207" y="1203"/>
                  </a:lnTo>
                  <a:lnTo>
                    <a:pt x="2201" y="1204"/>
                  </a:lnTo>
                  <a:close/>
                  <a:moveTo>
                    <a:pt x="2029" y="1204"/>
                  </a:moveTo>
                  <a:lnTo>
                    <a:pt x="1928" y="1204"/>
                  </a:lnTo>
                  <a:lnTo>
                    <a:pt x="1922" y="1203"/>
                  </a:lnTo>
                  <a:lnTo>
                    <a:pt x="1921" y="1197"/>
                  </a:lnTo>
                  <a:lnTo>
                    <a:pt x="1922" y="1193"/>
                  </a:lnTo>
                  <a:lnTo>
                    <a:pt x="1928" y="1190"/>
                  </a:lnTo>
                  <a:lnTo>
                    <a:pt x="2029" y="1190"/>
                  </a:lnTo>
                  <a:lnTo>
                    <a:pt x="2034" y="1193"/>
                  </a:lnTo>
                  <a:lnTo>
                    <a:pt x="2036" y="1197"/>
                  </a:lnTo>
                  <a:lnTo>
                    <a:pt x="2034" y="1203"/>
                  </a:lnTo>
                  <a:lnTo>
                    <a:pt x="2029" y="1204"/>
                  </a:lnTo>
                  <a:close/>
                  <a:moveTo>
                    <a:pt x="1856" y="1204"/>
                  </a:moveTo>
                  <a:lnTo>
                    <a:pt x="1755" y="1204"/>
                  </a:lnTo>
                  <a:lnTo>
                    <a:pt x="1751" y="1203"/>
                  </a:lnTo>
                  <a:lnTo>
                    <a:pt x="1748" y="1197"/>
                  </a:lnTo>
                  <a:lnTo>
                    <a:pt x="1751" y="1193"/>
                  </a:lnTo>
                  <a:lnTo>
                    <a:pt x="1755" y="1190"/>
                  </a:lnTo>
                  <a:lnTo>
                    <a:pt x="1856" y="1190"/>
                  </a:lnTo>
                  <a:lnTo>
                    <a:pt x="1861" y="1193"/>
                  </a:lnTo>
                  <a:lnTo>
                    <a:pt x="1863" y="1197"/>
                  </a:lnTo>
                  <a:lnTo>
                    <a:pt x="1861" y="1203"/>
                  </a:lnTo>
                  <a:lnTo>
                    <a:pt x="1856" y="1204"/>
                  </a:lnTo>
                  <a:close/>
                  <a:moveTo>
                    <a:pt x="1683" y="1204"/>
                  </a:moveTo>
                  <a:lnTo>
                    <a:pt x="1582" y="1204"/>
                  </a:lnTo>
                  <a:lnTo>
                    <a:pt x="1578" y="1203"/>
                  </a:lnTo>
                  <a:lnTo>
                    <a:pt x="1575" y="1197"/>
                  </a:lnTo>
                  <a:lnTo>
                    <a:pt x="1578" y="1193"/>
                  </a:lnTo>
                  <a:lnTo>
                    <a:pt x="1582" y="1190"/>
                  </a:lnTo>
                  <a:lnTo>
                    <a:pt x="1683" y="1190"/>
                  </a:lnTo>
                  <a:lnTo>
                    <a:pt x="1688" y="1193"/>
                  </a:lnTo>
                  <a:lnTo>
                    <a:pt x="1690" y="1197"/>
                  </a:lnTo>
                  <a:lnTo>
                    <a:pt x="1688" y="1203"/>
                  </a:lnTo>
                  <a:lnTo>
                    <a:pt x="1683" y="1204"/>
                  </a:lnTo>
                  <a:close/>
                  <a:moveTo>
                    <a:pt x="1510" y="1204"/>
                  </a:moveTo>
                  <a:lnTo>
                    <a:pt x="1409" y="1204"/>
                  </a:lnTo>
                  <a:lnTo>
                    <a:pt x="1405" y="1203"/>
                  </a:lnTo>
                  <a:lnTo>
                    <a:pt x="1402" y="1197"/>
                  </a:lnTo>
                  <a:lnTo>
                    <a:pt x="1405" y="1193"/>
                  </a:lnTo>
                  <a:lnTo>
                    <a:pt x="1409" y="1190"/>
                  </a:lnTo>
                  <a:lnTo>
                    <a:pt x="1510" y="1190"/>
                  </a:lnTo>
                  <a:lnTo>
                    <a:pt x="1515" y="1193"/>
                  </a:lnTo>
                  <a:lnTo>
                    <a:pt x="1517" y="1197"/>
                  </a:lnTo>
                  <a:lnTo>
                    <a:pt x="1515" y="1203"/>
                  </a:lnTo>
                  <a:lnTo>
                    <a:pt x="1510" y="1204"/>
                  </a:lnTo>
                  <a:close/>
                  <a:moveTo>
                    <a:pt x="1337" y="1204"/>
                  </a:moveTo>
                  <a:lnTo>
                    <a:pt x="1236" y="1204"/>
                  </a:lnTo>
                  <a:lnTo>
                    <a:pt x="1232" y="1203"/>
                  </a:lnTo>
                  <a:lnTo>
                    <a:pt x="1229" y="1197"/>
                  </a:lnTo>
                  <a:lnTo>
                    <a:pt x="1232" y="1193"/>
                  </a:lnTo>
                  <a:lnTo>
                    <a:pt x="1236" y="1190"/>
                  </a:lnTo>
                  <a:lnTo>
                    <a:pt x="1337" y="1190"/>
                  </a:lnTo>
                  <a:lnTo>
                    <a:pt x="1343" y="1193"/>
                  </a:lnTo>
                  <a:lnTo>
                    <a:pt x="1345" y="1197"/>
                  </a:lnTo>
                  <a:lnTo>
                    <a:pt x="1343" y="1203"/>
                  </a:lnTo>
                  <a:lnTo>
                    <a:pt x="1337" y="1204"/>
                  </a:lnTo>
                  <a:close/>
                  <a:moveTo>
                    <a:pt x="1165" y="1204"/>
                  </a:moveTo>
                  <a:lnTo>
                    <a:pt x="1063" y="1204"/>
                  </a:lnTo>
                  <a:lnTo>
                    <a:pt x="1059" y="1203"/>
                  </a:lnTo>
                  <a:lnTo>
                    <a:pt x="1056" y="1197"/>
                  </a:lnTo>
                  <a:lnTo>
                    <a:pt x="1059" y="1193"/>
                  </a:lnTo>
                  <a:lnTo>
                    <a:pt x="1063" y="1190"/>
                  </a:lnTo>
                  <a:lnTo>
                    <a:pt x="1165" y="1190"/>
                  </a:lnTo>
                  <a:lnTo>
                    <a:pt x="1170" y="1193"/>
                  </a:lnTo>
                  <a:lnTo>
                    <a:pt x="1172" y="1197"/>
                  </a:lnTo>
                  <a:lnTo>
                    <a:pt x="1170" y="1203"/>
                  </a:lnTo>
                  <a:lnTo>
                    <a:pt x="1165" y="1204"/>
                  </a:lnTo>
                  <a:close/>
                  <a:moveTo>
                    <a:pt x="992" y="1204"/>
                  </a:moveTo>
                  <a:lnTo>
                    <a:pt x="892" y="1204"/>
                  </a:lnTo>
                  <a:lnTo>
                    <a:pt x="886" y="1203"/>
                  </a:lnTo>
                  <a:lnTo>
                    <a:pt x="883" y="1197"/>
                  </a:lnTo>
                  <a:lnTo>
                    <a:pt x="886" y="1193"/>
                  </a:lnTo>
                  <a:lnTo>
                    <a:pt x="892" y="1190"/>
                  </a:lnTo>
                  <a:lnTo>
                    <a:pt x="992" y="1190"/>
                  </a:lnTo>
                  <a:lnTo>
                    <a:pt x="997" y="1193"/>
                  </a:lnTo>
                  <a:lnTo>
                    <a:pt x="1000" y="1197"/>
                  </a:lnTo>
                  <a:lnTo>
                    <a:pt x="997" y="1203"/>
                  </a:lnTo>
                  <a:lnTo>
                    <a:pt x="992" y="1204"/>
                  </a:lnTo>
                  <a:close/>
                  <a:moveTo>
                    <a:pt x="820" y="1204"/>
                  </a:moveTo>
                  <a:lnTo>
                    <a:pt x="719" y="1204"/>
                  </a:lnTo>
                  <a:lnTo>
                    <a:pt x="713" y="1203"/>
                  </a:lnTo>
                  <a:lnTo>
                    <a:pt x="712" y="1197"/>
                  </a:lnTo>
                  <a:lnTo>
                    <a:pt x="713" y="1193"/>
                  </a:lnTo>
                  <a:lnTo>
                    <a:pt x="719" y="1190"/>
                  </a:lnTo>
                  <a:lnTo>
                    <a:pt x="820" y="1190"/>
                  </a:lnTo>
                  <a:lnTo>
                    <a:pt x="824" y="1193"/>
                  </a:lnTo>
                  <a:lnTo>
                    <a:pt x="827" y="1197"/>
                  </a:lnTo>
                  <a:lnTo>
                    <a:pt x="824" y="1203"/>
                  </a:lnTo>
                  <a:lnTo>
                    <a:pt x="820" y="1204"/>
                  </a:lnTo>
                  <a:close/>
                  <a:moveTo>
                    <a:pt x="647" y="1204"/>
                  </a:moveTo>
                  <a:lnTo>
                    <a:pt x="546" y="1204"/>
                  </a:lnTo>
                  <a:lnTo>
                    <a:pt x="540" y="1203"/>
                  </a:lnTo>
                  <a:lnTo>
                    <a:pt x="539" y="1197"/>
                  </a:lnTo>
                  <a:lnTo>
                    <a:pt x="540" y="1193"/>
                  </a:lnTo>
                  <a:lnTo>
                    <a:pt x="546" y="1190"/>
                  </a:lnTo>
                  <a:lnTo>
                    <a:pt x="647" y="1190"/>
                  </a:lnTo>
                  <a:lnTo>
                    <a:pt x="651" y="1193"/>
                  </a:lnTo>
                  <a:lnTo>
                    <a:pt x="654" y="1197"/>
                  </a:lnTo>
                  <a:lnTo>
                    <a:pt x="651" y="1203"/>
                  </a:lnTo>
                  <a:lnTo>
                    <a:pt x="647" y="1204"/>
                  </a:lnTo>
                  <a:close/>
                  <a:moveTo>
                    <a:pt x="474" y="1204"/>
                  </a:moveTo>
                  <a:lnTo>
                    <a:pt x="373" y="1204"/>
                  </a:lnTo>
                  <a:lnTo>
                    <a:pt x="367" y="1203"/>
                  </a:lnTo>
                  <a:lnTo>
                    <a:pt x="366" y="1197"/>
                  </a:lnTo>
                  <a:lnTo>
                    <a:pt x="367" y="1193"/>
                  </a:lnTo>
                  <a:lnTo>
                    <a:pt x="373" y="1190"/>
                  </a:lnTo>
                  <a:lnTo>
                    <a:pt x="474" y="1190"/>
                  </a:lnTo>
                  <a:lnTo>
                    <a:pt x="478" y="1193"/>
                  </a:lnTo>
                  <a:lnTo>
                    <a:pt x="481" y="1197"/>
                  </a:lnTo>
                  <a:lnTo>
                    <a:pt x="478" y="1203"/>
                  </a:lnTo>
                  <a:lnTo>
                    <a:pt x="474" y="1204"/>
                  </a:lnTo>
                  <a:close/>
                  <a:moveTo>
                    <a:pt x="301" y="1204"/>
                  </a:moveTo>
                  <a:lnTo>
                    <a:pt x="200" y="1204"/>
                  </a:lnTo>
                  <a:lnTo>
                    <a:pt x="194" y="1203"/>
                  </a:lnTo>
                  <a:lnTo>
                    <a:pt x="193" y="1197"/>
                  </a:lnTo>
                  <a:lnTo>
                    <a:pt x="194" y="1193"/>
                  </a:lnTo>
                  <a:lnTo>
                    <a:pt x="200" y="1190"/>
                  </a:lnTo>
                  <a:lnTo>
                    <a:pt x="301" y="1190"/>
                  </a:lnTo>
                  <a:lnTo>
                    <a:pt x="306" y="1193"/>
                  </a:lnTo>
                  <a:lnTo>
                    <a:pt x="308" y="1197"/>
                  </a:lnTo>
                  <a:lnTo>
                    <a:pt x="306" y="1203"/>
                  </a:lnTo>
                  <a:lnTo>
                    <a:pt x="301" y="1204"/>
                  </a:lnTo>
                  <a:close/>
                  <a:moveTo>
                    <a:pt x="128" y="1204"/>
                  </a:moveTo>
                  <a:lnTo>
                    <a:pt x="27" y="1204"/>
                  </a:lnTo>
                  <a:lnTo>
                    <a:pt x="22" y="1203"/>
                  </a:lnTo>
                  <a:lnTo>
                    <a:pt x="20" y="1197"/>
                  </a:lnTo>
                  <a:lnTo>
                    <a:pt x="22" y="1193"/>
                  </a:lnTo>
                  <a:lnTo>
                    <a:pt x="27" y="1190"/>
                  </a:lnTo>
                  <a:lnTo>
                    <a:pt x="128" y="1190"/>
                  </a:lnTo>
                  <a:lnTo>
                    <a:pt x="133" y="1193"/>
                  </a:lnTo>
                  <a:lnTo>
                    <a:pt x="135" y="1197"/>
                  </a:lnTo>
                  <a:lnTo>
                    <a:pt x="133" y="1203"/>
                  </a:lnTo>
                  <a:lnTo>
                    <a:pt x="128" y="1204"/>
                  </a:lnTo>
                  <a:close/>
                  <a:moveTo>
                    <a:pt x="0" y="1145"/>
                  </a:moveTo>
                  <a:lnTo>
                    <a:pt x="0" y="1044"/>
                  </a:lnTo>
                  <a:lnTo>
                    <a:pt x="3" y="1039"/>
                  </a:lnTo>
                  <a:lnTo>
                    <a:pt x="7" y="1037"/>
                  </a:lnTo>
                  <a:lnTo>
                    <a:pt x="13" y="1039"/>
                  </a:lnTo>
                  <a:lnTo>
                    <a:pt x="14" y="1044"/>
                  </a:lnTo>
                  <a:lnTo>
                    <a:pt x="14" y="1145"/>
                  </a:lnTo>
                  <a:lnTo>
                    <a:pt x="13" y="1151"/>
                  </a:lnTo>
                  <a:lnTo>
                    <a:pt x="7" y="1152"/>
                  </a:lnTo>
                  <a:lnTo>
                    <a:pt x="3" y="1151"/>
                  </a:lnTo>
                  <a:lnTo>
                    <a:pt x="0" y="1145"/>
                  </a:lnTo>
                  <a:close/>
                  <a:moveTo>
                    <a:pt x="0" y="972"/>
                  </a:moveTo>
                  <a:lnTo>
                    <a:pt x="0" y="871"/>
                  </a:lnTo>
                  <a:lnTo>
                    <a:pt x="3" y="867"/>
                  </a:lnTo>
                  <a:lnTo>
                    <a:pt x="7" y="864"/>
                  </a:lnTo>
                  <a:lnTo>
                    <a:pt x="13" y="867"/>
                  </a:lnTo>
                  <a:lnTo>
                    <a:pt x="14" y="871"/>
                  </a:lnTo>
                  <a:lnTo>
                    <a:pt x="14" y="972"/>
                  </a:lnTo>
                  <a:lnTo>
                    <a:pt x="13" y="978"/>
                  </a:lnTo>
                  <a:lnTo>
                    <a:pt x="7" y="979"/>
                  </a:lnTo>
                  <a:lnTo>
                    <a:pt x="3" y="978"/>
                  </a:lnTo>
                  <a:lnTo>
                    <a:pt x="0" y="972"/>
                  </a:lnTo>
                  <a:close/>
                  <a:moveTo>
                    <a:pt x="0" y="799"/>
                  </a:moveTo>
                  <a:lnTo>
                    <a:pt x="0" y="698"/>
                  </a:lnTo>
                  <a:lnTo>
                    <a:pt x="3" y="694"/>
                  </a:lnTo>
                  <a:lnTo>
                    <a:pt x="7" y="691"/>
                  </a:lnTo>
                  <a:lnTo>
                    <a:pt x="13" y="694"/>
                  </a:lnTo>
                  <a:lnTo>
                    <a:pt x="14" y="698"/>
                  </a:lnTo>
                  <a:lnTo>
                    <a:pt x="14" y="799"/>
                  </a:lnTo>
                  <a:lnTo>
                    <a:pt x="13" y="805"/>
                  </a:lnTo>
                  <a:lnTo>
                    <a:pt x="7" y="806"/>
                  </a:lnTo>
                  <a:lnTo>
                    <a:pt x="3" y="805"/>
                  </a:lnTo>
                  <a:lnTo>
                    <a:pt x="0" y="799"/>
                  </a:lnTo>
                  <a:close/>
                  <a:moveTo>
                    <a:pt x="0" y="626"/>
                  </a:moveTo>
                  <a:lnTo>
                    <a:pt x="0" y="526"/>
                  </a:lnTo>
                  <a:lnTo>
                    <a:pt x="3" y="521"/>
                  </a:lnTo>
                  <a:lnTo>
                    <a:pt x="7" y="518"/>
                  </a:lnTo>
                  <a:lnTo>
                    <a:pt x="13" y="521"/>
                  </a:lnTo>
                  <a:lnTo>
                    <a:pt x="14" y="526"/>
                  </a:lnTo>
                  <a:lnTo>
                    <a:pt x="14" y="626"/>
                  </a:lnTo>
                  <a:lnTo>
                    <a:pt x="13" y="632"/>
                  </a:lnTo>
                  <a:lnTo>
                    <a:pt x="7" y="633"/>
                  </a:lnTo>
                  <a:lnTo>
                    <a:pt x="3" y="632"/>
                  </a:lnTo>
                  <a:lnTo>
                    <a:pt x="0" y="626"/>
                  </a:lnTo>
                  <a:close/>
                  <a:moveTo>
                    <a:pt x="0" y="453"/>
                  </a:moveTo>
                  <a:lnTo>
                    <a:pt x="0" y="353"/>
                  </a:lnTo>
                  <a:lnTo>
                    <a:pt x="3" y="348"/>
                  </a:lnTo>
                  <a:lnTo>
                    <a:pt x="7" y="346"/>
                  </a:lnTo>
                  <a:lnTo>
                    <a:pt x="13" y="348"/>
                  </a:lnTo>
                  <a:lnTo>
                    <a:pt x="14" y="353"/>
                  </a:lnTo>
                  <a:lnTo>
                    <a:pt x="14" y="453"/>
                  </a:lnTo>
                  <a:lnTo>
                    <a:pt x="13" y="459"/>
                  </a:lnTo>
                  <a:lnTo>
                    <a:pt x="7" y="462"/>
                  </a:lnTo>
                  <a:lnTo>
                    <a:pt x="3" y="459"/>
                  </a:lnTo>
                  <a:lnTo>
                    <a:pt x="0" y="453"/>
                  </a:lnTo>
                  <a:close/>
                  <a:moveTo>
                    <a:pt x="0" y="282"/>
                  </a:moveTo>
                  <a:lnTo>
                    <a:pt x="0" y="180"/>
                  </a:lnTo>
                  <a:lnTo>
                    <a:pt x="3" y="175"/>
                  </a:lnTo>
                  <a:lnTo>
                    <a:pt x="7" y="173"/>
                  </a:lnTo>
                  <a:lnTo>
                    <a:pt x="13" y="175"/>
                  </a:lnTo>
                  <a:lnTo>
                    <a:pt x="14" y="180"/>
                  </a:lnTo>
                  <a:lnTo>
                    <a:pt x="14" y="282"/>
                  </a:lnTo>
                  <a:lnTo>
                    <a:pt x="13" y="286"/>
                  </a:lnTo>
                  <a:lnTo>
                    <a:pt x="7" y="289"/>
                  </a:lnTo>
                  <a:lnTo>
                    <a:pt x="3" y="286"/>
                  </a:lnTo>
                  <a:lnTo>
                    <a:pt x="0" y="282"/>
                  </a:lnTo>
                  <a:close/>
                  <a:moveTo>
                    <a:pt x="0" y="109"/>
                  </a:moveTo>
                  <a:lnTo>
                    <a:pt x="0" y="7"/>
                  </a:lnTo>
                  <a:lnTo>
                    <a:pt x="3" y="3"/>
                  </a:lnTo>
                  <a:lnTo>
                    <a:pt x="7" y="0"/>
                  </a:lnTo>
                  <a:lnTo>
                    <a:pt x="13" y="3"/>
                  </a:lnTo>
                  <a:lnTo>
                    <a:pt x="14" y="7"/>
                  </a:lnTo>
                  <a:lnTo>
                    <a:pt x="14" y="109"/>
                  </a:lnTo>
                  <a:lnTo>
                    <a:pt x="13" y="113"/>
                  </a:lnTo>
                  <a:lnTo>
                    <a:pt x="7" y="116"/>
                  </a:lnTo>
                  <a:lnTo>
                    <a:pt x="3" y="113"/>
                  </a:lnTo>
                  <a:lnTo>
                    <a:pt x="0" y="109"/>
                  </a:lnTo>
                  <a:close/>
                  <a:moveTo>
                    <a:pt x="80" y="0"/>
                  </a:moveTo>
                  <a:lnTo>
                    <a:pt x="180" y="0"/>
                  </a:lnTo>
                  <a:lnTo>
                    <a:pt x="185" y="3"/>
                  </a:lnTo>
                  <a:lnTo>
                    <a:pt x="187" y="7"/>
                  </a:lnTo>
                  <a:lnTo>
                    <a:pt x="185" y="12"/>
                  </a:lnTo>
                  <a:lnTo>
                    <a:pt x="180" y="14"/>
                  </a:lnTo>
                  <a:lnTo>
                    <a:pt x="80" y="14"/>
                  </a:lnTo>
                  <a:lnTo>
                    <a:pt x="74" y="12"/>
                  </a:lnTo>
                  <a:lnTo>
                    <a:pt x="73" y="7"/>
                  </a:lnTo>
                  <a:lnTo>
                    <a:pt x="74" y="3"/>
                  </a:lnTo>
                  <a:lnTo>
                    <a:pt x="80" y="0"/>
                  </a:lnTo>
                  <a:close/>
                  <a:moveTo>
                    <a:pt x="253" y="0"/>
                  </a:moveTo>
                  <a:lnTo>
                    <a:pt x="353" y="0"/>
                  </a:lnTo>
                  <a:lnTo>
                    <a:pt x="357" y="3"/>
                  </a:lnTo>
                  <a:lnTo>
                    <a:pt x="360" y="7"/>
                  </a:lnTo>
                  <a:lnTo>
                    <a:pt x="357" y="12"/>
                  </a:lnTo>
                  <a:lnTo>
                    <a:pt x="353" y="14"/>
                  </a:lnTo>
                  <a:lnTo>
                    <a:pt x="253" y="14"/>
                  </a:lnTo>
                  <a:lnTo>
                    <a:pt x="247" y="12"/>
                  </a:lnTo>
                  <a:lnTo>
                    <a:pt x="244" y="7"/>
                  </a:lnTo>
                  <a:lnTo>
                    <a:pt x="247" y="3"/>
                  </a:lnTo>
                  <a:lnTo>
                    <a:pt x="253" y="0"/>
                  </a:lnTo>
                  <a:close/>
                  <a:moveTo>
                    <a:pt x="424" y="0"/>
                  </a:moveTo>
                  <a:lnTo>
                    <a:pt x="526" y="0"/>
                  </a:lnTo>
                  <a:lnTo>
                    <a:pt x="530" y="3"/>
                  </a:lnTo>
                  <a:lnTo>
                    <a:pt x="533" y="7"/>
                  </a:lnTo>
                  <a:lnTo>
                    <a:pt x="530" y="12"/>
                  </a:lnTo>
                  <a:lnTo>
                    <a:pt x="526" y="14"/>
                  </a:lnTo>
                  <a:lnTo>
                    <a:pt x="424" y="14"/>
                  </a:lnTo>
                  <a:lnTo>
                    <a:pt x="420" y="12"/>
                  </a:lnTo>
                  <a:lnTo>
                    <a:pt x="417" y="7"/>
                  </a:lnTo>
                  <a:lnTo>
                    <a:pt x="420" y="3"/>
                  </a:lnTo>
                  <a:lnTo>
                    <a:pt x="424" y="0"/>
                  </a:lnTo>
                  <a:close/>
                  <a:moveTo>
                    <a:pt x="597" y="0"/>
                  </a:moveTo>
                  <a:lnTo>
                    <a:pt x="699" y="0"/>
                  </a:lnTo>
                  <a:lnTo>
                    <a:pt x="703" y="3"/>
                  </a:lnTo>
                  <a:lnTo>
                    <a:pt x="706" y="7"/>
                  </a:lnTo>
                  <a:lnTo>
                    <a:pt x="703" y="12"/>
                  </a:lnTo>
                  <a:lnTo>
                    <a:pt x="699" y="14"/>
                  </a:lnTo>
                  <a:lnTo>
                    <a:pt x="597" y="14"/>
                  </a:lnTo>
                  <a:lnTo>
                    <a:pt x="593" y="12"/>
                  </a:lnTo>
                  <a:lnTo>
                    <a:pt x="590" y="7"/>
                  </a:lnTo>
                  <a:lnTo>
                    <a:pt x="593" y="3"/>
                  </a:lnTo>
                  <a:lnTo>
                    <a:pt x="597" y="0"/>
                  </a:lnTo>
                  <a:close/>
                  <a:moveTo>
                    <a:pt x="770" y="0"/>
                  </a:moveTo>
                  <a:lnTo>
                    <a:pt x="871" y="0"/>
                  </a:lnTo>
                  <a:lnTo>
                    <a:pt x="876" y="3"/>
                  </a:lnTo>
                  <a:lnTo>
                    <a:pt x="879" y="7"/>
                  </a:lnTo>
                  <a:lnTo>
                    <a:pt x="876" y="12"/>
                  </a:lnTo>
                  <a:lnTo>
                    <a:pt x="871" y="14"/>
                  </a:lnTo>
                  <a:lnTo>
                    <a:pt x="770" y="14"/>
                  </a:lnTo>
                  <a:lnTo>
                    <a:pt x="766" y="12"/>
                  </a:lnTo>
                  <a:lnTo>
                    <a:pt x="763" y="7"/>
                  </a:lnTo>
                  <a:lnTo>
                    <a:pt x="766" y="3"/>
                  </a:lnTo>
                  <a:lnTo>
                    <a:pt x="770" y="0"/>
                  </a:lnTo>
                  <a:close/>
                  <a:moveTo>
                    <a:pt x="943" y="0"/>
                  </a:moveTo>
                  <a:lnTo>
                    <a:pt x="1043" y="0"/>
                  </a:lnTo>
                  <a:lnTo>
                    <a:pt x="1049" y="3"/>
                  </a:lnTo>
                  <a:lnTo>
                    <a:pt x="1051" y="7"/>
                  </a:lnTo>
                  <a:lnTo>
                    <a:pt x="1049" y="12"/>
                  </a:lnTo>
                  <a:lnTo>
                    <a:pt x="1043" y="14"/>
                  </a:lnTo>
                  <a:lnTo>
                    <a:pt x="943" y="14"/>
                  </a:lnTo>
                  <a:lnTo>
                    <a:pt x="939" y="12"/>
                  </a:lnTo>
                  <a:lnTo>
                    <a:pt x="936" y="7"/>
                  </a:lnTo>
                  <a:lnTo>
                    <a:pt x="939" y="3"/>
                  </a:lnTo>
                  <a:lnTo>
                    <a:pt x="943" y="0"/>
                  </a:lnTo>
                  <a:close/>
                  <a:moveTo>
                    <a:pt x="1116" y="0"/>
                  </a:moveTo>
                  <a:lnTo>
                    <a:pt x="1216" y="0"/>
                  </a:lnTo>
                  <a:lnTo>
                    <a:pt x="1222" y="3"/>
                  </a:lnTo>
                  <a:lnTo>
                    <a:pt x="1223" y="7"/>
                  </a:lnTo>
                  <a:lnTo>
                    <a:pt x="1222" y="12"/>
                  </a:lnTo>
                  <a:lnTo>
                    <a:pt x="1216" y="14"/>
                  </a:lnTo>
                  <a:lnTo>
                    <a:pt x="1116" y="14"/>
                  </a:lnTo>
                  <a:lnTo>
                    <a:pt x="1111" y="12"/>
                  </a:lnTo>
                  <a:lnTo>
                    <a:pt x="1109" y="7"/>
                  </a:lnTo>
                  <a:lnTo>
                    <a:pt x="1111" y="3"/>
                  </a:lnTo>
                  <a:lnTo>
                    <a:pt x="1116" y="0"/>
                  </a:lnTo>
                  <a:close/>
                  <a:moveTo>
                    <a:pt x="1289" y="0"/>
                  </a:moveTo>
                  <a:lnTo>
                    <a:pt x="1389" y="0"/>
                  </a:lnTo>
                  <a:lnTo>
                    <a:pt x="1395" y="3"/>
                  </a:lnTo>
                  <a:lnTo>
                    <a:pt x="1396" y="7"/>
                  </a:lnTo>
                  <a:lnTo>
                    <a:pt x="1395" y="12"/>
                  </a:lnTo>
                  <a:lnTo>
                    <a:pt x="1389" y="14"/>
                  </a:lnTo>
                  <a:lnTo>
                    <a:pt x="1289" y="14"/>
                  </a:lnTo>
                  <a:lnTo>
                    <a:pt x="1284" y="12"/>
                  </a:lnTo>
                  <a:lnTo>
                    <a:pt x="1282" y="7"/>
                  </a:lnTo>
                  <a:lnTo>
                    <a:pt x="1284" y="3"/>
                  </a:lnTo>
                  <a:lnTo>
                    <a:pt x="1289" y="0"/>
                  </a:lnTo>
                  <a:close/>
                  <a:moveTo>
                    <a:pt x="1462" y="0"/>
                  </a:moveTo>
                  <a:lnTo>
                    <a:pt x="1562" y="0"/>
                  </a:lnTo>
                  <a:lnTo>
                    <a:pt x="1568" y="3"/>
                  </a:lnTo>
                  <a:lnTo>
                    <a:pt x="1569" y="7"/>
                  </a:lnTo>
                  <a:lnTo>
                    <a:pt x="1568" y="12"/>
                  </a:lnTo>
                  <a:lnTo>
                    <a:pt x="1562" y="14"/>
                  </a:lnTo>
                  <a:lnTo>
                    <a:pt x="1462" y="14"/>
                  </a:lnTo>
                  <a:lnTo>
                    <a:pt x="1456" y="12"/>
                  </a:lnTo>
                  <a:lnTo>
                    <a:pt x="1454" y="7"/>
                  </a:lnTo>
                  <a:lnTo>
                    <a:pt x="1456" y="3"/>
                  </a:lnTo>
                  <a:lnTo>
                    <a:pt x="1462" y="0"/>
                  </a:lnTo>
                  <a:close/>
                  <a:moveTo>
                    <a:pt x="1634" y="0"/>
                  </a:moveTo>
                  <a:lnTo>
                    <a:pt x="1735" y="0"/>
                  </a:lnTo>
                  <a:lnTo>
                    <a:pt x="1741" y="3"/>
                  </a:lnTo>
                  <a:lnTo>
                    <a:pt x="1742" y="7"/>
                  </a:lnTo>
                  <a:lnTo>
                    <a:pt x="1741" y="12"/>
                  </a:lnTo>
                  <a:lnTo>
                    <a:pt x="1735" y="14"/>
                  </a:lnTo>
                  <a:lnTo>
                    <a:pt x="1634" y="14"/>
                  </a:lnTo>
                  <a:lnTo>
                    <a:pt x="1629" y="12"/>
                  </a:lnTo>
                  <a:lnTo>
                    <a:pt x="1627" y="7"/>
                  </a:lnTo>
                  <a:lnTo>
                    <a:pt x="1629" y="3"/>
                  </a:lnTo>
                  <a:lnTo>
                    <a:pt x="1634" y="0"/>
                  </a:lnTo>
                  <a:close/>
                  <a:moveTo>
                    <a:pt x="1807" y="0"/>
                  </a:moveTo>
                  <a:lnTo>
                    <a:pt x="1908" y="0"/>
                  </a:lnTo>
                  <a:lnTo>
                    <a:pt x="1914" y="3"/>
                  </a:lnTo>
                  <a:lnTo>
                    <a:pt x="1915" y="7"/>
                  </a:lnTo>
                  <a:lnTo>
                    <a:pt x="1914" y="12"/>
                  </a:lnTo>
                  <a:lnTo>
                    <a:pt x="1908" y="14"/>
                  </a:lnTo>
                  <a:lnTo>
                    <a:pt x="1807" y="14"/>
                  </a:lnTo>
                  <a:lnTo>
                    <a:pt x="1802" y="12"/>
                  </a:lnTo>
                  <a:lnTo>
                    <a:pt x="1800" y="7"/>
                  </a:lnTo>
                  <a:lnTo>
                    <a:pt x="1802" y="3"/>
                  </a:lnTo>
                  <a:lnTo>
                    <a:pt x="1807" y="0"/>
                  </a:lnTo>
                  <a:close/>
                  <a:moveTo>
                    <a:pt x="1980" y="0"/>
                  </a:moveTo>
                  <a:lnTo>
                    <a:pt x="2081" y="0"/>
                  </a:lnTo>
                  <a:lnTo>
                    <a:pt x="2087" y="3"/>
                  </a:lnTo>
                  <a:lnTo>
                    <a:pt x="2088" y="7"/>
                  </a:lnTo>
                  <a:lnTo>
                    <a:pt x="2087" y="12"/>
                  </a:lnTo>
                  <a:lnTo>
                    <a:pt x="2081" y="14"/>
                  </a:lnTo>
                  <a:lnTo>
                    <a:pt x="1980" y="14"/>
                  </a:lnTo>
                  <a:lnTo>
                    <a:pt x="1975" y="12"/>
                  </a:lnTo>
                  <a:lnTo>
                    <a:pt x="1973" y="7"/>
                  </a:lnTo>
                  <a:lnTo>
                    <a:pt x="1975" y="3"/>
                  </a:lnTo>
                  <a:lnTo>
                    <a:pt x="1980" y="0"/>
                  </a:lnTo>
                  <a:close/>
                  <a:moveTo>
                    <a:pt x="2153" y="0"/>
                  </a:moveTo>
                  <a:lnTo>
                    <a:pt x="2254" y="0"/>
                  </a:lnTo>
                  <a:lnTo>
                    <a:pt x="2258" y="3"/>
                  </a:lnTo>
                  <a:lnTo>
                    <a:pt x="2261" y="7"/>
                  </a:lnTo>
                  <a:lnTo>
                    <a:pt x="2258" y="12"/>
                  </a:lnTo>
                  <a:lnTo>
                    <a:pt x="2254" y="14"/>
                  </a:lnTo>
                  <a:lnTo>
                    <a:pt x="2153" y="14"/>
                  </a:lnTo>
                  <a:lnTo>
                    <a:pt x="2148" y="12"/>
                  </a:lnTo>
                  <a:lnTo>
                    <a:pt x="2146" y="7"/>
                  </a:lnTo>
                  <a:lnTo>
                    <a:pt x="2148" y="3"/>
                  </a:lnTo>
                  <a:lnTo>
                    <a:pt x="2153" y="0"/>
                  </a:lnTo>
                  <a:close/>
                  <a:moveTo>
                    <a:pt x="2326" y="0"/>
                  </a:moveTo>
                  <a:lnTo>
                    <a:pt x="2389" y="0"/>
                  </a:lnTo>
                  <a:lnTo>
                    <a:pt x="2394" y="3"/>
                  </a:lnTo>
                  <a:lnTo>
                    <a:pt x="2396" y="7"/>
                  </a:lnTo>
                  <a:lnTo>
                    <a:pt x="2396" y="45"/>
                  </a:lnTo>
                  <a:lnTo>
                    <a:pt x="2394" y="49"/>
                  </a:lnTo>
                  <a:lnTo>
                    <a:pt x="2389" y="52"/>
                  </a:lnTo>
                  <a:lnTo>
                    <a:pt x="2384" y="49"/>
                  </a:lnTo>
                  <a:lnTo>
                    <a:pt x="2381" y="45"/>
                  </a:lnTo>
                  <a:lnTo>
                    <a:pt x="2381" y="7"/>
                  </a:lnTo>
                  <a:lnTo>
                    <a:pt x="2389" y="14"/>
                  </a:lnTo>
                  <a:lnTo>
                    <a:pt x="2326" y="14"/>
                  </a:lnTo>
                  <a:lnTo>
                    <a:pt x="2320" y="12"/>
                  </a:lnTo>
                  <a:lnTo>
                    <a:pt x="2319" y="7"/>
                  </a:lnTo>
                  <a:lnTo>
                    <a:pt x="2320" y="3"/>
                  </a:lnTo>
                  <a:lnTo>
                    <a:pt x="2326" y="0"/>
                  </a:lnTo>
                  <a:close/>
                  <a:moveTo>
                    <a:pt x="2396" y="117"/>
                  </a:moveTo>
                  <a:lnTo>
                    <a:pt x="2396" y="218"/>
                  </a:lnTo>
                  <a:lnTo>
                    <a:pt x="2394" y="222"/>
                  </a:lnTo>
                  <a:lnTo>
                    <a:pt x="2389" y="225"/>
                  </a:lnTo>
                  <a:lnTo>
                    <a:pt x="2384" y="222"/>
                  </a:lnTo>
                  <a:lnTo>
                    <a:pt x="2381" y="218"/>
                  </a:lnTo>
                  <a:lnTo>
                    <a:pt x="2381" y="117"/>
                  </a:lnTo>
                  <a:lnTo>
                    <a:pt x="2384" y="112"/>
                  </a:lnTo>
                  <a:lnTo>
                    <a:pt x="2389" y="109"/>
                  </a:lnTo>
                  <a:lnTo>
                    <a:pt x="2394" y="112"/>
                  </a:lnTo>
                  <a:lnTo>
                    <a:pt x="2396" y="117"/>
                  </a:lnTo>
                  <a:close/>
                  <a:moveTo>
                    <a:pt x="2396" y="289"/>
                  </a:moveTo>
                  <a:lnTo>
                    <a:pt x="2396" y="391"/>
                  </a:lnTo>
                  <a:lnTo>
                    <a:pt x="2394" y="395"/>
                  </a:lnTo>
                  <a:lnTo>
                    <a:pt x="2389" y="398"/>
                  </a:lnTo>
                  <a:lnTo>
                    <a:pt x="2384" y="395"/>
                  </a:lnTo>
                  <a:lnTo>
                    <a:pt x="2381" y="391"/>
                  </a:lnTo>
                  <a:lnTo>
                    <a:pt x="2381" y="289"/>
                  </a:lnTo>
                  <a:lnTo>
                    <a:pt x="2384" y="285"/>
                  </a:lnTo>
                  <a:lnTo>
                    <a:pt x="2389" y="282"/>
                  </a:lnTo>
                  <a:lnTo>
                    <a:pt x="2394" y="285"/>
                  </a:lnTo>
                  <a:lnTo>
                    <a:pt x="2396" y="289"/>
                  </a:lnTo>
                  <a:close/>
                  <a:moveTo>
                    <a:pt x="2396" y="462"/>
                  </a:moveTo>
                  <a:lnTo>
                    <a:pt x="2396" y="562"/>
                  </a:lnTo>
                  <a:lnTo>
                    <a:pt x="2394" y="568"/>
                  </a:lnTo>
                  <a:lnTo>
                    <a:pt x="2389" y="571"/>
                  </a:lnTo>
                  <a:lnTo>
                    <a:pt x="2384" y="568"/>
                  </a:lnTo>
                  <a:lnTo>
                    <a:pt x="2381" y="562"/>
                  </a:lnTo>
                  <a:lnTo>
                    <a:pt x="2381" y="462"/>
                  </a:lnTo>
                  <a:lnTo>
                    <a:pt x="2384" y="457"/>
                  </a:lnTo>
                  <a:lnTo>
                    <a:pt x="2389" y="455"/>
                  </a:lnTo>
                  <a:lnTo>
                    <a:pt x="2394" y="457"/>
                  </a:lnTo>
                  <a:lnTo>
                    <a:pt x="2396" y="462"/>
                  </a:lnTo>
                  <a:close/>
                  <a:moveTo>
                    <a:pt x="2396" y="635"/>
                  </a:moveTo>
                  <a:lnTo>
                    <a:pt x="2396" y="735"/>
                  </a:lnTo>
                  <a:lnTo>
                    <a:pt x="2394" y="741"/>
                  </a:lnTo>
                  <a:lnTo>
                    <a:pt x="2389" y="742"/>
                  </a:lnTo>
                  <a:lnTo>
                    <a:pt x="2384" y="741"/>
                  </a:lnTo>
                  <a:lnTo>
                    <a:pt x="2381" y="735"/>
                  </a:lnTo>
                  <a:lnTo>
                    <a:pt x="2381" y="635"/>
                  </a:lnTo>
                  <a:lnTo>
                    <a:pt x="2384" y="630"/>
                  </a:lnTo>
                  <a:lnTo>
                    <a:pt x="2389" y="628"/>
                  </a:lnTo>
                  <a:lnTo>
                    <a:pt x="2394" y="630"/>
                  </a:lnTo>
                  <a:lnTo>
                    <a:pt x="2396" y="635"/>
                  </a:lnTo>
                  <a:close/>
                  <a:moveTo>
                    <a:pt x="2396" y="808"/>
                  </a:moveTo>
                  <a:lnTo>
                    <a:pt x="2396" y="908"/>
                  </a:lnTo>
                  <a:lnTo>
                    <a:pt x="2394" y="914"/>
                  </a:lnTo>
                  <a:lnTo>
                    <a:pt x="2389" y="915"/>
                  </a:lnTo>
                  <a:lnTo>
                    <a:pt x="2384" y="914"/>
                  </a:lnTo>
                  <a:lnTo>
                    <a:pt x="2381" y="908"/>
                  </a:lnTo>
                  <a:lnTo>
                    <a:pt x="2381" y="808"/>
                  </a:lnTo>
                  <a:lnTo>
                    <a:pt x="2384" y="803"/>
                  </a:lnTo>
                  <a:lnTo>
                    <a:pt x="2389" y="800"/>
                  </a:lnTo>
                  <a:lnTo>
                    <a:pt x="2394" y="803"/>
                  </a:lnTo>
                  <a:lnTo>
                    <a:pt x="2396" y="808"/>
                  </a:lnTo>
                  <a:close/>
                  <a:moveTo>
                    <a:pt x="2396" y="980"/>
                  </a:moveTo>
                  <a:lnTo>
                    <a:pt x="2396" y="1081"/>
                  </a:lnTo>
                  <a:lnTo>
                    <a:pt x="2394" y="1087"/>
                  </a:lnTo>
                  <a:lnTo>
                    <a:pt x="2389" y="1088"/>
                  </a:lnTo>
                  <a:lnTo>
                    <a:pt x="2384" y="1087"/>
                  </a:lnTo>
                  <a:lnTo>
                    <a:pt x="2381" y="1081"/>
                  </a:lnTo>
                  <a:lnTo>
                    <a:pt x="2381" y="980"/>
                  </a:lnTo>
                  <a:lnTo>
                    <a:pt x="2384" y="976"/>
                  </a:lnTo>
                  <a:lnTo>
                    <a:pt x="2389" y="973"/>
                  </a:lnTo>
                  <a:lnTo>
                    <a:pt x="2394" y="976"/>
                  </a:lnTo>
                  <a:lnTo>
                    <a:pt x="2396" y="980"/>
                  </a:lnTo>
                  <a:close/>
                  <a:moveTo>
                    <a:pt x="2396" y="1153"/>
                  </a:moveTo>
                  <a:lnTo>
                    <a:pt x="2396" y="1197"/>
                  </a:lnTo>
                  <a:lnTo>
                    <a:pt x="2394" y="1203"/>
                  </a:lnTo>
                  <a:lnTo>
                    <a:pt x="2389" y="1204"/>
                  </a:lnTo>
                  <a:lnTo>
                    <a:pt x="2384" y="1203"/>
                  </a:lnTo>
                  <a:lnTo>
                    <a:pt x="2381" y="1197"/>
                  </a:lnTo>
                  <a:lnTo>
                    <a:pt x="2381" y="1153"/>
                  </a:lnTo>
                  <a:lnTo>
                    <a:pt x="2384" y="1148"/>
                  </a:lnTo>
                  <a:lnTo>
                    <a:pt x="2389" y="1146"/>
                  </a:lnTo>
                  <a:lnTo>
                    <a:pt x="2394" y="1148"/>
                  </a:lnTo>
                  <a:lnTo>
                    <a:pt x="2396" y="1153"/>
                  </a:lnTo>
                  <a:close/>
                  <a:moveTo>
                    <a:pt x="2339" y="1169"/>
                  </a:moveTo>
                  <a:lnTo>
                    <a:pt x="2237" y="1169"/>
                  </a:lnTo>
                  <a:lnTo>
                    <a:pt x="2233" y="1166"/>
                  </a:lnTo>
                  <a:lnTo>
                    <a:pt x="2230" y="1162"/>
                  </a:lnTo>
                  <a:lnTo>
                    <a:pt x="2233" y="1156"/>
                  </a:lnTo>
                  <a:lnTo>
                    <a:pt x="2237" y="1155"/>
                  </a:lnTo>
                  <a:lnTo>
                    <a:pt x="2339" y="1155"/>
                  </a:lnTo>
                  <a:lnTo>
                    <a:pt x="2343" y="1156"/>
                  </a:lnTo>
                  <a:lnTo>
                    <a:pt x="2346" y="1162"/>
                  </a:lnTo>
                  <a:lnTo>
                    <a:pt x="2343" y="1166"/>
                  </a:lnTo>
                  <a:lnTo>
                    <a:pt x="2339" y="1169"/>
                  </a:lnTo>
                  <a:close/>
                  <a:moveTo>
                    <a:pt x="2166" y="1169"/>
                  </a:moveTo>
                  <a:lnTo>
                    <a:pt x="2065" y="1169"/>
                  </a:lnTo>
                  <a:lnTo>
                    <a:pt x="2060" y="1166"/>
                  </a:lnTo>
                  <a:lnTo>
                    <a:pt x="2057" y="1162"/>
                  </a:lnTo>
                  <a:lnTo>
                    <a:pt x="2060" y="1156"/>
                  </a:lnTo>
                  <a:lnTo>
                    <a:pt x="2065" y="1155"/>
                  </a:lnTo>
                  <a:lnTo>
                    <a:pt x="2166" y="1155"/>
                  </a:lnTo>
                  <a:lnTo>
                    <a:pt x="2170" y="1156"/>
                  </a:lnTo>
                  <a:lnTo>
                    <a:pt x="2173" y="1162"/>
                  </a:lnTo>
                  <a:lnTo>
                    <a:pt x="2170" y="1166"/>
                  </a:lnTo>
                  <a:lnTo>
                    <a:pt x="2166" y="1169"/>
                  </a:lnTo>
                  <a:close/>
                  <a:moveTo>
                    <a:pt x="1993" y="1169"/>
                  </a:moveTo>
                  <a:lnTo>
                    <a:pt x="1892" y="1169"/>
                  </a:lnTo>
                  <a:lnTo>
                    <a:pt x="1887" y="1166"/>
                  </a:lnTo>
                  <a:lnTo>
                    <a:pt x="1885" y="1162"/>
                  </a:lnTo>
                  <a:lnTo>
                    <a:pt x="1887" y="1156"/>
                  </a:lnTo>
                  <a:lnTo>
                    <a:pt x="1892" y="1155"/>
                  </a:lnTo>
                  <a:lnTo>
                    <a:pt x="1993" y="1155"/>
                  </a:lnTo>
                  <a:lnTo>
                    <a:pt x="1997" y="1156"/>
                  </a:lnTo>
                  <a:lnTo>
                    <a:pt x="2000" y="1162"/>
                  </a:lnTo>
                  <a:lnTo>
                    <a:pt x="1997" y="1166"/>
                  </a:lnTo>
                  <a:lnTo>
                    <a:pt x="1993" y="1169"/>
                  </a:lnTo>
                  <a:close/>
                  <a:moveTo>
                    <a:pt x="1820" y="1169"/>
                  </a:moveTo>
                  <a:lnTo>
                    <a:pt x="1720" y="1169"/>
                  </a:lnTo>
                  <a:lnTo>
                    <a:pt x="1714" y="1166"/>
                  </a:lnTo>
                  <a:lnTo>
                    <a:pt x="1712" y="1162"/>
                  </a:lnTo>
                  <a:lnTo>
                    <a:pt x="1714" y="1156"/>
                  </a:lnTo>
                  <a:lnTo>
                    <a:pt x="1720" y="1155"/>
                  </a:lnTo>
                  <a:lnTo>
                    <a:pt x="1820" y="1155"/>
                  </a:lnTo>
                  <a:lnTo>
                    <a:pt x="1824" y="1156"/>
                  </a:lnTo>
                  <a:lnTo>
                    <a:pt x="1827" y="1162"/>
                  </a:lnTo>
                  <a:lnTo>
                    <a:pt x="1824" y="1166"/>
                  </a:lnTo>
                  <a:lnTo>
                    <a:pt x="1820" y="1169"/>
                  </a:lnTo>
                  <a:close/>
                  <a:moveTo>
                    <a:pt x="1647" y="1169"/>
                  </a:moveTo>
                  <a:lnTo>
                    <a:pt x="1547" y="1169"/>
                  </a:lnTo>
                  <a:lnTo>
                    <a:pt x="1541" y="1166"/>
                  </a:lnTo>
                  <a:lnTo>
                    <a:pt x="1540" y="1162"/>
                  </a:lnTo>
                  <a:lnTo>
                    <a:pt x="1541" y="1156"/>
                  </a:lnTo>
                  <a:lnTo>
                    <a:pt x="1547" y="1155"/>
                  </a:lnTo>
                  <a:lnTo>
                    <a:pt x="1647" y="1155"/>
                  </a:lnTo>
                  <a:lnTo>
                    <a:pt x="1653" y="1156"/>
                  </a:lnTo>
                  <a:lnTo>
                    <a:pt x="1654" y="1162"/>
                  </a:lnTo>
                  <a:lnTo>
                    <a:pt x="1653" y="1166"/>
                  </a:lnTo>
                  <a:lnTo>
                    <a:pt x="1647" y="1169"/>
                  </a:lnTo>
                  <a:close/>
                  <a:moveTo>
                    <a:pt x="1474" y="1169"/>
                  </a:moveTo>
                  <a:lnTo>
                    <a:pt x="1374" y="1169"/>
                  </a:lnTo>
                  <a:lnTo>
                    <a:pt x="1368" y="1166"/>
                  </a:lnTo>
                  <a:lnTo>
                    <a:pt x="1367" y="1162"/>
                  </a:lnTo>
                  <a:lnTo>
                    <a:pt x="1368" y="1156"/>
                  </a:lnTo>
                  <a:lnTo>
                    <a:pt x="1374" y="1155"/>
                  </a:lnTo>
                  <a:lnTo>
                    <a:pt x="1474" y="1155"/>
                  </a:lnTo>
                  <a:lnTo>
                    <a:pt x="1480" y="1156"/>
                  </a:lnTo>
                  <a:lnTo>
                    <a:pt x="1481" y="1162"/>
                  </a:lnTo>
                  <a:lnTo>
                    <a:pt x="1480" y="1166"/>
                  </a:lnTo>
                  <a:lnTo>
                    <a:pt x="1474" y="1169"/>
                  </a:lnTo>
                  <a:close/>
                  <a:moveTo>
                    <a:pt x="1301" y="1169"/>
                  </a:moveTo>
                  <a:lnTo>
                    <a:pt x="1201" y="1169"/>
                  </a:lnTo>
                  <a:lnTo>
                    <a:pt x="1195" y="1166"/>
                  </a:lnTo>
                  <a:lnTo>
                    <a:pt x="1194" y="1162"/>
                  </a:lnTo>
                  <a:lnTo>
                    <a:pt x="1195" y="1156"/>
                  </a:lnTo>
                  <a:lnTo>
                    <a:pt x="1201" y="1155"/>
                  </a:lnTo>
                  <a:lnTo>
                    <a:pt x="1301" y="1155"/>
                  </a:lnTo>
                  <a:lnTo>
                    <a:pt x="1307" y="1156"/>
                  </a:lnTo>
                  <a:lnTo>
                    <a:pt x="1308" y="1162"/>
                  </a:lnTo>
                  <a:lnTo>
                    <a:pt x="1307" y="1166"/>
                  </a:lnTo>
                  <a:lnTo>
                    <a:pt x="1301" y="1169"/>
                  </a:lnTo>
                  <a:close/>
                  <a:moveTo>
                    <a:pt x="1128" y="1169"/>
                  </a:moveTo>
                  <a:lnTo>
                    <a:pt x="1028" y="1169"/>
                  </a:lnTo>
                  <a:lnTo>
                    <a:pt x="1022" y="1166"/>
                  </a:lnTo>
                  <a:lnTo>
                    <a:pt x="1021" y="1162"/>
                  </a:lnTo>
                  <a:lnTo>
                    <a:pt x="1022" y="1156"/>
                  </a:lnTo>
                  <a:lnTo>
                    <a:pt x="1028" y="1155"/>
                  </a:lnTo>
                  <a:lnTo>
                    <a:pt x="1128" y="1155"/>
                  </a:lnTo>
                  <a:lnTo>
                    <a:pt x="1134" y="1156"/>
                  </a:lnTo>
                  <a:lnTo>
                    <a:pt x="1136" y="1162"/>
                  </a:lnTo>
                  <a:lnTo>
                    <a:pt x="1134" y="1166"/>
                  </a:lnTo>
                  <a:lnTo>
                    <a:pt x="1128" y="1169"/>
                  </a:lnTo>
                  <a:close/>
                  <a:moveTo>
                    <a:pt x="956" y="1169"/>
                  </a:moveTo>
                  <a:lnTo>
                    <a:pt x="855" y="1169"/>
                  </a:lnTo>
                  <a:lnTo>
                    <a:pt x="851" y="1166"/>
                  </a:lnTo>
                  <a:lnTo>
                    <a:pt x="848" y="1162"/>
                  </a:lnTo>
                  <a:lnTo>
                    <a:pt x="851" y="1156"/>
                  </a:lnTo>
                  <a:lnTo>
                    <a:pt x="855" y="1155"/>
                  </a:lnTo>
                  <a:lnTo>
                    <a:pt x="956" y="1155"/>
                  </a:lnTo>
                  <a:lnTo>
                    <a:pt x="961" y="1156"/>
                  </a:lnTo>
                  <a:lnTo>
                    <a:pt x="963" y="1162"/>
                  </a:lnTo>
                  <a:lnTo>
                    <a:pt x="961" y="1166"/>
                  </a:lnTo>
                  <a:lnTo>
                    <a:pt x="956" y="1169"/>
                  </a:lnTo>
                  <a:close/>
                  <a:moveTo>
                    <a:pt x="783" y="1169"/>
                  </a:moveTo>
                  <a:lnTo>
                    <a:pt x="682" y="1169"/>
                  </a:lnTo>
                  <a:lnTo>
                    <a:pt x="678" y="1166"/>
                  </a:lnTo>
                  <a:lnTo>
                    <a:pt x="675" y="1162"/>
                  </a:lnTo>
                  <a:lnTo>
                    <a:pt x="678" y="1156"/>
                  </a:lnTo>
                  <a:lnTo>
                    <a:pt x="682" y="1155"/>
                  </a:lnTo>
                  <a:lnTo>
                    <a:pt x="783" y="1155"/>
                  </a:lnTo>
                  <a:lnTo>
                    <a:pt x="788" y="1156"/>
                  </a:lnTo>
                  <a:lnTo>
                    <a:pt x="790" y="1162"/>
                  </a:lnTo>
                  <a:lnTo>
                    <a:pt x="788" y="1166"/>
                  </a:lnTo>
                  <a:lnTo>
                    <a:pt x="783" y="1169"/>
                  </a:lnTo>
                  <a:close/>
                  <a:moveTo>
                    <a:pt x="610" y="1169"/>
                  </a:moveTo>
                  <a:lnTo>
                    <a:pt x="509" y="1169"/>
                  </a:lnTo>
                  <a:lnTo>
                    <a:pt x="505" y="1166"/>
                  </a:lnTo>
                  <a:lnTo>
                    <a:pt x="502" y="1162"/>
                  </a:lnTo>
                  <a:lnTo>
                    <a:pt x="505" y="1156"/>
                  </a:lnTo>
                  <a:lnTo>
                    <a:pt x="509" y="1155"/>
                  </a:lnTo>
                  <a:lnTo>
                    <a:pt x="610" y="1155"/>
                  </a:lnTo>
                  <a:lnTo>
                    <a:pt x="615" y="1156"/>
                  </a:lnTo>
                  <a:lnTo>
                    <a:pt x="617" y="1162"/>
                  </a:lnTo>
                  <a:lnTo>
                    <a:pt x="615" y="1166"/>
                  </a:lnTo>
                  <a:lnTo>
                    <a:pt x="610" y="1169"/>
                  </a:lnTo>
                  <a:close/>
                  <a:moveTo>
                    <a:pt x="437" y="1169"/>
                  </a:moveTo>
                  <a:lnTo>
                    <a:pt x="336" y="1169"/>
                  </a:lnTo>
                  <a:lnTo>
                    <a:pt x="332" y="1166"/>
                  </a:lnTo>
                  <a:lnTo>
                    <a:pt x="329" y="1162"/>
                  </a:lnTo>
                  <a:lnTo>
                    <a:pt x="332" y="1156"/>
                  </a:lnTo>
                  <a:lnTo>
                    <a:pt x="336" y="1155"/>
                  </a:lnTo>
                  <a:lnTo>
                    <a:pt x="437" y="1155"/>
                  </a:lnTo>
                  <a:lnTo>
                    <a:pt x="442" y="1156"/>
                  </a:lnTo>
                  <a:lnTo>
                    <a:pt x="445" y="1162"/>
                  </a:lnTo>
                  <a:lnTo>
                    <a:pt x="442" y="1166"/>
                  </a:lnTo>
                  <a:lnTo>
                    <a:pt x="437" y="1169"/>
                  </a:lnTo>
                  <a:close/>
                  <a:moveTo>
                    <a:pt x="265" y="1169"/>
                  </a:moveTo>
                  <a:lnTo>
                    <a:pt x="163" y="1169"/>
                  </a:lnTo>
                  <a:lnTo>
                    <a:pt x="159" y="1166"/>
                  </a:lnTo>
                  <a:lnTo>
                    <a:pt x="156" y="1162"/>
                  </a:lnTo>
                  <a:lnTo>
                    <a:pt x="159" y="1156"/>
                  </a:lnTo>
                  <a:lnTo>
                    <a:pt x="163" y="1155"/>
                  </a:lnTo>
                  <a:lnTo>
                    <a:pt x="265" y="1155"/>
                  </a:lnTo>
                  <a:lnTo>
                    <a:pt x="270" y="1156"/>
                  </a:lnTo>
                  <a:lnTo>
                    <a:pt x="272" y="1162"/>
                  </a:lnTo>
                  <a:lnTo>
                    <a:pt x="270" y="1166"/>
                  </a:lnTo>
                  <a:lnTo>
                    <a:pt x="265" y="1169"/>
                  </a:lnTo>
                  <a:close/>
                  <a:moveTo>
                    <a:pt x="92" y="1169"/>
                  </a:moveTo>
                  <a:lnTo>
                    <a:pt x="44" y="1169"/>
                  </a:lnTo>
                  <a:lnTo>
                    <a:pt x="39" y="1166"/>
                  </a:lnTo>
                  <a:lnTo>
                    <a:pt x="36" y="1162"/>
                  </a:lnTo>
                  <a:lnTo>
                    <a:pt x="36" y="1109"/>
                  </a:lnTo>
                  <a:lnTo>
                    <a:pt x="39" y="1104"/>
                  </a:lnTo>
                  <a:lnTo>
                    <a:pt x="44" y="1102"/>
                  </a:lnTo>
                  <a:lnTo>
                    <a:pt x="48" y="1104"/>
                  </a:lnTo>
                  <a:lnTo>
                    <a:pt x="51" y="1109"/>
                  </a:lnTo>
                  <a:lnTo>
                    <a:pt x="51" y="1162"/>
                  </a:lnTo>
                  <a:lnTo>
                    <a:pt x="44" y="1155"/>
                  </a:lnTo>
                  <a:lnTo>
                    <a:pt x="92" y="1155"/>
                  </a:lnTo>
                  <a:lnTo>
                    <a:pt x="97" y="1156"/>
                  </a:lnTo>
                  <a:lnTo>
                    <a:pt x="99" y="1162"/>
                  </a:lnTo>
                  <a:lnTo>
                    <a:pt x="97" y="1166"/>
                  </a:lnTo>
                  <a:lnTo>
                    <a:pt x="92" y="1169"/>
                  </a:lnTo>
                  <a:close/>
                  <a:moveTo>
                    <a:pt x="36" y="1037"/>
                  </a:moveTo>
                  <a:lnTo>
                    <a:pt x="36" y="937"/>
                  </a:lnTo>
                  <a:lnTo>
                    <a:pt x="39" y="931"/>
                  </a:lnTo>
                  <a:lnTo>
                    <a:pt x="44" y="929"/>
                  </a:lnTo>
                  <a:lnTo>
                    <a:pt x="48" y="931"/>
                  </a:lnTo>
                  <a:lnTo>
                    <a:pt x="51" y="937"/>
                  </a:lnTo>
                  <a:lnTo>
                    <a:pt x="51" y="1037"/>
                  </a:lnTo>
                  <a:lnTo>
                    <a:pt x="48" y="1043"/>
                  </a:lnTo>
                  <a:lnTo>
                    <a:pt x="44" y="1044"/>
                  </a:lnTo>
                  <a:lnTo>
                    <a:pt x="39" y="1043"/>
                  </a:lnTo>
                  <a:lnTo>
                    <a:pt x="36" y="1037"/>
                  </a:lnTo>
                  <a:close/>
                  <a:moveTo>
                    <a:pt x="36" y="864"/>
                  </a:moveTo>
                  <a:lnTo>
                    <a:pt x="36" y="764"/>
                  </a:lnTo>
                  <a:lnTo>
                    <a:pt x="39" y="758"/>
                  </a:lnTo>
                  <a:lnTo>
                    <a:pt x="44" y="757"/>
                  </a:lnTo>
                  <a:lnTo>
                    <a:pt x="48" y="758"/>
                  </a:lnTo>
                  <a:lnTo>
                    <a:pt x="51" y="764"/>
                  </a:lnTo>
                  <a:lnTo>
                    <a:pt x="51" y="864"/>
                  </a:lnTo>
                  <a:lnTo>
                    <a:pt x="48" y="870"/>
                  </a:lnTo>
                  <a:lnTo>
                    <a:pt x="44" y="871"/>
                  </a:lnTo>
                  <a:lnTo>
                    <a:pt x="39" y="870"/>
                  </a:lnTo>
                  <a:lnTo>
                    <a:pt x="36" y="864"/>
                  </a:lnTo>
                  <a:close/>
                  <a:moveTo>
                    <a:pt x="36" y="691"/>
                  </a:moveTo>
                  <a:lnTo>
                    <a:pt x="36" y="591"/>
                  </a:lnTo>
                  <a:lnTo>
                    <a:pt x="39" y="585"/>
                  </a:lnTo>
                  <a:lnTo>
                    <a:pt x="44" y="584"/>
                  </a:lnTo>
                  <a:lnTo>
                    <a:pt x="48" y="585"/>
                  </a:lnTo>
                  <a:lnTo>
                    <a:pt x="51" y="591"/>
                  </a:lnTo>
                  <a:lnTo>
                    <a:pt x="51" y="691"/>
                  </a:lnTo>
                  <a:lnTo>
                    <a:pt x="48" y="697"/>
                  </a:lnTo>
                  <a:lnTo>
                    <a:pt x="44" y="698"/>
                  </a:lnTo>
                  <a:lnTo>
                    <a:pt x="39" y="697"/>
                  </a:lnTo>
                  <a:lnTo>
                    <a:pt x="36" y="691"/>
                  </a:lnTo>
                  <a:close/>
                  <a:moveTo>
                    <a:pt x="36" y="518"/>
                  </a:moveTo>
                  <a:lnTo>
                    <a:pt x="36" y="418"/>
                  </a:lnTo>
                  <a:lnTo>
                    <a:pt x="39" y="412"/>
                  </a:lnTo>
                  <a:lnTo>
                    <a:pt x="44" y="411"/>
                  </a:lnTo>
                  <a:lnTo>
                    <a:pt x="48" y="412"/>
                  </a:lnTo>
                  <a:lnTo>
                    <a:pt x="51" y="418"/>
                  </a:lnTo>
                  <a:lnTo>
                    <a:pt x="51" y="518"/>
                  </a:lnTo>
                  <a:lnTo>
                    <a:pt x="48" y="524"/>
                  </a:lnTo>
                  <a:lnTo>
                    <a:pt x="44" y="526"/>
                  </a:lnTo>
                  <a:lnTo>
                    <a:pt x="39" y="524"/>
                  </a:lnTo>
                  <a:lnTo>
                    <a:pt x="36" y="518"/>
                  </a:lnTo>
                  <a:close/>
                  <a:moveTo>
                    <a:pt x="36" y="346"/>
                  </a:moveTo>
                  <a:lnTo>
                    <a:pt x="36" y="245"/>
                  </a:lnTo>
                  <a:lnTo>
                    <a:pt x="39" y="241"/>
                  </a:lnTo>
                  <a:lnTo>
                    <a:pt x="44" y="238"/>
                  </a:lnTo>
                  <a:lnTo>
                    <a:pt x="48" y="241"/>
                  </a:lnTo>
                  <a:lnTo>
                    <a:pt x="51" y="245"/>
                  </a:lnTo>
                  <a:lnTo>
                    <a:pt x="51" y="346"/>
                  </a:lnTo>
                  <a:lnTo>
                    <a:pt x="48" y="351"/>
                  </a:lnTo>
                  <a:lnTo>
                    <a:pt x="44" y="353"/>
                  </a:lnTo>
                  <a:lnTo>
                    <a:pt x="39" y="351"/>
                  </a:lnTo>
                  <a:lnTo>
                    <a:pt x="36" y="346"/>
                  </a:lnTo>
                  <a:close/>
                  <a:moveTo>
                    <a:pt x="36" y="173"/>
                  </a:moveTo>
                  <a:lnTo>
                    <a:pt x="36" y="72"/>
                  </a:lnTo>
                  <a:lnTo>
                    <a:pt x="39" y="68"/>
                  </a:lnTo>
                  <a:lnTo>
                    <a:pt x="44" y="65"/>
                  </a:lnTo>
                  <a:lnTo>
                    <a:pt x="48" y="68"/>
                  </a:lnTo>
                  <a:lnTo>
                    <a:pt x="51" y="72"/>
                  </a:lnTo>
                  <a:lnTo>
                    <a:pt x="51" y="173"/>
                  </a:lnTo>
                  <a:lnTo>
                    <a:pt x="48" y="178"/>
                  </a:lnTo>
                  <a:lnTo>
                    <a:pt x="44" y="180"/>
                  </a:lnTo>
                  <a:lnTo>
                    <a:pt x="39" y="178"/>
                  </a:lnTo>
                  <a:lnTo>
                    <a:pt x="36" y="173"/>
                  </a:lnTo>
                  <a:close/>
                  <a:moveTo>
                    <a:pt x="87" y="35"/>
                  </a:moveTo>
                  <a:lnTo>
                    <a:pt x="187" y="35"/>
                  </a:lnTo>
                  <a:lnTo>
                    <a:pt x="192" y="38"/>
                  </a:lnTo>
                  <a:lnTo>
                    <a:pt x="194" y="44"/>
                  </a:lnTo>
                  <a:lnTo>
                    <a:pt x="192" y="48"/>
                  </a:lnTo>
                  <a:lnTo>
                    <a:pt x="187" y="51"/>
                  </a:lnTo>
                  <a:lnTo>
                    <a:pt x="87" y="51"/>
                  </a:lnTo>
                  <a:lnTo>
                    <a:pt x="81" y="48"/>
                  </a:lnTo>
                  <a:lnTo>
                    <a:pt x="80" y="44"/>
                  </a:lnTo>
                  <a:lnTo>
                    <a:pt x="81" y="38"/>
                  </a:lnTo>
                  <a:lnTo>
                    <a:pt x="87" y="35"/>
                  </a:lnTo>
                  <a:close/>
                  <a:moveTo>
                    <a:pt x="260" y="35"/>
                  </a:moveTo>
                  <a:lnTo>
                    <a:pt x="360" y="35"/>
                  </a:lnTo>
                  <a:lnTo>
                    <a:pt x="365" y="38"/>
                  </a:lnTo>
                  <a:lnTo>
                    <a:pt x="367" y="44"/>
                  </a:lnTo>
                  <a:lnTo>
                    <a:pt x="365" y="48"/>
                  </a:lnTo>
                  <a:lnTo>
                    <a:pt x="360" y="51"/>
                  </a:lnTo>
                  <a:lnTo>
                    <a:pt x="260" y="51"/>
                  </a:lnTo>
                  <a:lnTo>
                    <a:pt x="254" y="48"/>
                  </a:lnTo>
                  <a:lnTo>
                    <a:pt x="253" y="44"/>
                  </a:lnTo>
                  <a:lnTo>
                    <a:pt x="254" y="38"/>
                  </a:lnTo>
                  <a:lnTo>
                    <a:pt x="260" y="35"/>
                  </a:lnTo>
                  <a:close/>
                  <a:moveTo>
                    <a:pt x="433" y="35"/>
                  </a:moveTo>
                  <a:lnTo>
                    <a:pt x="533" y="35"/>
                  </a:lnTo>
                  <a:lnTo>
                    <a:pt x="537" y="38"/>
                  </a:lnTo>
                  <a:lnTo>
                    <a:pt x="540" y="44"/>
                  </a:lnTo>
                  <a:lnTo>
                    <a:pt x="537" y="48"/>
                  </a:lnTo>
                  <a:lnTo>
                    <a:pt x="533" y="51"/>
                  </a:lnTo>
                  <a:lnTo>
                    <a:pt x="433" y="51"/>
                  </a:lnTo>
                  <a:lnTo>
                    <a:pt x="427" y="48"/>
                  </a:lnTo>
                  <a:lnTo>
                    <a:pt x="424" y="44"/>
                  </a:lnTo>
                  <a:lnTo>
                    <a:pt x="427" y="38"/>
                  </a:lnTo>
                  <a:lnTo>
                    <a:pt x="433" y="35"/>
                  </a:lnTo>
                  <a:close/>
                  <a:moveTo>
                    <a:pt x="604" y="35"/>
                  </a:moveTo>
                  <a:lnTo>
                    <a:pt x="706" y="35"/>
                  </a:lnTo>
                  <a:lnTo>
                    <a:pt x="710" y="38"/>
                  </a:lnTo>
                  <a:lnTo>
                    <a:pt x="713" y="44"/>
                  </a:lnTo>
                  <a:lnTo>
                    <a:pt x="710" y="48"/>
                  </a:lnTo>
                  <a:lnTo>
                    <a:pt x="706" y="51"/>
                  </a:lnTo>
                  <a:lnTo>
                    <a:pt x="604" y="51"/>
                  </a:lnTo>
                  <a:lnTo>
                    <a:pt x="600" y="48"/>
                  </a:lnTo>
                  <a:lnTo>
                    <a:pt x="597" y="44"/>
                  </a:lnTo>
                  <a:lnTo>
                    <a:pt x="600" y="38"/>
                  </a:lnTo>
                  <a:lnTo>
                    <a:pt x="604" y="35"/>
                  </a:lnTo>
                  <a:close/>
                  <a:moveTo>
                    <a:pt x="777" y="35"/>
                  </a:moveTo>
                  <a:lnTo>
                    <a:pt x="879" y="35"/>
                  </a:lnTo>
                  <a:lnTo>
                    <a:pt x="883" y="38"/>
                  </a:lnTo>
                  <a:lnTo>
                    <a:pt x="886" y="44"/>
                  </a:lnTo>
                  <a:lnTo>
                    <a:pt x="883" y="48"/>
                  </a:lnTo>
                  <a:lnTo>
                    <a:pt x="879" y="51"/>
                  </a:lnTo>
                  <a:lnTo>
                    <a:pt x="777" y="51"/>
                  </a:lnTo>
                  <a:lnTo>
                    <a:pt x="773" y="48"/>
                  </a:lnTo>
                  <a:lnTo>
                    <a:pt x="770" y="44"/>
                  </a:lnTo>
                  <a:lnTo>
                    <a:pt x="773" y="38"/>
                  </a:lnTo>
                  <a:lnTo>
                    <a:pt x="777" y="35"/>
                  </a:lnTo>
                  <a:close/>
                  <a:moveTo>
                    <a:pt x="950" y="35"/>
                  </a:moveTo>
                  <a:lnTo>
                    <a:pt x="1051" y="35"/>
                  </a:lnTo>
                  <a:lnTo>
                    <a:pt x="1056" y="38"/>
                  </a:lnTo>
                  <a:lnTo>
                    <a:pt x="1059" y="44"/>
                  </a:lnTo>
                  <a:lnTo>
                    <a:pt x="1056" y="48"/>
                  </a:lnTo>
                  <a:lnTo>
                    <a:pt x="1051" y="51"/>
                  </a:lnTo>
                  <a:lnTo>
                    <a:pt x="950" y="51"/>
                  </a:lnTo>
                  <a:lnTo>
                    <a:pt x="946" y="48"/>
                  </a:lnTo>
                  <a:lnTo>
                    <a:pt x="943" y="44"/>
                  </a:lnTo>
                  <a:lnTo>
                    <a:pt x="946" y="38"/>
                  </a:lnTo>
                  <a:lnTo>
                    <a:pt x="950" y="35"/>
                  </a:lnTo>
                  <a:close/>
                  <a:moveTo>
                    <a:pt x="1123" y="35"/>
                  </a:moveTo>
                  <a:lnTo>
                    <a:pt x="1223" y="35"/>
                  </a:lnTo>
                  <a:lnTo>
                    <a:pt x="1229" y="38"/>
                  </a:lnTo>
                  <a:lnTo>
                    <a:pt x="1231" y="44"/>
                  </a:lnTo>
                  <a:lnTo>
                    <a:pt x="1229" y="48"/>
                  </a:lnTo>
                  <a:lnTo>
                    <a:pt x="1223" y="51"/>
                  </a:lnTo>
                  <a:lnTo>
                    <a:pt x="1123" y="51"/>
                  </a:lnTo>
                  <a:lnTo>
                    <a:pt x="1119" y="48"/>
                  </a:lnTo>
                  <a:lnTo>
                    <a:pt x="1116" y="44"/>
                  </a:lnTo>
                  <a:lnTo>
                    <a:pt x="1119" y="38"/>
                  </a:lnTo>
                  <a:lnTo>
                    <a:pt x="1123" y="35"/>
                  </a:lnTo>
                  <a:close/>
                  <a:moveTo>
                    <a:pt x="1296" y="35"/>
                  </a:moveTo>
                  <a:lnTo>
                    <a:pt x="1396" y="35"/>
                  </a:lnTo>
                  <a:lnTo>
                    <a:pt x="1402" y="38"/>
                  </a:lnTo>
                  <a:lnTo>
                    <a:pt x="1403" y="44"/>
                  </a:lnTo>
                  <a:lnTo>
                    <a:pt x="1402" y="48"/>
                  </a:lnTo>
                  <a:lnTo>
                    <a:pt x="1396" y="51"/>
                  </a:lnTo>
                  <a:lnTo>
                    <a:pt x="1296" y="51"/>
                  </a:lnTo>
                  <a:lnTo>
                    <a:pt x="1291" y="48"/>
                  </a:lnTo>
                  <a:lnTo>
                    <a:pt x="1289" y="44"/>
                  </a:lnTo>
                  <a:lnTo>
                    <a:pt x="1291" y="38"/>
                  </a:lnTo>
                  <a:lnTo>
                    <a:pt x="1296" y="35"/>
                  </a:lnTo>
                  <a:close/>
                  <a:moveTo>
                    <a:pt x="1469" y="35"/>
                  </a:moveTo>
                  <a:lnTo>
                    <a:pt x="1569" y="35"/>
                  </a:lnTo>
                  <a:lnTo>
                    <a:pt x="1575" y="38"/>
                  </a:lnTo>
                  <a:lnTo>
                    <a:pt x="1576" y="44"/>
                  </a:lnTo>
                  <a:lnTo>
                    <a:pt x="1575" y="48"/>
                  </a:lnTo>
                  <a:lnTo>
                    <a:pt x="1569" y="51"/>
                  </a:lnTo>
                  <a:lnTo>
                    <a:pt x="1469" y="51"/>
                  </a:lnTo>
                  <a:lnTo>
                    <a:pt x="1464" y="48"/>
                  </a:lnTo>
                  <a:lnTo>
                    <a:pt x="1462" y="44"/>
                  </a:lnTo>
                  <a:lnTo>
                    <a:pt x="1464" y="38"/>
                  </a:lnTo>
                  <a:lnTo>
                    <a:pt x="1469" y="35"/>
                  </a:lnTo>
                  <a:close/>
                  <a:moveTo>
                    <a:pt x="1642" y="35"/>
                  </a:moveTo>
                  <a:lnTo>
                    <a:pt x="1742" y="35"/>
                  </a:lnTo>
                  <a:lnTo>
                    <a:pt x="1748" y="38"/>
                  </a:lnTo>
                  <a:lnTo>
                    <a:pt x="1749" y="44"/>
                  </a:lnTo>
                  <a:lnTo>
                    <a:pt x="1748" y="48"/>
                  </a:lnTo>
                  <a:lnTo>
                    <a:pt x="1742" y="51"/>
                  </a:lnTo>
                  <a:lnTo>
                    <a:pt x="1642" y="51"/>
                  </a:lnTo>
                  <a:lnTo>
                    <a:pt x="1636" y="48"/>
                  </a:lnTo>
                  <a:lnTo>
                    <a:pt x="1634" y="44"/>
                  </a:lnTo>
                  <a:lnTo>
                    <a:pt x="1636" y="38"/>
                  </a:lnTo>
                  <a:lnTo>
                    <a:pt x="1642" y="35"/>
                  </a:lnTo>
                  <a:close/>
                  <a:moveTo>
                    <a:pt x="1814" y="35"/>
                  </a:moveTo>
                  <a:lnTo>
                    <a:pt x="1915" y="35"/>
                  </a:lnTo>
                  <a:lnTo>
                    <a:pt x="1921" y="38"/>
                  </a:lnTo>
                  <a:lnTo>
                    <a:pt x="1922" y="44"/>
                  </a:lnTo>
                  <a:lnTo>
                    <a:pt x="1921" y="48"/>
                  </a:lnTo>
                  <a:lnTo>
                    <a:pt x="1915" y="51"/>
                  </a:lnTo>
                  <a:lnTo>
                    <a:pt x="1814" y="51"/>
                  </a:lnTo>
                  <a:lnTo>
                    <a:pt x="1809" y="48"/>
                  </a:lnTo>
                  <a:lnTo>
                    <a:pt x="1807" y="44"/>
                  </a:lnTo>
                  <a:lnTo>
                    <a:pt x="1809" y="38"/>
                  </a:lnTo>
                  <a:lnTo>
                    <a:pt x="1814" y="35"/>
                  </a:lnTo>
                  <a:close/>
                  <a:moveTo>
                    <a:pt x="1987" y="35"/>
                  </a:moveTo>
                  <a:lnTo>
                    <a:pt x="2088" y="35"/>
                  </a:lnTo>
                  <a:lnTo>
                    <a:pt x="2094" y="38"/>
                  </a:lnTo>
                  <a:lnTo>
                    <a:pt x="2095" y="44"/>
                  </a:lnTo>
                  <a:lnTo>
                    <a:pt x="2094" y="48"/>
                  </a:lnTo>
                  <a:lnTo>
                    <a:pt x="2088" y="51"/>
                  </a:lnTo>
                  <a:lnTo>
                    <a:pt x="1987" y="51"/>
                  </a:lnTo>
                  <a:lnTo>
                    <a:pt x="1982" y="48"/>
                  </a:lnTo>
                  <a:lnTo>
                    <a:pt x="1980" y="44"/>
                  </a:lnTo>
                  <a:lnTo>
                    <a:pt x="1982" y="38"/>
                  </a:lnTo>
                  <a:lnTo>
                    <a:pt x="1987" y="35"/>
                  </a:lnTo>
                  <a:close/>
                  <a:moveTo>
                    <a:pt x="2160" y="35"/>
                  </a:moveTo>
                  <a:lnTo>
                    <a:pt x="2261" y="35"/>
                  </a:lnTo>
                  <a:lnTo>
                    <a:pt x="2267" y="38"/>
                  </a:lnTo>
                  <a:lnTo>
                    <a:pt x="2268" y="44"/>
                  </a:lnTo>
                  <a:lnTo>
                    <a:pt x="2267" y="48"/>
                  </a:lnTo>
                  <a:lnTo>
                    <a:pt x="2261" y="51"/>
                  </a:lnTo>
                  <a:lnTo>
                    <a:pt x="2160" y="51"/>
                  </a:lnTo>
                  <a:lnTo>
                    <a:pt x="2155" y="48"/>
                  </a:lnTo>
                  <a:lnTo>
                    <a:pt x="2153" y="44"/>
                  </a:lnTo>
                  <a:lnTo>
                    <a:pt x="2155" y="38"/>
                  </a:lnTo>
                  <a:lnTo>
                    <a:pt x="2160" y="35"/>
                  </a:lnTo>
                  <a:close/>
                  <a:moveTo>
                    <a:pt x="2333" y="35"/>
                  </a:moveTo>
                  <a:lnTo>
                    <a:pt x="2353" y="35"/>
                  </a:lnTo>
                  <a:lnTo>
                    <a:pt x="2357" y="38"/>
                  </a:lnTo>
                  <a:lnTo>
                    <a:pt x="2360" y="44"/>
                  </a:lnTo>
                  <a:lnTo>
                    <a:pt x="2360" y="124"/>
                  </a:lnTo>
                  <a:lnTo>
                    <a:pt x="2357" y="129"/>
                  </a:lnTo>
                  <a:lnTo>
                    <a:pt x="2353" y="132"/>
                  </a:lnTo>
                  <a:lnTo>
                    <a:pt x="2347" y="129"/>
                  </a:lnTo>
                  <a:lnTo>
                    <a:pt x="2346" y="124"/>
                  </a:lnTo>
                  <a:lnTo>
                    <a:pt x="2346" y="44"/>
                  </a:lnTo>
                  <a:lnTo>
                    <a:pt x="2353" y="51"/>
                  </a:lnTo>
                  <a:lnTo>
                    <a:pt x="2333" y="51"/>
                  </a:lnTo>
                  <a:lnTo>
                    <a:pt x="2328" y="48"/>
                  </a:lnTo>
                  <a:lnTo>
                    <a:pt x="2326" y="44"/>
                  </a:lnTo>
                  <a:lnTo>
                    <a:pt x="2328" y="38"/>
                  </a:lnTo>
                  <a:lnTo>
                    <a:pt x="2333" y="35"/>
                  </a:lnTo>
                  <a:close/>
                  <a:moveTo>
                    <a:pt x="2360" y="195"/>
                  </a:moveTo>
                  <a:lnTo>
                    <a:pt x="2360" y="297"/>
                  </a:lnTo>
                  <a:lnTo>
                    <a:pt x="2357" y="302"/>
                  </a:lnTo>
                  <a:lnTo>
                    <a:pt x="2353" y="304"/>
                  </a:lnTo>
                  <a:lnTo>
                    <a:pt x="2347" y="302"/>
                  </a:lnTo>
                  <a:lnTo>
                    <a:pt x="2346" y="297"/>
                  </a:lnTo>
                  <a:lnTo>
                    <a:pt x="2346" y="195"/>
                  </a:lnTo>
                  <a:lnTo>
                    <a:pt x="2347" y="191"/>
                  </a:lnTo>
                  <a:lnTo>
                    <a:pt x="2353" y="188"/>
                  </a:lnTo>
                  <a:lnTo>
                    <a:pt x="2357" y="191"/>
                  </a:lnTo>
                  <a:lnTo>
                    <a:pt x="2360" y="195"/>
                  </a:lnTo>
                  <a:close/>
                  <a:moveTo>
                    <a:pt x="2360" y="368"/>
                  </a:moveTo>
                  <a:lnTo>
                    <a:pt x="2360" y="469"/>
                  </a:lnTo>
                  <a:lnTo>
                    <a:pt x="2357" y="474"/>
                  </a:lnTo>
                  <a:lnTo>
                    <a:pt x="2353" y="477"/>
                  </a:lnTo>
                  <a:lnTo>
                    <a:pt x="2347" y="474"/>
                  </a:lnTo>
                  <a:lnTo>
                    <a:pt x="2346" y="469"/>
                  </a:lnTo>
                  <a:lnTo>
                    <a:pt x="2346" y="368"/>
                  </a:lnTo>
                  <a:lnTo>
                    <a:pt x="2347" y="364"/>
                  </a:lnTo>
                  <a:lnTo>
                    <a:pt x="2353" y="361"/>
                  </a:lnTo>
                  <a:lnTo>
                    <a:pt x="2357" y="364"/>
                  </a:lnTo>
                  <a:lnTo>
                    <a:pt x="2360" y="368"/>
                  </a:lnTo>
                  <a:close/>
                  <a:moveTo>
                    <a:pt x="2360" y="541"/>
                  </a:moveTo>
                  <a:lnTo>
                    <a:pt x="2360" y="642"/>
                  </a:lnTo>
                  <a:lnTo>
                    <a:pt x="2357" y="647"/>
                  </a:lnTo>
                  <a:lnTo>
                    <a:pt x="2353" y="649"/>
                  </a:lnTo>
                  <a:lnTo>
                    <a:pt x="2347" y="647"/>
                  </a:lnTo>
                  <a:lnTo>
                    <a:pt x="2346" y="642"/>
                  </a:lnTo>
                  <a:lnTo>
                    <a:pt x="2346" y="541"/>
                  </a:lnTo>
                  <a:lnTo>
                    <a:pt x="2347" y="537"/>
                  </a:lnTo>
                  <a:lnTo>
                    <a:pt x="2353" y="534"/>
                  </a:lnTo>
                  <a:lnTo>
                    <a:pt x="2357" y="537"/>
                  </a:lnTo>
                  <a:lnTo>
                    <a:pt x="2360" y="541"/>
                  </a:lnTo>
                  <a:close/>
                  <a:moveTo>
                    <a:pt x="2360" y="714"/>
                  </a:moveTo>
                  <a:lnTo>
                    <a:pt x="2360" y="815"/>
                  </a:lnTo>
                  <a:lnTo>
                    <a:pt x="2357" y="820"/>
                  </a:lnTo>
                  <a:lnTo>
                    <a:pt x="2353" y="822"/>
                  </a:lnTo>
                  <a:lnTo>
                    <a:pt x="2347" y="820"/>
                  </a:lnTo>
                  <a:lnTo>
                    <a:pt x="2346" y="815"/>
                  </a:lnTo>
                  <a:lnTo>
                    <a:pt x="2346" y="714"/>
                  </a:lnTo>
                  <a:lnTo>
                    <a:pt x="2347" y="710"/>
                  </a:lnTo>
                  <a:lnTo>
                    <a:pt x="2353" y="707"/>
                  </a:lnTo>
                  <a:lnTo>
                    <a:pt x="2357" y="710"/>
                  </a:lnTo>
                  <a:lnTo>
                    <a:pt x="2360" y="714"/>
                  </a:lnTo>
                  <a:close/>
                  <a:moveTo>
                    <a:pt x="2360" y="887"/>
                  </a:moveTo>
                  <a:lnTo>
                    <a:pt x="2360" y="988"/>
                  </a:lnTo>
                  <a:lnTo>
                    <a:pt x="2357" y="993"/>
                  </a:lnTo>
                  <a:lnTo>
                    <a:pt x="2353" y="995"/>
                  </a:lnTo>
                  <a:lnTo>
                    <a:pt x="2347" y="993"/>
                  </a:lnTo>
                  <a:lnTo>
                    <a:pt x="2346" y="988"/>
                  </a:lnTo>
                  <a:lnTo>
                    <a:pt x="2346" y="887"/>
                  </a:lnTo>
                  <a:lnTo>
                    <a:pt x="2347" y="883"/>
                  </a:lnTo>
                  <a:lnTo>
                    <a:pt x="2353" y="880"/>
                  </a:lnTo>
                  <a:lnTo>
                    <a:pt x="2357" y="883"/>
                  </a:lnTo>
                  <a:lnTo>
                    <a:pt x="2360" y="887"/>
                  </a:lnTo>
                  <a:close/>
                  <a:moveTo>
                    <a:pt x="2360" y="1060"/>
                  </a:moveTo>
                  <a:lnTo>
                    <a:pt x="2360" y="1160"/>
                  </a:lnTo>
                  <a:lnTo>
                    <a:pt x="2357" y="1166"/>
                  </a:lnTo>
                  <a:lnTo>
                    <a:pt x="2353" y="1168"/>
                  </a:lnTo>
                  <a:lnTo>
                    <a:pt x="2347" y="1166"/>
                  </a:lnTo>
                  <a:lnTo>
                    <a:pt x="2346" y="1160"/>
                  </a:lnTo>
                  <a:lnTo>
                    <a:pt x="2346" y="1060"/>
                  </a:lnTo>
                  <a:lnTo>
                    <a:pt x="2347" y="1054"/>
                  </a:lnTo>
                  <a:lnTo>
                    <a:pt x="2353" y="1053"/>
                  </a:lnTo>
                  <a:lnTo>
                    <a:pt x="2357" y="1054"/>
                  </a:lnTo>
                  <a:lnTo>
                    <a:pt x="2360" y="1060"/>
                  </a:lnTo>
                  <a:close/>
                </a:path>
              </a:pathLst>
            </a:custGeom>
            <a:solidFill>
              <a:srgbClr val="000000"/>
            </a:solidFill>
            <a:ln w="635">
              <a:solidFill>
                <a:srgbClr val="000000"/>
              </a:solidFill>
              <a:round/>
              <a:headEnd/>
              <a:tailEnd/>
            </a:ln>
          </p:spPr>
          <p:txBody>
            <a:bodyPr/>
            <a:lstStyle/>
            <a:p>
              <a:endParaRPr lang="ar-OM"/>
            </a:p>
          </p:txBody>
        </p:sp>
        <p:sp>
          <p:nvSpPr>
            <p:cNvPr id="24" name="Freeform 33"/>
            <p:cNvSpPr>
              <a:spLocks noEditPoints="1"/>
            </p:cNvSpPr>
            <p:nvPr/>
          </p:nvSpPr>
          <p:spPr bwMode="auto">
            <a:xfrm>
              <a:off x="6568" y="3356"/>
              <a:ext cx="13" cy="484"/>
            </a:xfrm>
            <a:custGeom>
              <a:avLst/>
              <a:gdLst>
                <a:gd name="T0" fmla="*/ 10 w 14"/>
                <a:gd name="T1" fmla="*/ 11 h 421"/>
                <a:gd name="T2" fmla="*/ 10 w 14"/>
                <a:gd name="T3" fmla="*/ 189 h 421"/>
                <a:gd name="T4" fmla="*/ 8 w 14"/>
                <a:gd name="T5" fmla="*/ 195 h 421"/>
                <a:gd name="T6" fmla="*/ 7 w 14"/>
                <a:gd name="T7" fmla="*/ 201 h 421"/>
                <a:gd name="T8" fmla="*/ 2 w 14"/>
                <a:gd name="T9" fmla="*/ 195 h 421"/>
                <a:gd name="T10" fmla="*/ 0 w 14"/>
                <a:gd name="T11" fmla="*/ 189 h 421"/>
                <a:gd name="T12" fmla="*/ 0 w 14"/>
                <a:gd name="T13" fmla="*/ 11 h 421"/>
                <a:gd name="T14" fmla="*/ 2 w 14"/>
                <a:gd name="T15" fmla="*/ 1 h 421"/>
                <a:gd name="T16" fmla="*/ 7 w 14"/>
                <a:gd name="T17" fmla="*/ 0 h 421"/>
                <a:gd name="T18" fmla="*/ 8 w 14"/>
                <a:gd name="T19" fmla="*/ 1 h 421"/>
                <a:gd name="T20" fmla="*/ 10 w 14"/>
                <a:gd name="T21" fmla="*/ 11 h 421"/>
                <a:gd name="T22" fmla="*/ 10 w 14"/>
                <a:gd name="T23" fmla="*/ 11 h 421"/>
                <a:gd name="T24" fmla="*/ 10 w 14"/>
                <a:gd name="T25" fmla="*/ 315 h 421"/>
                <a:gd name="T26" fmla="*/ 10 w 14"/>
                <a:gd name="T27" fmla="*/ 491 h 421"/>
                <a:gd name="T28" fmla="*/ 8 w 14"/>
                <a:gd name="T29" fmla="*/ 498 h 421"/>
                <a:gd name="T30" fmla="*/ 7 w 14"/>
                <a:gd name="T31" fmla="*/ 504 h 421"/>
                <a:gd name="T32" fmla="*/ 2 w 14"/>
                <a:gd name="T33" fmla="*/ 498 h 421"/>
                <a:gd name="T34" fmla="*/ 0 w 14"/>
                <a:gd name="T35" fmla="*/ 491 h 421"/>
                <a:gd name="T36" fmla="*/ 0 w 14"/>
                <a:gd name="T37" fmla="*/ 315 h 421"/>
                <a:gd name="T38" fmla="*/ 2 w 14"/>
                <a:gd name="T39" fmla="*/ 304 h 421"/>
                <a:gd name="T40" fmla="*/ 7 w 14"/>
                <a:gd name="T41" fmla="*/ 302 h 421"/>
                <a:gd name="T42" fmla="*/ 8 w 14"/>
                <a:gd name="T43" fmla="*/ 304 h 421"/>
                <a:gd name="T44" fmla="*/ 10 w 14"/>
                <a:gd name="T45" fmla="*/ 315 h 421"/>
                <a:gd name="T46" fmla="*/ 10 w 14"/>
                <a:gd name="T47" fmla="*/ 315 h 421"/>
                <a:gd name="T48" fmla="*/ 10 w 14"/>
                <a:gd name="T49" fmla="*/ 617 h 421"/>
                <a:gd name="T50" fmla="*/ 10 w 14"/>
                <a:gd name="T51" fmla="*/ 723 h 421"/>
                <a:gd name="T52" fmla="*/ 8 w 14"/>
                <a:gd name="T53" fmla="*/ 731 h 421"/>
                <a:gd name="T54" fmla="*/ 7 w 14"/>
                <a:gd name="T55" fmla="*/ 735 h 421"/>
                <a:gd name="T56" fmla="*/ 2 w 14"/>
                <a:gd name="T57" fmla="*/ 731 h 421"/>
                <a:gd name="T58" fmla="*/ 0 w 14"/>
                <a:gd name="T59" fmla="*/ 723 h 421"/>
                <a:gd name="T60" fmla="*/ 0 w 14"/>
                <a:gd name="T61" fmla="*/ 617 h 421"/>
                <a:gd name="T62" fmla="*/ 2 w 14"/>
                <a:gd name="T63" fmla="*/ 607 h 421"/>
                <a:gd name="T64" fmla="*/ 7 w 14"/>
                <a:gd name="T65" fmla="*/ 600 h 421"/>
                <a:gd name="T66" fmla="*/ 8 w 14"/>
                <a:gd name="T67" fmla="*/ 607 h 421"/>
                <a:gd name="T68" fmla="*/ 10 w 14"/>
                <a:gd name="T69" fmla="*/ 617 h 421"/>
                <a:gd name="T70" fmla="*/ 10 w 14"/>
                <a:gd name="T71" fmla="*/ 617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421"/>
                <a:gd name="T110" fmla="*/ 14 w 14"/>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421">
                  <a:moveTo>
                    <a:pt x="14" y="7"/>
                  </a:moveTo>
                  <a:lnTo>
                    <a:pt x="14" y="108"/>
                  </a:lnTo>
                  <a:lnTo>
                    <a:pt x="12" y="112"/>
                  </a:lnTo>
                  <a:lnTo>
                    <a:pt x="7" y="115"/>
                  </a:lnTo>
                  <a:lnTo>
                    <a:pt x="2" y="112"/>
                  </a:lnTo>
                  <a:lnTo>
                    <a:pt x="0" y="108"/>
                  </a:lnTo>
                  <a:lnTo>
                    <a:pt x="0" y="7"/>
                  </a:lnTo>
                  <a:lnTo>
                    <a:pt x="2" y="1"/>
                  </a:lnTo>
                  <a:lnTo>
                    <a:pt x="7" y="0"/>
                  </a:lnTo>
                  <a:lnTo>
                    <a:pt x="12" y="1"/>
                  </a:lnTo>
                  <a:lnTo>
                    <a:pt x="14" y="7"/>
                  </a:lnTo>
                  <a:close/>
                  <a:moveTo>
                    <a:pt x="14" y="180"/>
                  </a:moveTo>
                  <a:lnTo>
                    <a:pt x="14" y="281"/>
                  </a:lnTo>
                  <a:lnTo>
                    <a:pt x="12" y="285"/>
                  </a:lnTo>
                  <a:lnTo>
                    <a:pt x="7" y="288"/>
                  </a:lnTo>
                  <a:lnTo>
                    <a:pt x="2" y="285"/>
                  </a:lnTo>
                  <a:lnTo>
                    <a:pt x="0" y="281"/>
                  </a:lnTo>
                  <a:lnTo>
                    <a:pt x="0" y="180"/>
                  </a:lnTo>
                  <a:lnTo>
                    <a:pt x="2" y="174"/>
                  </a:lnTo>
                  <a:lnTo>
                    <a:pt x="7" y="173"/>
                  </a:lnTo>
                  <a:lnTo>
                    <a:pt x="12" y="174"/>
                  </a:lnTo>
                  <a:lnTo>
                    <a:pt x="14" y="180"/>
                  </a:lnTo>
                  <a:close/>
                  <a:moveTo>
                    <a:pt x="14" y="353"/>
                  </a:moveTo>
                  <a:lnTo>
                    <a:pt x="14" y="414"/>
                  </a:lnTo>
                  <a:lnTo>
                    <a:pt x="12" y="418"/>
                  </a:lnTo>
                  <a:lnTo>
                    <a:pt x="7" y="421"/>
                  </a:lnTo>
                  <a:lnTo>
                    <a:pt x="2" y="418"/>
                  </a:lnTo>
                  <a:lnTo>
                    <a:pt x="0" y="414"/>
                  </a:lnTo>
                  <a:lnTo>
                    <a:pt x="0" y="353"/>
                  </a:lnTo>
                  <a:lnTo>
                    <a:pt x="2" y="347"/>
                  </a:lnTo>
                  <a:lnTo>
                    <a:pt x="7" y="344"/>
                  </a:lnTo>
                  <a:lnTo>
                    <a:pt x="12" y="347"/>
                  </a:lnTo>
                  <a:lnTo>
                    <a:pt x="14" y="353"/>
                  </a:lnTo>
                  <a:close/>
                </a:path>
              </a:pathLst>
            </a:custGeom>
            <a:solidFill>
              <a:srgbClr val="4677BF"/>
            </a:solidFill>
            <a:ln w="635">
              <a:solidFill>
                <a:srgbClr val="4677BF"/>
              </a:solidFill>
              <a:round/>
              <a:headEnd/>
              <a:tailEnd/>
            </a:ln>
          </p:spPr>
          <p:txBody>
            <a:bodyPr/>
            <a:lstStyle/>
            <a:p>
              <a:endParaRPr lang="ar-OM"/>
            </a:p>
          </p:txBody>
        </p:sp>
        <p:sp>
          <p:nvSpPr>
            <p:cNvPr id="25" name="Freeform 32"/>
            <p:cNvSpPr>
              <a:spLocks/>
            </p:cNvSpPr>
            <p:nvPr/>
          </p:nvSpPr>
          <p:spPr bwMode="auto">
            <a:xfrm>
              <a:off x="6508" y="3374"/>
              <a:ext cx="131" cy="65"/>
            </a:xfrm>
            <a:custGeom>
              <a:avLst/>
              <a:gdLst>
                <a:gd name="T0" fmla="*/ 0 w 131"/>
                <a:gd name="T1" fmla="*/ 65 h 65"/>
                <a:gd name="T2" fmla="*/ 66 w 131"/>
                <a:gd name="T3" fmla="*/ 0 h 65"/>
                <a:gd name="T4" fmla="*/ 131 w 131"/>
                <a:gd name="T5" fmla="*/ 65 h 65"/>
                <a:gd name="T6" fmla="*/ 0 w 131"/>
                <a:gd name="T7" fmla="*/ 65 h 65"/>
                <a:gd name="T8" fmla="*/ 0 60000 65536"/>
                <a:gd name="T9" fmla="*/ 0 60000 65536"/>
                <a:gd name="T10" fmla="*/ 0 60000 65536"/>
                <a:gd name="T11" fmla="*/ 0 60000 65536"/>
                <a:gd name="T12" fmla="*/ 0 w 131"/>
                <a:gd name="T13" fmla="*/ 0 h 65"/>
                <a:gd name="T14" fmla="*/ 131 w 131"/>
                <a:gd name="T15" fmla="*/ 65 h 65"/>
              </a:gdLst>
              <a:ahLst/>
              <a:cxnLst>
                <a:cxn ang="T8">
                  <a:pos x="T0" y="T1"/>
                </a:cxn>
                <a:cxn ang="T9">
                  <a:pos x="T2" y="T3"/>
                </a:cxn>
                <a:cxn ang="T10">
                  <a:pos x="T4" y="T5"/>
                </a:cxn>
                <a:cxn ang="T11">
                  <a:pos x="T6" y="T7"/>
                </a:cxn>
              </a:cxnLst>
              <a:rect l="T12" t="T13" r="T14" b="T15"/>
              <a:pathLst>
                <a:path w="131" h="65">
                  <a:moveTo>
                    <a:pt x="0" y="65"/>
                  </a:moveTo>
                  <a:lnTo>
                    <a:pt x="66" y="0"/>
                  </a:lnTo>
                  <a:lnTo>
                    <a:pt x="131" y="65"/>
                  </a:lnTo>
                  <a:lnTo>
                    <a:pt x="0" y="65"/>
                  </a:lnTo>
                  <a:close/>
                </a:path>
              </a:pathLst>
            </a:custGeom>
            <a:solidFill>
              <a:srgbClr val="4677BF"/>
            </a:solidFill>
            <a:ln w="9525">
              <a:noFill/>
              <a:round/>
              <a:headEnd/>
              <a:tailEnd/>
            </a:ln>
          </p:spPr>
          <p:txBody>
            <a:bodyPr/>
            <a:lstStyle/>
            <a:p>
              <a:endParaRPr lang="ar-OM"/>
            </a:p>
          </p:txBody>
        </p:sp>
        <p:sp>
          <p:nvSpPr>
            <p:cNvPr id="26" name="Freeform 31"/>
            <p:cNvSpPr>
              <a:spLocks/>
            </p:cNvSpPr>
            <p:nvPr/>
          </p:nvSpPr>
          <p:spPr bwMode="auto">
            <a:xfrm>
              <a:off x="6508" y="3819"/>
              <a:ext cx="131" cy="65"/>
            </a:xfrm>
            <a:custGeom>
              <a:avLst/>
              <a:gdLst>
                <a:gd name="T0" fmla="*/ 131 w 131"/>
                <a:gd name="T1" fmla="*/ 0 h 65"/>
                <a:gd name="T2" fmla="*/ 66 w 131"/>
                <a:gd name="T3" fmla="*/ 65 h 65"/>
                <a:gd name="T4" fmla="*/ 0 w 131"/>
                <a:gd name="T5" fmla="*/ 0 h 65"/>
                <a:gd name="T6" fmla="*/ 131 w 131"/>
                <a:gd name="T7" fmla="*/ 0 h 65"/>
                <a:gd name="T8" fmla="*/ 0 60000 65536"/>
                <a:gd name="T9" fmla="*/ 0 60000 65536"/>
                <a:gd name="T10" fmla="*/ 0 60000 65536"/>
                <a:gd name="T11" fmla="*/ 0 60000 65536"/>
                <a:gd name="T12" fmla="*/ 0 w 131"/>
                <a:gd name="T13" fmla="*/ 0 h 65"/>
                <a:gd name="T14" fmla="*/ 131 w 131"/>
                <a:gd name="T15" fmla="*/ 65 h 65"/>
              </a:gdLst>
              <a:ahLst/>
              <a:cxnLst>
                <a:cxn ang="T8">
                  <a:pos x="T0" y="T1"/>
                </a:cxn>
                <a:cxn ang="T9">
                  <a:pos x="T2" y="T3"/>
                </a:cxn>
                <a:cxn ang="T10">
                  <a:pos x="T4" y="T5"/>
                </a:cxn>
                <a:cxn ang="T11">
                  <a:pos x="T6" y="T7"/>
                </a:cxn>
              </a:cxnLst>
              <a:rect l="T12" t="T13" r="T14" b="T15"/>
              <a:pathLst>
                <a:path w="131" h="65">
                  <a:moveTo>
                    <a:pt x="131" y="0"/>
                  </a:moveTo>
                  <a:lnTo>
                    <a:pt x="66" y="65"/>
                  </a:lnTo>
                  <a:lnTo>
                    <a:pt x="0" y="0"/>
                  </a:lnTo>
                  <a:lnTo>
                    <a:pt x="131" y="0"/>
                  </a:lnTo>
                  <a:close/>
                </a:path>
              </a:pathLst>
            </a:custGeom>
            <a:solidFill>
              <a:srgbClr val="4677BF"/>
            </a:solidFill>
            <a:ln w="9525">
              <a:noFill/>
              <a:round/>
              <a:headEnd/>
              <a:tailEnd/>
            </a:ln>
          </p:spPr>
          <p:txBody>
            <a:bodyPr/>
            <a:lstStyle/>
            <a:p>
              <a:endParaRPr lang="ar-OM"/>
            </a:p>
          </p:txBody>
        </p:sp>
        <p:sp>
          <p:nvSpPr>
            <p:cNvPr id="27" name="Freeform 30"/>
            <p:cNvSpPr>
              <a:spLocks noEditPoints="1"/>
            </p:cNvSpPr>
            <p:nvPr/>
          </p:nvSpPr>
          <p:spPr bwMode="auto">
            <a:xfrm>
              <a:off x="5343" y="4727"/>
              <a:ext cx="627" cy="14"/>
            </a:xfrm>
            <a:custGeom>
              <a:avLst/>
              <a:gdLst>
                <a:gd name="T0" fmla="*/ 7 w 627"/>
                <a:gd name="T1" fmla="*/ 0 h 14"/>
                <a:gd name="T2" fmla="*/ 108 w 627"/>
                <a:gd name="T3" fmla="*/ 0 h 14"/>
                <a:gd name="T4" fmla="*/ 112 w 627"/>
                <a:gd name="T5" fmla="*/ 3 h 14"/>
                <a:gd name="T6" fmla="*/ 115 w 627"/>
                <a:gd name="T7" fmla="*/ 7 h 14"/>
                <a:gd name="T8" fmla="*/ 112 w 627"/>
                <a:gd name="T9" fmla="*/ 13 h 14"/>
                <a:gd name="T10" fmla="*/ 108 w 627"/>
                <a:gd name="T11" fmla="*/ 14 h 14"/>
                <a:gd name="T12" fmla="*/ 7 w 627"/>
                <a:gd name="T13" fmla="*/ 14 h 14"/>
                <a:gd name="T14" fmla="*/ 2 w 627"/>
                <a:gd name="T15" fmla="*/ 13 h 14"/>
                <a:gd name="T16" fmla="*/ 0 w 627"/>
                <a:gd name="T17" fmla="*/ 7 h 14"/>
                <a:gd name="T18" fmla="*/ 2 w 627"/>
                <a:gd name="T19" fmla="*/ 3 h 14"/>
                <a:gd name="T20" fmla="*/ 7 w 627"/>
                <a:gd name="T21" fmla="*/ 0 h 14"/>
                <a:gd name="T22" fmla="*/ 7 w 627"/>
                <a:gd name="T23" fmla="*/ 0 h 14"/>
                <a:gd name="T24" fmla="*/ 180 w 627"/>
                <a:gd name="T25" fmla="*/ 0 h 14"/>
                <a:gd name="T26" fmla="*/ 281 w 627"/>
                <a:gd name="T27" fmla="*/ 0 h 14"/>
                <a:gd name="T28" fmla="*/ 285 w 627"/>
                <a:gd name="T29" fmla="*/ 3 h 14"/>
                <a:gd name="T30" fmla="*/ 288 w 627"/>
                <a:gd name="T31" fmla="*/ 7 h 14"/>
                <a:gd name="T32" fmla="*/ 285 w 627"/>
                <a:gd name="T33" fmla="*/ 13 h 14"/>
                <a:gd name="T34" fmla="*/ 281 w 627"/>
                <a:gd name="T35" fmla="*/ 14 h 14"/>
                <a:gd name="T36" fmla="*/ 180 w 627"/>
                <a:gd name="T37" fmla="*/ 14 h 14"/>
                <a:gd name="T38" fmla="*/ 175 w 627"/>
                <a:gd name="T39" fmla="*/ 13 h 14"/>
                <a:gd name="T40" fmla="*/ 173 w 627"/>
                <a:gd name="T41" fmla="*/ 7 h 14"/>
                <a:gd name="T42" fmla="*/ 175 w 627"/>
                <a:gd name="T43" fmla="*/ 3 h 14"/>
                <a:gd name="T44" fmla="*/ 180 w 627"/>
                <a:gd name="T45" fmla="*/ 0 h 14"/>
                <a:gd name="T46" fmla="*/ 180 w 627"/>
                <a:gd name="T47" fmla="*/ 0 h 14"/>
                <a:gd name="T48" fmla="*/ 353 w 627"/>
                <a:gd name="T49" fmla="*/ 0 h 14"/>
                <a:gd name="T50" fmla="*/ 454 w 627"/>
                <a:gd name="T51" fmla="*/ 0 h 14"/>
                <a:gd name="T52" fmla="*/ 458 w 627"/>
                <a:gd name="T53" fmla="*/ 3 h 14"/>
                <a:gd name="T54" fmla="*/ 461 w 627"/>
                <a:gd name="T55" fmla="*/ 7 h 14"/>
                <a:gd name="T56" fmla="*/ 458 w 627"/>
                <a:gd name="T57" fmla="*/ 13 h 14"/>
                <a:gd name="T58" fmla="*/ 454 w 627"/>
                <a:gd name="T59" fmla="*/ 14 h 14"/>
                <a:gd name="T60" fmla="*/ 353 w 627"/>
                <a:gd name="T61" fmla="*/ 14 h 14"/>
                <a:gd name="T62" fmla="*/ 348 w 627"/>
                <a:gd name="T63" fmla="*/ 13 h 14"/>
                <a:gd name="T64" fmla="*/ 345 w 627"/>
                <a:gd name="T65" fmla="*/ 7 h 14"/>
                <a:gd name="T66" fmla="*/ 348 w 627"/>
                <a:gd name="T67" fmla="*/ 3 h 14"/>
                <a:gd name="T68" fmla="*/ 353 w 627"/>
                <a:gd name="T69" fmla="*/ 0 h 14"/>
                <a:gd name="T70" fmla="*/ 353 w 627"/>
                <a:gd name="T71" fmla="*/ 0 h 14"/>
                <a:gd name="T72" fmla="*/ 525 w 627"/>
                <a:gd name="T73" fmla="*/ 0 h 14"/>
                <a:gd name="T74" fmla="*/ 620 w 627"/>
                <a:gd name="T75" fmla="*/ 0 h 14"/>
                <a:gd name="T76" fmla="*/ 625 w 627"/>
                <a:gd name="T77" fmla="*/ 3 h 14"/>
                <a:gd name="T78" fmla="*/ 627 w 627"/>
                <a:gd name="T79" fmla="*/ 7 h 14"/>
                <a:gd name="T80" fmla="*/ 625 w 627"/>
                <a:gd name="T81" fmla="*/ 13 h 14"/>
                <a:gd name="T82" fmla="*/ 620 w 627"/>
                <a:gd name="T83" fmla="*/ 14 h 14"/>
                <a:gd name="T84" fmla="*/ 525 w 627"/>
                <a:gd name="T85" fmla="*/ 14 h 14"/>
                <a:gd name="T86" fmla="*/ 521 w 627"/>
                <a:gd name="T87" fmla="*/ 13 h 14"/>
                <a:gd name="T88" fmla="*/ 518 w 627"/>
                <a:gd name="T89" fmla="*/ 7 h 14"/>
                <a:gd name="T90" fmla="*/ 521 w 627"/>
                <a:gd name="T91" fmla="*/ 3 h 14"/>
                <a:gd name="T92" fmla="*/ 525 w 627"/>
                <a:gd name="T93" fmla="*/ 0 h 14"/>
                <a:gd name="T94" fmla="*/ 525 w 627"/>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7"/>
                <a:gd name="T145" fmla="*/ 0 h 14"/>
                <a:gd name="T146" fmla="*/ 627 w 627"/>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7" h="14">
                  <a:moveTo>
                    <a:pt x="7" y="0"/>
                  </a:moveTo>
                  <a:lnTo>
                    <a:pt x="108" y="0"/>
                  </a:lnTo>
                  <a:lnTo>
                    <a:pt x="112" y="3"/>
                  </a:lnTo>
                  <a:lnTo>
                    <a:pt x="115" y="7"/>
                  </a:lnTo>
                  <a:lnTo>
                    <a:pt x="112" y="13"/>
                  </a:lnTo>
                  <a:lnTo>
                    <a:pt x="108" y="14"/>
                  </a:lnTo>
                  <a:lnTo>
                    <a:pt x="7" y="14"/>
                  </a:lnTo>
                  <a:lnTo>
                    <a:pt x="2" y="13"/>
                  </a:lnTo>
                  <a:lnTo>
                    <a:pt x="0" y="7"/>
                  </a:lnTo>
                  <a:lnTo>
                    <a:pt x="2" y="3"/>
                  </a:lnTo>
                  <a:lnTo>
                    <a:pt x="7" y="0"/>
                  </a:lnTo>
                  <a:close/>
                  <a:moveTo>
                    <a:pt x="180" y="0"/>
                  </a:moveTo>
                  <a:lnTo>
                    <a:pt x="281" y="0"/>
                  </a:lnTo>
                  <a:lnTo>
                    <a:pt x="285" y="3"/>
                  </a:lnTo>
                  <a:lnTo>
                    <a:pt x="288" y="7"/>
                  </a:lnTo>
                  <a:lnTo>
                    <a:pt x="285" y="13"/>
                  </a:lnTo>
                  <a:lnTo>
                    <a:pt x="281" y="14"/>
                  </a:lnTo>
                  <a:lnTo>
                    <a:pt x="180" y="14"/>
                  </a:lnTo>
                  <a:lnTo>
                    <a:pt x="175" y="13"/>
                  </a:lnTo>
                  <a:lnTo>
                    <a:pt x="173" y="7"/>
                  </a:lnTo>
                  <a:lnTo>
                    <a:pt x="175" y="3"/>
                  </a:lnTo>
                  <a:lnTo>
                    <a:pt x="180" y="0"/>
                  </a:lnTo>
                  <a:close/>
                  <a:moveTo>
                    <a:pt x="353" y="0"/>
                  </a:moveTo>
                  <a:lnTo>
                    <a:pt x="454" y="0"/>
                  </a:lnTo>
                  <a:lnTo>
                    <a:pt x="458" y="3"/>
                  </a:lnTo>
                  <a:lnTo>
                    <a:pt x="461" y="7"/>
                  </a:lnTo>
                  <a:lnTo>
                    <a:pt x="458" y="13"/>
                  </a:lnTo>
                  <a:lnTo>
                    <a:pt x="454" y="14"/>
                  </a:lnTo>
                  <a:lnTo>
                    <a:pt x="353" y="14"/>
                  </a:lnTo>
                  <a:lnTo>
                    <a:pt x="348" y="13"/>
                  </a:lnTo>
                  <a:lnTo>
                    <a:pt x="345" y="7"/>
                  </a:lnTo>
                  <a:lnTo>
                    <a:pt x="348" y="3"/>
                  </a:lnTo>
                  <a:lnTo>
                    <a:pt x="353" y="0"/>
                  </a:lnTo>
                  <a:close/>
                  <a:moveTo>
                    <a:pt x="525" y="0"/>
                  </a:moveTo>
                  <a:lnTo>
                    <a:pt x="620" y="0"/>
                  </a:lnTo>
                  <a:lnTo>
                    <a:pt x="625" y="3"/>
                  </a:lnTo>
                  <a:lnTo>
                    <a:pt x="627" y="7"/>
                  </a:lnTo>
                  <a:lnTo>
                    <a:pt x="625" y="13"/>
                  </a:lnTo>
                  <a:lnTo>
                    <a:pt x="620" y="14"/>
                  </a:lnTo>
                  <a:lnTo>
                    <a:pt x="525" y="14"/>
                  </a:lnTo>
                  <a:lnTo>
                    <a:pt x="521" y="13"/>
                  </a:lnTo>
                  <a:lnTo>
                    <a:pt x="518" y="7"/>
                  </a:lnTo>
                  <a:lnTo>
                    <a:pt x="521" y="3"/>
                  </a:lnTo>
                  <a:lnTo>
                    <a:pt x="525" y="0"/>
                  </a:lnTo>
                  <a:close/>
                </a:path>
              </a:pathLst>
            </a:custGeom>
            <a:solidFill>
              <a:srgbClr val="4677BF"/>
            </a:solidFill>
            <a:ln w="635">
              <a:solidFill>
                <a:srgbClr val="4677BF"/>
              </a:solidFill>
              <a:round/>
              <a:headEnd/>
              <a:tailEnd/>
            </a:ln>
          </p:spPr>
          <p:txBody>
            <a:bodyPr/>
            <a:lstStyle/>
            <a:p>
              <a:endParaRPr lang="ar-OM"/>
            </a:p>
          </p:txBody>
        </p:sp>
        <p:sp>
          <p:nvSpPr>
            <p:cNvPr id="28" name="Freeform 29"/>
            <p:cNvSpPr>
              <a:spLocks/>
            </p:cNvSpPr>
            <p:nvPr/>
          </p:nvSpPr>
          <p:spPr bwMode="auto">
            <a:xfrm>
              <a:off x="5298" y="4669"/>
              <a:ext cx="65" cy="130"/>
            </a:xfrm>
            <a:custGeom>
              <a:avLst/>
              <a:gdLst>
                <a:gd name="T0" fmla="*/ 65 w 65"/>
                <a:gd name="T1" fmla="*/ 130 h 130"/>
                <a:gd name="T2" fmla="*/ 0 w 65"/>
                <a:gd name="T3" fmla="*/ 65 h 130"/>
                <a:gd name="T4" fmla="*/ 65 w 65"/>
                <a:gd name="T5" fmla="*/ 0 h 130"/>
                <a:gd name="T6" fmla="*/ 65 w 65"/>
                <a:gd name="T7" fmla="*/ 130 h 130"/>
                <a:gd name="T8" fmla="*/ 0 60000 65536"/>
                <a:gd name="T9" fmla="*/ 0 60000 65536"/>
                <a:gd name="T10" fmla="*/ 0 60000 65536"/>
                <a:gd name="T11" fmla="*/ 0 60000 65536"/>
                <a:gd name="T12" fmla="*/ 0 w 65"/>
                <a:gd name="T13" fmla="*/ 0 h 130"/>
                <a:gd name="T14" fmla="*/ 65 w 65"/>
                <a:gd name="T15" fmla="*/ 130 h 130"/>
              </a:gdLst>
              <a:ahLst/>
              <a:cxnLst>
                <a:cxn ang="T8">
                  <a:pos x="T0" y="T1"/>
                </a:cxn>
                <a:cxn ang="T9">
                  <a:pos x="T2" y="T3"/>
                </a:cxn>
                <a:cxn ang="T10">
                  <a:pos x="T4" y="T5"/>
                </a:cxn>
                <a:cxn ang="T11">
                  <a:pos x="T6" y="T7"/>
                </a:cxn>
              </a:cxnLst>
              <a:rect l="T12" t="T13" r="T14" b="T15"/>
              <a:pathLst>
                <a:path w="65" h="130">
                  <a:moveTo>
                    <a:pt x="65" y="130"/>
                  </a:moveTo>
                  <a:lnTo>
                    <a:pt x="0" y="65"/>
                  </a:lnTo>
                  <a:lnTo>
                    <a:pt x="65" y="0"/>
                  </a:lnTo>
                  <a:lnTo>
                    <a:pt x="65" y="130"/>
                  </a:lnTo>
                  <a:close/>
                </a:path>
              </a:pathLst>
            </a:custGeom>
            <a:solidFill>
              <a:srgbClr val="4677BF"/>
            </a:solidFill>
            <a:ln w="9525">
              <a:noFill/>
              <a:round/>
              <a:headEnd/>
              <a:tailEnd/>
            </a:ln>
          </p:spPr>
          <p:txBody>
            <a:bodyPr/>
            <a:lstStyle/>
            <a:p>
              <a:endParaRPr lang="ar-OM"/>
            </a:p>
          </p:txBody>
        </p:sp>
        <p:sp>
          <p:nvSpPr>
            <p:cNvPr id="29" name="Freeform 28"/>
            <p:cNvSpPr>
              <a:spLocks/>
            </p:cNvSpPr>
            <p:nvPr/>
          </p:nvSpPr>
          <p:spPr bwMode="auto">
            <a:xfrm>
              <a:off x="5860" y="4672"/>
              <a:ext cx="65" cy="130"/>
            </a:xfrm>
            <a:custGeom>
              <a:avLst/>
              <a:gdLst>
                <a:gd name="T0" fmla="*/ 0 w 65"/>
                <a:gd name="T1" fmla="*/ 0 h 130"/>
                <a:gd name="T2" fmla="*/ 65 w 65"/>
                <a:gd name="T3" fmla="*/ 65 h 130"/>
                <a:gd name="T4" fmla="*/ 0 w 65"/>
                <a:gd name="T5" fmla="*/ 130 h 130"/>
                <a:gd name="T6" fmla="*/ 0 w 65"/>
                <a:gd name="T7" fmla="*/ 0 h 130"/>
                <a:gd name="T8" fmla="*/ 0 60000 65536"/>
                <a:gd name="T9" fmla="*/ 0 60000 65536"/>
                <a:gd name="T10" fmla="*/ 0 60000 65536"/>
                <a:gd name="T11" fmla="*/ 0 60000 65536"/>
                <a:gd name="T12" fmla="*/ 0 w 65"/>
                <a:gd name="T13" fmla="*/ 0 h 130"/>
                <a:gd name="T14" fmla="*/ 65 w 65"/>
                <a:gd name="T15" fmla="*/ 130 h 130"/>
              </a:gdLst>
              <a:ahLst/>
              <a:cxnLst>
                <a:cxn ang="T8">
                  <a:pos x="T0" y="T1"/>
                </a:cxn>
                <a:cxn ang="T9">
                  <a:pos x="T2" y="T3"/>
                </a:cxn>
                <a:cxn ang="T10">
                  <a:pos x="T4" y="T5"/>
                </a:cxn>
                <a:cxn ang="T11">
                  <a:pos x="T6" y="T7"/>
                </a:cxn>
              </a:cxnLst>
              <a:rect l="T12" t="T13" r="T14" b="T15"/>
              <a:pathLst>
                <a:path w="65" h="130">
                  <a:moveTo>
                    <a:pt x="0" y="0"/>
                  </a:moveTo>
                  <a:lnTo>
                    <a:pt x="65" y="65"/>
                  </a:lnTo>
                  <a:lnTo>
                    <a:pt x="0" y="130"/>
                  </a:lnTo>
                  <a:lnTo>
                    <a:pt x="0" y="0"/>
                  </a:lnTo>
                  <a:close/>
                </a:path>
              </a:pathLst>
            </a:custGeom>
            <a:solidFill>
              <a:srgbClr val="4677BF"/>
            </a:solidFill>
            <a:ln w="9525">
              <a:noFill/>
              <a:round/>
              <a:headEnd/>
              <a:tailEnd/>
            </a:ln>
          </p:spPr>
          <p:txBody>
            <a:bodyPr/>
            <a:lstStyle/>
            <a:p>
              <a:endParaRPr lang="ar-OM"/>
            </a:p>
          </p:txBody>
        </p:sp>
        <p:sp>
          <p:nvSpPr>
            <p:cNvPr id="30" name="Rectangle 27"/>
            <p:cNvSpPr>
              <a:spLocks noChangeArrowheads="1"/>
            </p:cNvSpPr>
            <p:nvPr/>
          </p:nvSpPr>
          <p:spPr bwMode="auto">
            <a:xfrm>
              <a:off x="3074" y="6242"/>
              <a:ext cx="3061" cy="1263"/>
            </a:xfrm>
            <a:prstGeom prst="rect">
              <a:avLst/>
            </a:prstGeom>
            <a:solidFill>
              <a:srgbClr val="FFFF99"/>
            </a:solidFill>
            <a:ln w="9525">
              <a:noFill/>
              <a:miter lim="800000"/>
              <a:headEnd/>
              <a:tailEnd/>
            </a:ln>
          </p:spPr>
          <p:txBody>
            <a:bodyPr/>
            <a:lstStyle/>
            <a:p>
              <a:endParaRPr lang="ar-OM"/>
            </a:p>
          </p:txBody>
        </p:sp>
        <p:sp>
          <p:nvSpPr>
            <p:cNvPr id="31" name="Rectangle 26"/>
            <p:cNvSpPr>
              <a:spLocks noChangeArrowheads="1"/>
            </p:cNvSpPr>
            <p:nvPr/>
          </p:nvSpPr>
          <p:spPr bwMode="auto">
            <a:xfrm>
              <a:off x="3087" y="6265"/>
              <a:ext cx="3061" cy="1240"/>
            </a:xfrm>
            <a:prstGeom prst="rect">
              <a:avLst/>
            </a:prstGeom>
            <a:noFill/>
            <a:ln w="8890">
              <a:solidFill>
                <a:srgbClr val="000000"/>
              </a:solidFill>
              <a:miter lim="800000"/>
              <a:headEnd/>
              <a:tailEnd/>
            </a:ln>
          </p:spPr>
          <p:txBody>
            <a:bodyPr/>
            <a:lstStyle/>
            <a:p>
              <a:endParaRPr lang="ar-OM"/>
            </a:p>
          </p:txBody>
        </p:sp>
        <p:sp>
          <p:nvSpPr>
            <p:cNvPr id="32" name="Rectangle 25"/>
            <p:cNvSpPr>
              <a:spLocks noChangeArrowheads="1"/>
            </p:cNvSpPr>
            <p:nvPr/>
          </p:nvSpPr>
          <p:spPr bwMode="auto">
            <a:xfrm>
              <a:off x="4285" y="6489"/>
              <a:ext cx="129" cy="509"/>
            </a:xfrm>
            <a:prstGeom prst="rect">
              <a:avLst/>
            </a:prstGeom>
            <a:noFill/>
            <a:ln w="9525">
              <a:noFill/>
              <a:miter lim="800000"/>
              <a:headEnd/>
              <a:tailEnd/>
            </a:ln>
          </p:spPr>
          <p:txBody>
            <a:bodyPr wrap="none" lIns="0" tIns="0" rIns="0" bIns="0">
              <a:spAutoFit/>
            </a:bodyPr>
            <a:lstStyle/>
            <a:p>
              <a:pPr eaLnBrk="0" hangingPunct="0"/>
              <a:endParaRPr lang="ar-OM"/>
            </a:p>
          </p:txBody>
        </p:sp>
        <p:sp>
          <p:nvSpPr>
            <p:cNvPr id="33" name="Line 24"/>
            <p:cNvSpPr>
              <a:spLocks noChangeShapeType="1"/>
            </p:cNvSpPr>
            <p:nvPr/>
          </p:nvSpPr>
          <p:spPr bwMode="auto">
            <a:xfrm>
              <a:off x="4448" y="5814"/>
              <a:ext cx="0" cy="451"/>
            </a:xfrm>
            <a:prstGeom prst="line">
              <a:avLst/>
            </a:prstGeom>
            <a:noFill/>
            <a:ln w="15240">
              <a:solidFill>
                <a:srgbClr val="000000"/>
              </a:solidFill>
              <a:round/>
              <a:headEnd/>
              <a:tailEnd/>
            </a:ln>
          </p:spPr>
          <p:txBody>
            <a:bodyPr/>
            <a:lstStyle/>
            <a:p>
              <a:endParaRPr lang="ar-OM"/>
            </a:p>
          </p:txBody>
        </p:sp>
        <p:sp>
          <p:nvSpPr>
            <p:cNvPr id="34" name="Freeform 23"/>
            <p:cNvSpPr>
              <a:spLocks/>
            </p:cNvSpPr>
            <p:nvPr/>
          </p:nvSpPr>
          <p:spPr bwMode="auto">
            <a:xfrm>
              <a:off x="4374" y="5755"/>
              <a:ext cx="149" cy="75"/>
            </a:xfrm>
            <a:custGeom>
              <a:avLst/>
              <a:gdLst>
                <a:gd name="T0" fmla="*/ 0 w 149"/>
                <a:gd name="T1" fmla="*/ 75 h 75"/>
                <a:gd name="T2" fmla="*/ 74 w 149"/>
                <a:gd name="T3" fmla="*/ 0 h 75"/>
                <a:gd name="T4" fmla="*/ 149 w 149"/>
                <a:gd name="T5" fmla="*/ 75 h 75"/>
                <a:gd name="T6" fmla="*/ 0 w 149"/>
                <a:gd name="T7" fmla="*/ 75 h 75"/>
                <a:gd name="T8" fmla="*/ 0 60000 65536"/>
                <a:gd name="T9" fmla="*/ 0 60000 65536"/>
                <a:gd name="T10" fmla="*/ 0 60000 65536"/>
                <a:gd name="T11" fmla="*/ 0 60000 65536"/>
                <a:gd name="T12" fmla="*/ 0 w 149"/>
                <a:gd name="T13" fmla="*/ 0 h 75"/>
                <a:gd name="T14" fmla="*/ 149 w 149"/>
                <a:gd name="T15" fmla="*/ 75 h 75"/>
              </a:gdLst>
              <a:ahLst/>
              <a:cxnLst>
                <a:cxn ang="T8">
                  <a:pos x="T0" y="T1"/>
                </a:cxn>
                <a:cxn ang="T9">
                  <a:pos x="T2" y="T3"/>
                </a:cxn>
                <a:cxn ang="T10">
                  <a:pos x="T4" y="T5"/>
                </a:cxn>
                <a:cxn ang="T11">
                  <a:pos x="T6" y="T7"/>
                </a:cxn>
              </a:cxnLst>
              <a:rect l="T12" t="T13" r="T14" b="T15"/>
              <a:pathLst>
                <a:path w="149" h="75">
                  <a:moveTo>
                    <a:pt x="0" y="75"/>
                  </a:moveTo>
                  <a:lnTo>
                    <a:pt x="74" y="0"/>
                  </a:lnTo>
                  <a:lnTo>
                    <a:pt x="149" y="75"/>
                  </a:lnTo>
                  <a:lnTo>
                    <a:pt x="0" y="75"/>
                  </a:lnTo>
                  <a:close/>
                </a:path>
              </a:pathLst>
            </a:custGeom>
            <a:solidFill>
              <a:srgbClr val="000000"/>
            </a:solidFill>
            <a:ln w="9525">
              <a:noFill/>
              <a:round/>
              <a:headEnd/>
              <a:tailEnd/>
            </a:ln>
          </p:spPr>
          <p:txBody>
            <a:bodyPr/>
            <a:lstStyle/>
            <a:p>
              <a:endParaRPr lang="ar-OM"/>
            </a:p>
          </p:txBody>
        </p:sp>
        <p:sp>
          <p:nvSpPr>
            <p:cNvPr id="35" name="Rectangle 22"/>
            <p:cNvSpPr>
              <a:spLocks noChangeArrowheads="1"/>
            </p:cNvSpPr>
            <p:nvPr/>
          </p:nvSpPr>
          <p:spPr bwMode="auto">
            <a:xfrm>
              <a:off x="8324" y="5966"/>
              <a:ext cx="802" cy="513"/>
            </a:xfrm>
            <a:prstGeom prst="rect">
              <a:avLst/>
            </a:prstGeom>
            <a:noFill/>
            <a:ln w="9525">
              <a:noFill/>
              <a:miter lim="800000"/>
              <a:headEnd/>
              <a:tailEnd/>
            </a:ln>
          </p:spPr>
          <p:txBody>
            <a:bodyPr wrap="none" lIns="0" tIns="0" rIns="0" bIns="0"/>
            <a:lstStyle/>
            <a:p>
              <a:pPr eaLnBrk="0" hangingPunct="0"/>
              <a:r>
                <a:rPr lang="ar-OM" b="1" dirty="0">
                  <a:solidFill>
                    <a:srgbClr val="000000"/>
                  </a:solidFill>
                </a:rPr>
                <a:t>تابعية</a:t>
              </a:r>
              <a:endParaRPr lang="en-US" dirty="0"/>
            </a:p>
          </p:txBody>
        </p:sp>
        <p:sp>
          <p:nvSpPr>
            <p:cNvPr id="36" name="Rectangle 21"/>
            <p:cNvSpPr>
              <a:spLocks noChangeArrowheads="1"/>
            </p:cNvSpPr>
            <p:nvPr/>
          </p:nvSpPr>
          <p:spPr bwMode="auto">
            <a:xfrm>
              <a:off x="8452" y="6377"/>
              <a:ext cx="913" cy="475"/>
            </a:xfrm>
            <a:prstGeom prst="rect">
              <a:avLst/>
            </a:prstGeom>
            <a:noFill/>
            <a:ln w="9525">
              <a:noFill/>
              <a:miter lim="800000"/>
              <a:headEnd/>
              <a:tailEnd/>
            </a:ln>
          </p:spPr>
          <p:txBody>
            <a:bodyPr wrap="none" lIns="0" tIns="0" rIns="0" bIns="0"/>
            <a:lstStyle/>
            <a:p>
              <a:pPr algn="r" rtl="1" eaLnBrk="0" hangingPunct="0"/>
              <a:r>
                <a:rPr lang="ar-OM" b="1" dirty="0">
                  <a:solidFill>
                    <a:srgbClr val="000000"/>
                  </a:solidFill>
                </a:rPr>
                <a:t>اتصال وتنسيق</a:t>
              </a:r>
              <a:endParaRPr lang="en-US" dirty="0"/>
            </a:p>
          </p:txBody>
        </p:sp>
        <p:sp>
          <p:nvSpPr>
            <p:cNvPr id="37" name="Line 20"/>
            <p:cNvSpPr>
              <a:spLocks noChangeShapeType="1"/>
            </p:cNvSpPr>
            <p:nvPr/>
          </p:nvSpPr>
          <p:spPr bwMode="auto">
            <a:xfrm flipH="1">
              <a:off x="7594" y="6172"/>
              <a:ext cx="451" cy="0"/>
            </a:xfrm>
            <a:prstGeom prst="line">
              <a:avLst/>
            </a:prstGeom>
            <a:noFill/>
            <a:ln w="15240">
              <a:solidFill>
                <a:srgbClr val="000000"/>
              </a:solidFill>
              <a:round/>
              <a:headEnd/>
              <a:tailEnd/>
            </a:ln>
          </p:spPr>
          <p:txBody>
            <a:bodyPr/>
            <a:lstStyle/>
            <a:p>
              <a:endParaRPr lang="ar-OM"/>
            </a:p>
          </p:txBody>
        </p:sp>
        <p:sp>
          <p:nvSpPr>
            <p:cNvPr id="38" name="Freeform 19"/>
            <p:cNvSpPr>
              <a:spLocks/>
            </p:cNvSpPr>
            <p:nvPr/>
          </p:nvSpPr>
          <p:spPr bwMode="auto">
            <a:xfrm>
              <a:off x="8003" y="6069"/>
              <a:ext cx="101" cy="205"/>
            </a:xfrm>
            <a:custGeom>
              <a:avLst/>
              <a:gdLst>
                <a:gd name="T0" fmla="*/ 0 w 73"/>
                <a:gd name="T1" fmla="*/ 0 h 149"/>
                <a:gd name="T2" fmla="*/ 73 w 73"/>
                <a:gd name="T3" fmla="*/ 74 h 149"/>
                <a:gd name="T4" fmla="*/ 0 w 73"/>
                <a:gd name="T5" fmla="*/ 149 h 149"/>
                <a:gd name="T6" fmla="*/ 0 w 73"/>
                <a:gd name="T7" fmla="*/ 0 h 149"/>
                <a:gd name="T8" fmla="*/ 0 60000 65536"/>
                <a:gd name="T9" fmla="*/ 0 60000 65536"/>
                <a:gd name="T10" fmla="*/ 0 60000 65536"/>
                <a:gd name="T11" fmla="*/ 0 60000 65536"/>
                <a:gd name="T12" fmla="*/ 0 w 73"/>
                <a:gd name="T13" fmla="*/ 0 h 149"/>
                <a:gd name="T14" fmla="*/ 73 w 73"/>
                <a:gd name="T15" fmla="*/ 149 h 149"/>
              </a:gdLst>
              <a:ahLst/>
              <a:cxnLst>
                <a:cxn ang="T8">
                  <a:pos x="T0" y="T1"/>
                </a:cxn>
                <a:cxn ang="T9">
                  <a:pos x="T2" y="T3"/>
                </a:cxn>
                <a:cxn ang="T10">
                  <a:pos x="T4" y="T5"/>
                </a:cxn>
                <a:cxn ang="T11">
                  <a:pos x="T6" y="T7"/>
                </a:cxn>
              </a:cxnLst>
              <a:rect l="T12" t="T13" r="T14" b="T15"/>
              <a:pathLst>
                <a:path w="73" h="149">
                  <a:moveTo>
                    <a:pt x="0" y="0"/>
                  </a:moveTo>
                  <a:lnTo>
                    <a:pt x="73" y="74"/>
                  </a:lnTo>
                  <a:lnTo>
                    <a:pt x="0" y="149"/>
                  </a:lnTo>
                  <a:lnTo>
                    <a:pt x="0" y="0"/>
                  </a:lnTo>
                  <a:close/>
                </a:path>
              </a:pathLst>
            </a:custGeom>
            <a:solidFill>
              <a:srgbClr val="000000"/>
            </a:solidFill>
            <a:ln w="9525">
              <a:noFill/>
              <a:round/>
              <a:headEnd/>
              <a:tailEnd/>
            </a:ln>
          </p:spPr>
          <p:txBody>
            <a:bodyPr/>
            <a:lstStyle/>
            <a:p>
              <a:endParaRPr lang="ar-OM"/>
            </a:p>
          </p:txBody>
        </p:sp>
        <p:sp>
          <p:nvSpPr>
            <p:cNvPr id="39" name="Freeform 18"/>
            <p:cNvSpPr>
              <a:spLocks noEditPoints="1"/>
            </p:cNvSpPr>
            <p:nvPr/>
          </p:nvSpPr>
          <p:spPr bwMode="auto">
            <a:xfrm>
              <a:off x="7640" y="6598"/>
              <a:ext cx="420" cy="14"/>
            </a:xfrm>
            <a:custGeom>
              <a:avLst/>
              <a:gdLst>
                <a:gd name="T0" fmla="*/ 413 w 420"/>
                <a:gd name="T1" fmla="*/ 14 h 14"/>
                <a:gd name="T2" fmla="*/ 311 w 420"/>
                <a:gd name="T3" fmla="*/ 14 h 14"/>
                <a:gd name="T4" fmla="*/ 307 w 420"/>
                <a:gd name="T5" fmla="*/ 13 h 14"/>
                <a:gd name="T6" fmla="*/ 304 w 420"/>
                <a:gd name="T7" fmla="*/ 7 h 14"/>
                <a:gd name="T8" fmla="*/ 307 w 420"/>
                <a:gd name="T9" fmla="*/ 3 h 14"/>
                <a:gd name="T10" fmla="*/ 311 w 420"/>
                <a:gd name="T11" fmla="*/ 0 h 14"/>
                <a:gd name="T12" fmla="*/ 413 w 420"/>
                <a:gd name="T13" fmla="*/ 0 h 14"/>
                <a:gd name="T14" fmla="*/ 418 w 420"/>
                <a:gd name="T15" fmla="*/ 3 h 14"/>
                <a:gd name="T16" fmla="*/ 420 w 420"/>
                <a:gd name="T17" fmla="*/ 7 h 14"/>
                <a:gd name="T18" fmla="*/ 418 w 420"/>
                <a:gd name="T19" fmla="*/ 13 h 14"/>
                <a:gd name="T20" fmla="*/ 413 w 420"/>
                <a:gd name="T21" fmla="*/ 14 h 14"/>
                <a:gd name="T22" fmla="*/ 413 w 420"/>
                <a:gd name="T23" fmla="*/ 14 h 14"/>
                <a:gd name="T24" fmla="*/ 240 w 420"/>
                <a:gd name="T25" fmla="*/ 14 h 14"/>
                <a:gd name="T26" fmla="*/ 140 w 420"/>
                <a:gd name="T27" fmla="*/ 14 h 14"/>
                <a:gd name="T28" fmla="*/ 134 w 420"/>
                <a:gd name="T29" fmla="*/ 13 h 14"/>
                <a:gd name="T30" fmla="*/ 131 w 420"/>
                <a:gd name="T31" fmla="*/ 7 h 14"/>
                <a:gd name="T32" fmla="*/ 134 w 420"/>
                <a:gd name="T33" fmla="*/ 3 h 14"/>
                <a:gd name="T34" fmla="*/ 140 w 420"/>
                <a:gd name="T35" fmla="*/ 0 h 14"/>
                <a:gd name="T36" fmla="*/ 240 w 420"/>
                <a:gd name="T37" fmla="*/ 0 h 14"/>
                <a:gd name="T38" fmla="*/ 245 w 420"/>
                <a:gd name="T39" fmla="*/ 3 h 14"/>
                <a:gd name="T40" fmla="*/ 248 w 420"/>
                <a:gd name="T41" fmla="*/ 7 h 14"/>
                <a:gd name="T42" fmla="*/ 245 w 420"/>
                <a:gd name="T43" fmla="*/ 13 h 14"/>
                <a:gd name="T44" fmla="*/ 240 w 420"/>
                <a:gd name="T45" fmla="*/ 14 h 14"/>
                <a:gd name="T46" fmla="*/ 240 w 420"/>
                <a:gd name="T47" fmla="*/ 14 h 14"/>
                <a:gd name="T48" fmla="*/ 68 w 420"/>
                <a:gd name="T49" fmla="*/ 14 h 14"/>
                <a:gd name="T50" fmla="*/ 7 w 420"/>
                <a:gd name="T51" fmla="*/ 14 h 14"/>
                <a:gd name="T52" fmla="*/ 1 w 420"/>
                <a:gd name="T53" fmla="*/ 13 h 14"/>
                <a:gd name="T54" fmla="*/ 0 w 420"/>
                <a:gd name="T55" fmla="*/ 7 h 14"/>
                <a:gd name="T56" fmla="*/ 1 w 420"/>
                <a:gd name="T57" fmla="*/ 3 h 14"/>
                <a:gd name="T58" fmla="*/ 7 w 420"/>
                <a:gd name="T59" fmla="*/ 0 h 14"/>
                <a:gd name="T60" fmla="*/ 68 w 420"/>
                <a:gd name="T61" fmla="*/ 0 h 14"/>
                <a:gd name="T62" fmla="*/ 72 w 420"/>
                <a:gd name="T63" fmla="*/ 3 h 14"/>
                <a:gd name="T64" fmla="*/ 75 w 420"/>
                <a:gd name="T65" fmla="*/ 7 h 14"/>
                <a:gd name="T66" fmla="*/ 72 w 420"/>
                <a:gd name="T67" fmla="*/ 13 h 14"/>
                <a:gd name="T68" fmla="*/ 68 w 420"/>
                <a:gd name="T69" fmla="*/ 14 h 14"/>
                <a:gd name="T70" fmla="*/ 68 w 420"/>
                <a:gd name="T71" fmla="*/ 14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0"/>
                <a:gd name="T109" fmla="*/ 0 h 14"/>
                <a:gd name="T110" fmla="*/ 420 w 420"/>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0" h="14">
                  <a:moveTo>
                    <a:pt x="413" y="14"/>
                  </a:moveTo>
                  <a:lnTo>
                    <a:pt x="311" y="14"/>
                  </a:lnTo>
                  <a:lnTo>
                    <a:pt x="307" y="13"/>
                  </a:lnTo>
                  <a:lnTo>
                    <a:pt x="304" y="7"/>
                  </a:lnTo>
                  <a:lnTo>
                    <a:pt x="307" y="3"/>
                  </a:lnTo>
                  <a:lnTo>
                    <a:pt x="311" y="0"/>
                  </a:lnTo>
                  <a:lnTo>
                    <a:pt x="413" y="0"/>
                  </a:lnTo>
                  <a:lnTo>
                    <a:pt x="418" y="3"/>
                  </a:lnTo>
                  <a:lnTo>
                    <a:pt x="420" y="7"/>
                  </a:lnTo>
                  <a:lnTo>
                    <a:pt x="418" y="13"/>
                  </a:lnTo>
                  <a:lnTo>
                    <a:pt x="413" y="14"/>
                  </a:lnTo>
                  <a:close/>
                  <a:moveTo>
                    <a:pt x="240" y="14"/>
                  </a:moveTo>
                  <a:lnTo>
                    <a:pt x="140" y="14"/>
                  </a:lnTo>
                  <a:lnTo>
                    <a:pt x="134" y="13"/>
                  </a:lnTo>
                  <a:lnTo>
                    <a:pt x="131" y="7"/>
                  </a:lnTo>
                  <a:lnTo>
                    <a:pt x="134" y="3"/>
                  </a:lnTo>
                  <a:lnTo>
                    <a:pt x="140" y="0"/>
                  </a:lnTo>
                  <a:lnTo>
                    <a:pt x="240" y="0"/>
                  </a:lnTo>
                  <a:lnTo>
                    <a:pt x="245" y="3"/>
                  </a:lnTo>
                  <a:lnTo>
                    <a:pt x="248" y="7"/>
                  </a:lnTo>
                  <a:lnTo>
                    <a:pt x="245" y="13"/>
                  </a:lnTo>
                  <a:lnTo>
                    <a:pt x="240" y="14"/>
                  </a:lnTo>
                  <a:close/>
                  <a:moveTo>
                    <a:pt x="68" y="14"/>
                  </a:moveTo>
                  <a:lnTo>
                    <a:pt x="7" y="14"/>
                  </a:lnTo>
                  <a:lnTo>
                    <a:pt x="1" y="13"/>
                  </a:lnTo>
                  <a:lnTo>
                    <a:pt x="0" y="7"/>
                  </a:lnTo>
                  <a:lnTo>
                    <a:pt x="1" y="3"/>
                  </a:lnTo>
                  <a:lnTo>
                    <a:pt x="7" y="0"/>
                  </a:lnTo>
                  <a:lnTo>
                    <a:pt x="68" y="0"/>
                  </a:lnTo>
                  <a:lnTo>
                    <a:pt x="72" y="3"/>
                  </a:lnTo>
                  <a:lnTo>
                    <a:pt x="75" y="7"/>
                  </a:lnTo>
                  <a:lnTo>
                    <a:pt x="72" y="13"/>
                  </a:lnTo>
                  <a:lnTo>
                    <a:pt x="68" y="14"/>
                  </a:lnTo>
                  <a:close/>
                </a:path>
              </a:pathLst>
            </a:custGeom>
            <a:solidFill>
              <a:srgbClr val="4677BF"/>
            </a:solidFill>
            <a:ln w="635">
              <a:solidFill>
                <a:srgbClr val="4677BF"/>
              </a:solidFill>
              <a:round/>
              <a:headEnd/>
              <a:tailEnd/>
            </a:ln>
          </p:spPr>
          <p:txBody>
            <a:bodyPr/>
            <a:lstStyle/>
            <a:p>
              <a:endParaRPr lang="ar-OM"/>
            </a:p>
          </p:txBody>
        </p:sp>
        <p:sp>
          <p:nvSpPr>
            <p:cNvPr id="40" name="Freeform 17"/>
            <p:cNvSpPr>
              <a:spLocks/>
            </p:cNvSpPr>
            <p:nvPr/>
          </p:nvSpPr>
          <p:spPr bwMode="auto">
            <a:xfrm>
              <a:off x="8039" y="6540"/>
              <a:ext cx="65" cy="130"/>
            </a:xfrm>
            <a:custGeom>
              <a:avLst/>
              <a:gdLst>
                <a:gd name="T0" fmla="*/ 0 w 65"/>
                <a:gd name="T1" fmla="*/ 0 h 130"/>
                <a:gd name="T2" fmla="*/ 65 w 65"/>
                <a:gd name="T3" fmla="*/ 65 h 130"/>
                <a:gd name="T4" fmla="*/ 0 w 65"/>
                <a:gd name="T5" fmla="*/ 130 h 130"/>
                <a:gd name="T6" fmla="*/ 0 w 65"/>
                <a:gd name="T7" fmla="*/ 0 h 130"/>
                <a:gd name="T8" fmla="*/ 0 60000 65536"/>
                <a:gd name="T9" fmla="*/ 0 60000 65536"/>
                <a:gd name="T10" fmla="*/ 0 60000 65536"/>
                <a:gd name="T11" fmla="*/ 0 60000 65536"/>
                <a:gd name="T12" fmla="*/ 0 w 65"/>
                <a:gd name="T13" fmla="*/ 0 h 130"/>
                <a:gd name="T14" fmla="*/ 65 w 65"/>
                <a:gd name="T15" fmla="*/ 130 h 130"/>
              </a:gdLst>
              <a:ahLst/>
              <a:cxnLst>
                <a:cxn ang="T8">
                  <a:pos x="T0" y="T1"/>
                </a:cxn>
                <a:cxn ang="T9">
                  <a:pos x="T2" y="T3"/>
                </a:cxn>
                <a:cxn ang="T10">
                  <a:pos x="T4" y="T5"/>
                </a:cxn>
                <a:cxn ang="T11">
                  <a:pos x="T6" y="T7"/>
                </a:cxn>
              </a:cxnLst>
              <a:rect l="T12" t="T13" r="T14" b="T15"/>
              <a:pathLst>
                <a:path w="65" h="130">
                  <a:moveTo>
                    <a:pt x="0" y="0"/>
                  </a:moveTo>
                  <a:lnTo>
                    <a:pt x="65" y="65"/>
                  </a:lnTo>
                  <a:lnTo>
                    <a:pt x="0" y="130"/>
                  </a:lnTo>
                  <a:lnTo>
                    <a:pt x="0" y="0"/>
                  </a:lnTo>
                  <a:close/>
                </a:path>
              </a:pathLst>
            </a:custGeom>
            <a:solidFill>
              <a:srgbClr val="4677BF"/>
            </a:solidFill>
            <a:ln w="9525">
              <a:noFill/>
              <a:round/>
              <a:headEnd/>
              <a:tailEnd/>
            </a:ln>
          </p:spPr>
          <p:txBody>
            <a:bodyPr/>
            <a:lstStyle/>
            <a:p>
              <a:endParaRPr lang="ar-OM"/>
            </a:p>
          </p:txBody>
        </p:sp>
        <p:sp>
          <p:nvSpPr>
            <p:cNvPr id="41" name="Freeform 16"/>
            <p:cNvSpPr>
              <a:spLocks/>
            </p:cNvSpPr>
            <p:nvPr/>
          </p:nvSpPr>
          <p:spPr bwMode="auto">
            <a:xfrm>
              <a:off x="7594" y="6540"/>
              <a:ext cx="65" cy="130"/>
            </a:xfrm>
            <a:custGeom>
              <a:avLst/>
              <a:gdLst>
                <a:gd name="T0" fmla="*/ 65 w 65"/>
                <a:gd name="T1" fmla="*/ 130 h 130"/>
                <a:gd name="T2" fmla="*/ 0 w 65"/>
                <a:gd name="T3" fmla="*/ 65 h 130"/>
                <a:gd name="T4" fmla="*/ 65 w 65"/>
                <a:gd name="T5" fmla="*/ 0 h 130"/>
                <a:gd name="T6" fmla="*/ 65 w 65"/>
                <a:gd name="T7" fmla="*/ 130 h 130"/>
                <a:gd name="T8" fmla="*/ 0 60000 65536"/>
                <a:gd name="T9" fmla="*/ 0 60000 65536"/>
                <a:gd name="T10" fmla="*/ 0 60000 65536"/>
                <a:gd name="T11" fmla="*/ 0 60000 65536"/>
                <a:gd name="T12" fmla="*/ 0 w 65"/>
                <a:gd name="T13" fmla="*/ 0 h 130"/>
                <a:gd name="T14" fmla="*/ 65 w 65"/>
                <a:gd name="T15" fmla="*/ 130 h 130"/>
              </a:gdLst>
              <a:ahLst/>
              <a:cxnLst>
                <a:cxn ang="T8">
                  <a:pos x="T0" y="T1"/>
                </a:cxn>
                <a:cxn ang="T9">
                  <a:pos x="T2" y="T3"/>
                </a:cxn>
                <a:cxn ang="T10">
                  <a:pos x="T4" y="T5"/>
                </a:cxn>
                <a:cxn ang="T11">
                  <a:pos x="T6" y="T7"/>
                </a:cxn>
              </a:cxnLst>
              <a:rect l="T12" t="T13" r="T14" b="T15"/>
              <a:pathLst>
                <a:path w="65" h="130">
                  <a:moveTo>
                    <a:pt x="65" y="130"/>
                  </a:moveTo>
                  <a:lnTo>
                    <a:pt x="0" y="65"/>
                  </a:lnTo>
                  <a:lnTo>
                    <a:pt x="65" y="0"/>
                  </a:lnTo>
                  <a:lnTo>
                    <a:pt x="65" y="130"/>
                  </a:lnTo>
                  <a:close/>
                </a:path>
              </a:pathLst>
            </a:custGeom>
            <a:solidFill>
              <a:srgbClr val="4677BF"/>
            </a:solidFill>
            <a:ln w="9525">
              <a:noFill/>
              <a:round/>
              <a:headEnd/>
              <a:tailEnd/>
            </a:ln>
          </p:spPr>
          <p:txBody>
            <a:bodyPr/>
            <a:lstStyle/>
            <a:p>
              <a:endParaRPr lang="ar-OM"/>
            </a:p>
          </p:txBody>
        </p:sp>
        <p:sp>
          <p:nvSpPr>
            <p:cNvPr id="42" name="Freeform 15"/>
            <p:cNvSpPr>
              <a:spLocks noEditPoints="1"/>
            </p:cNvSpPr>
            <p:nvPr/>
          </p:nvSpPr>
          <p:spPr bwMode="auto">
            <a:xfrm>
              <a:off x="6194" y="5120"/>
              <a:ext cx="982" cy="1662"/>
            </a:xfrm>
            <a:custGeom>
              <a:avLst/>
              <a:gdLst>
                <a:gd name="T0" fmla="*/ 975 w 982"/>
                <a:gd name="T1" fmla="*/ 114 h 1662"/>
                <a:gd name="T2" fmla="*/ 971 w 982"/>
                <a:gd name="T3" fmla="*/ 1 h 1662"/>
                <a:gd name="T4" fmla="*/ 982 w 982"/>
                <a:gd name="T5" fmla="*/ 7 h 1662"/>
                <a:gd name="T6" fmla="*/ 975 w 982"/>
                <a:gd name="T7" fmla="*/ 287 h 1662"/>
                <a:gd name="T8" fmla="*/ 971 w 982"/>
                <a:gd name="T9" fmla="*/ 174 h 1662"/>
                <a:gd name="T10" fmla="*/ 982 w 982"/>
                <a:gd name="T11" fmla="*/ 180 h 1662"/>
                <a:gd name="T12" fmla="*/ 975 w 982"/>
                <a:gd name="T13" fmla="*/ 460 h 1662"/>
                <a:gd name="T14" fmla="*/ 971 w 982"/>
                <a:gd name="T15" fmla="*/ 347 h 1662"/>
                <a:gd name="T16" fmla="*/ 982 w 982"/>
                <a:gd name="T17" fmla="*/ 353 h 1662"/>
                <a:gd name="T18" fmla="*/ 975 w 982"/>
                <a:gd name="T19" fmla="*/ 633 h 1662"/>
                <a:gd name="T20" fmla="*/ 971 w 982"/>
                <a:gd name="T21" fmla="*/ 520 h 1662"/>
                <a:gd name="T22" fmla="*/ 982 w 982"/>
                <a:gd name="T23" fmla="*/ 524 h 1662"/>
                <a:gd name="T24" fmla="*/ 975 w 982"/>
                <a:gd name="T25" fmla="*/ 806 h 1662"/>
                <a:gd name="T26" fmla="*/ 971 w 982"/>
                <a:gd name="T27" fmla="*/ 693 h 1662"/>
                <a:gd name="T28" fmla="*/ 982 w 982"/>
                <a:gd name="T29" fmla="*/ 697 h 1662"/>
                <a:gd name="T30" fmla="*/ 975 w 982"/>
                <a:gd name="T31" fmla="*/ 979 h 1662"/>
                <a:gd name="T32" fmla="*/ 971 w 982"/>
                <a:gd name="T33" fmla="*/ 866 h 1662"/>
                <a:gd name="T34" fmla="*/ 982 w 982"/>
                <a:gd name="T35" fmla="*/ 870 h 1662"/>
                <a:gd name="T36" fmla="*/ 975 w 982"/>
                <a:gd name="T37" fmla="*/ 1150 h 1662"/>
                <a:gd name="T38" fmla="*/ 971 w 982"/>
                <a:gd name="T39" fmla="*/ 1038 h 1662"/>
                <a:gd name="T40" fmla="*/ 982 w 982"/>
                <a:gd name="T41" fmla="*/ 1043 h 1662"/>
                <a:gd name="T42" fmla="*/ 975 w 982"/>
                <a:gd name="T43" fmla="*/ 1323 h 1662"/>
                <a:gd name="T44" fmla="*/ 971 w 982"/>
                <a:gd name="T45" fmla="*/ 1211 h 1662"/>
                <a:gd name="T46" fmla="*/ 982 w 982"/>
                <a:gd name="T47" fmla="*/ 1216 h 1662"/>
                <a:gd name="T48" fmla="*/ 975 w 982"/>
                <a:gd name="T49" fmla="*/ 1496 h 1662"/>
                <a:gd name="T50" fmla="*/ 971 w 982"/>
                <a:gd name="T51" fmla="*/ 1384 h 1662"/>
                <a:gd name="T52" fmla="*/ 982 w 982"/>
                <a:gd name="T53" fmla="*/ 1389 h 1662"/>
                <a:gd name="T54" fmla="*/ 975 w 982"/>
                <a:gd name="T55" fmla="*/ 1662 h 1662"/>
                <a:gd name="T56" fmla="*/ 964 w 982"/>
                <a:gd name="T57" fmla="*/ 1651 h 1662"/>
                <a:gd name="T58" fmla="*/ 968 w 982"/>
                <a:gd name="T59" fmla="*/ 1561 h 1662"/>
                <a:gd name="T60" fmla="*/ 982 w 982"/>
                <a:gd name="T61" fmla="*/ 1561 h 1662"/>
                <a:gd name="T62" fmla="*/ 791 w 982"/>
                <a:gd name="T63" fmla="*/ 1661 h 1662"/>
                <a:gd name="T64" fmla="*/ 896 w 982"/>
                <a:gd name="T65" fmla="*/ 1648 h 1662"/>
                <a:gd name="T66" fmla="*/ 896 w 982"/>
                <a:gd name="T67" fmla="*/ 1662 h 1662"/>
                <a:gd name="T68" fmla="*/ 618 w 982"/>
                <a:gd name="T69" fmla="*/ 1661 h 1662"/>
                <a:gd name="T70" fmla="*/ 723 w 982"/>
                <a:gd name="T71" fmla="*/ 1648 h 1662"/>
                <a:gd name="T72" fmla="*/ 723 w 982"/>
                <a:gd name="T73" fmla="*/ 1662 h 1662"/>
                <a:gd name="T74" fmla="*/ 445 w 982"/>
                <a:gd name="T75" fmla="*/ 1661 h 1662"/>
                <a:gd name="T76" fmla="*/ 551 w 982"/>
                <a:gd name="T77" fmla="*/ 1648 h 1662"/>
                <a:gd name="T78" fmla="*/ 551 w 982"/>
                <a:gd name="T79" fmla="*/ 1662 h 1662"/>
                <a:gd name="T80" fmla="*/ 272 w 982"/>
                <a:gd name="T81" fmla="*/ 1661 h 1662"/>
                <a:gd name="T82" fmla="*/ 378 w 982"/>
                <a:gd name="T83" fmla="*/ 1648 h 1662"/>
                <a:gd name="T84" fmla="*/ 378 w 982"/>
                <a:gd name="T85" fmla="*/ 1662 h 1662"/>
                <a:gd name="T86" fmla="*/ 99 w 982"/>
                <a:gd name="T87" fmla="*/ 1661 h 1662"/>
                <a:gd name="T88" fmla="*/ 205 w 982"/>
                <a:gd name="T89" fmla="*/ 1648 h 1662"/>
                <a:gd name="T90" fmla="*/ 205 w 982"/>
                <a:gd name="T91" fmla="*/ 1662 h 1662"/>
                <a:gd name="T92" fmla="*/ 1 w 982"/>
                <a:gd name="T93" fmla="*/ 1661 h 1662"/>
                <a:gd name="T94" fmla="*/ 32 w 982"/>
                <a:gd name="T95" fmla="*/ 1648 h 1662"/>
                <a:gd name="T96" fmla="*/ 32 w 982"/>
                <a:gd name="T97" fmla="*/ 1662 h 16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2"/>
                <a:gd name="T148" fmla="*/ 0 h 1662"/>
                <a:gd name="T149" fmla="*/ 982 w 982"/>
                <a:gd name="T150" fmla="*/ 1662 h 16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2" h="1662">
                  <a:moveTo>
                    <a:pt x="982" y="7"/>
                  </a:moveTo>
                  <a:lnTo>
                    <a:pt x="982" y="107"/>
                  </a:lnTo>
                  <a:lnTo>
                    <a:pt x="981" y="112"/>
                  </a:lnTo>
                  <a:lnTo>
                    <a:pt x="975" y="114"/>
                  </a:lnTo>
                  <a:lnTo>
                    <a:pt x="971" y="112"/>
                  </a:lnTo>
                  <a:lnTo>
                    <a:pt x="968" y="107"/>
                  </a:lnTo>
                  <a:lnTo>
                    <a:pt x="968" y="7"/>
                  </a:lnTo>
                  <a:lnTo>
                    <a:pt x="971" y="1"/>
                  </a:lnTo>
                  <a:lnTo>
                    <a:pt x="975" y="0"/>
                  </a:lnTo>
                  <a:lnTo>
                    <a:pt x="981" y="1"/>
                  </a:lnTo>
                  <a:lnTo>
                    <a:pt x="982" y="7"/>
                  </a:lnTo>
                  <a:close/>
                  <a:moveTo>
                    <a:pt x="982" y="180"/>
                  </a:moveTo>
                  <a:lnTo>
                    <a:pt x="982" y="280"/>
                  </a:lnTo>
                  <a:lnTo>
                    <a:pt x="981" y="284"/>
                  </a:lnTo>
                  <a:lnTo>
                    <a:pt x="975" y="287"/>
                  </a:lnTo>
                  <a:lnTo>
                    <a:pt x="971" y="284"/>
                  </a:lnTo>
                  <a:lnTo>
                    <a:pt x="968" y="280"/>
                  </a:lnTo>
                  <a:lnTo>
                    <a:pt x="968" y="180"/>
                  </a:lnTo>
                  <a:lnTo>
                    <a:pt x="971" y="174"/>
                  </a:lnTo>
                  <a:lnTo>
                    <a:pt x="975" y="173"/>
                  </a:lnTo>
                  <a:lnTo>
                    <a:pt x="981" y="174"/>
                  </a:lnTo>
                  <a:lnTo>
                    <a:pt x="982" y="180"/>
                  </a:lnTo>
                  <a:close/>
                  <a:moveTo>
                    <a:pt x="982" y="353"/>
                  </a:moveTo>
                  <a:lnTo>
                    <a:pt x="982" y="453"/>
                  </a:lnTo>
                  <a:lnTo>
                    <a:pt x="981" y="457"/>
                  </a:lnTo>
                  <a:lnTo>
                    <a:pt x="975" y="460"/>
                  </a:lnTo>
                  <a:lnTo>
                    <a:pt x="971" y="457"/>
                  </a:lnTo>
                  <a:lnTo>
                    <a:pt x="968" y="453"/>
                  </a:lnTo>
                  <a:lnTo>
                    <a:pt x="968" y="353"/>
                  </a:lnTo>
                  <a:lnTo>
                    <a:pt x="971" y="347"/>
                  </a:lnTo>
                  <a:lnTo>
                    <a:pt x="975" y="344"/>
                  </a:lnTo>
                  <a:lnTo>
                    <a:pt x="981" y="347"/>
                  </a:lnTo>
                  <a:lnTo>
                    <a:pt x="982" y="353"/>
                  </a:lnTo>
                  <a:close/>
                  <a:moveTo>
                    <a:pt x="982" y="524"/>
                  </a:moveTo>
                  <a:lnTo>
                    <a:pt x="982" y="626"/>
                  </a:lnTo>
                  <a:lnTo>
                    <a:pt x="981" y="630"/>
                  </a:lnTo>
                  <a:lnTo>
                    <a:pt x="975" y="633"/>
                  </a:lnTo>
                  <a:lnTo>
                    <a:pt x="971" y="630"/>
                  </a:lnTo>
                  <a:lnTo>
                    <a:pt x="968" y="626"/>
                  </a:lnTo>
                  <a:lnTo>
                    <a:pt x="968" y="524"/>
                  </a:lnTo>
                  <a:lnTo>
                    <a:pt x="971" y="520"/>
                  </a:lnTo>
                  <a:lnTo>
                    <a:pt x="975" y="517"/>
                  </a:lnTo>
                  <a:lnTo>
                    <a:pt x="981" y="520"/>
                  </a:lnTo>
                  <a:lnTo>
                    <a:pt x="982" y="524"/>
                  </a:lnTo>
                  <a:close/>
                  <a:moveTo>
                    <a:pt x="982" y="697"/>
                  </a:moveTo>
                  <a:lnTo>
                    <a:pt x="982" y="799"/>
                  </a:lnTo>
                  <a:lnTo>
                    <a:pt x="981" y="803"/>
                  </a:lnTo>
                  <a:lnTo>
                    <a:pt x="975" y="806"/>
                  </a:lnTo>
                  <a:lnTo>
                    <a:pt x="971" y="803"/>
                  </a:lnTo>
                  <a:lnTo>
                    <a:pt x="968" y="799"/>
                  </a:lnTo>
                  <a:lnTo>
                    <a:pt x="968" y="697"/>
                  </a:lnTo>
                  <a:lnTo>
                    <a:pt x="971" y="693"/>
                  </a:lnTo>
                  <a:lnTo>
                    <a:pt x="975" y="690"/>
                  </a:lnTo>
                  <a:lnTo>
                    <a:pt x="981" y="693"/>
                  </a:lnTo>
                  <a:lnTo>
                    <a:pt x="982" y="697"/>
                  </a:lnTo>
                  <a:close/>
                  <a:moveTo>
                    <a:pt x="982" y="870"/>
                  </a:moveTo>
                  <a:lnTo>
                    <a:pt x="982" y="970"/>
                  </a:lnTo>
                  <a:lnTo>
                    <a:pt x="981" y="976"/>
                  </a:lnTo>
                  <a:lnTo>
                    <a:pt x="975" y="979"/>
                  </a:lnTo>
                  <a:lnTo>
                    <a:pt x="971" y="976"/>
                  </a:lnTo>
                  <a:lnTo>
                    <a:pt x="968" y="970"/>
                  </a:lnTo>
                  <a:lnTo>
                    <a:pt x="968" y="870"/>
                  </a:lnTo>
                  <a:lnTo>
                    <a:pt x="971" y="866"/>
                  </a:lnTo>
                  <a:lnTo>
                    <a:pt x="975" y="863"/>
                  </a:lnTo>
                  <a:lnTo>
                    <a:pt x="981" y="866"/>
                  </a:lnTo>
                  <a:lnTo>
                    <a:pt x="982" y="870"/>
                  </a:lnTo>
                  <a:close/>
                  <a:moveTo>
                    <a:pt x="982" y="1043"/>
                  </a:moveTo>
                  <a:lnTo>
                    <a:pt x="982" y="1143"/>
                  </a:lnTo>
                  <a:lnTo>
                    <a:pt x="981" y="1149"/>
                  </a:lnTo>
                  <a:lnTo>
                    <a:pt x="975" y="1150"/>
                  </a:lnTo>
                  <a:lnTo>
                    <a:pt x="971" y="1149"/>
                  </a:lnTo>
                  <a:lnTo>
                    <a:pt x="968" y="1143"/>
                  </a:lnTo>
                  <a:lnTo>
                    <a:pt x="968" y="1043"/>
                  </a:lnTo>
                  <a:lnTo>
                    <a:pt x="971" y="1038"/>
                  </a:lnTo>
                  <a:lnTo>
                    <a:pt x="975" y="1036"/>
                  </a:lnTo>
                  <a:lnTo>
                    <a:pt x="981" y="1038"/>
                  </a:lnTo>
                  <a:lnTo>
                    <a:pt x="982" y="1043"/>
                  </a:lnTo>
                  <a:close/>
                  <a:moveTo>
                    <a:pt x="982" y="1216"/>
                  </a:moveTo>
                  <a:lnTo>
                    <a:pt x="982" y="1316"/>
                  </a:lnTo>
                  <a:lnTo>
                    <a:pt x="981" y="1322"/>
                  </a:lnTo>
                  <a:lnTo>
                    <a:pt x="975" y="1323"/>
                  </a:lnTo>
                  <a:lnTo>
                    <a:pt x="971" y="1322"/>
                  </a:lnTo>
                  <a:lnTo>
                    <a:pt x="968" y="1316"/>
                  </a:lnTo>
                  <a:lnTo>
                    <a:pt x="968" y="1216"/>
                  </a:lnTo>
                  <a:lnTo>
                    <a:pt x="971" y="1211"/>
                  </a:lnTo>
                  <a:lnTo>
                    <a:pt x="975" y="1209"/>
                  </a:lnTo>
                  <a:lnTo>
                    <a:pt x="981" y="1211"/>
                  </a:lnTo>
                  <a:lnTo>
                    <a:pt x="982" y="1216"/>
                  </a:lnTo>
                  <a:close/>
                  <a:moveTo>
                    <a:pt x="982" y="1389"/>
                  </a:moveTo>
                  <a:lnTo>
                    <a:pt x="982" y="1489"/>
                  </a:lnTo>
                  <a:lnTo>
                    <a:pt x="981" y="1495"/>
                  </a:lnTo>
                  <a:lnTo>
                    <a:pt x="975" y="1496"/>
                  </a:lnTo>
                  <a:lnTo>
                    <a:pt x="971" y="1495"/>
                  </a:lnTo>
                  <a:lnTo>
                    <a:pt x="968" y="1489"/>
                  </a:lnTo>
                  <a:lnTo>
                    <a:pt x="968" y="1389"/>
                  </a:lnTo>
                  <a:lnTo>
                    <a:pt x="971" y="1384"/>
                  </a:lnTo>
                  <a:lnTo>
                    <a:pt x="975" y="1381"/>
                  </a:lnTo>
                  <a:lnTo>
                    <a:pt x="981" y="1384"/>
                  </a:lnTo>
                  <a:lnTo>
                    <a:pt x="982" y="1389"/>
                  </a:lnTo>
                  <a:close/>
                  <a:moveTo>
                    <a:pt x="982" y="1561"/>
                  </a:moveTo>
                  <a:lnTo>
                    <a:pt x="982" y="1655"/>
                  </a:lnTo>
                  <a:lnTo>
                    <a:pt x="981" y="1661"/>
                  </a:lnTo>
                  <a:lnTo>
                    <a:pt x="975" y="1662"/>
                  </a:lnTo>
                  <a:lnTo>
                    <a:pt x="968" y="1662"/>
                  </a:lnTo>
                  <a:lnTo>
                    <a:pt x="964" y="1661"/>
                  </a:lnTo>
                  <a:lnTo>
                    <a:pt x="961" y="1655"/>
                  </a:lnTo>
                  <a:lnTo>
                    <a:pt x="964" y="1651"/>
                  </a:lnTo>
                  <a:lnTo>
                    <a:pt x="968" y="1648"/>
                  </a:lnTo>
                  <a:lnTo>
                    <a:pt x="975" y="1648"/>
                  </a:lnTo>
                  <a:lnTo>
                    <a:pt x="968" y="1655"/>
                  </a:lnTo>
                  <a:lnTo>
                    <a:pt x="968" y="1561"/>
                  </a:lnTo>
                  <a:lnTo>
                    <a:pt x="971" y="1556"/>
                  </a:lnTo>
                  <a:lnTo>
                    <a:pt x="975" y="1554"/>
                  </a:lnTo>
                  <a:lnTo>
                    <a:pt x="981" y="1556"/>
                  </a:lnTo>
                  <a:lnTo>
                    <a:pt x="982" y="1561"/>
                  </a:lnTo>
                  <a:close/>
                  <a:moveTo>
                    <a:pt x="896" y="1662"/>
                  </a:moveTo>
                  <a:lnTo>
                    <a:pt x="795" y="1662"/>
                  </a:lnTo>
                  <a:lnTo>
                    <a:pt x="791" y="1661"/>
                  </a:lnTo>
                  <a:lnTo>
                    <a:pt x="788" y="1655"/>
                  </a:lnTo>
                  <a:lnTo>
                    <a:pt x="791" y="1651"/>
                  </a:lnTo>
                  <a:lnTo>
                    <a:pt x="795" y="1648"/>
                  </a:lnTo>
                  <a:lnTo>
                    <a:pt x="896" y="1648"/>
                  </a:lnTo>
                  <a:lnTo>
                    <a:pt x="901" y="1651"/>
                  </a:lnTo>
                  <a:lnTo>
                    <a:pt x="903" y="1655"/>
                  </a:lnTo>
                  <a:lnTo>
                    <a:pt x="901" y="1661"/>
                  </a:lnTo>
                  <a:lnTo>
                    <a:pt x="896" y="1662"/>
                  </a:lnTo>
                  <a:close/>
                  <a:moveTo>
                    <a:pt x="723" y="1662"/>
                  </a:moveTo>
                  <a:lnTo>
                    <a:pt x="622" y="1662"/>
                  </a:lnTo>
                  <a:lnTo>
                    <a:pt x="618" y="1661"/>
                  </a:lnTo>
                  <a:lnTo>
                    <a:pt x="615" y="1655"/>
                  </a:lnTo>
                  <a:lnTo>
                    <a:pt x="618" y="1651"/>
                  </a:lnTo>
                  <a:lnTo>
                    <a:pt x="622" y="1648"/>
                  </a:lnTo>
                  <a:lnTo>
                    <a:pt x="723" y="1648"/>
                  </a:lnTo>
                  <a:lnTo>
                    <a:pt x="728" y="1651"/>
                  </a:lnTo>
                  <a:lnTo>
                    <a:pt x="731" y="1655"/>
                  </a:lnTo>
                  <a:lnTo>
                    <a:pt x="728" y="1661"/>
                  </a:lnTo>
                  <a:lnTo>
                    <a:pt x="723" y="1662"/>
                  </a:lnTo>
                  <a:close/>
                  <a:moveTo>
                    <a:pt x="551" y="1662"/>
                  </a:moveTo>
                  <a:lnTo>
                    <a:pt x="449" y="1662"/>
                  </a:lnTo>
                  <a:lnTo>
                    <a:pt x="445" y="1661"/>
                  </a:lnTo>
                  <a:lnTo>
                    <a:pt x="442" y="1655"/>
                  </a:lnTo>
                  <a:lnTo>
                    <a:pt x="445" y="1651"/>
                  </a:lnTo>
                  <a:lnTo>
                    <a:pt x="449" y="1648"/>
                  </a:lnTo>
                  <a:lnTo>
                    <a:pt x="551" y="1648"/>
                  </a:lnTo>
                  <a:lnTo>
                    <a:pt x="555" y="1651"/>
                  </a:lnTo>
                  <a:lnTo>
                    <a:pt x="558" y="1655"/>
                  </a:lnTo>
                  <a:lnTo>
                    <a:pt x="555" y="1661"/>
                  </a:lnTo>
                  <a:lnTo>
                    <a:pt x="551" y="1662"/>
                  </a:lnTo>
                  <a:close/>
                  <a:moveTo>
                    <a:pt x="378" y="1662"/>
                  </a:moveTo>
                  <a:lnTo>
                    <a:pt x="276" y="1662"/>
                  </a:lnTo>
                  <a:lnTo>
                    <a:pt x="272" y="1661"/>
                  </a:lnTo>
                  <a:lnTo>
                    <a:pt x="269" y="1655"/>
                  </a:lnTo>
                  <a:lnTo>
                    <a:pt x="272" y="1651"/>
                  </a:lnTo>
                  <a:lnTo>
                    <a:pt x="276" y="1648"/>
                  </a:lnTo>
                  <a:lnTo>
                    <a:pt x="378" y="1648"/>
                  </a:lnTo>
                  <a:lnTo>
                    <a:pt x="382" y="1651"/>
                  </a:lnTo>
                  <a:lnTo>
                    <a:pt x="385" y="1655"/>
                  </a:lnTo>
                  <a:lnTo>
                    <a:pt x="382" y="1661"/>
                  </a:lnTo>
                  <a:lnTo>
                    <a:pt x="378" y="1662"/>
                  </a:lnTo>
                  <a:close/>
                  <a:moveTo>
                    <a:pt x="205" y="1662"/>
                  </a:moveTo>
                  <a:lnTo>
                    <a:pt x="105" y="1662"/>
                  </a:lnTo>
                  <a:lnTo>
                    <a:pt x="99" y="1661"/>
                  </a:lnTo>
                  <a:lnTo>
                    <a:pt x="96" y="1655"/>
                  </a:lnTo>
                  <a:lnTo>
                    <a:pt x="99" y="1651"/>
                  </a:lnTo>
                  <a:lnTo>
                    <a:pt x="105" y="1648"/>
                  </a:lnTo>
                  <a:lnTo>
                    <a:pt x="205" y="1648"/>
                  </a:lnTo>
                  <a:lnTo>
                    <a:pt x="210" y="1651"/>
                  </a:lnTo>
                  <a:lnTo>
                    <a:pt x="212" y="1655"/>
                  </a:lnTo>
                  <a:lnTo>
                    <a:pt x="210" y="1661"/>
                  </a:lnTo>
                  <a:lnTo>
                    <a:pt x="205" y="1662"/>
                  </a:lnTo>
                  <a:close/>
                  <a:moveTo>
                    <a:pt x="32" y="1662"/>
                  </a:moveTo>
                  <a:lnTo>
                    <a:pt x="7" y="1662"/>
                  </a:lnTo>
                  <a:lnTo>
                    <a:pt x="1" y="1661"/>
                  </a:lnTo>
                  <a:lnTo>
                    <a:pt x="0" y="1655"/>
                  </a:lnTo>
                  <a:lnTo>
                    <a:pt x="1" y="1651"/>
                  </a:lnTo>
                  <a:lnTo>
                    <a:pt x="7" y="1648"/>
                  </a:lnTo>
                  <a:lnTo>
                    <a:pt x="32" y="1648"/>
                  </a:lnTo>
                  <a:lnTo>
                    <a:pt x="37" y="1651"/>
                  </a:lnTo>
                  <a:lnTo>
                    <a:pt x="39" y="1655"/>
                  </a:lnTo>
                  <a:lnTo>
                    <a:pt x="37" y="1661"/>
                  </a:lnTo>
                  <a:lnTo>
                    <a:pt x="32" y="1662"/>
                  </a:lnTo>
                  <a:close/>
                </a:path>
              </a:pathLst>
            </a:custGeom>
            <a:solidFill>
              <a:srgbClr val="4677BF"/>
            </a:solidFill>
            <a:ln w="635">
              <a:solidFill>
                <a:srgbClr val="4677BF"/>
              </a:solidFill>
              <a:round/>
              <a:headEnd/>
              <a:tailEnd/>
            </a:ln>
          </p:spPr>
          <p:txBody>
            <a:bodyPr/>
            <a:lstStyle/>
            <a:p>
              <a:endParaRPr lang="ar-OM"/>
            </a:p>
          </p:txBody>
        </p:sp>
        <p:sp>
          <p:nvSpPr>
            <p:cNvPr id="43" name="Freeform 14"/>
            <p:cNvSpPr>
              <a:spLocks/>
            </p:cNvSpPr>
            <p:nvPr/>
          </p:nvSpPr>
          <p:spPr bwMode="auto">
            <a:xfrm>
              <a:off x="7104" y="5074"/>
              <a:ext cx="130" cy="65"/>
            </a:xfrm>
            <a:custGeom>
              <a:avLst/>
              <a:gdLst>
                <a:gd name="T0" fmla="*/ 0 w 130"/>
                <a:gd name="T1" fmla="*/ 65 h 65"/>
                <a:gd name="T2" fmla="*/ 65 w 130"/>
                <a:gd name="T3" fmla="*/ 0 h 65"/>
                <a:gd name="T4" fmla="*/ 130 w 130"/>
                <a:gd name="T5" fmla="*/ 65 h 65"/>
                <a:gd name="T6" fmla="*/ 0 w 130"/>
                <a:gd name="T7" fmla="*/ 65 h 65"/>
                <a:gd name="T8" fmla="*/ 0 60000 65536"/>
                <a:gd name="T9" fmla="*/ 0 60000 65536"/>
                <a:gd name="T10" fmla="*/ 0 60000 65536"/>
                <a:gd name="T11" fmla="*/ 0 60000 65536"/>
                <a:gd name="T12" fmla="*/ 0 w 130"/>
                <a:gd name="T13" fmla="*/ 0 h 65"/>
                <a:gd name="T14" fmla="*/ 130 w 130"/>
                <a:gd name="T15" fmla="*/ 65 h 65"/>
              </a:gdLst>
              <a:ahLst/>
              <a:cxnLst>
                <a:cxn ang="T8">
                  <a:pos x="T0" y="T1"/>
                </a:cxn>
                <a:cxn ang="T9">
                  <a:pos x="T2" y="T3"/>
                </a:cxn>
                <a:cxn ang="T10">
                  <a:pos x="T4" y="T5"/>
                </a:cxn>
                <a:cxn ang="T11">
                  <a:pos x="T6" y="T7"/>
                </a:cxn>
              </a:cxnLst>
              <a:rect l="T12" t="T13" r="T14" b="T15"/>
              <a:pathLst>
                <a:path w="130" h="65">
                  <a:moveTo>
                    <a:pt x="0" y="65"/>
                  </a:moveTo>
                  <a:lnTo>
                    <a:pt x="65" y="0"/>
                  </a:lnTo>
                  <a:lnTo>
                    <a:pt x="130" y="65"/>
                  </a:lnTo>
                  <a:lnTo>
                    <a:pt x="0" y="65"/>
                  </a:lnTo>
                  <a:close/>
                </a:path>
              </a:pathLst>
            </a:custGeom>
            <a:solidFill>
              <a:srgbClr val="4677BF"/>
            </a:solidFill>
            <a:ln w="9525">
              <a:noFill/>
              <a:round/>
              <a:headEnd/>
              <a:tailEnd/>
            </a:ln>
          </p:spPr>
          <p:txBody>
            <a:bodyPr/>
            <a:lstStyle/>
            <a:p>
              <a:endParaRPr lang="ar-OM"/>
            </a:p>
          </p:txBody>
        </p:sp>
        <p:sp>
          <p:nvSpPr>
            <p:cNvPr id="44" name="Freeform 13"/>
            <p:cNvSpPr>
              <a:spLocks/>
            </p:cNvSpPr>
            <p:nvPr/>
          </p:nvSpPr>
          <p:spPr bwMode="auto">
            <a:xfrm>
              <a:off x="6148" y="6710"/>
              <a:ext cx="66" cy="130"/>
            </a:xfrm>
            <a:custGeom>
              <a:avLst/>
              <a:gdLst>
                <a:gd name="T0" fmla="*/ 66 w 66"/>
                <a:gd name="T1" fmla="*/ 130 h 130"/>
                <a:gd name="T2" fmla="*/ 0 w 66"/>
                <a:gd name="T3" fmla="*/ 65 h 130"/>
                <a:gd name="T4" fmla="*/ 66 w 66"/>
                <a:gd name="T5" fmla="*/ 0 h 130"/>
                <a:gd name="T6" fmla="*/ 66 w 66"/>
                <a:gd name="T7" fmla="*/ 130 h 130"/>
                <a:gd name="T8" fmla="*/ 0 60000 65536"/>
                <a:gd name="T9" fmla="*/ 0 60000 65536"/>
                <a:gd name="T10" fmla="*/ 0 60000 65536"/>
                <a:gd name="T11" fmla="*/ 0 60000 65536"/>
                <a:gd name="T12" fmla="*/ 0 w 66"/>
                <a:gd name="T13" fmla="*/ 0 h 130"/>
                <a:gd name="T14" fmla="*/ 66 w 66"/>
                <a:gd name="T15" fmla="*/ 130 h 130"/>
              </a:gdLst>
              <a:ahLst/>
              <a:cxnLst>
                <a:cxn ang="T8">
                  <a:pos x="T0" y="T1"/>
                </a:cxn>
                <a:cxn ang="T9">
                  <a:pos x="T2" y="T3"/>
                </a:cxn>
                <a:cxn ang="T10">
                  <a:pos x="T4" y="T5"/>
                </a:cxn>
                <a:cxn ang="T11">
                  <a:pos x="T6" y="T7"/>
                </a:cxn>
              </a:cxnLst>
              <a:rect l="T12" t="T13" r="T14" b="T15"/>
              <a:pathLst>
                <a:path w="66" h="130">
                  <a:moveTo>
                    <a:pt x="66" y="130"/>
                  </a:moveTo>
                  <a:lnTo>
                    <a:pt x="0" y="65"/>
                  </a:lnTo>
                  <a:lnTo>
                    <a:pt x="66" y="0"/>
                  </a:lnTo>
                  <a:lnTo>
                    <a:pt x="66" y="130"/>
                  </a:lnTo>
                  <a:close/>
                </a:path>
              </a:pathLst>
            </a:custGeom>
            <a:solidFill>
              <a:srgbClr val="4677BF"/>
            </a:solidFill>
            <a:ln w="9525">
              <a:noFill/>
              <a:round/>
              <a:headEnd/>
              <a:tailEnd/>
            </a:ln>
          </p:spPr>
          <p:txBody>
            <a:bodyPr/>
            <a:lstStyle/>
            <a:p>
              <a:endParaRPr lang="ar-OM"/>
            </a:p>
          </p:txBody>
        </p:sp>
        <p:sp>
          <p:nvSpPr>
            <p:cNvPr id="45" name="Rectangle 12"/>
            <p:cNvSpPr>
              <a:spLocks noChangeArrowheads="1"/>
            </p:cNvSpPr>
            <p:nvPr/>
          </p:nvSpPr>
          <p:spPr bwMode="auto">
            <a:xfrm>
              <a:off x="4923" y="2475"/>
              <a:ext cx="2519" cy="497"/>
            </a:xfrm>
            <a:prstGeom prst="rect">
              <a:avLst/>
            </a:prstGeom>
            <a:noFill/>
            <a:ln w="9525">
              <a:noFill/>
              <a:miter lim="800000"/>
              <a:headEnd/>
              <a:tailEnd/>
            </a:ln>
          </p:spPr>
          <p:txBody>
            <a:bodyPr lIns="0" tIns="0" rIns="0" bIns="0">
              <a:spAutoFit/>
            </a:bodyPr>
            <a:lstStyle/>
            <a:p>
              <a:pPr eaLnBrk="0" hangingPunct="0"/>
              <a:r>
                <a:rPr lang="ar-SA" sz="2400" b="1" dirty="0">
                  <a:solidFill>
                    <a:srgbClr val="000000"/>
                  </a:solidFill>
                </a:rPr>
                <a:t>مجلس </a:t>
              </a:r>
              <a:r>
                <a:rPr lang="ar-SA" sz="2400" b="1" dirty="0" smtClean="0">
                  <a:solidFill>
                    <a:srgbClr val="000000"/>
                  </a:solidFill>
                </a:rPr>
                <a:t>التعليم</a:t>
              </a:r>
              <a:endParaRPr lang="en-US" sz="2400" dirty="0"/>
            </a:p>
          </p:txBody>
        </p:sp>
        <p:sp>
          <p:nvSpPr>
            <p:cNvPr id="46" name="Rectangle 11"/>
            <p:cNvSpPr>
              <a:spLocks noChangeArrowheads="1"/>
            </p:cNvSpPr>
            <p:nvPr/>
          </p:nvSpPr>
          <p:spPr bwMode="auto">
            <a:xfrm>
              <a:off x="6390" y="4223"/>
              <a:ext cx="2273" cy="679"/>
            </a:xfrm>
            <a:prstGeom prst="rect">
              <a:avLst/>
            </a:prstGeom>
            <a:noFill/>
            <a:ln w="9525">
              <a:noFill/>
              <a:miter lim="800000"/>
              <a:headEnd/>
              <a:tailEnd/>
            </a:ln>
          </p:spPr>
          <p:txBody>
            <a:bodyPr lIns="0" tIns="0" rIns="0" bIns="0"/>
            <a:lstStyle/>
            <a:p>
              <a:pPr eaLnBrk="0" hangingPunct="0"/>
              <a:r>
                <a:rPr lang="ar-OM" sz="2400" b="1" dirty="0">
                  <a:solidFill>
                    <a:srgbClr val="000000"/>
                  </a:solidFill>
                </a:rPr>
                <a:t>وزارة التعليم العالي</a:t>
              </a:r>
              <a:r>
                <a:rPr lang="en-US" sz="2400" b="1" dirty="0">
                  <a:solidFill>
                    <a:srgbClr val="000000"/>
                  </a:solidFill>
                </a:rPr>
                <a:t> </a:t>
              </a:r>
              <a:endParaRPr lang="en-US" sz="2400" dirty="0"/>
            </a:p>
          </p:txBody>
        </p:sp>
        <p:sp>
          <p:nvSpPr>
            <p:cNvPr id="47" name="Rectangle 10"/>
            <p:cNvSpPr>
              <a:spLocks noChangeArrowheads="1"/>
            </p:cNvSpPr>
            <p:nvPr/>
          </p:nvSpPr>
          <p:spPr bwMode="auto">
            <a:xfrm>
              <a:off x="3256" y="6326"/>
              <a:ext cx="2716" cy="1119"/>
            </a:xfrm>
            <a:prstGeom prst="rect">
              <a:avLst/>
            </a:prstGeom>
            <a:noFill/>
            <a:ln w="9525">
              <a:noFill/>
              <a:miter lim="800000"/>
              <a:headEnd/>
              <a:tailEnd/>
            </a:ln>
          </p:spPr>
          <p:txBody>
            <a:bodyPr lIns="0" tIns="0" rIns="0" bIns="0">
              <a:spAutoFit/>
            </a:bodyPr>
            <a:lstStyle/>
            <a:p>
              <a:pPr algn="ctr" rtl="1" eaLnBrk="0" hangingPunct="0"/>
              <a:r>
                <a:rPr lang="ar-OM" b="1" dirty="0">
                  <a:latin typeface="Calibri" pitchFamily="34" charset="0"/>
                </a:rPr>
                <a:t>الإدارة التنفيذية</a:t>
              </a:r>
              <a:endParaRPr lang="en-US" dirty="0"/>
            </a:p>
            <a:p>
              <a:pPr algn="ctr" rtl="1" eaLnBrk="0" hangingPunct="0"/>
              <a:r>
                <a:rPr lang="ar-OM" b="1" dirty="0">
                  <a:latin typeface="Calibri" pitchFamily="34" charset="0"/>
                </a:rPr>
                <a:t> للهيئة العمانية</a:t>
              </a:r>
              <a:endParaRPr lang="en-US" dirty="0"/>
            </a:p>
            <a:p>
              <a:pPr algn="ctr" rtl="1" eaLnBrk="0" hangingPunct="0"/>
              <a:r>
                <a:rPr lang="ar-OM" b="1" dirty="0">
                  <a:solidFill>
                    <a:schemeClr val="bg1"/>
                  </a:solidFill>
                  <a:latin typeface="Calibri" pitchFamily="34" charset="0"/>
                </a:rPr>
                <a:t> </a:t>
              </a:r>
              <a:r>
                <a:rPr lang="ar-OM" b="1" dirty="0">
                  <a:latin typeface="Calibri" pitchFamily="34" charset="0"/>
                </a:rPr>
                <a:t>للاعتماد الأكاديمي</a:t>
              </a:r>
              <a:endParaRPr lang="ar-OM" dirty="0"/>
            </a:p>
          </p:txBody>
        </p:sp>
      </p:grpSp>
      <p:cxnSp>
        <p:nvCxnSpPr>
          <p:cNvPr id="49" name="Straight Arrow Connector 48"/>
          <p:cNvCxnSpPr/>
          <p:nvPr/>
        </p:nvCxnSpPr>
        <p:spPr>
          <a:xfrm flipV="1">
            <a:off x="3200400" y="29718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Freeform 23"/>
          <p:cNvSpPr>
            <a:spLocks/>
          </p:cNvSpPr>
          <p:nvPr/>
        </p:nvSpPr>
        <p:spPr bwMode="auto">
          <a:xfrm>
            <a:off x="3124200" y="2992288"/>
            <a:ext cx="142846" cy="55712"/>
          </a:xfrm>
          <a:custGeom>
            <a:avLst/>
            <a:gdLst>
              <a:gd name="T0" fmla="*/ 0 w 149"/>
              <a:gd name="T1" fmla="*/ 75 h 75"/>
              <a:gd name="T2" fmla="*/ 74 w 149"/>
              <a:gd name="T3" fmla="*/ 0 h 75"/>
              <a:gd name="T4" fmla="*/ 149 w 149"/>
              <a:gd name="T5" fmla="*/ 75 h 75"/>
              <a:gd name="T6" fmla="*/ 0 w 149"/>
              <a:gd name="T7" fmla="*/ 75 h 75"/>
              <a:gd name="T8" fmla="*/ 0 60000 65536"/>
              <a:gd name="T9" fmla="*/ 0 60000 65536"/>
              <a:gd name="T10" fmla="*/ 0 60000 65536"/>
              <a:gd name="T11" fmla="*/ 0 60000 65536"/>
              <a:gd name="T12" fmla="*/ 0 w 149"/>
              <a:gd name="T13" fmla="*/ 0 h 75"/>
              <a:gd name="T14" fmla="*/ 149 w 149"/>
              <a:gd name="T15" fmla="*/ 75 h 75"/>
            </a:gdLst>
            <a:ahLst/>
            <a:cxnLst>
              <a:cxn ang="T8">
                <a:pos x="T0" y="T1"/>
              </a:cxn>
              <a:cxn ang="T9">
                <a:pos x="T2" y="T3"/>
              </a:cxn>
              <a:cxn ang="T10">
                <a:pos x="T4" y="T5"/>
              </a:cxn>
              <a:cxn ang="T11">
                <a:pos x="T6" y="T7"/>
              </a:cxn>
            </a:cxnLst>
            <a:rect l="T12" t="T13" r="T14" b="T15"/>
            <a:pathLst>
              <a:path w="149" h="75">
                <a:moveTo>
                  <a:pt x="0" y="75"/>
                </a:moveTo>
                <a:lnTo>
                  <a:pt x="74" y="0"/>
                </a:lnTo>
                <a:lnTo>
                  <a:pt x="149" y="75"/>
                </a:lnTo>
                <a:lnTo>
                  <a:pt x="0" y="75"/>
                </a:lnTo>
                <a:close/>
              </a:path>
            </a:pathLst>
          </a:custGeom>
          <a:solidFill>
            <a:srgbClr val="000000"/>
          </a:solidFill>
          <a:ln w="9525">
            <a:noFill/>
            <a:round/>
            <a:headEnd/>
            <a:tailEnd/>
          </a:ln>
        </p:spPr>
        <p:txBody>
          <a:bodyPr/>
          <a:lstStyle/>
          <a:p>
            <a:endParaRPr lang="ar-OM"/>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457200"/>
            <a:ext cx="7772400" cy="1470025"/>
          </a:xfrm>
        </p:spPr>
        <p:txBody>
          <a:bodyPr>
            <a:normAutofit fontScale="90000"/>
          </a:bodyPr>
          <a:lstStyle/>
          <a:p>
            <a:r>
              <a:rPr lang="ar-OM" b="1" dirty="0" smtClean="0">
                <a:effectLst>
                  <a:outerShdw blurRad="38100" dist="38100" dir="2700000" algn="tl">
                    <a:srgbClr val="C0C0C0"/>
                  </a:outerShdw>
                </a:effectLst>
                <a:latin typeface="Arial" charset="0"/>
                <a:cs typeface="Arial" charset="0"/>
              </a:rPr>
              <a:t>الهيئة العمانية للاعتماد الأكاديمي</a:t>
            </a:r>
            <a:r>
              <a:rPr lang="ar-OM" sz="4000" b="1" dirty="0" smtClean="0">
                <a:effectLst>
                  <a:outerShdw blurRad="38100" dist="38100" dir="2700000" algn="tl">
                    <a:srgbClr val="C0C0C0"/>
                  </a:outerShdw>
                </a:effectLst>
                <a:latin typeface="Arial" charset="0"/>
                <a:cs typeface="Arial" charset="0"/>
              </a:rPr>
              <a:t/>
            </a:r>
            <a:br>
              <a:rPr lang="ar-OM" sz="4000" b="1" dirty="0" smtClean="0">
                <a:effectLst>
                  <a:outerShdw blurRad="38100" dist="38100" dir="2700000" algn="tl">
                    <a:srgbClr val="C0C0C0"/>
                  </a:outerShdw>
                </a:effectLst>
                <a:latin typeface="Arial" charset="0"/>
                <a:cs typeface="Arial" charset="0"/>
              </a:rPr>
            </a:br>
            <a:r>
              <a:rPr lang="ar-OM" sz="3600" b="1" dirty="0" smtClean="0">
                <a:effectLst>
                  <a:outerShdw blurRad="38100" dist="38100" dir="2700000" algn="tl">
                    <a:srgbClr val="C0C0C0"/>
                  </a:outerShdw>
                </a:effectLst>
                <a:latin typeface="Arial" charset="0"/>
                <a:cs typeface="Arial" charset="0"/>
              </a:rPr>
              <a:t>المهام الرئيسية</a:t>
            </a:r>
            <a:r>
              <a:rPr lang="ar-OM" b="1" dirty="0" smtClean="0">
                <a:effectLst>
                  <a:outerShdw blurRad="38100" dist="38100" dir="2700000" algn="tl">
                    <a:srgbClr val="C0C0C0"/>
                  </a:outerShdw>
                </a:effectLst>
                <a:latin typeface="Arial" charset="0"/>
                <a:cs typeface="Arial" charset="0"/>
              </a:rPr>
              <a:t/>
            </a:r>
            <a:br>
              <a:rPr lang="ar-OM" b="1" dirty="0" smtClean="0">
                <a:effectLst>
                  <a:outerShdw blurRad="38100" dist="38100" dir="2700000" algn="tl">
                    <a:srgbClr val="C0C0C0"/>
                  </a:outerShdw>
                </a:effectLst>
                <a:latin typeface="Arial" charset="0"/>
                <a:cs typeface="Arial" charset="0"/>
              </a:rPr>
            </a:br>
            <a:endParaRPr lang="en-US" dirty="0"/>
          </a:p>
        </p:txBody>
      </p:sp>
      <p:sp>
        <p:nvSpPr>
          <p:cNvPr id="5" name="Rectangle 3"/>
          <p:cNvSpPr>
            <a:spLocks noGrp="1" noChangeArrowheads="1"/>
          </p:cNvSpPr>
          <p:nvPr>
            <p:ph type="subTitle" idx="1"/>
          </p:nvPr>
        </p:nvSpPr>
        <p:spPr bwMode="auto">
          <a:xfrm>
            <a:off x="838200" y="1524000"/>
            <a:ext cx="7848600" cy="5029200"/>
          </a:xfrm>
          <a:prstGeom prst="rect">
            <a:avLst/>
          </a:prstGeom>
          <a:noFill/>
          <a:ln w="9525">
            <a:noFill/>
            <a:miter lim="800000"/>
            <a:headEnd/>
            <a:tailEnd/>
          </a:ln>
        </p:spPr>
        <p:txBody>
          <a:bodyPr>
            <a:normAutofit fontScale="92500"/>
          </a:bodyPr>
          <a:lstStyle/>
          <a:p>
            <a:pPr marL="542925" lvl="1" indent="-347663" algn="just" rtl="1">
              <a:lnSpc>
                <a:spcPct val="95000"/>
              </a:lnSpc>
              <a:spcAft>
                <a:spcPts val="600"/>
              </a:spcAft>
              <a:buFont typeface="Arial" pitchFamily="34" charset="0"/>
              <a:buChar char="•"/>
            </a:pPr>
            <a:r>
              <a:rPr lang="ar-OM" b="1" dirty="0">
                <a:solidFill>
                  <a:srgbClr val="C00000"/>
                </a:solidFill>
              </a:rPr>
              <a:t>وضع نظام يتضمن معايير وإجراءات الاعتماد المؤسسي والبرنامجي</a:t>
            </a:r>
          </a:p>
          <a:p>
            <a:pPr marL="542925" lvl="1" indent="-347663" algn="just" rtl="1">
              <a:lnSpc>
                <a:spcPct val="95000"/>
              </a:lnSpc>
              <a:spcAft>
                <a:spcPts val="600"/>
              </a:spcAft>
              <a:buFont typeface="Arial" pitchFamily="34" charset="0"/>
              <a:buChar char="•"/>
            </a:pPr>
            <a:r>
              <a:rPr lang="ar-OM" b="1" dirty="0">
                <a:solidFill>
                  <a:srgbClr val="C00000"/>
                </a:solidFill>
              </a:rPr>
              <a:t>اعتماد مؤسسات التعليم العالي </a:t>
            </a:r>
            <a:r>
              <a:rPr lang="ar-OM" b="1" dirty="0">
                <a:solidFill>
                  <a:srgbClr val="FF0000"/>
                </a:solidFill>
              </a:rPr>
              <a:t>(الحكومية والخاصة) </a:t>
            </a:r>
            <a:r>
              <a:rPr lang="ar-OM" b="1" dirty="0">
                <a:solidFill>
                  <a:srgbClr val="C00000"/>
                </a:solidFill>
              </a:rPr>
              <a:t>والبرامج الأكاديمية</a:t>
            </a:r>
          </a:p>
          <a:p>
            <a:pPr marL="542925" lvl="1" indent="-347663" algn="just" rtl="1">
              <a:lnSpc>
                <a:spcPct val="95000"/>
              </a:lnSpc>
              <a:spcAft>
                <a:spcPts val="600"/>
              </a:spcAft>
              <a:buFont typeface="Arial" pitchFamily="34" charset="0"/>
              <a:buChar char="•"/>
            </a:pPr>
            <a:r>
              <a:rPr lang="ar-OM" b="1" dirty="0">
                <a:solidFill>
                  <a:srgbClr val="C00000"/>
                </a:solidFill>
              </a:rPr>
              <a:t>تطوير وتحديث الإطار الوطني للمؤهلات العلمية بالتنسيق مع وزارة التعليم العالي</a:t>
            </a:r>
          </a:p>
          <a:p>
            <a:pPr marL="542925" lvl="1" indent="-347663" algn="just" rtl="1">
              <a:lnSpc>
                <a:spcPct val="95000"/>
              </a:lnSpc>
              <a:spcAft>
                <a:spcPts val="600"/>
              </a:spcAft>
              <a:buFont typeface="Arial" pitchFamily="34" charset="0"/>
              <a:buChar char="•"/>
            </a:pPr>
            <a:r>
              <a:rPr lang="ar-OM" b="1" dirty="0">
                <a:solidFill>
                  <a:srgbClr val="FF0000"/>
                </a:solidFill>
              </a:rPr>
              <a:t>تدقيق جودة مؤسسات التعليم العالي</a:t>
            </a:r>
          </a:p>
          <a:p>
            <a:pPr marL="542925" lvl="1" indent="-347663" algn="just" rtl="1">
              <a:lnSpc>
                <a:spcPct val="95000"/>
              </a:lnSpc>
              <a:spcAft>
                <a:spcPts val="600"/>
              </a:spcAft>
              <a:buFont typeface="Arial" pitchFamily="34" charset="0"/>
              <a:buChar char="•"/>
            </a:pPr>
            <a:r>
              <a:rPr lang="ar-OM" b="1" dirty="0">
                <a:solidFill>
                  <a:srgbClr val="FF0000"/>
                </a:solidFill>
              </a:rPr>
              <a:t>وضع إجراءات الاعتراف ببرامج التعليم العالي الأجنبية في السلطنة</a:t>
            </a:r>
          </a:p>
          <a:p>
            <a:pPr marL="542925" lvl="1" indent="-347663" algn="just" rtl="1">
              <a:lnSpc>
                <a:spcPct val="95000"/>
              </a:lnSpc>
              <a:spcAft>
                <a:spcPct val="50000"/>
              </a:spcAft>
              <a:buFont typeface="Arial" pitchFamily="34" charset="0"/>
              <a:buChar char="•"/>
            </a:pPr>
            <a:r>
              <a:rPr lang="ar-OM" b="1" dirty="0">
                <a:solidFill>
                  <a:srgbClr val="FF0000"/>
                </a:solidFill>
              </a:rPr>
              <a:t>توقيع مذكرات الاعتراف المتبادل مع المجالس المتخصصة في الدول الأخرى لضمان جودة التعليم العالي</a:t>
            </a:r>
            <a:endParaRPr lang="en-US" b="1" dirty="0">
              <a:solidFill>
                <a:srgbClr val="FF0000"/>
              </a:solidFill>
            </a:endParaRPr>
          </a:p>
          <a:p>
            <a:pPr marL="804863" lvl="1" indent="-347663" algn="just" rtl="0">
              <a:lnSpc>
                <a:spcPct val="95000"/>
              </a:lnSpc>
              <a:spcAft>
                <a:spcPct val="50000"/>
              </a:spcAft>
            </a:pPr>
            <a:endParaRPr lang="en-US" sz="2600" dirty="0"/>
          </a:p>
          <a:p>
            <a:pPr marL="804863" lvl="1" indent="-347663" algn="just" rtl="0">
              <a:lnSpc>
                <a:spcPct val="95000"/>
              </a:lnSpc>
              <a:spcAft>
                <a:spcPct val="50000"/>
              </a:spcAft>
              <a:buFontTx/>
              <a:buChar char="-"/>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1219200" y="381000"/>
            <a:ext cx="7239000" cy="1219200"/>
          </a:xfrm>
        </p:spPr>
        <p:txBody>
          <a:bodyPr>
            <a:normAutofit/>
          </a:bodyPr>
          <a:lstStyle/>
          <a:p>
            <a:r>
              <a:rPr lang="ar-OM" sz="3600" b="1" dirty="0" smtClean="0">
                <a:effectLst>
                  <a:outerShdw blurRad="38100" dist="38100" dir="2700000" algn="tl">
                    <a:srgbClr val="C0C0C0"/>
                  </a:outerShdw>
                </a:effectLst>
                <a:latin typeface="Arial" charset="0"/>
                <a:cs typeface="Arial" charset="0"/>
              </a:rPr>
              <a:t>الهيئة العمانية للاعتماد الأكاديمي</a:t>
            </a:r>
            <a:r>
              <a:rPr lang="ar-OM" b="1" dirty="0" smtClean="0">
                <a:effectLst>
                  <a:outerShdw blurRad="38100" dist="38100" dir="2700000" algn="tl">
                    <a:srgbClr val="C0C0C0"/>
                  </a:outerShdw>
                </a:effectLst>
                <a:latin typeface="Arial" charset="0"/>
                <a:cs typeface="Arial" charset="0"/>
              </a:rPr>
              <a:t/>
            </a:r>
            <a:br>
              <a:rPr lang="ar-OM" b="1" dirty="0" smtClean="0">
                <a:effectLst>
                  <a:outerShdw blurRad="38100" dist="38100" dir="2700000" algn="tl">
                    <a:srgbClr val="C0C0C0"/>
                  </a:outerShdw>
                </a:effectLst>
                <a:latin typeface="Arial" charset="0"/>
                <a:cs typeface="Arial" charset="0"/>
              </a:rPr>
            </a:br>
            <a:r>
              <a:rPr lang="ar-OM" sz="2800" b="1" dirty="0" smtClean="0">
                <a:effectLst>
                  <a:outerShdw blurRad="38100" dist="38100" dir="2700000" algn="tl">
                    <a:srgbClr val="C0C0C0"/>
                  </a:outerShdw>
                </a:effectLst>
                <a:latin typeface="Arial" charset="0"/>
                <a:cs typeface="Arial" charset="0"/>
              </a:rPr>
              <a:t>الموقع الإلكتروني </a:t>
            </a:r>
            <a:endParaRPr lang="en-US" sz="2800" dirty="0"/>
          </a:p>
        </p:txBody>
      </p:sp>
      <p:sp>
        <p:nvSpPr>
          <p:cNvPr id="3" name="Subtitle 2"/>
          <p:cNvSpPr>
            <a:spLocks noGrp="1"/>
          </p:cNvSpPr>
          <p:nvPr>
            <p:ph type="subTitle" idx="1"/>
          </p:nvPr>
        </p:nvSpPr>
        <p:spPr/>
        <p:txBody>
          <a:bodyPr/>
          <a:lstStyle/>
          <a:p>
            <a:endParaRPr lang="en-US"/>
          </a:p>
        </p:txBody>
      </p:sp>
      <p:pic>
        <p:nvPicPr>
          <p:cNvPr id="57346" name="Picture 2"/>
          <p:cNvPicPr>
            <a:picLocks noChangeAspect="1" noChangeArrowheads="1"/>
          </p:cNvPicPr>
          <p:nvPr/>
        </p:nvPicPr>
        <p:blipFill>
          <a:blip r:embed="rId3" cstate="print"/>
          <a:srcRect/>
          <a:stretch>
            <a:fillRect/>
          </a:stretch>
        </p:blipFill>
        <p:spPr bwMode="auto">
          <a:xfrm>
            <a:off x="228600" y="1600200"/>
            <a:ext cx="86106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762000" y="304801"/>
            <a:ext cx="7772400" cy="1142999"/>
          </a:xfrm>
        </p:spPr>
        <p:txBody>
          <a:bodyPr>
            <a:normAutofit fontScale="90000"/>
          </a:bodyPr>
          <a:lstStyle/>
          <a:p>
            <a:pPr rtl="1"/>
            <a:r>
              <a:rPr lang="ar-OM" b="1" dirty="0" smtClean="0"/>
              <a:t>خامسا: النظام الوطني لإدارة الجودة</a:t>
            </a:r>
            <a:br>
              <a:rPr lang="ar-OM" b="1" dirty="0" smtClean="0"/>
            </a:br>
            <a:r>
              <a:rPr lang="ar-OM" sz="3100" b="1" dirty="0" smtClean="0"/>
              <a:t>في التعليم العالي </a:t>
            </a:r>
            <a:endParaRPr lang="en-US" sz="3100" b="1" dirty="0"/>
          </a:p>
        </p:txBody>
      </p:sp>
      <p:pic>
        <p:nvPicPr>
          <p:cNvPr id="66562" name="Picture 2" descr="http://l.yimg.com/g/images/spaceout.gif"/>
          <p:cNvPicPr>
            <a:picLocks noChangeAspect="1" noChangeArrowheads="1"/>
          </p:cNvPicPr>
          <p:nvPr/>
        </p:nvPicPr>
        <p:blipFill>
          <a:blip r:embed="rId3"/>
          <a:srcRect/>
          <a:stretch>
            <a:fillRect/>
          </a:stretch>
        </p:blipFill>
        <p:spPr bwMode="auto">
          <a:xfrm>
            <a:off x="8990013" y="-136525"/>
            <a:ext cx="9525" cy="9525"/>
          </a:xfrm>
          <a:prstGeom prst="rect">
            <a:avLst/>
          </a:prstGeom>
          <a:noFill/>
        </p:spPr>
      </p:pic>
      <p:pic>
        <p:nvPicPr>
          <p:cNvPr id="66564" name="Picture 4" descr="http://l.yimg.com/g/images/spaceout.gif"/>
          <p:cNvPicPr>
            <a:picLocks noChangeAspect="1" noChangeArrowheads="1"/>
          </p:cNvPicPr>
          <p:nvPr/>
        </p:nvPicPr>
        <p:blipFill>
          <a:blip r:embed="rId3"/>
          <a:srcRect/>
          <a:stretch>
            <a:fillRect/>
          </a:stretch>
        </p:blipFill>
        <p:spPr bwMode="auto">
          <a:xfrm>
            <a:off x="8990013" y="-136525"/>
            <a:ext cx="9525" cy="9525"/>
          </a:xfrm>
          <a:prstGeom prst="rect">
            <a:avLst/>
          </a:prstGeom>
          <a:noFill/>
        </p:spPr>
      </p:pic>
      <p:pic>
        <p:nvPicPr>
          <p:cNvPr id="66566" name="Picture 6" descr="http://l.yimg.com/g/images/spaceout.gif"/>
          <p:cNvPicPr>
            <a:picLocks noChangeAspect="1" noChangeArrowheads="1"/>
          </p:cNvPicPr>
          <p:nvPr/>
        </p:nvPicPr>
        <p:blipFill>
          <a:blip r:embed="rId3"/>
          <a:srcRect/>
          <a:stretch>
            <a:fillRect/>
          </a:stretch>
        </p:blipFill>
        <p:spPr bwMode="auto">
          <a:xfrm>
            <a:off x="8990013" y="-136525"/>
            <a:ext cx="9525" cy="9525"/>
          </a:xfrm>
          <a:prstGeom prst="rect">
            <a:avLst/>
          </a:prstGeom>
          <a:noFill/>
        </p:spPr>
      </p:pic>
      <p:pic>
        <p:nvPicPr>
          <p:cNvPr id="66567" name="Picture 7" descr="C:\Users\Dell3\Desktop\Students in the main campus Sultan Qaboos University Muscat Oman   Flickr - Photo Sharing!_files\501270026_2c5b96fb7b_b.jpg"/>
          <p:cNvPicPr>
            <a:picLocks noChangeAspect="1" noChangeArrowheads="1"/>
          </p:cNvPicPr>
          <p:nvPr/>
        </p:nvPicPr>
        <p:blipFill>
          <a:blip r:embed="rId4" cstate="print"/>
          <a:srcRect/>
          <a:stretch>
            <a:fillRect/>
          </a:stretch>
        </p:blipFill>
        <p:spPr bwMode="auto">
          <a:xfrm>
            <a:off x="304800" y="1371600"/>
            <a:ext cx="8534400" cy="4878288"/>
          </a:xfrm>
          <a:prstGeom prst="rect">
            <a:avLst/>
          </a:prstGeom>
          <a:noFill/>
        </p:spPr>
      </p:pic>
      <p:sp>
        <p:nvSpPr>
          <p:cNvPr id="9" name="Rectangle 8"/>
          <p:cNvSpPr/>
          <p:nvPr/>
        </p:nvSpPr>
        <p:spPr>
          <a:xfrm>
            <a:off x="381000" y="6211669"/>
            <a:ext cx="5715000" cy="553998"/>
          </a:xfrm>
          <a:prstGeom prst="rect">
            <a:avLst/>
          </a:prstGeom>
        </p:spPr>
        <p:txBody>
          <a:bodyPr wrap="square">
            <a:spAutoFit/>
          </a:bodyPr>
          <a:lstStyle/>
          <a:p>
            <a:r>
              <a:rPr lang="en-GB" sz="1200" b="1" dirty="0" smtClean="0">
                <a:solidFill>
                  <a:schemeClr val="bg1"/>
                </a:solidFill>
                <a:hlinkClick r:id="rId5"/>
              </a:rPr>
              <a:t>http://www.flickr.com/photos/pomphorhynchus/501270026</a:t>
            </a:r>
            <a:r>
              <a:rPr lang="en-GB" sz="1200" dirty="0" smtClean="0">
                <a:solidFill>
                  <a:schemeClr val="bg1"/>
                </a:solidFill>
                <a:hlinkClick r:id="rId5"/>
              </a:rPr>
              <a:t>/</a:t>
            </a:r>
            <a:endParaRPr lang="en-GB" sz="1200" dirty="0" smtClean="0">
              <a:solidFill>
                <a:schemeClr val="bg1"/>
              </a:solidFill>
            </a:endParaRPr>
          </a:p>
          <a:p>
            <a:endParaRPr lang="ar-OM"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457200"/>
            <a:ext cx="7772400" cy="1470025"/>
          </a:xfrm>
        </p:spPr>
        <p:txBody>
          <a:bodyPr>
            <a:normAutofit fontScale="90000"/>
          </a:bodyPr>
          <a:lstStyle/>
          <a:p>
            <a:r>
              <a:rPr lang="ar-OM" b="1" dirty="0" smtClean="0"/>
              <a:t>النظام الوطني لإدارة الجودة</a:t>
            </a:r>
            <a:br>
              <a:rPr lang="ar-OM" b="1" dirty="0" smtClean="0"/>
            </a:br>
            <a:r>
              <a:rPr lang="ar-OM" sz="3100" b="1" dirty="0" smtClean="0"/>
              <a:t>نبذة تاريخية </a:t>
            </a:r>
            <a:r>
              <a:rPr lang="en-US" b="1" dirty="0" smtClean="0">
                <a:effectLst>
                  <a:outerShdw blurRad="38100" dist="38100" dir="2700000" algn="tl">
                    <a:srgbClr val="C0C0C0"/>
                  </a:outerShdw>
                </a:effectLst>
                <a:latin typeface="Arial" charset="0"/>
                <a:cs typeface="Arial" charset="0"/>
              </a:rPr>
              <a:t/>
            </a:r>
            <a:br>
              <a:rPr lang="en-US" b="1" dirty="0" smtClean="0">
                <a:effectLst>
                  <a:outerShdw blurRad="38100" dist="38100" dir="2700000" algn="tl">
                    <a:srgbClr val="C0C0C0"/>
                  </a:outerShdw>
                </a:effectLst>
                <a:latin typeface="Arial" charset="0"/>
                <a:cs typeface="Arial" charset="0"/>
              </a:rPr>
            </a:br>
            <a:endParaRPr lang="en-US" dirty="0"/>
          </a:p>
        </p:txBody>
      </p:sp>
      <p:sp>
        <p:nvSpPr>
          <p:cNvPr id="3" name="Subtitle 2"/>
          <p:cNvSpPr>
            <a:spLocks noGrp="1"/>
          </p:cNvSpPr>
          <p:nvPr>
            <p:ph type="subTitle" idx="1"/>
          </p:nvPr>
        </p:nvSpPr>
        <p:spPr>
          <a:xfrm>
            <a:off x="381000" y="1447800"/>
            <a:ext cx="8305800" cy="4724400"/>
          </a:xfrm>
        </p:spPr>
        <p:txBody>
          <a:bodyPr>
            <a:normAutofit/>
          </a:bodyPr>
          <a:lstStyle/>
          <a:p>
            <a:pPr marL="347663" indent="-347663" algn="just" rtl="1">
              <a:lnSpc>
                <a:spcPct val="120000"/>
              </a:lnSpc>
              <a:buFontTx/>
              <a:buChar char="•"/>
            </a:pPr>
            <a:r>
              <a:rPr lang="ar-OM" sz="2500" b="1" dirty="0" smtClean="0">
                <a:solidFill>
                  <a:srgbClr val="A50021"/>
                </a:solidFill>
              </a:rPr>
              <a:t>أول نظام وطني لإدارة الجودة تم وضعه في العام 2004 من قبل مجلس الاعتماد السابق، ضمن وثيقة ”متطلبات نظام ضمان الجودة في التعليم العالي في سلطنة عمان“ (</a:t>
            </a:r>
            <a:r>
              <a:rPr lang="en-GB" sz="2500" b="1" dirty="0" smtClean="0">
                <a:solidFill>
                  <a:srgbClr val="A50021"/>
                </a:solidFill>
              </a:rPr>
              <a:t>ROSQA</a:t>
            </a:r>
            <a:r>
              <a:rPr lang="ar-OM" sz="2500" b="1" dirty="0" smtClean="0">
                <a:solidFill>
                  <a:srgbClr val="A50021"/>
                </a:solidFill>
              </a:rPr>
              <a:t>) بالاستناد إلى القياس المرجعي مع عدد من الأنظمة الدولية.</a:t>
            </a:r>
          </a:p>
          <a:p>
            <a:pPr marL="347663" indent="-347663" algn="just" rtl="1">
              <a:lnSpc>
                <a:spcPct val="120000"/>
              </a:lnSpc>
              <a:buFontTx/>
              <a:buChar char="•"/>
            </a:pPr>
            <a:r>
              <a:rPr lang="ar-OM" sz="2500" b="1" dirty="0" smtClean="0">
                <a:solidFill>
                  <a:srgbClr val="A50021"/>
                </a:solidFill>
              </a:rPr>
              <a:t>في العام 2004/ 2006 خضعت مؤسستين وبرامجهما الأكاديمية للاعتماد، وجاءت نتائج الاعتماد دون المؤمل.</a:t>
            </a:r>
          </a:p>
          <a:p>
            <a:pPr marL="742950" lvl="1" indent="-285750" algn="just" rtl="1">
              <a:lnSpc>
                <a:spcPct val="120000"/>
              </a:lnSpc>
            </a:pPr>
            <a:endParaRPr lang="ar-OM" sz="2500" b="1" dirty="0" smtClean="0"/>
          </a:p>
          <a:p>
            <a:endParaRPr lang="en-US" dirty="0"/>
          </a:p>
        </p:txBody>
      </p:sp>
      <p:sp>
        <p:nvSpPr>
          <p:cNvPr id="5" name="Rounded Rectangle 4"/>
          <p:cNvSpPr/>
          <p:nvPr/>
        </p:nvSpPr>
        <p:spPr>
          <a:xfrm>
            <a:off x="381000" y="4343400"/>
            <a:ext cx="8382000" cy="2057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marL="347663" indent="-347663" algn="just" rtl="1">
              <a:lnSpc>
                <a:spcPct val="120000"/>
              </a:lnSpc>
              <a:buFontTx/>
              <a:buChar char="•"/>
            </a:pPr>
            <a:r>
              <a:rPr lang="ar-OM" sz="2400" b="1" dirty="0" smtClean="0">
                <a:solidFill>
                  <a:srgbClr val="C00000"/>
                </a:solidFill>
              </a:rPr>
              <a:t>دعت هذه النتائج، إضافة إلى التغذية الراجعة من القطاع إلى إجراء مراجعة شاملة للنظام، والأنظمة المعمول بها دوليا. وقد أظهرت المراجعة:</a:t>
            </a:r>
          </a:p>
          <a:p>
            <a:pPr marL="530225" lvl="1" indent="-265113" algn="just" rtl="1">
              <a:lnSpc>
                <a:spcPct val="120000"/>
              </a:lnSpc>
            </a:pPr>
            <a:r>
              <a:rPr lang="ar-OM" sz="2400" b="1" dirty="0" smtClean="0">
                <a:solidFill>
                  <a:srgbClr val="C00000"/>
                </a:solidFill>
              </a:rPr>
              <a:t>	- حاجة القطاع إلى الدعم ليتمكن من الارتقاء إلى مستوى المعايير الدولية</a:t>
            </a:r>
          </a:p>
          <a:p>
            <a:pPr marL="530225" lvl="1" indent="-265113" algn="just" rtl="1">
              <a:lnSpc>
                <a:spcPct val="120000"/>
              </a:lnSpc>
            </a:pPr>
            <a:r>
              <a:rPr lang="ar-OM" sz="2400" b="1" dirty="0" smtClean="0">
                <a:solidFill>
                  <a:srgbClr val="C00000"/>
                </a:solidFill>
              </a:rPr>
              <a:t>	- الحاجة إلى تعديل النظام وتحسينه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2" presetClass="entr" presetSubtype="4"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lide(fromBottom)">
                                      <p:cBhvr>
                                        <p:cTn id="17" dur="500"/>
                                        <p:tgtEl>
                                          <p:spTgt spid="5">
                                            <p:txEl>
                                              <p:pRg st="0" end="0"/>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lide(fromBottom)">
                                      <p:cBhvr>
                                        <p:cTn id="20" dur="500"/>
                                        <p:tgtEl>
                                          <p:spTgt spid="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slide(fromBottom)">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609600"/>
            <a:ext cx="7772400" cy="1165225"/>
          </a:xfrm>
        </p:spPr>
        <p:txBody>
          <a:bodyPr>
            <a:normAutofit fontScale="90000"/>
          </a:bodyPr>
          <a:lstStyle/>
          <a:p>
            <a:r>
              <a:rPr lang="ar-OM" b="1" dirty="0" smtClean="0"/>
              <a:t>النظام الوطني لإدارة الجودة</a:t>
            </a:r>
            <a:br>
              <a:rPr lang="ar-OM" b="1" dirty="0" smtClean="0"/>
            </a:br>
            <a:r>
              <a:rPr lang="ar-OM" sz="3100" b="1" dirty="0" smtClean="0"/>
              <a:t>خطة الجودة</a:t>
            </a:r>
            <a:r>
              <a:rPr lang="en-US" b="1" dirty="0" smtClean="0">
                <a:effectLst>
                  <a:outerShdw blurRad="38100" dist="38100" dir="2700000" algn="tl">
                    <a:srgbClr val="C0C0C0"/>
                  </a:outerShdw>
                </a:effectLst>
                <a:latin typeface="Arial" charset="0"/>
                <a:cs typeface="Arial" charset="0"/>
              </a:rPr>
              <a:t/>
            </a:r>
            <a:br>
              <a:rPr lang="en-US" b="1" dirty="0" smtClean="0">
                <a:effectLst>
                  <a:outerShdw blurRad="38100" dist="38100" dir="2700000" algn="tl">
                    <a:srgbClr val="C0C0C0"/>
                  </a:outerShdw>
                </a:effectLst>
                <a:latin typeface="Arial" charset="0"/>
                <a:cs typeface="Arial" charset="0"/>
              </a:rPr>
            </a:br>
            <a:endParaRPr lang="en-US" dirty="0"/>
          </a:p>
        </p:txBody>
      </p:sp>
      <p:sp>
        <p:nvSpPr>
          <p:cNvPr id="3" name="Subtitle 2"/>
          <p:cNvSpPr>
            <a:spLocks noGrp="1"/>
          </p:cNvSpPr>
          <p:nvPr>
            <p:ph type="subTitle" idx="1"/>
          </p:nvPr>
        </p:nvSpPr>
        <p:spPr>
          <a:xfrm>
            <a:off x="3200400" y="1447800"/>
            <a:ext cx="5715000" cy="4800600"/>
          </a:xfrm>
        </p:spPr>
        <p:txBody>
          <a:bodyPr>
            <a:noAutofit/>
          </a:bodyPr>
          <a:lstStyle/>
          <a:p>
            <a:pPr marL="265113" indent="-265113" algn="just" rtl="1">
              <a:lnSpc>
                <a:spcPct val="95000"/>
              </a:lnSpc>
              <a:buFontTx/>
              <a:buChar char="•"/>
            </a:pPr>
            <a:r>
              <a:rPr lang="ar-OM" sz="2400" b="1" dirty="0" smtClean="0">
                <a:solidFill>
                  <a:srgbClr val="A50021"/>
                </a:solidFill>
              </a:rPr>
              <a:t>في عام 2006، تم وضع خطة الجودة، بعد التشاور المكثف مع القطاع والمعنيين، والقياس المرجعي مع أنظمة إدارة الجودة المعمول بها دوليا.</a:t>
            </a:r>
          </a:p>
          <a:p>
            <a:pPr marL="265113" indent="-265113" algn="just" rtl="1">
              <a:lnSpc>
                <a:spcPct val="95000"/>
              </a:lnSpc>
              <a:buFontTx/>
              <a:buChar char="•"/>
            </a:pPr>
            <a:r>
              <a:rPr lang="ar-SA" sz="2400" b="1" dirty="0" smtClean="0">
                <a:solidFill>
                  <a:srgbClr val="A50021"/>
                </a:solidFill>
              </a:rPr>
              <a:t>جاءت هذه الخطة منسجمة مع إرشادات الشبكة الدولية لهيئات ضمان الجودة في التعليم العالي. وتضمنت مجموعة من الأهداف لبناء العناصر الأساسية التي يتطلبها النظام الوطني لإدارة جودة التعليم العالي في سلطنة عمان</a:t>
            </a:r>
            <a:r>
              <a:rPr lang="ar-OM" sz="2400" b="1" dirty="0" smtClean="0">
                <a:solidFill>
                  <a:srgbClr val="A50021"/>
                </a:solidFill>
              </a:rPr>
              <a:t>.</a:t>
            </a:r>
          </a:p>
          <a:p>
            <a:pPr marL="265113" indent="-265113" algn="just" rtl="1">
              <a:lnSpc>
                <a:spcPct val="95000"/>
              </a:lnSpc>
              <a:buFontTx/>
              <a:buChar char="•"/>
            </a:pPr>
            <a:r>
              <a:rPr lang="ar-OM" sz="2400" b="1" dirty="0" smtClean="0">
                <a:solidFill>
                  <a:srgbClr val="A50021"/>
                </a:solidFill>
              </a:rPr>
              <a:t>ركزت الخطة على ”ضمان الجودة“ و”تحسين النوعية“</a:t>
            </a:r>
          </a:p>
          <a:p>
            <a:pPr marL="265113" indent="-265113" algn="just" rtl="1">
              <a:lnSpc>
                <a:spcPct val="95000"/>
              </a:lnSpc>
              <a:spcAft>
                <a:spcPct val="50000"/>
              </a:spcAft>
              <a:buFontTx/>
              <a:buChar char="•"/>
            </a:pPr>
            <a:r>
              <a:rPr lang="ar-OM" sz="2400" b="1" dirty="0" smtClean="0">
                <a:solidFill>
                  <a:srgbClr val="A50021"/>
                </a:solidFill>
              </a:rPr>
              <a:t>”تحسين النوعية“ تضمن تصميم وتنفيذ البرنامج الوطني للتدريب والمساهمة في إنشاء ”الشبكة العمانية للجودة في التعليم العالي“.</a:t>
            </a:r>
            <a:endParaRPr lang="en-US" sz="2400" dirty="0"/>
          </a:p>
        </p:txBody>
      </p:sp>
      <p:pic>
        <p:nvPicPr>
          <p:cNvPr id="68610" name="Picture 2" descr="C:\Users\Dell3\Desktop\Untitled.png"/>
          <p:cNvPicPr>
            <a:picLocks noChangeAspect="1" noChangeArrowheads="1"/>
          </p:cNvPicPr>
          <p:nvPr/>
        </p:nvPicPr>
        <p:blipFill>
          <a:blip r:embed="rId3" cstate="print"/>
          <a:srcRect/>
          <a:stretch>
            <a:fillRect/>
          </a:stretch>
        </p:blipFill>
        <p:spPr bwMode="auto">
          <a:xfrm>
            <a:off x="381000" y="1676400"/>
            <a:ext cx="2743200" cy="3962400"/>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 calcmode="lin" valueType="num">
                                      <p:cBhvr additive="base">
                                        <p:cTn id="12" dur="500" fill="hold"/>
                                        <p:tgtEl>
                                          <p:spTgt spid="68610"/>
                                        </p:tgtEl>
                                        <p:attrNameLst>
                                          <p:attrName>ppt_x</p:attrName>
                                        </p:attrNameLst>
                                      </p:cBhvr>
                                      <p:tavLst>
                                        <p:tav tm="0">
                                          <p:val>
                                            <p:strVal val="#ppt_x"/>
                                          </p:val>
                                        </p:tav>
                                        <p:tav tm="100000">
                                          <p:val>
                                            <p:strVal val="#ppt_x"/>
                                          </p:val>
                                        </p:tav>
                                      </p:tavLst>
                                    </p:anim>
                                    <p:anim calcmode="lin" valueType="num">
                                      <p:cBhvr additive="base">
                                        <p:cTn id="13"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81000"/>
            <a:ext cx="7772400" cy="1295400"/>
          </a:xfrm>
        </p:spPr>
        <p:txBody>
          <a:bodyPr>
            <a:normAutofit fontScale="90000"/>
          </a:bodyPr>
          <a:lstStyle/>
          <a:p>
            <a:pPr rtl="1"/>
            <a:r>
              <a:rPr lang="ar-OM" sz="4000" b="1" dirty="0" smtClean="0"/>
              <a:t>النظام</a:t>
            </a:r>
            <a:r>
              <a:rPr lang="ar-OM" sz="4000" b="1" dirty="0" smtClean="0">
                <a:solidFill>
                  <a:schemeClr val="bg1"/>
                </a:solidFill>
              </a:rPr>
              <a:t> </a:t>
            </a:r>
            <a:r>
              <a:rPr lang="ar-OM" sz="4000" b="1" dirty="0" smtClean="0"/>
              <a:t>الوطني</a:t>
            </a:r>
            <a:r>
              <a:rPr lang="ar-OM" sz="4000" b="1" dirty="0" smtClean="0">
                <a:solidFill>
                  <a:schemeClr val="bg1"/>
                </a:solidFill>
              </a:rPr>
              <a:t> </a:t>
            </a:r>
            <a:r>
              <a:rPr lang="ar-OM" sz="4000" b="1" dirty="0" smtClean="0"/>
              <a:t>لإدارة</a:t>
            </a:r>
            <a:r>
              <a:rPr lang="ar-OM" sz="4000" b="1" dirty="0" smtClean="0">
                <a:solidFill>
                  <a:schemeClr val="bg1"/>
                </a:solidFill>
              </a:rPr>
              <a:t> </a:t>
            </a:r>
            <a:r>
              <a:rPr lang="ar-OM" sz="4000" b="1" dirty="0" smtClean="0"/>
              <a:t>الجودة</a:t>
            </a:r>
            <a:r>
              <a:rPr lang="ar-OM" b="1" dirty="0" smtClean="0">
                <a:solidFill>
                  <a:schemeClr val="bg1"/>
                </a:solidFill>
              </a:rPr>
              <a:t/>
            </a:r>
            <a:br>
              <a:rPr lang="ar-OM" b="1" dirty="0" smtClean="0">
                <a:solidFill>
                  <a:schemeClr val="bg1"/>
                </a:solidFill>
              </a:rPr>
            </a:br>
            <a:r>
              <a:rPr lang="en-GB" b="1" dirty="0" smtClean="0">
                <a:solidFill>
                  <a:schemeClr val="bg1"/>
                </a:solidFill>
              </a:rPr>
              <a:t> </a:t>
            </a:r>
            <a:r>
              <a:rPr lang="ar-OM" sz="3100" b="1" dirty="0" smtClean="0"/>
              <a:t>العناصر</a:t>
            </a:r>
            <a:r>
              <a:rPr lang="ar-OM" sz="3100" b="1" dirty="0" smtClean="0">
                <a:solidFill>
                  <a:schemeClr val="bg1"/>
                </a:solidFill>
              </a:rPr>
              <a:t> </a:t>
            </a:r>
            <a:r>
              <a:rPr lang="ar-OM" sz="3100" b="1" dirty="0" smtClean="0"/>
              <a:t>الأساسية</a:t>
            </a:r>
            <a:r>
              <a:rPr lang="ar-OM" sz="3100" b="1" dirty="0" smtClean="0">
                <a:solidFill>
                  <a:schemeClr val="bg1"/>
                </a:solidFill>
              </a:rPr>
              <a:t> </a:t>
            </a:r>
            <a:r>
              <a:rPr lang="ar-OM" sz="3100" b="1" dirty="0" smtClean="0"/>
              <a:t>(2/1)</a:t>
            </a:r>
            <a:endParaRPr lang="en-US" dirty="0"/>
          </a:p>
        </p:txBody>
      </p:sp>
      <p:sp>
        <p:nvSpPr>
          <p:cNvPr id="3" name="Subtitle 2"/>
          <p:cNvSpPr>
            <a:spLocks noGrp="1"/>
          </p:cNvSpPr>
          <p:nvPr>
            <p:ph type="subTitle" idx="1"/>
          </p:nvPr>
        </p:nvSpPr>
        <p:spPr>
          <a:xfrm>
            <a:off x="1371600" y="1828800"/>
            <a:ext cx="7010400" cy="2286000"/>
          </a:xfrm>
        </p:spPr>
        <p:txBody>
          <a:bodyPr>
            <a:noAutofit/>
          </a:bodyPr>
          <a:lstStyle/>
          <a:p>
            <a:pPr marL="265113" indent="-265113" algn="just" rtl="1">
              <a:spcAft>
                <a:spcPts val="600"/>
              </a:spcAft>
              <a:buFontTx/>
              <a:buChar char="•"/>
            </a:pPr>
            <a:r>
              <a:rPr lang="ar-OM" sz="2600" b="1" dirty="0" smtClean="0">
                <a:solidFill>
                  <a:srgbClr val="A50021"/>
                </a:solidFill>
              </a:rPr>
              <a:t>الإطار الوطني للمؤهلات العلمية في سلطنة عمان</a:t>
            </a:r>
          </a:p>
          <a:p>
            <a:pPr marL="265113" indent="-265113" algn="just" rtl="1">
              <a:spcAft>
                <a:spcPts val="600"/>
              </a:spcAft>
              <a:buFontTx/>
              <a:buChar char="•"/>
            </a:pPr>
            <a:r>
              <a:rPr lang="ar-OM" sz="2600" b="1" dirty="0" smtClean="0">
                <a:solidFill>
                  <a:srgbClr val="A50021"/>
                </a:solidFill>
              </a:rPr>
              <a:t>إطار تصنيف مؤسسات التعليم العالي</a:t>
            </a:r>
          </a:p>
          <a:p>
            <a:pPr marL="265113" indent="-265113" algn="just" rtl="1">
              <a:spcAft>
                <a:spcPts val="600"/>
              </a:spcAft>
              <a:buFontTx/>
              <a:buChar char="•"/>
            </a:pPr>
            <a:r>
              <a:rPr lang="ar-OM" sz="2600" b="1" dirty="0" smtClean="0">
                <a:solidFill>
                  <a:srgbClr val="FF0000"/>
                </a:solidFill>
              </a:rPr>
              <a:t>الترخيص المؤسسي </a:t>
            </a:r>
          </a:p>
          <a:p>
            <a:pPr marL="265113" indent="-265113" algn="just" rtl="1">
              <a:lnSpc>
                <a:spcPts val="1500"/>
              </a:lnSpc>
              <a:spcAft>
                <a:spcPts val="600"/>
              </a:spcAft>
            </a:pPr>
            <a:r>
              <a:rPr lang="ar-OM" sz="2600" b="1" dirty="0" smtClean="0">
                <a:solidFill>
                  <a:srgbClr val="FF0000"/>
                </a:solidFill>
              </a:rPr>
              <a:t>	(يصدر من قبل وزارة التعليم العالي بعد موافقة مجلس التعليم)</a:t>
            </a:r>
          </a:p>
          <a:p>
            <a:pPr marL="265113" indent="-265113" algn="just" rtl="1">
              <a:lnSpc>
                <a:spcPct val="70000"/>
              </a:lnSpc>
              <a:spcAft>
                <a:spcPts val="600"/>
              </a:spcAft>
              <a:buFontTx/>
              <a:buChar char="•"/>
            </a:pPr>
            <a:endParaRPr lang="ar-OM" sz="2400" b="1" dirty="0" smtClean="0">
              <a:solidFill>
                <a:srgbClr val="A50021"/>
              </a:solidFill>
            </a:endParaRPr>
          </a:p>
        </p:txBody>
      </p:sp>
      <p:sp>
        <p:nvSpPr>
          <p:cNvPr id="5" name="Rectangle 4"/>
          <p:cNvSpPr/>
          <p:nvPr/>
        </p:nvSpPr>
        <p:spPr>
          <a:xfrm>
            <a:off x="304800" y="6172200"/>
            <a:ext cx="5410200" cy="461665"/>
          </a:xfrm>
          <a:prstGeom prst="rect">
            <a:avLst/>
          </a:prstGeom>
        </p:spPr>
        <p:txBody>
          <a:bodyPr wrap="square">
            <a:spAutoFit/>
          </a:bodyPr>
          <a:lstStyle/>
          <a:p>
            <a:r>
              <a:rPr lang="en-GB" sz="1200" dirty="0" smtClean="0">
                <a:hlinkClick r:id="rId3"/>
              </a:rPr>
              <a:t>http://</a:t>
            </a:r>
            <a:r>
              <a:rPr lang="en-GB" sz="1200" dirty="0" smtClean="0">
                <a:solidFill>
                  <a:schemeClr val="bg1"/>
                </a:solidFill>
                <a:hlinkClick r:id="rId3"/>
              </a:rPr>
              <a:t>www.arsco.org/detailed/a9ca5e7d-be2b-4b91-9363-46af7b7c166f</a:t>
            </a:r>
            <a:endParaRPr lang="en-GB" sz="1200" dirty="0" smtClean="0">
              <a:solidFill>
                <a:schemeClr val="bg1"/>
              </a:solidFill>
            </a:endParaRPr>
          </a:p>
          <a:p>
            <a:endParaRPr lang="ar-OM" sz="1200" dirty="0">
              <a:solidFill>
                <a:schemeClr val="bg1"/>
              </a:solidFill>
            </a:endParaRPr>
          </a:p>
        </p:txBody>
      </p:sp>
      <p:pic>
        <p:nvPicPr>
          <p:cNvPr id="71682" name="Picture 2" descr="http://www.unb.ca/fredericton/education/mmi/_resources/img/story/new-initiatives.jpg"/>
          <p:cNvPicPr>
            <a:picLocks noChangeAspect="1" noChangeArrowheads="1"/>
          </p:cNvPicPr>
          <p:nvPr/>
        </p:nvPicPr>
        <p:blipFill>
          <a:blip r:embed="rId4" cstate="print"/>
          <a:srcRect/>
          <a:stretch>
            <a:fillRect/>
          </a:stretch>
        </p:blipFill>
        <p:spPr bwMode="auto">
          <a:xfrm>
            <a:off x="533400" y="4064000"/>
            <a:ext cx="2362200" cy="2184400"/>
          </a:xfrm>
          <a:prstGeom prst="rect">
            <a:avLst/>
          </a:prstGeom>
          <a:noFill/>
        </p:spPr>
      </p:pic>
      <p:sp>
        <p:nvSpPr>
          <p:cNvPr id="7" name="TextBox 6"/>
          <p:cNvSpPr txBox="1"/>
          <p:nvPr/>
        </p:nvSpPr>
        <p:spPr>
          <a:xfrm>
            <a:off x="3200400" y="3822174"/>
            <a:ext cx="5181600" cy="2012987"/>
          </a:xfrm>
          <a:prstGeom prst="rect">
            <a:avLst/>
          </a:prstGeom>
          <a:noFill/>
        </p:spPr>
        <p:txBody>
          <a:bodyPr wrap="square" rtlCol="1">
            <a:spAutoFit/>
          </a:bodyPr>
          <a:lstStyle/>
          <a:p>
            <a:pPr marL="265113" indent="-265113" algn="just" rtl="1">
              <a:spcAft>
                <a:spcPts val="600"/>
              </a:spcAft>
              <a:buFontTx/>
              <a:buChar char="•"/>
            </a:pPr>
            <a:r>
              <a:rPr lang="ar-OM" sz="2600" b="1" dirty="0" smtClean="0">
                <a:solidFill>
                  <a:srgbClr val="A50021"/>
                </a:solidFill>
              </a:rPr>
              <a:t>المعايير المؤسسية</a:t>
            </a:r>
          </a:p>
          <a:p>
            <a:pPr marL="265113" indent="-265113" algn="just" rtl="1">
              <a:spcAft>
                <a:spcPts val="600"/>
              </a:spcAft>
              <a:buFontTx/>
              <a:buChar char="•"/>
            </a:pPr>
            <a:r>
              <a:rPr lang="ar-OM" sz="2600" b="1" dirty="0" smtClean="0">
                <a:solidFill>
                  <a:srgbClr val="A50021"/>
                </a:solidFill>
              </a:rPr>
              <a:t>تدقيق الجودة المؤسسية</a:t>
            </a:r>
          </a:p>
          <a:p>
            <a:pPr marL="265113" indent="-265113" algn="just" rtl="1">
              <a:lnSpc>
                <a:spcPts val="1500"/>
              </a:lnSpc>
              <a:spcAft>
                <a:spcPts val="600"/>
              </a:spcAft>
            </a:pPr>
            <a:r>
              <a:rPr lang="ar-OM" sz="2600" b="1" dirty="0" smtClean="0">
                <a:solidFill>
                  <a:srgbClr val="A50021"/>
                </a:solidFill>
              </a:rPr>
              <a:t>	(الاعتماد المؤسسي: المرحلة الأولى)</a:t>
            </a:r>
          </a:p>
          <a:p>
            <a:pPr marL="265113" indent="-265113" algn="just" rtl="1">
              <a:spcAft>
                <a:spcPts val="600"/>
              </a:spcAft>
              <a:buFontTx/>
              <a:buChar char="•"/>
            </a:pPr>
            <a:r>
              <a:rPr lang="ar-OM" sz="2600" b="1" dirty="0" smtClean="0">
                <a:solidFill>
                  <a:srgbClr val="A50021"/>
                </a:solidFill>
              </a:rPr>
              <a:t>التقويم المؤسسي </a:t>
            </a:r>
          </a:p>
          <a:p>
            <a:pPr marL="265113" indent="-265113" algn="just" rtl="1">
              <a:lnSpc>
                <a:spcPts val="1500"/>
              </a:lnSpc>
              <a:spcAft>
                <a:spcPts val="600"/>
              </a:spcAft>
            </a:pPr>
            <a:r>
              <a:rPr lang="ar-OM" sz="2600" b="1" dirty="0" smtClean="0">
                <a:solidFill>
                  <a:srgbClr val="A50021"/>
                </a:solidFill>
              </a:rPr>
              <a:t>	(الاعتماد المؤسسي: المرحلة الثانية)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lide(fromBottom)">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slide(fromBottom)">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slide(fromBottom)">
                                      <p:cBhvr>
                                        <p:cTn id="36" dur="500"/>
                                        <p:tgtEl>
                                          <p:spTgt spid="7">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slide(fromBottom)">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slide(fromBottom)">
                                      <p:cBhvr>
                                        <p:cTn id="44" dur="500"/>
                                        <p:tgtEl>
                                          <p:spTgt spid="7">
                                            <p:txEl>
                                              <p:pRg st="3" end="3"/>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slide(fromBottom)">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295400"/>
          </a:xfrm>
        </p:spPr>
        <p:txBody>
          <a:bodyPr/>
          <a:lstStyle/>
          <a:p>
            <a:pPr rtl="1"/>
            <a:r>
              <a:rPr lang="ar-OM" sz="4000" b="1" dirty="0" smtClean="0"/>
              <a:t>النظام الوطني لإدارة الجودة</a:t>
            </a:r>
            <a:r>
              <a:rPr lang="ar-OM" b="1" dirty="0" smtClean="0"/>
              <a:t/>
            </a:r>
            <a:br>
              <a:rPr lang="ar-OM" b="1" dirty="0" smtClean="0"/>
            </a:br>
            <a:r>
              <a:rPr lang="ar-OM" sz="3100" b="1" dirty="0" smtClean="0"/>
              <a:t>العناصر الأساسية (2/2)</a:t>
            </a:r>
            <a:endParaRPr lang="en-US" dirty="0"/>
          </a:p>
        </p:txBody>
      </p:sp>
      <p:sp>
        <p:nvSpPr>
          <p:cNvPr id="3" name="Subtitle 2"/>
          <p:cNvSpPr>
            <a:spLocks noGrp="1"/>
          </p:cNvSpPr>
          <p:nvPr>
            <p:ph type="subTitle" idx="1"/>
          </p:nvPr>
        </p:nvSpPr>
        <p:spPr>
          <a:xfrm>
            <a:off x="762000" y="1447800"/>
            <a:ext cx="7620000" cy="4876800"/>
          </a:xfrm>
        </p:spPr>
        <p:txBody>
          <a:bodyPr>
            <a:noAutofit/>
          </a:bodyPr>
          <a:lstStyle/>
          <a:p>
            <a:pPr marL="265113" indent="-265113" algn="just" rtl="1">
              <a:lnSpc>
                <a:spcPct val="70000"/>
              </a:lnSpc>
              <a:spcAft>
                <a:spcPts val="600"/>
              </a:spcAft>
            </a:pPr>
            <a:endParaRPr lang="ar-OM" sz="2400" b="1" dirty="0" smtClean="0">
              <a:solidFill>
                <a:srgbClr val="A50021"/>
              </a:solidFill>
            </a:endParaRPr>
          </a:p>
          <a:p>
            <a:pPr marL="265113" indent="-265113" algn="just" rtl="1">
              <a:spcAft>
                <a:spcPts val="600"/>
              </a:spcAft>
              <a:buFontTx/>
              <a:buChar char="•"/>
            </a:pPr>
            <a:r>
              <a:rPr lang="ar-OM" sz="2800" b="1" dirty="0" smtClean="0">
                <a:solidFill>
                  <a:srgbClr val="A50021"/>
                </a:solidFill>
              </a:rPr>
              <a:t>التصنيف المعياري للتعليم العالي في سلطنة عمان</a:t>
            </a:r>
            <a:endParaRPr lang="ar-OM" sz="2800" b="1" dirty="0" smtClean="0">
              <a:solidFill>
                <a:srgbClr val="FF0000"/>
              </a:solidFill>
            </a:endParaRPr>
          </a:p>
          <a:p>
            <a:pPr marL="265113" indent="-265113" algn="just" rtl="1">
              <a:spcAft>
                <a:spcPts val="600"/>
              </a:spcAft>
              <a:buFontTx/>
              <a:buChar char="•"/>
            </a:pPr>
            <a:r>
              <a:rPr lang="ar-OM" sz="2800" b="1" dirty="0" smtClean="0">
                <a:solidFill>
                  <a:srgbClr val="FF0000"/>
                </a:solidFill>
              </a:rPr>
              <a:t>الترخيص البرنامجي </a:t>
            </a:r>
          </a:p>
          <a:p>
            <a:pPr marL="265113" indent="-265113" algn="just" rtl="1">
              <a:lnSpc>
                <a:spcPts val="2500"/>
              </a:lnSpc>
              <a:spcAft>
                <a:spcPts val="600"/>
              </a:spcAft>
            </a:pPr>
            <a:r>
              <a:rPr lang="ar-OM" sz="2800" b="1" dirty="0" smtClean="0">
                <a:solidFill>
                  <a:srgbClr val="FF0000"/>
                </a:solidFill>
              </a:rPr>
              <a:t>	(يصدر من قبل وزارة التعليم العالي)</a:t>
            </a:r>
          </a:p>
          <a:p>
            <a:pPr marL="265113" indent="-265113" algn="just" rtl="1">
              <a:spcAft>
                <a:spcPts val="600"/>
              </a:spcAft>
              <a:buFontTx/>
              <a:buChar char="•"/>
            </a:pPr>
            <a:r>
              <a:rPr lang="ar-OM" sz="2800" b="1" dirty="0" smtClean="0">
                <a:solidFill>
                  <a:srgbClr val="A50021"/>
                </a:solidFill>
              </a:rPr>
              <a:t>المعايير البرنامجية</a:t>
            </a:r>
          </a:p>
          <a:p>
            <a:pPr marL="265113" indent="-265113" algn="just" rtl="1">
              <a:spcAft>
                <a:spcPts val="600"/>
              </a:spcAft>
              <a:buFontTx/>
              <a:buChar char="•"/>
            </a:pPr>
            <a:r>
              <a:rPr lang="ar-OM" sz="2800" b="1" dirty="0" smtClean="0">
                <a:solidFill>
                  <a:srgbClr val="A50021"/>
                </a:solidFill>
              </a:rPr>
              <a:t>اعتماد البرامج الوطنية</a:t>
            </a:r>
          </a:p>
          <a:p>
            <a:pPr marL="265113" indent="-265113" algn="just" rtl="1">
              <a:spcAft>
                <a:spcPts val="600"/>
              </a:spcAft>
              <a:buFontTx/>
              <a:buChar char="•"/>
            </a:pPr>
            <a:r>
              <a:rPr lang="ar-OM" sz="2800" b="1" dirty="0" smtClean="0">
                <a:solidFill>
                  <a:srgbClr val="A50021"/>
                </a:solidFill>
              </a:rPr>
              <a:t>الاعتراف بالبرامج الأجنبية</a:t>
            </a:r>
          </a:p>
          <a:p>
            <a:pPr marL="265113" indent="-265113" algn="just" rtl="1">
              <a:spcAft>
                <a:spcPts val="600"/>
              </a:spcAft>
              <a:buFontTx/>
              <a:buChar char="•"/>
            </a:pPr>
            <a:r>
              <a:rPr lang="ar-OM" sz="2800" b="1" dirty="0" smtClean="0">
                <a:solidFill>
                  <a:srgbClr val="A50021"/>
                </a:solidFill>
              </a:rPr>
              <a:t>الاعتراض والتظلم</a:t>
            </a:r>
            <a:endParaRPr lang="en-US" sz="2800" dirty="0"/>
          </a:p>
        </p:txBody>
      </p:sp>
      <p:pic>
        <p:nvPicPr>
          <p:cNvPr id="8" name="Picture 7" descr="C:\Users\Dell3\Desktop\new.jpg"/>
          <p:cNvPicPr/>
          <p:nvPr/>
        </p:nvPicPr>
        <p:blipFill>
          <a:blip r:embed="rId3" cstate="print"/>
          <a:srcRect/>
          <a:stretch>
            <a:fillRect/>
          </a:stretch>
        </p:blipFill>
        <p:spPr bwMode="auto">
          <a:xfrm>
            <a:off x="457200" y="2667000"/>
            <a:ext cx="2667000" cy="3581401"/>
          </a:xfrm>
          <a:prstGeom prst="rect">
            <a:avLst/>
          </a:prstGeom>
          <a:solidFill>
            <a:schemeClr val="bg2"/>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lide(fromBottom)">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lide(fromBottom)">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228600"/>
            <a:ext cx="7772400" cy="1470025"/>
          </a:xfrm>
        </p:spPr>
        <p:txBody>
          <a:bodyPr/>
          <a:lstStyle/>
          <a:p>
            <a:pPr rtl="1"/>
            <a:r>
              <a:rPr lang="ar-OM" sz="4000" b="1" dirty="0" smtClean="0"/>
              <a:t>اعتماد مؤسسات التعليم العالي</a:t>
            </a:r>
            <a:r>
              <a:rPr lang="ar-OM" b="1" dirty="0" smtClean="0">
                <a:solidFill>
                  <a:schemeClr val="bg1"/>
                </a:solidFill>
              </a:rPr>
              <a:t/>
            </a:r>
            <a:br>
              <a:rPr lang="ar-OM" b="1" dirty="0" smtClean="0">
                <a:solidFill>
                  <a:schemeClr val="bg1"/>
                </a:solidFill>
              </a:rPr>
            </a:br>
            <a:r>
              <a:rPr lang="ar-OM" sz="2800" b="1" dirty="0" smtClean="0"/>
              <a:t>تطوير نظام الاعتماد في الـ (</a:t>
            </a:r>
            <a:r>
              <a:rPr lang="en-GB" sz="2800" b="1" dirty="0" smtClean="0"/>
              <a:t>ROSQA</a:t>
            </a:r>
            <a:r>
              <a:rPr lang="ar-OM" sz="2800" b="1" dirty="0" smtClean="0"/>
              <a:t>)</a:t>
            </a:r>
            <a:endParaRPr lang="en-US" sz="2800" dirty="0"/>
          </a:p>
        </p:txBody>
      </p:sp>
      <p:sp>
        <p:nvSpPr>
          <p:cNvPr id="3" name="Subtitle 2"/>
          <p:cNvSpPr>
            <a:spLocks noGrp="1"/>
          </p:cNvSpPr>
          <p:nvPr>
            <p:ph type="subTitle" idx="1"/>
          </p:nvPr>
        </p:nvSpPr>
        <p:spPr>
          <a:xfrm>
            <a:off x="533400" y="1676400"/>
            <a:ext cx="8153400" cy="4495800"/>
          </a:xfrm>
        </p:spPr>
        <p:txBody>
          <a:bodyPr>
            <a:noAutofit/>
          </a:bodyPr>
          <a:lstStyle/>
          <a:p>
            <a:pPr algn="justLow" rtl="1"/>
            <a:r>
              <a:rPr lang="ar-OM" sz="2700" b="1" dirty="0" smtClean="0">
                <a:solidFill>
                  <a:srgbClr val="C00000"/>
                </a:solidFill>
              </a:rPr>
              <a:t>أظهرت المراجعة الشاملة، التي أُجريت في العام 2006م، ضرورة تحسين عدد من العناصر في نظام الاعتماد المؤسسي، الوارد في الـ (</a:t>
            </a:r>
            <a:r>
              <a:rPr lang="en-GB" sz="2700" b="1" dirty="0" smtClean="0">
                <a:solidFill>
                  <a:srgbClr val="C00000"/>
                </a:solidFill>
              </a:rPr>
              <a:t>ROSQA</a:t>
            </a:r>
            <a:r>
              <a:rPr lang="ar-OM" sz="2700" b="1" dirty="0" smtClean="0">
                <a:solidFill>
                  <a:srgbClr val="C00000"/>
                </a:solidFill>
              </a:rPr>
              <a:t>)، منها: </a:t>
            </a:r>
          </a:p>
          <a:p>
            <a:pPr marL="530225" indent="-354013" algn="justLow" rtl="1">
              <a:buFont typeface="Wingdings" pitchFamily="2" charset="2"/>
              <a:buChar char="ü"/>
            </a:pPr>
            <a:r>
              <a:rPr lang="ar-OM" sz="2700" b="1" dirty="0" smtClean="0">
                <a:solidFill>
                  <a:srgbClr val="C00000"/>
                </a:solidFill>
              </a:rPr>
              <a:t>تطبيع معايير وإجراءات الاعتماد المؤسسي، لتصبح أكثر ملائمة للبيئة العمانية، وواقع مؤسسات التعليم العالي الفتية.</a:t>
            </a:r>
          </a:p>
          <a:p>
            <a:pPr marL="530225" indent="-354013" algn="justLow" rtl="1">
              <a:buFont typeface="Wingdings" pitchFamily="2" charset="2"/>
              <a:buChar char="ü"/>
            </a:pPr>
            <a:r>
              <a:rPr lang="ar-OM" sz="2700" b="1" dirty="0" smtClean="0">
                <a:solidFill>
                  <a:srgbClr val="C00000"/>
                </a:solidFill>
              </a:rPr>
              <a:t>استخدام أكثر من نوع واحد من المعايير</a:t>
            </a:r>
          </a:p>
          <a:p>
            <a:pPr marL="530225" indent="-354013" algn="justLow" rtl="1">
              <a:buFont typeface="Wingdings" pitchFamily="2" charset="2"/>
              <a:buChar char="ü"/>
            </a:pPr>
            <a:r>
              <a:rPr lang="ar-OM" sz="2700" b="1" dirty="0" smtClean="0">
                <a:solidFill>
                  <a:srgbClr val="C00000"/>
                </a:solidFill>
              </a:rPr>
              <a:t>وضع معايير جديدة للأنشطة المؤسسية التي لم يتم تضمينها سابقا</a:t>
            </a:r>
          </a:p>
          <a:p>
            <a:pPr marL="530225" indent="-354013" algn="justLow" rtl="1">
              <a:buFont typeface="Wingdings" pitchFamily="2" charset="2"/>
              <a:buChar char="ü"/>
            </a:pPr>
            <a:r>
              <a:rPr lang="ar-OM" sz="2700" b="1" dirty="0" smtClean="0">
                <a:solidFill>
                  <a:srgbClr val="C00000"/>
                </a:solidFill>
              </a:rPr>
              <a:t>إنشاء سجل وطني للمراجعين الخارجيين</a:t>
            </a:r>
          </a:p>
          <a:p>
            <a:pPr marL="530225" indent="-354013" algn="justLow" rtl="1">
              <a:buFont typeface="Wingdings" pitchFamily="2" charset="2"/>
              <a:buChar char="ü"/>
            </a:pPr>
            <a:r>
              <a:rPr lang="ar-OM" sz="2700" b="1" dirty="0" smtClean="0">
                <a:solidFill>
                  <a:srgbClr val="C00000"/>
                </a:solidFill>
              </a:rPr>
              <a:t>وضع إجراءات للاعتراض والتظلم تقارير وقرارات الاعتماد  </a:t>
            </a:r>
            <a:endParaRPr lang="en-US" sz="27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609601"/>
            <a:ext cx="7772400" cy="914399"/>
          </a:xfrm>
        </p:spPr>
        <p:txBody>
          <a:bodyPr>
            <a:normAutofit fontScale="90000"/>
          </a:bodyPr>
          <a:lstStyle/>
          <a:p>
            <a:pPr rtl="1"/>
            <a:r>
              <a:rPr lang="ar-OM" sz="3200" b="1" dirty="0" smtClean="0"/>
              <a:t/>
            </a:r>
            <a:br>
              <a:rPr lang="ar-OM" sz="3200" b="1" dirty="0" smtClean="0"/>
            </a:br>
            <a:r>
              <a:rPr lang="ar-OM" b="1" dirty="0" smtClean="0"/>
              <a:t>جدول المحتويات</a:t>
            </a:r>
            <a:r>
              <a:rPr lang="ar-OM" sz="3200" b="1" dirty="0" smtClean="0"/>
              <a:t/>
            </a:r>
            <a:br>
              <a:rPr lang="ar-OM" sz="3200" b="1" dirty="0" smtClean="0"/>
            </a:br>
            <a:r>
              <a:rPr lang="ar-OM" sz="3200" b="1" dirty="0" smtClean="0"/>
              <a:t> </a:t>
            </a:r>
            <a:r>
              <a:rPr lang="ar-OM" b="1" dirty="0" smtClean="0"/>
              <a:t/>
            </a:r>
            <a:br>
              <a:rPr lang="ar-OM" b="1" dirty="0" smtClean="0"/>
            </a:br>
            <a:endParaRPr lang="en-US" b="1" dirty="0"/>
          </a:p>
        </p:txBody>
      </p:sp>
      <p:sp>
        <p:nvSpPr>
          <p:cNvPr id="6" name="TextBox 5"/>
          <p:cNvSpPr txBox="1"/>
          <p:nvPr/>
        </p:nvSpPr>
        <p:spPr>
          <a:xfrm>
            <a:off x="1371600" y="115318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ar-OM" sz="2800" b="1" dirty="0" smtClean="0">
                <a:solidFill>
                  <a:srgbClr val="C00000"/>
                </a:solidFill>
                <a:cs typeface="+mj-cs"/>
              </a:rPr>
              <a:t>1. الكم والكيْف (الجودة) في التعليم العالي</a:t>
            </a:r>
          </a:p>
        </p:txBody>
      </p:sp>
      <p:sp>
        <p:nvSpPr>
          <p:cNvPr id="7" name="TextBox 6"/>
          <p:cNvSpPr txBox="1"/>
          <p:nvPr/>
        </p:nvSpPr>
        <p:spPr>
          <a:xfrm>
            <a:off x="1371600" y="161038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ar-OM" sz="2800" b="1" dirty="0" smtClean="0">
                <a:solidFill>
                  <a:srgbClr val="C00000"/>
                </a:solidFill>
                <a:cs typeface="+mj-cs"/>
              </a:rPr>
              <a:t>2. جودة التعليم العالي، مسؤولية من؟</a:t>
            </a:r>
          </a:p>
        </p:txBody>
      </p:sp>
      <p:sp>
        <p:nvSpPr>
          <p:cNvPr id="8" name="TextBox 7"/>
          <p:cNvSpPr txBox="1"/>
          <p:nvPr/>
        </p:nvSpPr>
        <p:spPr>
          <a:xfrm>
            <a:off x="1371600" y="206758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ar-OM" sz="2800" b="1" dirty="0" smtClean="0">
                <a:solidFill>
                  <a:srgbClr val="C00000"/>
                </a:solidFill>
                <a:cs typeface="+mj-cs"/>
              </a:rPr>
              <a:t>3. أهمية ضمان الجودة  والاعتماد في التعليم العالي</a:t>
            </a:r>
          </a:p>
        </p:txBody>
      </p:sp>
      <p:sp>
        <p:nvSpPr>
          <p:cNvPr id="9" name="TextBox 8"/>
          <p:cNvSpPr txBox="1"/>
          <p:nvPr/>
        </p:nvSpPr>
        <p:spPr>
          <a:xfrm>
            <a:off x="1371600" y="252478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ar-OM" sz="2800" b="1" dirty="0" smtClean="0">
                <a:solidFill>
                  <a:srgbClr val="C00000"/>
                </a:solidFill>
                <a:cs typeface="+mj-cs"/>
              </a:rPr>
              <a:t>4. الهيئة العمانية للاعتماد الأكاديمي</a:t>
            </a:r>
          </a:p>
        </p:txBody>
      </p:sp>
      <p:sp>
        <p:nvSpPr>
          <p:cNvPr id="11" name="TextBox 10"/>
          <p:cNvSpPr txBox="1"/>
          <p:nvPr/>
        </p:nvSpPr>
        <p:spPr>
          <a:xfrm>
            <a:off x="1371600" y="297180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174625" indent="-166688" algn="r" rtl="1"/>
            <a:r>
              <a:rPr lang="ar-OM" sz="2800" b="1" dirty="0" smtClean="0">
                <a:solidFill>
                  <a:srgbClr val="C00000"/>
                </a:solidFill>
                <a:cs typeface="+mj-cs"/>
              </a:rPr>
              <a:t>5. النظام</a:t>
            </a:r>
            <a:r>
              <a:rPr lang="ar-OM" sz="600" b="1" dirty="0" smtClean="0">
                <a:solidFill>
                  <a:srgbClr val="008000"/>
                </a:solidFill>
              </a:rPr>
              <a:t> </a:t>
            </a:r>
            <a:r>
              <a:rPr lang="ar-OM" sz="2800" b="1" dirty="0" smtClean="0">
                <a:solidFill>
                  <a:srgbClr val="C00000"/>
                </a:solidFill>
                <a:cs typeface="+mj-cs"/>
              </a:rPr>
              <a:t>الوطني لإدارة الجودة في التعليم العالي </a:t>
            </a:r>
          </a:p>
        </p:txBody>
      </p:sp>
      <p:sp>
        <p:nvSpPr>
          <p:cNvPr id="12" name="TextBox 11"/>
          <p:cNvSpPr txBox="1"/>
          <p:nvPr/>
        </p:nvSpPr>
        <p:spPr>
          <a:xfrm>
            <a:off x="1371600" y="572518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166688" indent="-166688" algn="r" rtl="1"/>
            <a:r>
              <a:rPr lang="ar-OM" sz="2800" b="1" dirty="0" smtClean="0">
                <a:solidFill>
                  <a:srgbClr val="C00000"/>
                </a:solidFill>
                <a:cs typeface="+mj-cs"/>
              </a:rPr>
              <a:t>10. الخطوات القادمة</a:t>
            </a:r>
          </a:p>
        </p:txBody>
      </p:sp>
      <p:sp>
        <p:nvSpPr>
          <p:cNvPr id="10" name="TextBox 9"/>
          <p:cNvSpPr txBox="1"/>
          <p:nvPr/>
        </p:nvSpPr>
        <p:spPr>
          <a:xfrm>
            <a:off x="1371600" y="3447871"/>
            <a:ext cx="63246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174625" indent="-166688" algn="r" rtl="1"/>
            <a:r>
              <a:rPr lang="ar-OM" sz="2800" b="1" dirty="0" smtClean="0">
                <a:solidFill>
                  <a:srgbClr val="C00000"/>
                </a:solidFill>
                <a:cs typeface="+mj-cs"/>
              </a:rPr>
              <a:t>6. اعتماد مؤسسات التعليم العالي</a:t>
            </a:r>
          </a:p>
          <a:p>
            <a:pPr marL="1165225" indent="-635000" algn="r" rtl="1"/>
            <a:r>
              <a:rPr lang="ar-OM" sz="2200" b="1" dirty="0" smtClean="0">
                <a:solidFill>
                  <a:srgbClr val="C00000"/>
                </a:solidFill>
                <a:cs typeface="+mj-cs"/>
              </a:rPr>
              <a:t>(أ) 	تدقيق الجودة المؤسسية</a:t>
            </a:r>
          </a:p>
          <a:p>
            <a:pPr marL="1163638" indent="-633413" algn="r" rtl="1"/>
            <a:r>
              <a:rPr lang="ar-OM" sz="2200" b="1" dirty="0" smtClean="0">
                <a:solidFill>
                  <a:srgbClr val="C00000"/>
                </a:solidFill>
                <a:cs typeface="+mj-cs"/>
              </a:rPr>
              <a:t>(ب)	التقويم مقابل المعايير المؤسسية</a:t>
            </a:r>
            <a:endParaRPr lang="ar-OM" sz="2800" b="1" dirty="0" smtClean="0">
              <a:solidFill>
                <a:srgbClr val="C00000"/>
              </a:solidFill>
              <a:cs typeface="+mj-cs"/>
            </a:endParaRPr>
          </a:p>
        </p:txBody>
      </p:sp>
      <p:sp>
        <p:nvSpPr>
          <p:cNvPr id="13" name="TextBox 12"/>
          <p:cNvSpPr txBox="1"/>
          <p:nvPr/>
        </p:nvSpPr>
        <p:spPr>
          <a:xfrm>
            <a:off x="1371600" y="464820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174625" indent="-166688" algn="r" rtl="1"/>
            <a:r>
              <a:rPr lang="ar-OM" sz="2800" b="1" dirty="0" smtClean="0">
                <a:solidFill>
                  <a:srgbClr val="C00000"/>
                </a:solidFill>
                <a:cs typeface="+mj-cs"/>
              </a:rPr>
              <a:t>7. اعتماد البرامج الأكاديمية</a:t>
            </a:r>
          </a:p>
        </p:txBody>
      </p:sp>
      <p:sp>
        <p:nvSpPr>
          <p:cNvPr id="14" name="TextBox 13"/>
          <p:cNvSpPr txBox="1"/>
          <p:nvPr/>
        </p:nvSpPr>
        <p:spPr>
          <a:xfrm>
            <a:off x="1371600" y="519178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174625" indent="-166688" algn="r" rtl="1"/>
            <a:r>
              <a:rPr lang="ar-OM" sz="2800" b="1" dirty="0" smtClean="0">
                <a:solidFill>
                  <a:srgbClr val="C00000"/>
                </a:solidFill>
                <a:cs typeface="+mj-cs"/>
              </a:rPr>
              <a:t>8. الإطار الوطني للمؤهلات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Bottom)">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Bottom)">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lide(fromBottom)">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lide(fromBottom)">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lide(fromBottom)">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slide(fromBottom)">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1" grpId="0" animBg="1"/>
      <p:bldP spid="12" grpId="0" animBg="1"/>
      <p:bldP spid="10"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470025"/>
          </a:xfrm>
        </p:spPr>
        <p:txBody>
          <a:bodyPr/>
          <a:lstStyle/>
          <a:p>
            <a:pPr rtl="1"/>
            <a:r>
              <a:rPr lang="ar-OM" sz="4000" b="1" dirty="0" smtClean="0"/>
              <a:t>اعتماد مؤسسات التعليم العالي</a:t>
            </a:r>
            <a:r>
              <a:rPr lang="ar-OM" b="1" dirty="0" smtClean="0">
                <a:solidFill>
                  <a:schemeClr val="bg1"/>
                </a:solidFill>
              </a:rPr>
              <a:t/>
            </a:r>
            <a:br>
              <a:rPr lang="ar-OM" b="1" dirty="0" smtClean="0">
                <a:solidFill>
                  <a:schemeClr val="bg1"/>
                </a:solidFill>
              </a:rPr>
            </a:br>
            <a:r>
              <a:rPr lang="ar-OM" sz="2800" b="1" dirty="0" smtClean="0"/>
              <a:t>النظام المطور ذو المرحلتين</a:t>
            </a:r>
            <a:endParaRPr lang="en-US" sz="2800" dirty="0"/>
          </a:p>
        </p:txBody>
      </p:sp>
      <p:sp>
        <p:nvSpPr>
          <p:cNvPr id="3" name="Subtitle 2"/>
          <p:cNvSpPr>
            <a:spLocks noGrp="1"/>
          </p:cNvSpPr>
          <p:nvPr>
            <p:ph type="subTitle" idx="1"/>
          </p:nvPr>
        </p:nvSpPr>
        <p:spPr>
          <a:xfrm>
            <a:off x="533400" y="1676400"/>
            <a:ext cx="8001000" cy="1752600"/>
          </a:xfrm>
        </p:spPr>
        <p:txBody>
          <a:bodyPr>
            <a:normAutofit/>
          </a:bodyPr>
          <a:lstStyle/>
          <a:p>
            <a:pPr marL="114300" lvl="1" algn="just" rtl="1">
              <a:lnSpc>
                <a:spcPct val="95000"/>
              </a:lnSpc>
              <a:spcAft>
                <a:spcPct val="50000"/>
              </a:spcAft>
            </a:pPr>
            <a:r>
              <a:rPr lang="ar-OM" b="1" dirty="0" smtClean="0">
                <a:solidFill>
                  <a:srgbClr val="A50021"/>
                </a:solidFill>
              </a:rPr>
              <a:t>تم تطوير نظام الاعتماد المؤسسي ليصبح ذو مرحلتين، هما:      (أ) تدقيق الجودة المؤسسية و(ب) التقويم مقابل المعايير المؤسسية. وقد صُمم النظام ليتناسب مع الواقع العماني، ويخدم الجهات ذات العلاقة، </a:t>
            </a:r>
            <a:r>
              <a:rPr lang="ar-OM" b="1" dirty="0" smtClean="0">
                <a:solidFill>
                  <a:srgbClr val="A50021"/>
                </a:solidFill>
              </a:rPr>
              <a:t>وهي</a:t>
            </a:r>
            <a:r>
              <a:rPr lang="ar-OM" b="1" dirty="0" smtClean="0">
                <a:solidFill>
                  <a:srgbClr val="A50021"/>
                </a:solidFill>
              </a:rPr>
              <a:t>:</a:t>
            </a:r>
            <a:endParaRPr lang="ar-OM" b="1" dirty="0" smtClean="0">
              <a:solidFill>
                <a:srgbClr val="A50021"/>
              </a:solidFill>
            </a:endParaRPr>
          </a:p>
        </p:txBody>
      </p:sp>
      <p:pic>
        <p:nvPicPr>
          <p:cNvPr id="73730" name="Picture 2" descr="http://www.azamn.com/oman/wp-content/uploads/2013/06/610-300x210.jpg"/>
          <p:cNvPicPr>
            <a:picLocks noChangeAspect="1" noChangeArrowheads="1"/>
          </p:cNvPicPr>
          <p:nvPr/>
        </p:nvPicPr>
        <p:blipFill>
          <a:blip r:embed="rId3" cstate="print"/>
          <a:srcRect/>
          <a:stretch>
            <a:fillRect/>
          </a:stretch>
        </p:blipFill>
        <p:spPr bwMode="auto">
          <a:xfrm>
            <a:off x="416096" y="3329013"/>
            <a:ext cx="4384504" cy="2766987"/>
          </a:xfrm>
          <a:prstGeom prst="rect">
            <a:avLst/>
          </a:prstGeom>
          <a:noFill/>
        </p:spPr>
      </p:pic>
      <p:sp>
        <p:nvSpPr>
          <p:cNvPr id="6" name="TextBox 5"/>
          <p:cNvSpPr txBox="1"/>
          <p:nvPr/>
        </p:nvSpPr>
        <p:spPr>
          <a:xfrm>
            <a:off x="4953000" y="3657600"/>
            <a:ext cx="3733800" cy="2074414"/>
          </a:xfrm>
          <a:prstGeom prst="rect">
            <a:avLst/>
          </a:prstGeom>
          <a:noFill/>
        </p:spPr>
        <p:txBody>
          <a:bodyPr wrap="square" rtlCol="1">
            <a:spAutoFit/>
          </a:bodyPr>
          <a:lstStyle/>
          <a:p>
            <a:pPr marL="530225" lvl="2" indent="-265113" algn="justLow" rtl="1">
              <a:lnSpc>
                <a:spcPct val="85000"/>
              </a:lnSpc>
              <a:spcAft>
                <a:spcPct val="50000"/>
              </a:spcAft>
              <a:buFont typeface="Wingdings" pitchFamily="2" charset="2"/>
              <a:buChar char="ü"/>
            </a:pPr>
            <a:r>
              <a:rPr lang="ar-OM" sz="2800" b="1" dirty="0" smtClean="0">
                <a:solidFill>
                  <a:srgbClr val="C00000"/>
                </a:solidFill>
              </a:rPr>
              <a:t>الجهات الخارجية </a:t>
            </a:r>
            <a:r>
              <a:rPr lang="ar-OM" sz="2800" b="1" dirty="0" smtClean="0">
                <a:solidFill>
                  <a:srgbClr val="C00000"/>
                </a:solidFill>
              </a:rPr>
              <a:t>لضمان  </a:t>
            </a:r>
            <a:r>
              <a:rPr lang="ar-OM" sz="2800" b="1" dirty="0" smtClean="0">
                <a:solidFill>
                  <a:srgbClr val="C00000"/>
                </a:solidFill>
              </a:rPr>
              <a:t>الجودة </a:t>
            </a:r>
            <a:r>
              <a:rPr lang="ar-OM" sz="2800" b="1" dirty="0" smtClean="0">
                <a:solidFill>
                  <a:srgbClr val="C00000"/>
                </a:solidFill>
              </a:rPr>
              <a:t>والاعتماد</a:t>
            </a:r>
          </a:p>
          <a:p>
            <a:pPr marL="530225" lvl="2" indent="-265113" algn="justLow" rtl="1">
              <a:lnSpc>
                <a:spcPct val="95000"/>
              </a:lnSpc>
              <a:spcAft>
                <a:spcPct val="50000"/>
              </a:spcAft>
              <a:buFont typeface="Wingdings" pitchFamily="2" charset="2"/>
              <a:buChar char="ü"/>
            </a:pPr>
            <a:r>
              <a:rPr lang="ar-OM" sz="2800" b="1" dirty="0" smtClean="0">
                <a:solidFill>
                  <a:srgbClr val="C00000"/>
                </a:solidFill>
              </a:rPr>
              <a:t>مؤسسات التعليم العالي</a:t>
            </a:r>
          </a:p>
          <a:p>
            <a:pPr marL="530225" lvl="2" indent="-265113" algn="justLow" rtl="1">
              <a:lnSpc>
                <a:spcPct val="95000"/>
              </a:lnSpc>
              <a:spcAft>
                <a:spcPct val="50000"/>
              </a:spcAft>
              <a:buFont typeface="Wingdings" pitchFamily="2" charset="2"/>
              <a:buChar char="ü"/>
            </a:pPr>
            <a:r>
              <a:rPr lang="ar-OM" sz="2800" b="1" dirty="0" smtClean="0">
                <a:solidFill>
                  <a:srgbClr val="C00000"/>
                </a:solidFill>
              </a:rPr>
              <a:t>الجمهور</a:t>
            </a:r>
            <a:endParaRPr lang="en-US" sz="3000" b="1" dirty="0" smtClean="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152400"/>
            <a:ext cx="7772400" cy="1470025"/>
          </a:xfrm>
        </p:spPr>
        <p:txBody>
          <a:bodyPr>
            <a:normAutofit/>
          </a:bodyPr>
          <a:lstStyle/>
          <a:p>
            <a:pPr rtl="1"/>
            <a:r>
              <a:rPr lang="ar-OM" sz="4000" b="1" dirty="0" smtClean="0"/>
              <a:t>اعتماد مؤسسات التعليم العالي</a:t>
            </a:r>
            <a:r>
              <a:rPr lang="ar-OM" sz="4000" b="1" dirty="0" smtClean="0">
                <a:solidFill>
                  <a:schemeClr val="bg1"/>
                </a:solidFill>
              </a:rPr>
              <a:t/>
            </a:r>
            <a:br>
              <a:rPr lang="ar-OM" sz="4000" b="1" dirty="0" smtClean="0">
                <a:solidFill>
                  <a:schemeClr val="bg1"/>
                </a:solidFill>
              </a:rPr>
            </a:br>
            <a:r>
              <a:rPr lang="ar-OM" sz="2800" b="1" dirty="0" smtClean="0"/>
              <a:t>إيجابيات النظام المطور </a:t>
            </a:r>
            <a:r>
              <a:rPr lang="ar-OM" sz="2800" b="1" dirty="0" smtClean="0"/>
              <a:t>بالنسبة لهيئة الاعتماد</a:t>
            </a:r>
            <a:endParaRPr lang="en-US" sz="2800" dirty="0"/>
          </a:p>
        </p:txBody>
      </p:sp>
      <p:sp>
        <p:nvSpPr>
          <p:cNvPr id="3" name="Subtitle 2"/>
          <p:cNvSpPr>
            <a:spLocks noGrp="1"/>
          </p:cNvSpPr>
          <p:nvPr>
            <p:ph type="subTitle" idx="1"/>
          </p:nvPr>
        </p:nvSpPr>
        <p:spPr>
          <a:xfrm>
            <a:off x="4114800" y="1524000"/>
            <a:ext cx="4648200" cy="4724400"/>
          </a:xfrm>
        </p:spPr>
        <p:style>
          <a:lnRef idx="1">
            <a:schemeClr val="accent5"/>
          </a:lnRef>
          <a:fillRef idx="2">
            <a:schemeClr val="accent5"/>
          </a:fillRef>
          <a:effectRef idx="1">
            <a:schemeClr val="accent5"/>
          </a:effectRef>
          <a:fontRef idx="minor">
            <a:schemeClr val="dk1"/>
          </a:fontRef>
        </p:style>
        <p:txBody>
          <a:bodyPr>
            <a:noAutofit/>
          </a:bodyPr>
          <a:lstStyle/>
          <a:p>
            <a:pPr marL="363538" indent="-271463" algn="justLow" rtl="1">
              <a:buFont typeface="Wingdings" pitchFamily="2" charset="2"/>
              <a:buChar char="ü"/>
            </a:pPr>
            <a:r>
              <a:rPr lang="ar-OM" sz="2400" b="1" dirty="0" smtClean="0">
                <a:solidFill>
                  <a:srgbClr val="C00000"/>
                </a:solidFill>
              </a:rPr>
              <a:t>الخروج من اشكالية تطبيق المعايير العالية على مؤسسات فتية وغير مستعدة </a:t>
            </a:r>
            <a:r>
              <a:rPr lang="en-US" sz="2400" b="1" dirty="0" smtClean="0">
                <a:solidFill>
                  <a:srgbClr val="C00000"/>
                </a:solidFill>
              </a:rPr>
              <a:t> </a:t>
            </a:r>
            <a:r>
              <a:rPr lang="ar-OM" sz="2400" b="1" dirty="0" smtClean="0">
                <a:solidFill>
                  <a:srgbClr val="C00000"/>
                </a:solidFill>
              </a:rPr>
              <a:t>للاعتماد.</a:t>
            </a:r>
            <a:endParaRPr lang="en-US" sz="2400" b="1" dirty="0" smtClean="0">
              <a:solidFill>
                <a:srgbClr val="C00000"/>
              </a:solidFill>
            </a:endParaRPr>
          </a:p>
          <a:p>
            <a:pPr marL="368300" lvl="1" indent="-279400" algn="justLow" rtl="1">
              <a:buFont typeface="Wingdings" pitchFamily="2" charset="2"/>
              <a:buChar char="ü"/>
            </a:pPr>
            <a:r>
              <a:rPr lang="ar-OM" sz="2400" b="1" dirty="0" smtClean="0">
                <a:solidFill>
                  <a:srgbClr val="C00000"/>
                </a:solidFill>
              </a:rPr>
              <a:t>تعديل المعايير المؤسسية وتطويرها لتصبح أكثر انسجاما مع الواقع المحلي والبيئة العمانية من جهة وأكثر تناغما مع الممارسات الجيدة المعمول بها عالميا.</a:t>
            </a:r>
            <a:endParaRPr lang="en-US" sz="2400" b="1" dirty="0" smtClean="0">
              <a:solidFill>
                <a:srgbClr val="C00000"/>
              </a:solidFill>
            </a:endParaRPr>
          </a:p>
          <a:p>
            <a:pPr marL="368300" lvl="1" indent="-279400" algn="justLow" rtl="1">
              <a:buFont typeface="Wingdings" pitchFamily="2" charset="2"/>
              <a:buChar char="ü"/>
            </a:pPr>
            <a:r>
              <a:rPr lang="ar-OM" sz="2400" b="1" dirty="0" smtClean="0">
                <a:solidFill>
                  <a:srgbClr val="C00000"/>
                </a:solidFill>
              </a:rPr>
              <a:t>وضع سياسات وأنظمة مساندة لنظام الاعتماد المؤسسي، كالتركيز على جوانب تحسين النوعية (</a:t>
            </a:r>
            <a:r>
              <a:rPr lang="ar-OM" sz="2400" b="1" dirty="0" smtClean="0">
                <a:solidFill>
                  <a:srgbClr val="C00000"/>
                </a:solidFill>
              </a:rPr>
              <a:t>كالتدريب </a:t>
            </a:r>
            <a:r>
              <a:rPr lang="ar-OM" sz="2400" b="1" dirty="0" smtClean="0">
                <a:solidFill>
                  <a:srgbClr val="C00000"/>
                </a:solidFill>
              </a:rPr>
              <a:t>ونشر ثقافة الجودة </a:t>
            </a:r>
            <a:r>
              <a:rPr lang="ar-OM" sz="2400" b="1" dirty="0" smtClean="0">
                <a:solidFill>
                  <a:srgbClr val="C00000"/>
                </a:solidFill>
              </a:rPr>
              <a:t>وإيجاد </a:t>
            </a:r>
            <a:r>
              <a:rPr lang="ar-OM" sz="2400" b="1" dirty="0" smtClean="0">
                <a:solidFill>
                  <a:srgbClr val="C00000"/>
                </a:solidFill>
              </a:rPr>
              <a:t>آلية لتبادل الممارسات الجيدة بين مؤسسات التعليم العالي). </a:t>
            </a:r>
            <a:endParaRPr lang="en-US" sz="2400" b="1" dirty="0" smtClean="0">
              <a:solidFill>
                <a:srgbClr val="C00000"/>
              </a:solidFill>
            </a:endParaRPr>
          </a:p>
          <a:p>
            <a:endParaRPr lang="en-US" sz="2400" dirty="0"/>
          </a:p>
        </p:txBody>
      </p:sp>
      <p:pic>
        <p:nvPicPr>
          <p:cNvPr id="8" name="Picture 2" descr="C:\Users\T.Goodliffe.ACCREDITATION\AppData\Local\Microsoft\Windows\Temporary Internet Files\Content.Outlook\Z3K28RUX\IMG_3237.JPG"/>
          <p:cNvPicPr>
            <a:picLocks noChangeAspect="1" noChangeArrowheads="1"/>
          </p:cNvPicPr>
          <p:nvPr/>
        </p:nvPicPr>
        <p:blipFill>
          <a:blip r:embed="rId3" cstate="print"/>
          <a:srcRect/>
          <a:stretch>
            <a:fillRect/>
          </a:stretch>
        </p:blipFill>
        <p:spPr bwMode="auto">
          <a:xfrm>
            <a:off x="457200" y="4038600"/>
            <a:ext cx="3505200" cy="2170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470025"/>
          </a:xfrm>
        </p:spPr>
        <p:txBody>
          <a:bodyPr>
            <a:normAutofit/>
          </a:bodyPr>
          <a:lstStyle/>
          <a:p>
            <a:r>
              <a:rPr lang="ar-OM" b="1" dirty="0" smtClean="0"/>
              <a:t>اعتماد مؤسسات التعليم العالي</a:t>
            </a:r>
            <a:r>
              <a:rPr lang="ar-OM" b="1" dirty="0" smtClean="0">
                <a:solidFill>
                  <a:schemeClr val="bg1"/>
                </a:solidFill>
              </a:rPr>
              <a:t/>
            </a:r>
            <a:br>
              <a:rPr lang="ar-OM" b="1" dirty="0" smtClean="0">
                <a:solidFill>
                  <a:schemeClr val="bg1"/>
                </a:solidFill>
              </a:rPr>
            </a:br>
            <a:r>
              <a:rPr lang="ar-OM" sz="3100" b="1" dirty="0" smtClean="0"/>
              <a:t>إيجابيات النظام المطور بالنسبة لمؤسسات التعليم العالي</a:t>
            </a:r>
            <a:endParaRPr lang="en-US" sz="3100" dirty="0"/>
          </a:p>
        </p:txBody>
      </p:sp>
      <p:sp>
        <p:nvSpPr>
          <p:cNvPr id="3" name="Subtitle 2"/>
          <p:cNvSpPr>
            <a:spLocks noGrp="1"/>
          </p:cNvSpPr>
          <p:nvPr>
            <p:ph type="subTitle" idx="1"/>
          </p:nvPr>
        </p:nvSpPr>
        <p:spPr>
          <a:xfrm>
            <a:off x="4419600" y="1828800"/>
            <a:ext cx="4267200" cy="3810000"/>
          </a:xfrm>
        </p:spPr>
        <p:style>
          <a:lnRef idx="1">
            <a:schemeClr val="accent5"/>
          </a:lnRef>
          <a:fillRef idx="2">
            <a:schemeClr val="accent5"/>
          </a:fillRef>
          <a:effectRef idx="1">
            <a:schemeClr val="accent5"/>
          </a:effectRef>
          <a:fontRef idx="minor">
            <a:schemeClr val="dk1"/>
          </a:fontRef>
        </p:style>
        <p:txBody>
          <a:bodyPr>
            <a:normAutofit/>
          </a:bodyPr>
          <a:lstStyle/>
          <a:p>
            <a:pPr lvl="0" algn="justLow" rtl="1"/>
            <a:r>
              <a:rPr lang="ar-OM" sz="2600" b="1" dirty="0" smtClean="0">
                <a:solidFill>
                  <a:srgbClr val="C00000"/>
                </a:solidFill>
              </a:rPr>
              <a:t>وفر النظام الفرصة لمؤسسات التعليم العالي الدخول في المرحلة الأولى من الاعتماد المؤسسي (دون التخوف من الإخفاق)، والاستفادة  من تقارير تدقيق الجودة  لبناء وتطوير أنظمتها الداخلية، والارتقاء بمستوى أدائها إلى ما يؤهلها للحصول على الاعتماد عند مرورها بالمرحلة الثانية من الاعتماد المؤسسي (التقويم مقابل المعايير).</a:t>
            </a:r>
            <a:endParaRPr lang="en-US" sz="2600" b="1" dirty="0" smtClean="0">
              <a:solidFill>
                <a:srgbClr val="C00000"/>
              </a:solidFill>
            </a:endParaRPr>
          </a:p>
          <a:p>
            <a:endParaRPr lang="en-US" dirty="0"/>
          </a:p>
        </p:txBody>
      </p:sp>
      <p:sp>
        <p:nvSpPr>
          <p:cNvPr id="6" name="Rectangle 5"/>
          <p:cNvSpPr/>
          <p:nvPr/>
        </p:nvSpPr>
        <p:spPr>
          <a:xfrm>
            <a:off x="609600" y="6172200"/>
            <a:ext cx="2813271" cy="553998"/>
          </a:xfrm>
          <a:prstGeom prst="rect">
            <a:avLst/>
          </a:prstGeom>
        </p:spPr>
        <p:txBody>
          <a:bodyPr wrap="none">
            <a:spAutoFit/>
          </a:bodyPr>
          <a:lstStyle/>
          <a:p>
            <a:r>
              <a:rPr lang="en-GB" sz="1200" dirty="0" smtClean="0">
                <a:solidFill>
                  <a:schemeClr val="bg1"/>
                </a:solidFill>
                <a:hlinkClick r:id="rId3"/>
              </a:rPr>
              <a:t>http://www.omanlover.org/vb/om231807</a:t>
            </a:r>
            <a:endParaRPr lang="en-GB" sz="1200" dirty="0" smtClean="0">
              <a:solidFill>
                <a:schemeClr val="bg1"/>
              </a:solidFill>
            </a:endParaRPr>
          </a:p>
          <a:p>
            <a:r>
              <a:rPr lang="en-GB" dirty="0" smtClean="0"/>
              <a:t>/</a:t>
            </a:r>
            <a:endParaRPr lang="ar-OM" dirty="0"/>
          </a:p>
        </p:txBody>
      </p:sp>
      <p:pic>
        <p:nvPicPr>
          <p:cNvPr id="60420" name="Picture 4" descr="http://upload.omanlover.org/out.php/i39220_picture1.png"/>
          <p:cNvPicPr>
            <a:picLocks noChangeAspect="1" noChangeArrowheads="1"/>
          </p:cNvPicPr>
          <p:nvPr/>
        </p:nvPicPr>
        <p:blipFill>
          <a:blip r:embed="rId4" cstate="print"/>
          <a:srcRect/>
          <a:stretch>
            <a:fillRect/>
          </a:stretch>
        </p:blipFill>
        <p:spPr bwMode="auto">
          <a:xfrm>
            <a:off x="609600" y="3952874"/>
            <a:ext cx="3505200" cy="2219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685800"/>
            <a:ext cx="7772400" cy="1470025"/>
          </a:xfrm>
        </p:spPr>
        <p:txBody>
          <a:bodyPr/>
          <a:lstStyle/>
          <a:p>
            <a:pPr rtl="1"/>
            <a:r>
              <a:rPr lang="ar-OM" b="1" dirty="0" smtClean="0"/>
              <a:t>اعتماد مؤسسات التعليم العالي</a:t>
            </a:r>
            <a:br>
              <a:rPr lang="ar-OM" b="1" dirty="0" smtClean="0"/>
            </a:br>
            <a:r>
              <a:rPr lang="ar-OM" sz="3200" b="1" dirty="0" smtClean="0"/>
              <a:t>إيجابيات النظام المطور بالنسبة للجمهور</a:t>
            </a:r>
            <a:endParaRPr lang="en-US" dirty="0"/>
          </a:p>
        </p:txBody>
      </p:sp>
      <p:sp>
        <p:nvSpPr>
          <p:cNvPr id="3" name="Subtitle 2"/>
          <p:cNvSpPr>
            <a:spLocks noGrp="1"/>
          </p:cNvSpPr>
          <p:nvPr>
            <p:ph type="subTitle" idx="1"/>
          </p:nvPr>
        </p:nvSpPr>
        <p:spPr>
          <a:xfrm>
            <a:off x="4419600" y="2286000"/>
            <a:ext cx="4267200" cy="29718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lvl="0" algn="justLow" rtl="1">
              <a:lnSpc>
                <a:spcPct val="120000"/>
              </a:lnSpc>
            </a:pPr>
            <a:r>
              <a:rPr lang="ar-OM" sz="3400" b="1" dirty="0" smtClean="0">
                <a:solidFill>
                  <a:srgbClr val="C00000"/>
                </a:solidFill>
                <a:cs typeface="+mj-cs"/>
              </a:rPr>
              <a:t>أتاح النظام للجمهور فرصة الاطلاع على مستوى أداء مؤسسات التعليم العالي من خلال النشر العلني لتقارير تدقيق الجودة، والاطمئنان إلى أن مؤسسات التعليم العالي تخضع إلى نوع من المحاسبة الخارجية،عن طريق جهة حكومية مهنية ومحايدة. </a:t>
            </a:r>
            <a:endParaRPr lang="en-US" sz="3400" b="1" dirty="0" smtClean="0">
              <a:solidFill>
                <a:srgbClr val="C00000"/>
              </a:solidFill>
              <a:cs typeface="+mj-cs"/>
            </a:endParaRPr>
          </a:p>
          <a:p>
            <a:endParaRPr lang="en-US" dirty="0"/>
          </a:p>
        </p:txBody>
      </p:sp>
      <p:pic>
        <p:nvPicPr>
          <p:cNvPr id="5" name="Picture 4" descr="om19072011_1"/>
          <p:cNvPicPr>
            <a:picLocks noChangeAspect="1" noChangeArrowheads="1"/>
          </p:cNvPicPr>
          <p:nvPr/>
        </p:nvPicPr>
        <p:blipFill>
          <a:blip r:embed="rId3" cstate="print"/>
          <a:srcRect/>
          <a:stretch>
            <a:fillRect/>
          </a:stretch>
        </p:blipFill>
        <p:spPr bwMode="auto">
          <a:xfrm>
            <a:off x="609600" y="3810000"/>
            <a:ext cx="3429000" cy="2209800"/>
          </a:xfrm>
          <a:prstGeom prst="rect">
            <a:avLst/>
          </a:prstGeom>
          <a:noFill/>
        </p:spPr>
      </p:pic>
      <p:sp>
        <p:nvSpPr>
          <p:cNvPr id="7" name="Rectangle 6"/>
          <p:cNvSpPr/>
          <p:nvPr/>
        </p:nvSpPr>
        <p:spPr>
          <a:xfrm>
            <a:off x="533400" y="6096000"/>
            <a:ext cx="5943600" cy="461665"/>
          </a:xfrm>
          <a:prstGeom prst="rect">
            <a:avLst/>
          </a:prstGeom>
        </p:spPr>
        <p:txBody>
          <a:bodyPr wrap="square">
            <a:spAutoFit/>
          </a:bodyPr>
          <a:lstStyle/>
          <a:p>
            <a:r>
              <a:rPr lang="en-GB" sz="1200" dirty="0" smtClean="0">
                <a:solidFill>
                  <a:schemeClr val="bg1"/>
                </a:solidFill>
                <a:hlinkClick r:id="rId4"/>
              </a:rPr>
              <a:t>http://www.madarisna.info/home/2011-07-19-15-24-01-sp-592/</a:t>
            </a:r>
            <a:endParaRPr lang="en-GB" sz="1200" dirty="0" smtClean="0">
              <a:solidFill>
                <a:schemeClr val="bg1"/>
              </a:solidFill>
            </a:endParaRPr>
          </a:p>
          <a:p>
            <a:endParaRPr lang="ar-OM"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3" cstate="print"/>
          <a:stretch>
            <a:fillRect/>
          </a:stretch>
        </p:blipFill>
        <p:spPr>
          <a:xfrm>
            <a:off x="0" y="0"/>
            <a:ext cx="9144000" cy="6857463"/>
          </a:xfrm>
          <a:prstGeom prst="rect">
            <a:avLst/>
          </a:prstGeom>
        </p:spPr>
      </p:pic>
      <p:sp>
        <p:nvSpPr>
          <p:cNvPr id="2" name="Title 1"/>
          <p:cNvSpPr>
            <a:spLocks noGrp="1"/>
          </p:cNvSpPr>
          <p:nvPr>
            <p:ph type="ctrTitle"/>
          </p:nvPr>
        </p:nvSpPr>
        <p:spPr>
          <a:xfrm>
            <a:off x="3276600" y="0"/>
            <a:ext cx="7772400" cy="1470025"/>
          </a:xfrm>
        </p:spPr>
        <p:txBody>
          <a:bodyPr/>
          <a:lstStyle/>
          <a:p>
            <a:r>
              <a:rPr lang="ar-OM" sz="2800" b="1" dirty="0" smtClean="0"/>
              <a:t>اعتماد مؤسسات التعليم العالي</a:t>
            </a:r>
            <a:r>
              <a:rPr lang="ar-OM" b="1" dirty="0" smtClean="0"/>
              <a:t/>
            </a:r>
            <a:br>
              <a:rPr lang="ar-OM" b="1" dirty="0" smtClean="0"/>
            </a:br>
            <a:r>
              <a:rPr lang="ar-OM" sz="2400" b="1" dirty="0" smtClean="0"/>
              <a:t>النظام المطور ذو المرحلتين</a:t>
            </a:r>
            <a:endParaRPr lang="en-US" sz="2400" dirty="0"/>
          </a:p>
        </p:txBody>
      </p:sp>
      <p:sp>
        <p:nvSpPr>
          <p:cNvPr id="88" name="AutoShape 3"/>
          <p:cNvSpPr>
            <a:spLocks noChangeArrowheads="1"/>
          </p:cNvSpPr>
          <p:nvPr/>
        </p:nvSpPr>
        <p:spPr bwMode="auto">
          <a:xfrm>
            <a:off x="3797300" y="2000250"/>
            <a:ext cx="774700" cy="812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35" y="5399"/>
                  <a:pt x="7748" y="6078"/>
                  <a:pt x="6722" y="7259"/>
                </a:cubicBezTo>
                <a:lnTo>
                  <a:pt x="2645" y="3718"/>
                </a:lnTo>
                <a:cubicBezTo>
                  <a:pt x="4696" y="1356"/>
                  <a:pt x="76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noFill/>
            <a:miter lim="800000"/>
            <a:headEnd/>
            <a:tailEnd/>
          </a:ln>
        </p:spPr>
        <p:txBody>
          <a:bodyPr wrap="none" anchor="ctr"/>
          <a:lstStyle/>
          <a:p>
            <a:endParaRPr lang="ar-OM"/>
          </a:p>
        </p:txBody>
      </p:sp>
      <p:grpSp>
        <p:nvGrpSpPr>
          <p:cNvPr id="89" name="Group 4"/>
          <p:cNvGrpSpPr>
            <a:grpSpLocks/>
          </p:cNvGrpSpPr>
          <p:nvPr/>
        </p:nvGrpSpPr>
        <p:grpSpPr bwMode="auto">
          <a:xfrm>
            <a:off x="4581525" y="2708275"/>
            <a:ext cx="1985963" cy="1602796"/>
            <a:chOff x="2854" y="1792"/>
            <a:chExt cx="1205" cy="984"/>
          </a:xfrm>
        </p:grpSpPr>
        <p:sp>
          <p:nvSpPr>
            <p:cNvPr id="90" name="Rectangle 5"/>
            <p:cNvSpPr>
              <a:spLocks noChangeArrowheads="1"/>
            </p:cNvSpPr>
            <p:nvPr/>
          </p:nvSpPr>
          <p:spPr bwMode="auto">
            <a:xfrm>
              <a:off x="2854" y="1794"/>
              <a:ext cx="1198" cy="982"/>
            </a:xfrm>
            <a:prstGeom prst="rect">
              <a:avLst/>
            </a:prstGeom>
            <a:solidFill>
              <a:srgbClr val="CCECFF"/>
            </a:solidFill>
            <a:ln w="9525">
              <a:noFill/>
              <a:miter lim="800000"/>
              <a:headEnd/>
              <a:tailEnd/>
            </a:ln>
          </p:spPr>
          <p:txBody>
            <a:bodyPr/>
            <a:lstStyle/>
            <a:p>
              <a:pPr algn="ctr" rtl="1"/>
              <a:endParaRPr lang="ar-OM" sz="1400" b="1" dirty="0" smtClean="0">
                <a:solidFill>
                  <a:schemeClr val="bg1"/>
                </a:solidFill>
              </a:endParaRPr>
            </a:p>
            <a:p>
              <a:pPr algn="ctr" rtl="1"/>
              <a:r>
                <a:rPr lang="ar-OM" sz="1400" b="1" dirty="0" smtClean="0"/>
                <a:t>المرحلة </a:t>
              </a:r>
              <a:r>
                <a:rPr lang="ar-OM" sz="1400" b="1" dirty="0"/>
                <a:t>الثانية من الاعتماد المؤسسي: التقويم مقابل </a:t>
              </a:r>
            </a:p>
            <a:p>
              <a:pPr algn="ctr" rtl="0"/>
              <a:r>
                <a:rPr lang="ar-OM" sz="1400" b="1" dirty="0"/>
                <a:t>المعايير</a:t>
              </a:r>
            </a:p>
            <a:p>
              <a:pPr algn="ctr" rtl="0"/>
              <a:r>
                <a:rPr lang="en-US" sz="1200" b="1" dirty="0" smtClean="0">
                  <a:solidFill>
                    <a:srgbClr val="000080"/>
                  </a:solidFill>
                </a:rPr>
                <a:t>HEI </a:t>
              </a:r>
              <a:r>
                <a:rPr lang="en-US" sz="1200" b="1" dirty="0">
                  <a:solidFill>
                    <a:srgbClr val="000080"/>
                  </a:solidFill>
                </a:rPr>
                <a:t>Accreditation Stage 2: Standards Assessment</a:t>
              </a:r>
              <a:endParaRPr lang="en-GB" sz="1200" b="1" dirty="0">
                <a:solidFill>
                  <a:srgbClr val="000080"/>
                </a:solidFill>
              </a:endParaRPr>
            </a:p>
          </p:txBody>
        </p:sp>
        <p:sp>
          <p:nvSpPr>
            <p:cNvPr id="91" name="Rectangle 6"/>
            <p:cNvSpPr>
              <a:spLocks noChangeArrowheads="1"/>
            </p:cNvSpPr>
            <p:nvPr/>
          </p:nvSpPr>
          <p:spPr bwMode="auto">
            <a:xfrm>
              <a:off x="2854" y="1792"/>
              <a:ext cx="1205" cy="984"/>
            </a:xfrm>
            <a:prstGeom prst="rect">
              <a:avLst/>
            </a:prstGeom>
            <a:noFill/>
            <a:ln w="3175">
              <a:solidFill>
                <a:srgbClr val="000080"/>
              </a:solidFill>
              <a:miter lim="800000"/>
              <a:headEnd/>
              <a:tailEnd/>
            </a:ln>
          </p:spPr>
          <p:txBody>
            <a:bodyPr/>
            <a:lstStyle/>
            <a:p>
              <a:pPr algn="l" rtl="0"/>
              <a:endParaRPr lang="en-GB"/>
            </a:p>
          </p:txBody>
        </p:sp>
        <p:sp>
          <p:nvSpPr>
            <p:cNvPr id="92" name="Rectangle 9"/>
            <p:cNvSpPr>
              <a:spLocks noChangeArrowheads="1"/>
            </p:cNvSpPr>
            <p:nvPr/>
          </p:nvSpPr>
          <p:spPr bwMode="auto">
            <a:xfrm>
              <a:off x="3261" y="2336"/>
              <a:ext cx="0" cy="136"/>
            </a:xfrm>
            <a:prstGeom prst="rect">
              <a:avLst/>
            </a:prstGeom>
            <a:noFill/>
            <a:ln w="9525">
              <a:noFill/>
              <a:miter lim="800000"/>
              <a:headEnd/>
              <a:tailEnd/>
            </a:ln>
          </p:spPr>
          <p:txBody>
            <a:bodyPr wrap="none" lIns="0" tIns="0" rIns="0" bIns="0">
              <a:spAutoFit/>
            </a:bodyPr>
            <a:lstStyle/>
            <a:p>
              <a:pPr algn="l" rtl="0"/>
              <a:endParaRPr lang="ar-OM" sz="1400"/>
            </a:p>
          </p:txBody>
        </p:sp>
      </p:grpSp>
      <p:grpSp>
        <p:nvGrpSpPr>
          <p:cNvPr id="93" name="Group 13"/>
          <p:cNvGrpSpPr>
            <a:grpSpLocks/>
          </p:cNvGrpSpPr>
          <p:nvPr/>
        </p:nvGrpSpPr>
        <p:grpSpPr bwMode="auto">
          <a:xfrm>
            <a:off x="3316288" y="457200"/>
            <a:ext cx="1770062" cy="1265238"/>
            <a:chOff x="2083" y="575"/>
            <a:chExt cx="1115" cy="797"/>
          </a:xfrm>
        </p:grpSpPr>
        <p:sp>
          <p:nvSpPr>
            <p:cNvPr id="94" name="Rectangle 14"/>
            <p:cNvSpPr>
              <a:spLocks noChangeArrowheads="1"/>
            </p:cNvSpPr>
            <p:nvPr/>
          </p:nvSpPr>
          <p:spPr bwMode="auto">
            <a:xfrm>
              <a:off x="2083" y="575"/>
              <a:ext cx="1115" cy="797"/>
            </a:xfrm>
            <a:prstGeom prst="rect">
              <a:avLst/>
            </a:prstGeom>
            <a:solidFill>
              <a:srgbClr val="CCECFF"/>
            </a:solidFill>
            <a:ln w="9525">
              <a:noFill/>
              <a:miter lim="800000"/>
              <a:headEnd/>
              <a:tailEnd/>
            </a:ln>
          </p:spPr>
          <p:txBody>
            <a:bodyPr/>
            <a:lstStyle/>
            <a:p>
              <a:pPr algn="ctr" rtl="0"/>
              <a:endParaRPr lang="ar-OM" sz="1400" b="1" dirty="0" smtClean="0">
                <a:solidFill>
                  <a:srgbClr val="000000"/>
                </a:solidFill>
              </a:endParaRPr>
            </a:p>
            <a:p>
              <a:pPr algn="ctr" rtl="0"/>
              <a:r>
                <a:rPr lang="ar-OM" sz="1400" b="1" dirty="0" smtClean="0">
                  <a:solidFill>
                    <a:srgbClr val="000000"/>
                  </a:solidFill>
                </a:rPr>
                <a:t>المرحلة </a:t>
              </a:r>
              <a:r>
                <a:rPr lang="ar-OM" sz="1400" b="1" dirty="0">
                  <a:solidFill>
                    <a:srgbClr val="000000"/>
                  </a:solidFill>
                </a:rPr>
                <a:t>الأولى من الاعتماد المؤسسي: تدقيق الجودة </a:t>
              </a:r>
            </a:p>
            <a:p>
              <a:pPr algn="ctr" rtl="0"/>
              <a:r>
                <a:rPr lang="en-US" sz="1200" b="1" dirty="0" smtClean="0">
                  <a:solidFill>
                    <a:srgbClr val="000080"/>
                  </a:solidFill>
                </a:rPr>
                <a:t>HEI </a:t>
              </a:r>
              <a:r>
                <a:rPr lang="en-US" sz="1200" b="1" dirty="0">
                  <a:solidFill>
                    <a:srgbClr val="000080"/>
                  </a:solidFill>
                </a:rPr>
                <a:t>Accreditation Stage 1: Quality Audit</a:t>
              </a:r>
              <a:endParaRPr lang="en-GB" sz="1200" b="1" dirty="0">
                <a:solidFill>
                  <a:srgbClr val="000080"/>
                </a:solidFill>
              </a:endParaRPr>
            </a:p>
          </p:txBody>
        </p:sp>
        <p:sp>
          <p:nvSpPr>
            <p:cNvPr id="95" name="Rectangle 15"/>
            <p:cNvSpPr>
              <a:spLocks noChangeArrowheads="1"/>
            </p:cNvSpPr>
            <p:nvPr/>
          </p:nvSpPr>
          <p:spPr bwMode="auto">
            <a:xfrm>
              <a:off x="2083" y="575"/>
              <a:ext cx="1115" cy="797"/>
            </a:xfrm>
            <a:prstGeom prst="rect">
              <a:avLst/>
            </a:prstGeom>
            <a:noFill/>
            <a:ln w="3175">
              <a:solidFill>
                <a:srgbClr val="000080"/>
              </a:solidFill>
              <a:miter lim="800000"/>
              <a:headEnd/>
              <a:tailEnd/>
            </a:ln>
          </p:spPr>
          <p:txBody>
            <a:bodyPr/>
            <a:lstStyle/>
            <a:p>
              <a:pPr algn="l" rtl="0"/>
              <a:endParaRPr lang="en-GB"/>
            </a:p>
          </p:txBody>
        </p:sp>
        <p:sp>
          <p:nvSpPr>
            <p:cNvPr id="96" name="Rectangle 16"/>
            <p:cNvSpPr>
              <a:spLocks noChangeArrowheads="1"/>
            </p:cNvSpPr>
            <p:nvPr/>
          </p:nvSpPr>
          <p:spPr bwMode="auto">
            <a:xfrm>
              <a:off x="2139" y="764"/>
              <a:ext cx="0" cy="407"/>
            </a:xfrm>
            <a:prstGeom prst="rect">
              <a:avLst/>
            </a:prstGeom>
            <a:noFill/>
            <a:ln w="9525">
              <a:noFill/>
              <a:miter lim="800000"/>
              <a:headEnd/>
              <a:tailEnd/>
            </a:ln>
          </p:spPr>
          <p:txBody>
            <a:bodyPr wrap="none" lIns="0" tIns="0" rIns="0" bIns="0">
              <a:spAutoFit/>
            </a:bodyPr>
            <a:lstStyle/>
            <a:p>
              <a:pPr algn="l" rtl="0"/>
              <a:endParaRPr lang="ar-OM" sz="1400" b="1">
                <a:solidFill>
                  <a:srgbClr val="000080"/>
                </a:solidFill>
              </a:endParaRPr>
            </a:p>
            <a:p>
              <a:pPr algn="l" rtl="0"/>
              <a:endParaRPr lang="ar-OM" sz="1400" b="1">
                <a:solidFill>
                  <a:srgbClr val="000080"/>
                </a:solidFill>
              </a:endParaRPr>
            </a:p>
            <a:p>
              <a:pPr algn="l" rtl="0"/>
              <a:endParaRPr lang="ar-OM" sz="1400" b="1">
                <a:solidFill>
                  <a:srgbClr val="000080"/>
                </a:solidFill>
              </a:endParaRPr>
            </a:p>
          </p:txBody>
        </p:sp>
        <p:sp>
          <p:nvSpPr>
            <p:cNvPr id="97" name="Rectangle 17"/>
            <p:cNvSpPr>
              <a:spLocks noChangeArrowheads="1"/>
            </p:cNvSpPr>
            <p:nvPr/>
          </p:nvSpPr>
          <p:spPr bwMode="auto">
            <a:xfrm>
              <a:off x="2206" y="902"/>
              <a:ext cx="0" cy="136"/>
            </a:xfrm>
            <a:prstGeom prst="rect">
              <a:avLst/>
            </a:prstGeom>
            <a:noFill/>
            <a:ln w="9525">
              <a:noFill/>
              <a:miter lim="800000"/>
              <a:headEnd/>
              <a:tailEnd/>
            </a:ln>
          </p:spPr>
          <p:txBody>
            <a:bodyPr wrap="none" lIns="0" tIns="0" rIns="0" bIns="0">
              <a:spAutoFit/>
            </a:bodyPr>
            <a:lstStyle/>
            <a:p>
              <a:pPr algn="l" rtl="0"/>
              <a:endParaRPr lang="ar-OM" sz="1400"/>
            </a:p>
          </p:txBody>
        </p:sp>
        <p:sp>
          <p:nvSpPr>
            <p:cNvPr id="98" name="Rectangle 18"/>
            <p:cNvSpPr>
              <a:spLocks noChangeArrowheads="1"/>
            </p:cNvSpPr>
            <p:nvPr/>
          </p:nvSpPr>
          <p:spPr bwMode="auto">
            <a:xfrm>
              <a:off x="2551" y="902"/>
              <a:ext cx="0" cy="136"/>
            </a:xfrm>
            <a:prstGeom prst="rect">
              <a:avLst/>
            </a:prstGeom>
            <a:noFill/>
            <a:ln w="9525">
              <a:noFill/>
              <a:miter lim="800000"/>
              <a:headEnd/>
              <a:tailEnd/>
            </a:ln>
          </p:spPr>
          <p:txBody>
            <a:bodyPr wrap="none" lIns="0" tIns="0" rIns="0" bIns="0">
              <a:spAutoFit/>
            </a:bodyPr>
            <a:lstStyle/>
            <a:p>
              <a:pPr algn="l" rtl="0"/>
              <a:endParaRPr lang="ar-OM" sz="1400"/>
            </a:p>
          </p:txBody>
        </p:sp>
        <p:sp>
          <p:nvSpPr>
            <p:cNvPr id="99" name="Rectangle 19"/>
            <p:cNvSpPr>
              <a:spLocks noChangeArrowheads="1"/>
            </p:cNvSpPr>
            <p:nvPr/>
          </p:nvSpPr>
          <p:spPr bwMode="auto">
            <a:xfrm>
              <a:off x="2615" y="902"/>
              <a:ext cx="0" cy="136"/>
            </a:xfrm>
            <a:prstGeom prst="rect">
              <a:avLst/>
            </a:prstGeom>
            <a:noFill/>
            <a:ln w="9525">
              <a:noFill/>
              <a:miter lim="800000"/>
              <a:headEnd/>
              <a:tailEnd/>
            </a:ln>
          </p:spPr>
          <p:txBody>
            <a:bodyPr wrap="none" lIns="0" tIns="0" rIns="0" bIns="0">
              <a:spAutoFit/>
            </a:bodyPr>
            <a:lstStyle/>
            <a:p>
              <a:pPr algn="l" rtl="0"/>
              <a:endParaRPr lang="ar-OM" sz="1400"/>
            </a:p>
          </p:txBody>
        </p:sp>
      </p:grpSp>
      <p:grpSp>
        <p:nvGrpSpPr>
          <p:cNvPr id="100" name="Group 22"/>
          <p:cNvGrpSpPr>
            <a:grpSpLocks/>
          </p:cNvGrpSpPr>
          <p:nvPr/>
        </p:nvGrpSpPr>
        <p:grpSpPr bwMode="auto">
          <a:xfrm>
            <a:off x="3344863" y="5053013"/>
            <a:ext cx="1770062" cy="1265237"/>
            <a:chOff x="2083" y="3443"/>
            <a:chExt cx="1115" cy="797"/>
          </a:xfrm>
        </p:grpSpPr>
        <p:sp>
          <p:nvSpPr>
            <p:cNvPr id="101" name="Rectangle 23"/>
            <p:cNvSpPr>
              <a:spLocks noChangeArrowheads="1"/>
            </p:cNvSpPr>
            <p:nvPr/>
          </p:nvSpPr>
          <p:spPr bwMode="auto">
            <a:xfrm>
              <a:off x="2083" y="3443"/>
              <a:ext cx="1115" cy="797"/>
            </a:xfrm>
            <a:prstGeom prst="rect">
              <a:avLst/>
            </a:prstGeom>
            <a:solidFill>
              <a:srgbClr val="CCECFF"/>
            </a:solidFill>
            <a:ln w="9525">
              <a:noFill/>
              <a:miter lim="800000"/>
              <a:headEnd/>
              <a:tailEnd/>
            </a:ln>
          </p:spPr>
          <p:txBody>
            <a:bodyPr/>
            <a:lstStyle/>
            <a:p>
              <a:pPr algn="ctr" rtl="0"/>
              <a:endParaRPr lang="en-US" sz="1400" b="1" dirty="0"/>
            </a:p>
            <a:p>
              <a:pPr algn="ctr" rtl="0"/>
              <a:r>
                <a:rPr lang="ar-OM" sz="1400" b="1" dirty="0"/>
                <a:t>إعادة عملية الاعتماد المؤسسي</a:t>
              </a:r>
              <a:endParaRPr lang="en-US" sz="1400" b="1" dirty="0"/>
            </a:p>
            <a:p>
              <a:pPr algn="ctr" rtl="0"/>
              <a:r>
                <a:rPr lang="en-US" sz="1200" b="1" dirty="0">
                  <a:solidFill>
                    <a:srgbClr val="000080"/>
                  </a:solidFill>
                </a:rPr>
                <a:t>HEI Standards reassessment</a:t>
              </a:r>
              <a:endParaRPr lang="en-GB" sz="1200" b="1" dirty="0">
                <a:solidFill>
                  <a:srgbClr val="000080"/>
                </a:solidFill>
              </a:endParaRPr>
            </a:p>
          </p:txBody>
        </p:sp>
        <p:sp>
          <p:nvSpPr>
            <p:cNvPr id="102" name="Rectangle 24"/>
            <p:cNvSpPr>
              <a:spLocks noChangeArrowheads="1"/>
            </p:cNvSpPr>
            <p:nvPr/>
          </p:nvSpPr>
          <p:spPr bwMode="auto">
            <a:xfrm>
              <a:off x="2083" y="3443"/>
              <a:ext cx="1115" cy="797"/>
            </a:xfrm>
            <a:prstGeom prst="rect">
              <a:avLst/>
            </a:prstGeom>
            <a:noFill/>
            <a:ln w="3175">
              <a:solidFill>
                <a:srgbClr val="000080"/>
              </a:solidFill>
              <a:miter lim="800000"/>
              <a:headEnd/>
              <a:tailEnd/>
            </a:ln>
          </p:spPr>
          <p:txBody>
            <a:bodyPr/>
            <a:lstStyle/>
            <a:p>
              <a:pPr algn="l" rtl="0"/>
              <a:endParaRPr lang="en-GB"/>
            </a:p>
          </p:txBody>
        </p:sp>
        <p:sp>
          <p:nvSpPr>
            <p:cNvPr id="103" name="Rectangle 26"/>
            <p:cNvSpPr>
              <a:spLocks noChangeArrowheads="1"/>
            </p:cNvSpPr>
            <p:nvPr/>
          </p:nvSpPr>
          <p:spPr bwMode="auto">
            <a:xfrm>
              <a:off x="2238" y="3839"/>
              <a:ext cx="0" cy="136"/>
            </a:xfrm>
            <a:prstGeom prst="rect">
              <a:avLst/>
            </a:prstGeom>
            <a:noFill/>
            <a:ln w="9525">
              <a:noFill/>
              <a:miter lim="800000"/>
              <a:headEnd/>
              <a:tailEnd/>
            </a:ln>
          </p:spPr>
          <p:txBody>
            <a:bodyPr wrap="none" lIns="0" tIns="0" rIns="0" bIns="0">
              <a:spAutoFit/>
            </a:bodyPr>
            <a:lstStyle/>
            <a:p>
              <a:pPr algn="l" rtl="0"/>
              <a:endParaRPr lang="ar-OM" sz="1400"/>
            </a:p>
          </p:txBody>
        </p:sp>
      </p:grpSp>
      <p:grpSp>
        <p:nvGrpSpPr>
          <p:cNvPr id="104" name="Group 27"/>
          <p:cNvGrpSpPr>
            <a:grpSpLocks/>
          </p:cNvGrpSpPr>
          <p:nvPr/>
        </p:nvGrpSpPr>
        <p:grpSpPr bwMode="auto">
          <a:xfrm>
            <a:off x="7351713" y="2894013"/>
            <a:ext cx="1563687" cy="1227137"/>
            <a:chOff x="4468" y="2005"/>
            <a:chExt cx="1126" cy="807"/>
          </a:xfrm>
        </p:grpSpPr>
        <p:sp>
          <p:nvSpPr>
            <p:cNvPr id="105" name="Rectangle 28"/>
            <p:cNvSpPr>
              <a:spLocks noChangeArrowheads="1"/>
            </p:cNvSpPr>
            <p:nvPr/>
          </p:nvSpPr>
          <p:spPr bwMode="auto">
            <a:xfrm>
              <a:off x="4480" y="2021"/>
              <a:ext cx="1114" cy="777"/>
            </a:xfrm>
            <a:prstGeom prst="rect">
              <a:avLst/>
            </a:prstGeom>
            <a:solidFill>
              <a:srgbClr val="F0FFF0"/>
            </a:solidFill>
            <a:ln w="9525">
              <a:noFill/>
              <a:miter lim="800000"/>
              <a:headEnd/>
              <a:tailEnd/>
            </a:ln>
          </p:spPr>
          <p:txBody>
            <a:bodyPr anchor="ctr" anchorCtr="1"/>
            <a:lstStyle/>
            <a:p>
              <a:pPr algn="ctr" rtl="0"/>
              <a:r>
                <a:rPr lang="ar-OM" sz="1600" b="1" dirty="0"/>
                <a:t>الاعتراض والتظلم</a:t>
              </a:r>
            </a:p>
            <a:p>
              <a:pPr algn="ctr" rtl="0"/>
              <a:r>
                <a:rPr lang="en-US" sz="1400" b="1" dirty="0"/>
                <a:t>Appeal</a:t>
              </a:r>
            </a:p>
          </p:txBody>
        </p:sp>
        <p:sp>
          <p:nvSpPr>
            <p:cNvPr id="106" name="Freeform 29"/>
            <p:cNvSpPr>
              <a:spLocks noEditPoints="1"/>
            </p:cNvSpPr>
            <p:nvPr/>
          </p:nvSpPr>
          <p:spPr bwMode="auto">
            <a:xfrm>
              <a:off x="4468" y="2005"/>
              <a:ext cx="1126" cy="807"/>
            </a:xfrm>
            <a:custGeom>
              <a:avLst/>
              <a:gdLst>
                <a:gd name="T0" fmla="*/ 1 w 2252"/>
                <a:gd name="T1" fmla="*/ 0 h 1615"/>
                <a:gd name="T2" fmla="*/ 1 w 2252"/>
                <a:gd name="T3" fmla="*/ 0 h 1615"/>
                <a:gd name="T4" fmla="*/ 1 w 2252"/>
                <a:gd name="T5" fmla="*/ 0 h 1615"/>
                <a:gd name="T6" fmla="*/ 0 w 2252"/>
                <a:gd name="T7" fmla="*/ 0 h 1615"/>
                <a:gd name="T8" fmla="*/ 0 w 2252"/>
                <a:gd name="T9" fmla="*/ 0 h 1615"/>
                <a:gd name="T10" fmla="*/ 1 w 2252"/>
                <a:gd name="T11" fmla="*/ 0 h 1615"/>
                <a:gd name="T12" fmla="*/ 1 w 2252"/>
                <a:gd name="T13" fmla="*/ 0 h 1615"/>
                <a:gd name="T14" fmla="*/ 1 w 2252"/>
                <a:gd name="T15" fmla="*/ 0 h 1615"/>
                <a:gd name="T16" fmla="*/ 1 w 2252"/>
                <a:gd name="T17" fmla="*/ 0 h 1615"/>
                <a:gd name="T18" fmla="*/ 1 w 2252"/>
                <a:gd name="T19" fmla="*/ 0 h 1615"/>
                <a:gd name="T20" fmla="*/ 1 w 2252"/>
                <a:gd name="T21" fmla="*/ 0 h 1615"/>
                <a:gd name="T22" fmla="*/ 1 w 2252"/>
                <a:gd name="T23" fmla="*/ 0 h 1615"/>
                <a:gd name="T24" fmla="*/ 0 w 2252"/>
                <a:gd name="T25" fmla="*/ 0 h 1615"/>
                <a:gd name="T26" fmla="*/ 1 w 2252"/>
                <a:gd name="T27" fmla="*/ 0 h 1615"/>
                <a:gd name="T28" fmla="*/ 1 w 2252"/>
                <a:gd name="T29" fmla="*/ 0 h 1615"/>
                <a:gd name="T30" fmla="*/ 1 w 2252"/>
                <a:gd name="T31" fmla="*/ 0 h 1615"/>
                <a:gd name="T32" fmla="*/ 1 w 2252"/>
                <a:gd name="T33" fmla="*/ 0 h 1615"/>
                <a:gd name="T34" fmla="*/ 1 w 2252"/>
                <a:gd name="T35" fmla="*/ 0 h 1615"/>
                <a:gd name="T36" fmla="*/ 1 w 2252"/>
                <a:gd name="T37" fmla="*/ 0 h 1615"/>
                <a:gd name="T38" fmla="*/ 1 w 2252"/>
                <a:gd name="T39" fmla="*/ 0 h 1615"/>
                <a:gd name="T40" fmla="*/ 1 w 2252"/>
                <a:gd name="T41" fmla="*/ 0 h 1615"/>
                <a:gd name="T42" fmla="*/ 1 w 2252"/>
                <a:gd name="T43" fmla="*/ 0 h 1615"/>
                <a:gd name="T44" fmla="*/ 1 w 2252"/>
                <a:gd name="T45" fmla="*/ 0 h 1615"/>
                <a:gd name="T46" fmla="*/ 1 w 2252"/>
                <a:gd name="T47" fmla="*/ 0 h 1615"/>
                <a:gd name="T48" fmla="*/ 1 w 2252"/>
                <a:gd name="T49" fmla="*/ 0 h 1615"/>
                <a:gd name="T50" fmla="*/ 1 w 2252"/>
                <a:gd name="T51" fmla="*/ 0 h 1615"/>
                <a:gd name="T52" fmla="*/ 1 w 2252"/>
                <a:gd name="T53" fmla="*/ 0 h 1615"/>
                <a:gd name="T54" fmla="*/ 1 w 2252"/>
                <a:gd name="T55" fmla="*/ 0 h 1615"/>
                <a:gd name="T56" fmla="*/ 1 w 2252"/>
                <a:gd name="T57" fmla="*/ 0 h 1615"/>
                <a:gd name="T58" fmla="*/ 1 w 2252"/>
                <a:gd name="T59" fmla="*/ 0 h 1615"/>
                <a:gd name="T60" fmla="*/ 1 w 2252"/>
                <a:gd name="T61" fmla="*/ 0 h 1615"/>
                <a:gd name="T62" fmla="*/ 1 w 2252"/>
                <a:gd name="T63" fmla="*/ 0 h 1615"/>
                <a:gd name="T64" fmla="*/ 1 w 2252"/>
                <a:gd name="T65" fmla="*/ 0 h 1615"/>
                <a:gd name="T66" fmla="*/ 1 w 2252"/>
                <a:gd name="T67" fmla="*/ 0 h 1615"/>
                <a:gd name="T68" fmla="*/ 1 w 2252"/>
                <a:gd name="T69" fmla="*/ 0 h 1615"/>
                <a:gd name="T70" fmla="*/ 1 w 2252"/>
                <a:gd name="T71" fmla="*/ 0 h 1615"/>
                <a:gd name="T72" fmla="*/ 1 w 2252"/>
                <a:gd name="T73" fmla="*/ 0 h 1615"/>
                <a:gd name="T74" fmla="*/ 1 w 2252"/>
                <a:gd name="T75" fmla="*/ 0 h 1615"/>
                <a:gd name="T76" fmla="*/ 1 w 2252"/>
                <a:gd name="T77" fmla="*/ 0 h 1615"/>
                <a:gd name="T78" fmla="*/ 1 w 2252"/>
                <a:gd name="T79" fmla="*/ 0 h 1615"/>
                <a:gd name="T80" fmla="*/ 1 w 2252"/>
                <a:gd name="T81" fmla="*/ 0 h 1615"/>
                <a:gd name="T82" fmla="*/ 1 w 2252"/>
                <a:gd name="T83" fmla="*/ 0 h 1615"/>
                <a:gd name="T84" fmla="*/ 1 w 2252"/>
                <a:gd name="T85" fmla="*/ 0 h 1615"/>
                <a:gd name="T86" fmla="*/ 1 w 2252"/>
                <a:gd name="T87" fmla="*/ 0 h 1615"/>
                <a:gd name="T88" fmla="*/ 1 w 2252"/>
                <a:gd name="T89" fmla="*/ 0 h 1615"/>
                <a:gd name="T90" fmla="*/ 1 w 2252"/>
                <a:gd name="T91" fmla="*/ 0 h 1615"/>
                <a:gd name="T92" fmla="*/ 1 w 2252"/>
                <a:gd name="T93" fmla="*/ 0 h 1615"/>
                <a:gd name="T94" fmla="*/ 1 w 2252"/>
                <a:gd name="T95" fmla="*/ 0 h 1615"/>
                <a:gd name="T96" fmla="*/ 1 w 2252"/>
                <a:gd name="T97" fmla="*/ 0 h 1615"/>
                <a:gd name="T98" fmla="*/ 1 w 2252"/>
                <a:gd name="T99" fmla="*/ 0 h 1615"/>
                <a:gd name="T100" fmla="*/ 1 w 2252"/>
                <a:gd name="T101" fmla="*/ 0 h 1615"/>
                <a:gd name="T102" fmla="*/ 1 w 2252"/>
                <a:gd name="T103" fmla="*/ 0 h 1615"/>
                <a:gd name="T104" fmla="*/ 1 w 2252"/>
                <a:gd name="T105" fmla="*/ 0 h 1615"/>
                <a:gd name="T106" fmla="*/ 1 w 2252"/>
                <a:gd name="T107" fmla="*/ 0 h 1615"/>
                <a:gd name="T108" fmla="*/ 1 w 2252"/>
                <a:gd name="T109" fmla="*/ 0 h 1615"/>
                <a:gd name="T110" fmla="*/ 1 w 2252"/>
                <a:gd name="T111" fmla="*/ 0 h 1615"/>
                <a:gd name="T112" fmla="*/ 1 w 2252"/>
                <a:gd name="T113" fmla="*/ 0 h 1615"/>
                <a:gd name="T114" fmla="*/ 1 w 2252"/>
                <a:gd name="T115" fmla="*/ 0 h 1615"/>
                <a:gd name="T116" fmla="*/ 1 w 2252"/>
                <a:gd name="T117" fmla="*/ 0 h 1615"/>
                <a:gd name="T118" fmla="*/ 1 w 2252"/>
                <a:gd name="T119" fmla="*/ 0 h 1615"/>
                <a:gd name="T120" fmla="*/ 1 w 2252"/>
                <a:gd name="T121" fmla="*/ 0 h 1615"/>
                <a:gd name="T122" fmla="*/ 1 w 2252"/>
                <a:gd name="T123" fmla="*/ 0 h 1615"/>
                <a:gd name="T124" fmla="*/ 1 w 2252"/>
                <a:gd name="T125" fmla="*/ 0 h 16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2"/>
                <a:gd name="T190" fmla="*/ 0 h 1615"/>
                <a:gd name="T191" fmla="*/ 2252 w 2252"/>
                <a:gd name="T192" fmla="*/ 1615 h 16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2" h="1615">
                  <a:moveTo>
                    <a:pt x="22" y="32"/>
                  </a:moveTo>
                  <a:lnTo>
                    <a:pt x="22" y="53"/>
                  </a:lnTo>
                  <a:lnTo>
                    <a:pt x="20" y="55"/>
                  </a:lnTo>
                  <a:lnTo>
                    <a:pt x="20" y="57"/>
                  </a:lnTo>
                  <a:lnTo>
                    <a:pt x="19" y="59"/>
                  </a:lnTo>
                  <a:lnTo>
                    <a:pt x="18" y="60"/>
                  </a:lnTo>
                  <a:lnTo>
                    <a:pt x="16" y="61"/>
                  </a:lnTo>
                  <a:lnTo>
                    <a:pt x="15" y="63"/>
                  </a:lnTo>
                  <a:lnTo>
                    <a:pt x="12" y="63"/>
                  </a:lnTo>
                  <a:lnTo>
                    <a:pt x="11" y="64"/>
                  </a:lnTo>
                  <a:lnTo>
                    <a:pt x="8" y="63"/>
                  </a:lnTo>
                  <a:lnTo>
                    <a:pt x="6" y="63"/>
                  </a:lnTo>
                  <a:lnTo>
                    <a:pt x="4" y="61"/>
                  </a:lnTo>
                  <a:lnTo>
                    <a:pt x="3" y="60"/>
                  </a:lnTo>
                  <a:lnTo>
                    <a:pt x="2" y="59"/>
                  </a:lnTo>
                  <a:lnTo>
                    <a:pt x="0" y="57"/>
                  </a:lnTo>
                  <a:lnTo>
                    <a:pt x="0" y="55"/>
                  </a:lnTo>
                  <a:lnTo>
                    <a:pt x="0" y="53"/>
                  </a:lnTo>
                  <a:lnTo>
                    <a:pt x="0" y="32"/>
                  </a:lnTo>
                  <a:lnTo>
                    <a:pt x="0" y="30"/>
                  </a:lnTo>
                  <a:lnTo>
                    <a:pt x="0" y="27"/>
                  </a:lnTo>
                  <a:lnTo>
                    <a:pt x="2" y="26"/>
                  </a:lnTo>
                  <a:lnTo>
                    <a:pt x="3" y="24"/>
                  </a:lnTo>
                  <a:lnTo>
                    <a:pt x="4" y="23"/>
                  </a:lnTo>
                  <a:lnTo>
                    <a:pt x="6" y="22"/>
                  </a:lnTo>
                  <a:lnTo>
                    <a:pt x="8" y="22"/>
                  </a:lnTo>
                  <a:lnTo>
                    <a:pt x="11" y="22"/>
                  </a:lnTo>
                  <a:lnTo>
                    <a:pt x="12" y="22"/>
                  </a:lnTo>
                  <a:lnTo>
                    <a:pt x="15" y="22"/>
                  </a:lnTo>
                  <a:lnTo>
                    <a:pt x="16" y="23"/>
                  </a:lnTo>
                  <a:lnTo>
                    <a:pt x="18" y="24"/>
                  </a:lnTo>
                  <a:lnTo>
                    <a:pt x="19" y="26"/>
                  </a:lnTo>
                  <a:lnTo>
                    <a:pt x="20" y="27"/>
                  </a:lnTo>
                  <a:lnTo>
                    <a:pt x="20" y="30"/>
                  </a:lnTo>
                  <a:lnTo>
                    <a:pt x="22" y="32"/>
                  </a:lnTo>
                  <a:close/>
                  <a:moveTo>
                    <a:pt x="22" y="96"/>
                  </a:moveTo>
                  <a:lnTo>
                    <a:pt x="22" y="117"/>
                  </a:lnTo>
                  <a:lnTo>
                    <a:pt x="20" y="119"/>
                  </a:lnTo>
                  <a:lnTo>
                    <a:pt x="20" y="121"/>
                  </a:lnTo>
                  <a:lnTo>
                    <a:pt x="19" y="123"/>
                  </a:lnTo>
                  <a:lnTo>
                    <a:pt x="18" y="124"/>
                  </a:lnTo>
                  <a:lnTo>
                    <a:pt x="16" y="125"/>
                  </a:lnTo>
                  <a:lnTo>
                    <a:pt x="15" y="126"/>
                  </a:lnTo>
                  <a:lnTo>
                    <a:pt x="12" y="126"/>
                  </a:lnTo>
                  <a:lnTo>
                    <a:pt x="11" y="128"/>
                  </a:lnTo>
                  <a:lnTo>
                    <a:pt x="8" y="126"/>
                  </a:lnTo>
                  <a:lnTo>
                    <a:pt x="6" y="126"/>
                  </a:lnTo>
                  <a:lnTo>
                    <a:pt x="4" y="125"/>
                  </a:lnTo>
                  <a:lnTo>
                    <a:pt x="3" y="124"/>
                  </a:lnTo>
                  <a:lnTo>
                    <a:pt x="2" y="123"/>
                  </a:lnTo>
                  <a:lnTo>
                    <a:pt x="0" y="121"/>
                  </a:lnTo>
                  <a:lnTo>
                    <a:pt x="0" y="119"/>
                  </a:lnTo>
                  <a:lnTo>
                    <a:pt x="0" y="117"/>
                  </a:lnTo>
                  <a:lnTo>
                    <a:pt x="0" y="96"/>
                  </a:lnTo>
                  <a:lnTo>
                    <a:pt x="0" y="93"/>
                  </a:lnTo>
                  <a:lnTo>
                    <a:pt x="0" y="91"/>
                  </a:lnTo>
                  <a:lnTo>
                    <a:pt x="2" y="89"/>
                  </a:lnTo>
                  <a:lnTo>
                    <a:pt x="3" y="88"/>
                  </a:lnTo>
                  <a:lnTo>
                    <a:pt x="4" y="87"/>
                  </a:lnTo>
                  <a:lnTo>
                    <a:pt x="6" y="85"/>
                  </a:lnTo>
                  <a:lnTo>
                    <a:pt x="8" y="85"/>
                  </a:lnTo>
                  <a:lnTo>
                    <a:pt x="11" y="85"/>
                  </a:lnTo>
                  <a:lnTo>
                    <a:pt x="12" y="85"/>
                  </a:lnTo>
                  <a:lnTo>
                    <a:pt x="15" y="85"/>
                  </a:lnTo>
                  <a:lnTo>
                    <a:pt x="16" y="87"/>
                  </a:lnTo>
                  <a:lnTo>
                    <a:pt x="18" y="88"/>
                  </a:lnTo>
                  <a:lnTo>
                    <a:pt x="19" y="89"/>
                  </a:lnTo>
                  <a:lnTo>
                    <a:pt x="20" y="91"/>
                  </a:lnTo>
                  <a:lnTo>
                    <a:pt x="20" y="93"/>
                  </a:lnTo>
                  <a:lnTo>
                    <a:pt x="22" y="96"/>
                  </a:lnTo>
                  <a:close/>
                  <a:moveTo>
                    <a:pt x="22" y="160"/>
                  </a:moveTo>
                  <a:lnTo>
                    <a:pt x="22" y="181"/>
                  </a:lnTo>
                  <a:lnTo>
                    <a:pt x="20" y="182"/>
                  </a:lnTo>
                  <a:lnTo>
                    <a:pt x="20" y="185"/>
                  </a:lnTo>
                  <a:lnTo>
                    <a:pt x="19" y="186"/>
                  </a:lnTo>
                  <a:lnTo>
                    <a:pt x="18" y="188"/>
                  </a:lnTo>
                  <a:lnTo>
                    <a:pt x="16" y="189"/>
                  </a:lnTo>
                  <a:lnTo>
                    <a:pt x="15" y="190"/>
                  </a:lnTo>
                  <a:lnTo>
                    <a:pt x="12" y="190"/>
                  </a:lnTo>
                  <a:lnTo>
                    <a:pt x="11" y="192"/>
                  </a:lnTo>
                  <a:lnTo>
                    <a:pt x="8" y="190"/>
                  </a:lnTo>
                  <a:lnTo>
                    <a:pt x="6" y="190"/>
                  </a:lnTo>
                  <a:lnTo>
                    <a:pt x="4" y="189"/>
                  </a:lnTo>
                  <a:lnTo>
                    <a:pt x="3" y="188"/>
                  </a:lnTo>
                  <a:lnTo>
                    <a:pt x="2" y="186"/>
                  </a:lnTo>
                  <a:lnTo>
                    <a:pt x="0" y="185"/>
                  </a:lnTo>
                  <a:lnTo>
                    <a:pt x="0" y="182"/>
                  </a:lnTo>
                  <a:lnTo>
                    <a:pt x="0" y="181"/>
                  </a:lnTo>
                  <a:lnTo>
                    <a:pt x="0" y="160"/>
                  </a:lnTo>
                  <a:lnTo>
                    <a:pt x="0" y="157"/>
                  </a:lnTo>
                  <a:lnTo>
                    <a:pt x="0" y="154"/>
                  </a:lnTo>
                  <a:lnTo>
                    <a:pt x="2" y="153"/>
                  </a:lnTo>
                  <a:lnTo>
                    <a:pt x="3" y="152"/>
                  </a:lnTo>
                  <a:lnTo>
                    <a:pt x="4" y="150"/>
                  </a:lnTo>
                  <a:lnTo>
                    <a:pt x="6" y="149"/>
                  </a:lnTo>
                  <a:lnTo>
                    <a:pt x="8" y="149"/>
                  </a:lnTo>
                  <a:lnTo>
                    <a:pt x="11" y="149"/>
                  </a:lnTo>
                  <a:lnTo>
                    <a:pt x="12" y="149"/>
                  </a:lnTo>
                  <a:lnTo>
                    <a:pt x="15" y="149"/>
                  </a:lnTo>
                  <a:lnTo>
                    <a:pt x="16" y="150"/>
                  </a:lnTo>
                  <a:lnTo>
                    <a:pt x="18" y="152"/>
                  </a:lnTo>
                  <a:lnTo>
                    <a:pt x="19" y="153"/>
                  </a:lnTo>
                  <a:lnTo>
                    <a:pt x="20" y="154"/>
                  </a:lnTo>
                  <a:lnTo>
                    <a:pt x="20" y="157"/>
                  </a:lnTo>
                  <a:lnTo>
                    <a:pt x="22" y="160"/>
                  </a:lnTo>
                  <a:close/>
                  <a:moveTo>
                    <a:pt x="22" y="223"/>
                  </a:moveTo>
                  <a:lnTo>
                    <a:pt x="22" y="245"/>
                  </a:lnTo>
                  <a:lnTo>
                    <a:pt x="20" y="246"/>
                  </a:lnTo>
                  <a:lnTo>
                    <a:pt x="20" y="249"/>
                  </a:lnTo>
                  <a:lnTo>
                    <a:pt x="19" y="250"/>
                  </a:lnTo>
                  <a:lnTo>
                    <a:pt x="18" y="251"/>
                  </a:lnTo>
                  <a:lnTo>
                    <a:pt x="16" y="253"/>
                  </a:lnTo>
                  <a:lnTo>
                    <a:pt x="15" y="254"/>
                  </a:lnTo>
                  <a:lnTo>
                    <a:pt x="12" y="254"/>
                  </a:lnTo>
                  <a:lnTo>
                    <a:pt x="11" y="255"/>
                  </a:lnTo>
                  <a:lnTo>
                    <a:pt x="8" y="254"/>
                  </a:lnTo>
                  <a:lnTo>
                    <a:pt x="6" y="254"/>
                  </a:lnTo>
                  <a:lnTo>
                    <a:pt x="4" y="253"/>
                  </a:lnTo>
                  <a:lnTo>
                    <a:pt x="3" y="251"/>
                  </a:lnTo>
                  <a:lnTo>
                    <a:pt x="2" y="250"/>
                  </a:lnTo>
                  <a:lnTo>
                    <a:pt x="0" y="249"/>
                  </a:lnTo>
                  <a:lnTo>
                    <a:pt x="0" y="246"/>
                  </a:lnTo>
                  <a:lnTo>
                    <a:pt x="0" y="245"/>
                  </a:lnTo>
                  <a:lnTo>
                    <a:pt x="0" y="223"/>
                  </a:lnTo>
                  <a:lnTo>
                    <a:pt x="0" y="221"/>
                  </a:lnTo>
                  <a:lnTo>
                    <a:pt x="0" y="218"/>
                  </a:lnTo>
                  <a:lnTo>
                    <a:pt x="2" y="217"/>
                  </a:lnTo>
                  <a:lnTo>
                    <a:pt x="3" y="215"/>
                  </a:lnTo>
                  <a:lnTo>
                    <a:pt x="4" y="214"/>
                  </a:lnTo>
                  <a:lnTo>
                    <a:pt x="6" y="213"/>
                  </a:lnTo>
                  <a:lnTo>
                    <a:pt x="8" y="213"/>
                  </a:lnTo>
                  <a:lnTo>
                    <a:pt x="11" y="213"/>
                  </a:lnTo>
                  <a:lnTo>
                    <a:pt x="12" y="213"/>
                  </a:lnTo>
                  <a:lnTo>
                    <a:pt x="15" y="213"/>
                  </a:lnTo>
                  <a:lnTo>
                    <a:pt x="16" y="214"/>
                  </a:lnTo>
                  <a:lnTo>
                    <a:pt x="18" y="215"/>
                  </a:lnTo>
                  <a:lnTo>
                    <a:pt x="19" y="217"/>
                  </a:lnTo>
                  <a:lnTo>
                    <a:pt x="20" y="218"/>
                  </a:lnTo>
                  <a:lnTo>
                    <a:pt x="20" y="221"/>
                  </a:lnTo>
                  <a:lnTo>
                    <a:pt x="22" y="223"/>
                  </a:lnTo>
                  <a:close/>
                  <a:moveTo>
                    <a:pt x="22" y="287"/>
                  </a:moveTo>
                  <a:lnTo>
                    <a:pt x="22" y="308"/>
                  </a:lnTo>
                  <a:lnTo>
                    <a:pt x="20" y="310"/>
                  </a:lnTo>
                  <a:lnTo>
                    <a:pt x="20" y="312"/>
                  </a:lnTo>
                  <a:lnTo>
                    <a:pt x="19" y="314"/>
                  </a:lnTo>
                  <a:lnTo>
                    <a:pt x="18" y="315"/>
                  </a:lnTo>
                  <a:lnTo>
                    <a:pt x="16" y="316"/>
                  </a:lnTo>
                  <a:lnTo>
                    <a:pt x="15" y="318"/>
                  </a:lnTo>
                  <a:lnTo>
                    <a:pt x="12" y="318"/>
                  </a:lnTo>
                  <a:lnTo>
                    <a:pt x="11" y="319"/>
                  </a:lnTo>
                  <a:lnTo>
                    <a:pt x="8" y="318"/>
                  </a:lnTo>
                  <a:lnTo>
                    <a:pt x="6" y="318"/>
                  </a:lnTo>
                  <a:lnTo>
                    <a:pt x="4" y="316"/>
                  </a:lnTo>
                  <a:lnTo>
                    <a:pt x="3" y="315"/>
                  </a:lnTo>
                  <a:lnTo>
                    <a:pt x="2" y="314"/>
                  </a:lnTo>
                  <a:lnTo>
                    <a:pt x="0" y="312"/>
                  </a:lnTo>
                  <a:lnTo>
                    <a:pt x="0" y="310"/>
                  </a:lnTo>
                  <a:lnTo>
                    <a:pt x="0" y="308"/>
                  </a:lnTo>
                  <a:lnTo>
                    <a:pt x="0" y="287"/>
                  </a:lnTo>
                  <a:lnTo>
                    <a:pt x="0" y="285"/>
                  </a:lnTo>
                  <a:lnTo>
                    <a:pt x="0" y="282"/>
                  </a:lnTo>
                  <a:lnTo>
                    <a:pt x="2" y="281"/>
                  </a:lnTo>
                  <a:lnTo>
                    <a:pt x="3" y="279"/>
                  </a:lnTo>
                  <a:lnTo>
                    <a:pt x="4" y="278"/>
                  </a:lnTo>
                  <a:lnTo>
                    <a:pt x="6" y="277"/>
                  </a:lnTo>
                  <a:lnTo>
                    <a:pt x="8" y="277"/>
                  </a:lnTo>
                  <a:lnTo>
                    <a:pt x="11" y="277"/>
                  </a:lnTo>
                  <a:lnTo>
                    <a:pt x="12" y="277"/>
                  </a:lnTo>
                  <a:lnTo>
                    <a:pt x="15" y="277"/>
                  </a:lnTo>
                  <a:lnTo>
                    <a:pt x="16" y="278"/>
                  </a:lnTo>
                  <a:lnTo>
                    <a:pt x="18" y="279"/>
                  </a:lnTo>
                  <a:lnTo>
                    <a:pt x="19" y="281"/>
                  </a:lnTo>
                  <a:lnTo>
                    <a:pt x="20" y="282"/>
                  </a:lnTo>
                  <a:lnTo>
                    <a:pt x="20" y="285"/>
                  </a:lnTo>
                  <a:lnTo>
                    <a:pt x="22" y="287"/>
                  </a:lnTo>
                  <a:close/>
                  <a:moveTo>
                    <a:pt x="22" y="351"/>
                  </a:moveTo>
                  <a:lnTo>
                    <a:pt x="22" y="372"/>
                  </a:lnTo>
                  <a:lnTo>
                    <a:pt x="20" y="373"/>
                  </a:lnTo>
                  <a:lnTo>
                    <a:pt x="20" y="376"/>
                  </a:lnTo>
                  <a:lnTo>
                    <a:pt x="19" y="377"/>
                  </a:lnTo>
                  <a:lnTo>
                    <a:pt x="18" y="379"/>
                  </a:lnTo>
                  <a:lnTo>
                    <a:pt x="16" y="380"/>
                  </a:lnTo>
                  <a:lnTo>
                    <a:pt x="15" y="381"/>
                  </a:lnTo>
                  <a:lnTo>
                    <a:pt x="12" y="381"/>
                  </a:lnTo>
                  <a:lnTo>
                    <a:pt x="11" y="383"/>
                  </a:lnTo>
                  <a:lnTo>
                    <a:pt x="8" y="381"/>
                  </a:lnTo>
                  <a:lnTo>
                    <a:pt x="6" y="381"/>
                  </a:lnTo>
                  <a:lnTo>
                    <a:pt x="4" y="380"/>
                  </a:lnTo>
                  <a:lnTo>
                    <a:pt x="3" y="379"/>
                  </a:lnTo>
                  <a:lnTo>
                    <a:pt x="2" y="377"/>
                  </a:lnTo>
                  <a:lnTo>
                    <a:pt x="0" y="376"/>
                  </a:lnTo>
                  <a:lnTo>
                    <a:pt x="0" y="373"/>
                  </a:lnTo>
                  <a:lnTo>
                    <a:pt x="0" y="372"/>
                  </a:lnTo>
                  <a:lnTo>
                    <a:pt x="0" y="351"/>
                  </a:lnTo>
                  <a:lnTo>
                    <a:pt x="0" y="348"/>
                  </a:lnTo>
                  <a:lnTo>
                    <a:pt x="0" y="346"/>
                  </a:lnTo>
                  <a:lnTo>
                    <a:pt x="2" y="344"/>
                  </a:lnTo>
                  <a:lnTo>
                    <a:pt x="3" y="343"/>
                  </a:lnTo>
                  <a:lnTo>
                    <a:pt x="4" y="342"/>
                  </a:lnTo>
                  <a:lnTo>
                    <a:pt x="6" y="340"/>
                  </a:lnTo>
                  <a:lnTo>
                    <a:pt x="8" y="340"/>
                  </a:lnTo>
                  <a:lnTo>
                    <a:pt x="11" y="340"/>
                  </a:lnTo>
                  <a:lnTo>
                    <a:pt x="12" y="340"/>
                  </a:lnTo>
                  <a:lnTo>
                    <a:pt x="15" y="340"/>
                  </a:lnTo>
                  <a:lnTo>
                    <a:pt x="16" y="342"/>
                  </a:lnTo>
                  <a:lnTo>
                    <a:pt x="18" y="343"/>
                  </a:lnTo>
                  <a:lnTo>
                    <a:pt x="19" y="344"/>
                  </a:lnTo>
                  <a:lnTo>
                    <a:pt x="20" y="346"/>
                  </a:lnTo>
                  <a:lnTo>
                    <a:pt x="20" y="348"/>
                  </a:lnTo>
                  <a:lnTo>
                    <a:pt x="22" y="351"/>
                  </a:lnTo>
                  <a:close/>
                  <a:moveTo>
                    <a:pt x="22" y="415"/>
                  </a:moveTo>
                  <a:lnTo>
                    <a:pt x="22" y="436"/>
                  </a:lnTo>
                  <a:lnTo>
                    <a:pt x="20" y="437"/>
                  </a:lnTo>
                  <a:lnTo>
                    <a:pt x="20" y="440"/>
                  </a:lnTo>
                  <a:lnTo>
                    <a:pt x="19" y="441"/>
                  </a:lnTo>
                  <a:lnTo>
                    <a:pt x="18" y="443"/>
                  </a:lnTo>
                  <a:lnTo>
                    <a:pt x="16" y="444"/>
                  </a:lnTo>
                  <a:lnTo>
                    <a:pt x="15" y="445"/>
                  </a:lnTo>
                  <a:lnTo>
                    <a:pt x="12" y="445"/>
                  </a:lnTo>
                  <a:lnTo>
                    <a:pt x="11" y="446"/>
                  </a:lnTo>
                  <a:lnTo>
                    <a:pt x="8" y="445"/>
                  </a:lnTo>
                  <a:lnTo>
                    <a:pt x="6" y="445"/>
                  </a:lnTo>
                  <a:lnTo>
                    <a:pt x="4" y="444"/>
                  </a:lnTo>
                  <a:lnTo>
                    <a:pt x="3" y="443"/>
                  </a:lnTo>
                  <a:lnTo>
                    <a:pt x="2" y="441"/>
                  </a:lnTo>
                  <a:lnTo>
                    <a:pt x="0" y="440"/>
                  </a:lnTo>
                  <a:lnTo>
                    <a:pt x="0" y="437"/>
                  </a:lnTo>
                  <a:lnTo>
                    <a:pt x="0" y="436"/>
                  </a:lnTo>
                  <a:lnTo>
                    <a:pt x="0" y="415"/>
                  </a:lnTo>
                  <a:lnTo>
                    <a:pt x="0" y="412"/>
                  </a:lnTo>
                  <a:lnTo>
                    <a:pt x="0" y="409"/>
                  </a:lnTo>
                  <a:lnTo>
                    <a:pt x="2" y="408"/>
                  </a:lnTo>
                  <a:lnTo>
                    <a:pt x="3" y="407"/>
                  </a:lnTo>
                  <a:lnTo>
                    <a:pt x="4" y="405"/>
                  </a:lnTo>
                  <a:lnTo>
                    <a:pt x="6" y="404"/>
                  </a:lnTo>
                  <a:lnTo>
                    <a:pt x="8" y="404"/>
                  </a:lnTo>
                  <a:lnTo>
                    <a:pt x="11" y="404"/>
                  </a:lnTo>
                  <a:lnTo>
                    <a:pt x="12" y="404"/>
                  </a:lnTo>
                  <a:lnTo>
                    <a:pt x="15" y="404"/>
                  </a:lnTo>
                  <a:lnTo>
                    <a:pt x="16" y="405"/>
                  </a:lnTo>
                  <a:lnTo>
                    <a:pt x="18" y="407"/>
                  </a:lnTo>
                  <a:lnTo>
                    <a:pt x="19" y="408"/>
                  </a:lnTo>
                  <a:lnTo>
                    <a:pt x="20" y="409"/>
                  </a:lnTo>
                  <a:lnTo>
                    <a:pt x="20" y="412"/>
                  </a:lnTo>
                  <a:lnTo>
                    <a:pt x="22" y="415"/>
                  </a:lnTo>
                  <a:close/>
                  <a:moveTo>
                    <a:pt x="22" y="478"/>
                  </a:moveTo>
                  <a:lnTo>
                    <a:pt x="22" y="500"/>
                  </a:lnTo>
                  <a:lnTo>
                    <a:pt x="20" y="501"/>
                  </a:lnTo>
                  <a:lnTo>
                    <a:pt x="20" y="504"/>
                  </a:lnTo>
                  <a:lnTo>
                    <a:pt x="19" y="505"/>
                  </a:lnTo>
                  <a:lnTo>
                    <a:pt x="18" y="506"/>
                  </a:lnTo>
                  <a:lnTo>
                    <a:pt x="16" y="508"/>
                  </a:lnTo>
                  <a:lnTo>
                    <a:pt x="15" y="509"/>
                  </a:lnTo>
                  <a:lnTo>
                    <a:pt x="12" y="509"/>
                  </a:lnTo>
                  <a:lnTo>
                    <a:pt x="11" y="510"/>
                  </a:lnTo>
                  <a:lnTo>
                    <a:pt x="8" y="509"/>
                  </a:lnTo>
                  <a:lnTo>
                    <a:pt x="6" y="509"/>
                  </a:lnTo>
                  <a:lnTo>
                    <a:pt x="4" y="508"/>
                  </a:lnTo>
                  <a:lnTo>
                    <a:pt x="3" y="506"/>
                  </a:lnTo>
                  <a:lnTo>
                    <a:pt x="2" y="505"/>
                  </a:lnTo>
                  <a:lnTo>
                    <a:pt x="0" y="504"/>
                  </a:lnTo>
                  <a:lnTo>
                    <a:pt x="0" y="501"/>
                  </a:lnTo>
                  <a:lnTo>
                    <a:pt x="0" y="500"/>
                  </a:lnTo>
                  <a:lnTo>
                    <a:pt x="0" y="478"/>
                  </a:lnTo>
                  <a:lnTo>
                    <a:pt x="0" y="476"/>
                  </a:lnTo>
                  <a:lnTo>
                    <a:pt x="0" y="473"/>
                  </a:lnTo>
                  <a:lnTo>
                    <a:pt x="2" y="472"/>
                  </a:lnTo>
                  <a:lnTo>
                    <a:pt x="3" y="470"/>
                  </a:lnTo>
                  <a:lnTo>
                    <a:pt x="4" y="469"/>
                  </a:lnTo>
                  <a:lnTo>
                    <a:pt x="6" y="468"/>
                  </a:lnTo>
                  <a:lnTo>
                    <a:pt x="8" y="468"/>
                  </a:lnTo>
                  <a:lnTo>
                    <a:pt x="11" y="468"/>
                  </a:lnTo>
                  <a:lnTo>
                    <a:pt x="12" y="468"/>
                  </a:lnTo>
                  <a:lnTo>
                    <a:pt x="15" y="468"/>
                  </a:lnTo>
                  <a:lnTo>
                    <a:pt x="16" y="469"/>
                  </a:lnTo>
                  <a:lnTo>
                    <a:pt x="18" y="470"/>
                  </a:lnTo>
                  <a:lnTo>
                    <a:pt x="19" y="472"/>
                  </a:lnTo>
                  <a:lnTo>
                    <a:pt x="20" y="473"/>
                  </a:lnTo>
                  <a:lnTo>
                    <a:pt x="20" y="476"/>
                  </a:lnTo>
                  <a:lnTo>
                    <a:pt x="22" y="478"/>
                  </a:lnTo>
                  <a:close/>
                  <a:moveTo>
                    <a:pt x="22" y="542"/>
                  </a:moveTo>
                  <a:lnTo>
                    <a:pt x="22" y="563"/>
                  </a:lnTo>
                  <a:lnTo>
                    <a:pt x="20" y="565"/>
                  </a:lnTo>
                  <a:lnTo>
                    <a:pt x="20" y="567"/>
                  </a:lnTo>
                  <a:lnTo>
                    <a:pt x="19" y="569"/>
                  </a:lnTo>
                  <a:lnTo>
                    <a:pt x="18" y="570"/>
                  </a:lnTo>
                  <a:lnTo>
                    <a:pt x="16" y="571"/>
                  </a:lnTo>
                  <a:lnTo>
                    <a:pt x="15" y="573"/>
                  </a:lnTo>
                  <a:lnTo>
                    <a:pt x="12" y="573"/>
                  </a:lnTo>
                  <a:lnTo>
                    <a:pt x="11" y="574"/>
                  </a:lnTo>
                  <a:lnTo>
                    <a:pt x="8" y="573"/>
                  </a:lnTo>
                  <a:lnTo>
                    <a:pt x="6" y="573"/>
                  </a:lnTo>
                  <a:lnTo>
                    <a:pt x="4" y="571"/>
                  </a:lnTo>
                  <a:lnTo>
                    <a:pt x="3" y="570"/>
                  </a:lnTo>
                  <a:lnTo>
                    <a:pt x="2" y="569"/>
                  </a:lnTo>
                  <a:lnTo>
                    <a:pt x="0" y="567"/>
                  </a:lnTo>
                  <a:lnTo>
                    <a:pt x="0" y="565"/>
                  </a:lnTo>
                  <a:lnTo>
                    <a:pt x="0" y="563"/>
                  </a:lnTo>
                  <a:lnTo>
                    <a:pt x="0" y="542"/>
                  </a:lnTo>
                  <a:lnTo>
                    <a:pt x="0" y="539"/>
                  </a:lnTo>
                  <a:lnTo>
                    <a:pt x="0" y="537"/>
                  </a:lnTo>
                  <a:lnTo>
                    <a:pt x="2" y="535"/>
                  </a:lnTo>
                  <a:lnTo>
                    <a:pt x="3" y="534"/>
                  </a:lnTo>
                  <a:lnTo>
                    <a:pt x="4" y="533"/>
                  </a:lnTo>
                  <a:lnTo>
                    <a:pt x="6" y="531"/>
                  </a:lnTo>
                  <a:lnTo>
                    <a:pt x="8" y="531"/>
                  </a:lnTo>
                  <a:lnTo>
                    <a:pt x="11" y="531"/>
                  </a:lnTo>
                  <a:lnTo>
                    <a:pt x="12" y="531"/>
                  </a:lnTo>
                  <a:lnTo>
                    <a:pt x="15" y="531"/>
                  </a:lnTo>
                  <a:lnTo>
                    <a:pt x="16" y="533"/>
                  </a:lnTo>
                  <a:lnTo>
                    <a:pt x="18" y="534"/>
                  </a:lnTo>
                  <a:lnTo>
                    <a:pt x="19" y="535"/>
                  </a:lnTo>
                  <a:lnTo>
                    <a:pt x="20" y="537"/>
                  </a:lnTo>
                  <a:lnTo>
                    <a:pt x="20" y="539"/>
                  </a:lnTo>
                  <a:lnTo>
                    <a:pt x="22" y="542"/>
                  </a:lnTo>
                  <a:close/>
                  <a:moveTo>
                    <a:pt x="22" y="606"/>
                  </a:moveTo>
                  <a:lnTo>
                    <a:pt x="22" y="627"/>
                  </a:lnTo>
                  <a:lnTo>
                    <a:pt x="20" y="628"/>
                  </a:lnTo>
                  <a:lnTo>
                    <a:pt x="20" y="631"/>
                  </a:lnTo>
                  <a:lnTo>
                    <a:pt x="19" y="632"/>
                  </a:lnTo>
                  <a:lnTo>
                    <a:pt x="18" y="634"/>
                  </a:lnTo>
                  <a:lnTo>
                    <a:pt x="16" y="635"/>
                  </a:lnTo>
                  <a:lnTo>
                    <a:pt x="15" y="636"/>
                  </a:lnTo>
                  <a:lnTo>
                    <a:pt x="12" y="636"/>
                  </a:lnTo>
                  <a:lnTo>
                    <a:pt x="11" y="638"/>
                  </a:lnTo>
                  <a:lnTo>
                    <a:pt x="8" y="636"/>
                  </a:lnTo>
                  <a:lnTo>
                    <a:pt x="6" y="636"/>
                  </a:lnTo>
                  <a:lnTo>
                    <a:pt x="4" y="635"/>
                  </a:lnTo>
                  <a:lnTo>
                    <a:pt x="3" y="634"/>
                  </a:lnTo>
                  <a:lnTo>
                    <a:pt x="2" y="632"/>
                  </a:lnTo>
                  <a:lnTo>
                    <a:pt x="0" y="631"/>
                  </a:lnTo>
                  <a:lnTo>
                    <a:pt x="0" y="628"/>
                  </a:lnTo>
                  <a:lnTo>
                    <a:pt x="0" y="627"/>
                  </a:lnTo>
                  <a:lnTo>
                    <a:pt x="0" y="606"/>
                  </a:lnTo>
                  <a:lnTo>
                    <a:pt x="0" y="603"/>
                  </a:lnTo>
                  <a:lnTo>
                    <a:pt x="0" y="601"/>
                  </a:lnTo>
                  <a:lnTo>
                    <a:pt x="2" y="599"/>
                  </a:lnTo>
                  <a:lnTo>
                    <a:pt x="3" y="598"/>
                  </a:lnTo>
                  <a:lnTo>
                    <a:pt x="4" y="597"/>
                  </a:lnTo>
                  <a:lnTo>
                    <a:pt x="6" y="595"/>
                  </a:lnTo>
                  <a:lnTo>
                    <a:pt x="8" y="595"/>
                  </a:lnTo>
                  <a:lnTo>
                    <a:pt x="11" y="595"/>
                  </a:lnTo>
                  <a:lnTo>
                    <a:pt x="12" y="595"/>
                  </a:lnTo>
                  <a:lnTo>
                    <a:pt x="15" y="595"/>
                  </a:lnTo>
                  <a:lnTo>
                    <a:pt x="16" y="597"/>
                  </a:lnTo>
                  <a:lnTo>
                    <a:pt x="18" y="598"/>
                  </a:lnTo>
                  <a:lnTo>
                    <a:pt x="19" y="599"/>
                  </a:lnTo>
                  <a:lnTo>
                    <a:pt x="20" y="601"/>
                  </a:lnTo>
                  <a:lnTo>
                    <a:pt x="20" y="603"/>
                  </a:lnTo>
                  <a:lnTo>
                    <a:pt x="22" y="606"/>
                  </a:lnTo>
                  <a:close/>
                  <a:moveTo>
                    <a:pt x="22" y="670"/>
                  </a:moveTo>
                  <a:lnTo>
                    <a:pt x="22" y="691"/>
                  </a:lnTo>
                  <a:lnTo>
                    <a:pt x="20" y="692"/>
                  </a:lnTo>
                  <a:lnTo>
                    <a:pt x="20" y="695"/>
                  </a:lnTo>
                  <a:lnTo>
                    <a:pt x="19" y="696"/>
                  </a:lnTo>
                  <a:lnTo>
                    <a:pt x="18" y="697"/>
                  </a:lnTo>
                  <a:lnTo>
                    <a:pt x="16" y="699"/>
                  </a:lnTo>
                  <a:lnTo>
                    <a:pt x="15" y="700"/>
                  </a:lnTo>
                  <a:lnTo>
                    <a:pt x="12" y="700"/>
                  </a:lnTo>
                  <a:lnTo>
                    <a:pt x="11" y="701"/>
                  </a:lnTo>
                  <a:lnTo>
                    <a:pt x="8" y="700"/>
                  </a:lnTo>
                  <a:lnTo>
                    <a:pt x="6" y="700"/>
                  </a:lnTo>
                  <a:lnTo>
                    <a:pt x="4" y="699"/>
                  </a:lnTo>
                  <a:lnTo>
                    <a:pt x="3" y="697"/>
                  </a:lnTo>
                  <a:lnTo>
                    <a:pt x="2" y="696"/>
                  </a:lnTo>
                  <a:lnTo>
                    <a:pt x="0" y="695"/>
                  </a:lnTo>
                  <a:lnTo>
                    <a:pt x="0" y="692"/>
                  </a:lnTo>
                  <a:lnTo>
                    <a:pt x="0" y="691"/>
                  </a:lnTo>
                  <a:lnTo>
                    <a:pt x="0" y="670"/>
                  </a:lnTo>
                  <a:lnTo>
                    <a:pt x="0" y="667"/>
                  </a:lnTo>
                  <a:lnTo>
                    <a:pt x="0" y="664"/>
                  </a:lnTo>
                  <a:lnTo>
                    <a:pt x="2" y="663"/>
                  </a:lnTo>
                  <a:lnTo>
                    <a:pt x="3" y="662"/>
                  </a:lnTo>
                  <a:lnTo>
                    <a:pt x="4" y="660"/>
                  </a:lnTo>
                  <a:lnTo>
                    <a:pt x="6" y="659"/>
                  </a:lnTo>
                  <a:lnTo>
                    <a:pt x="8" y="659"/>
                  </a:lnTo>
                  <a:lnTo>
                    <a:pt x="11" y="659"/>
                  </a:lnTo>
                  <a:lnTo>
                    <a:pt x="12" y="659"/>
                  </a:lnTo>
                  <a:lnTo>
                    <a:pt x="15" y="659"/>
                  </a:lnTo>
                  <a:lnTo>
                    <a:pt x="16" y="660"/>
                  </a:lnTo>
                  <a:lnTo>
                    <a:pt x="18" y="662"/>
                  </a:lnTo>
                  <a:lnTo>
                    <a:pt x="19" y="663"/>
                  </a:lnTo>
                  <a:lnTo>
                    <a:pt x="20" y="664"/>
                  </a:lnTo>
                  <a:lnTo>
                    <a:pt x="20" y="667"/>
                  </a:lnTo>
                  <a:lnTo>
                    <a:pt x="22" y="670"/>
                  </a:lnTo>
                  <a:close/>
                  <a:moveTo>
                    <a:pt x="22" y="733"/>
                  </a:moveTo>
                  <a:lnTo>
                    <a:pt x="22" y="755"/>
                  </a:lnTo>
                  <a:lnTo>
                    <a:pt x="20" y="756"/>
                  </a:lnTo>
                  <a:lnTo>
                    <a:pt x="20" y="759"/>
                  </a:lnTo>
                  <a:lnTo>
                    <a:pt x="19" y="760"/>
                  </a:lnTo>
                  <a:lnTo>
                    <a:pt x="18" y="761"/>
                  </a:lnTo>
                  <a:lnTo>
                    <a:pt x="16" y="763"/>
                  </a:lnTo>
                  <a:lnTo>
                    <a:pt x="15" y="764"/>
                  </a:lnTo>
                  <a:lnTo>
                    <a:pt x="12" y="764"/>
                  </a:lnTo>
                  <a:lnTo>
                    <a:pt x="11" y="765"/>
                  </a:lnTo>
                  <a:lnTo>
                    <a:pt x="8" y="764"/>
                  </a:lnTo>
                  <a:lnTo>
                    <a:pt x="6" y="764"/>
                  </a:lnTo>
                  <a:lnTo>
                    <a:pt x="4" y="763"/>
                  </a:lnTo>
                  <a:lnTo>
                    <a:pt x="3" y="761"/>
                  </a:lnTo>
                  <a:lnTo>
                    <a:pt x="2" y="760"/>
                  </a:lnTo>
                  <a:lnTo>
                    <a:pt x="0" y="759"/>
                  </a:lnTo>
                  <a:lnTo>
                    <a:pt x="0" y="756"/>
                  </a:lnTo>
                  <a:lnTo>
                    <a:pt x="0" y="755"/>
                  </a:lnTo>
                  <a:lnTo>
                    <a:pt x="0" y="733"/>
                  </a:lnTo>
                  <a:lnTo>
                    <a:pt x="0" y="731"/>
                  </a:lnTo>
                  <a:lnTo>
                    <a:pt x="0" y="728"/>
                  </a:lnTo>
                  <a:lnTo>
                    <a:pt x="2" y="727"/>
                  </a:lnTo>
                  <a:lnTo>
                    <a:pt x="3" y="725"/>
                  </a:lnTo>
                  <a:lnTo>
                    <a:pt x="4" y="724"/>
                  </a:lnTo>
                  <a:lnTo>
                    <a:pt x="6" y="723"/>
                  </a:lnTo>
                  <a:lnTo>
                    <a:pt x="8" y="723"/>
                  </a:lnTo>
                  <a:lnTo>
                    <a:pt x="11" y="723"/>
                  </a:lnTo>
                  <a:lnTo>
                    <a:pt x="12" y="723"/>
                  </a:lnTo>
                  <a:lnTo>
                    <a:pt x="15" y="723"/>
                  </a:lnTo>
                  <a:lnTo>
                    <a:pt x="16" y="724"/>
                  </a:lnTo>
                  <a:lnTo>
                    <a:pt x="18" y="725"/>
                  </a:lnTo>
                  <a:lnTo>
                    <a:pt x="19" y="727"/>
                  </a:lnTo>
                  <a:lnTo>
                    <a:pt x="20" y="728"/>
                  </a:lnTo>
                  <a:lnTo>
                    <a:pt x="20" y="731"/>
                  </a:lnTo>
                  <a:lnTo>
                    <a:pt x="22" y="733"/>
                  </a:lnTo>
                  <a:close/>
                  <a:moveTo>
                    <a:pt x="22" y="797"/>
                  </a:moveTo>
                  <a:lnTo>
                    <a:pt x="22" y="818"/>
                  </a:lnTo>
                  <a:lnTo>
                    <a:pt x="20" y="820"/>
                  </a:lnTo>
                  <a:lnTo>
                    <a:pt x="20" y="822"/>
                  </a:lnTo>
                  <a:lnTo>
                    <a:pt x="19" y="824"/>
                  </a:lnTo>
                  <a:lnTo>
                    <a:pt x="18" y="825"/>
                  </a:lnTo>
                  <a:lnTo>
                    <a:pt x="16" y="826"/>
                  </a:lnTo>
                  <a:lnTo>
                    <a:pt x="15" y="828"/>
                  </a:lnTo>
                  <a:lnTo>
                    <a:pt x="12" y="828"/>
                  </a:lnTo>
                  <a:lnTo>
                    <a:pt x="11" y="829"/>
                  </a:lnTo>
                  <a:lnTo>
                    <a:pt x="8" y="828"/>
                  </a:lnTo>
                  <a:lnTo>
                    <a:pt x="6" y="828"/>
                  </a:lnTo>
                  <a:lnTo>
                    <a:pt x="4" y="826"/>
                  </a:lnTo>
                  <a:lnTo>
                    <a:pt x="3" y="825"/>
                  </a:lnTo>
                  <a:lnTo>
                    <a:pt x="2" y="824"/>
                  </a:lnTo>
                  <a:lnTo>
                    <a:pt x="0" y="822"/>
                  </a:lnTo>
                  <a:lnTo>
                    <a:pt x="0" y="820"/>
                  </a:lnTo>
                  <a:lnTo>
                    <a:pt x="0" y="818"/>
                  </a:lnTo>
                  <a:lnTo>
                    <a:pt x="0" y="797"/>
                  </a:lnTo>
                  <a:lnTo>
                    <a:pt x="0" y="794"/>
                  </a:lnTo>
                  <a:lnTo>
                    <a:pt x="0" y="792"/>
                  </a:lnTo>
                  <a:lnTo>
                    <a:pt x="2" y="790"/>
                  </a:lnTo>
                  <a:lnTo>
                    <a:pt x="3" y="789"/>
                  </a:lnTo>
                  <a:lnTo>
                    <a:pt x="4" y="788"/>
                  </a:lnTo>
                  <a:lnTo>
                    <a:pt x="6" y="786"/>
                  </a:lnTo>
                  <a:lnTo>
                    <a:pt x="8" y="786"/>
                  </a:lnTo>
                  <a:lnTo>
                    <a:pt x="11" y="786"/>
                  </a:lnTo>
                  <a:lnTo>
                    <a:pt x="12" y="786"/>
                  </a:lnTo>
                  <a:lnTo>
                    <a:pt x="15" y="786"/>
                  </a:lnTo>
                  <a:lnTo>
                    <a:pt x="16" y="788"/>
                  </a:lnTo>
                  <a:lnTo>
                    <a:pt x="18" y="789"/>
                  </a:lnTo>
                  <a:lnTo>
                    <a:pt x="19" y="790"/>
                  </a:lnTo>
                  <a:lnTo>
                    <a:pt x="20" y="792"/>
                  </a:lnTo>
                  <a:lnTo>
                    <a:pt x="20" y="794"/>
                  </a:lnTo>
                  <a:lnTo>
                    <a:pt x="22" y="797"/>
                  </a:lnTo>
                  <a:close/>
                  <a:moveTo>
                    <a:pt x="22" y="861"/>
                  </a:moveTo>
                  <a:lnTo>
                    <a:pt x="22" y="882"/>
                  </a:lnTo>
                  <a:lnTo>
                    <a:pt x="20" y="883"/>
                  </a:lnTo>
                  <a:lnTo>
                    <a:pt x="20" y="886"/>
                  </a:lnTo>
                  <a:lnTo>
                    <a:pt x="19" y="887"/>
                  </a:lnTo>
                  <a:lnTo>
                    <a:pt x="18" y="889"/>
                  </a:lnTo>
                  <a:lnTo>
                    <a:pt x="16" y="890"/>
                  </a:lnTo>
                  <a:lnTo>
                    <a:pt x="15" y="891"/>
                  </a:lnTo>
                  <a:lnTo>
                    <a:pt x="12" y="891"/>
                  </a:lnTo>
                  <a:lnTo>
                    <a:pt x="11" y="893"/>
                  </a:lnTo>
                  <a:lnTo>
                    <a:pt x="8" y="891"/>
                  </a:lnTo>
                  <a:lnTo>
                    <a:pt x="6" y="891"/>
                  </a:lnTo>
                  <a:lnTo>
                    <a:pt x="4" y="890"/>
                  </a:lnTo>
                  <a:lnTo>
                    <a:pt x="3" y="889"/>
                  </a:lnTo>
                  <a:lnTo>
                    <a:pt x="2" y="887"/>
                  </a:lnTo>
                  <a:lnTo>
                    <a:pt x="0" y="886"/>
                  </a:lnTo>
                  <a:lnTo>
                    <a:pt x="0" y="883"/>
                  </a:lnTo>
                  <a:lnTo>
                    <a:pt x="0" y="882"/>
                  </a:lnTo>
                  <a:lnTo>
                    <a:pt x="0" y="861"/>
                  </a:lnTo>
                  <a:lnTo>
                    <a:pt x="0" y="858"/>
                  </a:lnTo>
                  <a:lnTo>
                    <a:pt x="0" y="855"/>
                  </a:lnTo>
                  <a:lnTo>
                    <a:pt x="2" y="854"/>
                  </a:lnTo>
                  <a:lnTo>
                    <a:pt x="3" y="853"/>
                  </a:lnTo>
                  <a:lnTo>
                    <a:pt x="4" y="851"/>
                  </a:lnTo>
                  <a:lnTo>
                    <a:pt x="6" y="850"/>
                  </a:lnTo>
                  <a:lnTo>
                    <a:pt x="8" y="850"/>
                  </a:lnTo>
                  <a:lnTo>
                    <a:pt x="11" y="850"/>
                  </a:lnTo>
                  <a:lnTo>
                    <a:pt x="12" y="850"/>
                  </a:lnTo>
                  <a:lnTo>
                    <a:pt x="15" y="850"/>
                  </a:lnTo>
                  <a:lnTo>
                    <a:pt x="16" y="851"/>
                  </a:lnTo>
                  <a:lnTo>
                    <a:pt x="18" y="853"/>
                  </a:lnTo>
                  <a:lnTo>
                    <a:pt x="19" y="854"/>
                  </a:lnTo>
                  <a:lnTo>
                    <a:pt x="20" y="855"/>
                  </a:lnTo>
                  <a:lnTo>
                    <a:pt x="20" y="858"/>
                  </a:lnTo>
                  <a:lnTo>
                    <a:pt x="22" y="861"/>
                  </a:lnTo>
                  <a:close/>
                  <a:moveTo>
                    <a:pt x="22" y="925"/>
                  </a:moveTo>
                  <a:lnTo>
                    <a:pt x="22" y="946"/>
                  </a:lnTo>
                  <a:lnTo>
                    <a:pt x="20" y="947"/>
                  </a:lnTo>
                  <a:lnTo>
                    <a:pt x="20" y="950"/>
                  </a:lnTo>
                  <a:lnTo>
                    <a:pt x="19" y="951"/>
                  </a:lnTo>
                  <a:lnTo>
                    <a:pt x="18" y="952"/>
                  </a:lnTo>
                  <a:lnTo>
                    <a:pt x="16" y="954"/>
                  </a:lnTo>
                  <a:lnTo>
                    <a:pt x="15" y="955"/>
                  </a:lnTo>
                  <a:lnTo>
                    <a:pt x="12" y="955"/>
                  </a:lnTo>
                  <a:lnTo>
                    <a:pt x="11" y="956"/>
                  </a:lnTo>
                  <a:lnTo>
                    <a:pt x="8" y="955"/>
                  </a:lnTo>
                  <a:lnTo>
                    <a:pt x="6" y="955"/>
                  </a:lnTo>
                  <a:lnTo>
                    <a:pt x="4" y="954"/>
                  </a:lnTo>
                  <a:lnTo>
                    <a:pt x="3" y="952"/>
                  </a:lnTo>
                  <a:lnTo>
                    <a:pt x="2" y="951"/>
                  </a:lnTo>
                  <a:lnTo>
                    <a:pt x="0" y="950"/>
                  </a:lnTo>
                  <a:lnTo>
                    <a:pt x="0" y="947"/>
                  </a:lnTo>
                  <a:lnTo>
                    <a:pt x="0" y="946"/>
                  </a:lnTo>
                  <a:lnTo>
                    <a:pt x="0" y="925"/>
                  </a:lnTo>
                  <a:lnTo>
                    <a:pt x="0" y="922"/>
                  </a:lnTo>
                  <a:lnTo>
                    <a:pt x="0" y="919"/>
                  </a:lnTo>
                  <a:lnTo>
                    <a:pt x="2" y="918"/>
                  </a:lnTo>
                  <a:lnTo>
                    <a:pt x="3" y="917"/>
                  </a:lnTo>
                  <a:lnTo>
                    <a:pt x="4" y="915"/>
                  </a:lnTo>
                  <a:lnTo>
                    <a:pt x="6" y="914"/>
                  </a:lnTo>
                  <a:lnTo>
                    <a:pt x="8" y="914"/>
                  </a:lnTo>
                  <a:lnTo>
                    <a:pt x="11" y="914"/>
                  </a:lnTo>
                  <a:lnTo>
                    <a:pt x="12" y="914"/>
                  </a:lnTo>
                  <a:lnTo>
                    <a:pt x="15" y="914"/>
                  </a:lnTo>
                  <a:lnTo>
                    <a:pt x="16" y="915"/>
                  </a:lnTo>
                  <a:lnTo>
                    <a:pt x="18" y="917"/>
                  </a:lnTo>
                  <a:lnTo>
                    <a:pt x="19" y="918"/>
                  </a:lnTo>
                  <a:lnTo>
                    <a:pt x="20" y="919"/>
                  </a:lnTo>
                  <a:lnTo>
                    <a:pt x="20" y="922"/>
                  </a:lnTo>
                  <a:lnTo>
                    <a:pt x="22" y="925"/>
                  </a:lnTo>
                  <a:close/>
                  <a:moveTo>
                    <a:pt x="22" y="988"/>
                  </a:moveTo>
                  <a:lnTo>
                    <a:pt x="22" y="1009"/>
                  </a:lnTo>
                  <a:lnTo>
                    <a:pt x="20" y="1011"/>
                  </a:lnTo>
                  <a:lnTo>
                    <a:pt x="20" y="1013"/>
                  </a:lnTo>
                  <a:lnTo>
                    <a:pt x="19" y="1015"/>
                  </a:lnTo>
                  <a:lnTo>
                    <a:pt x="18" y="1016"/>
                  </a:lnTo>
                  <a:lnTo>
                    <a:pt x="16" y="1017"/>
                  </a:lnTo>
                  <a:lnTo>
                    <a:pt x="15" y="1019"/>
                  </a:lnTo>
                  <a:lnTo>
                    <a:pt x="12" y="1019"/>
                  </a:lnTo>
                  <a:lnTo>
                    <a:pt x="11" y="1020"/>
                  </a:lnTo>
                  <a:lnTo>
                    <a:pt x="8" y="1019"/>
                  </a:lnTo>
                  <a:lnTo>
                    <a:pt x="6" y="1019"/>
                  </a:lnTo>
                  <a:lnTo>
                    <a:pt x="4" y="1017"/>
                  </a:lnTo>
                  <a:lnTo>
                    <a:pt x="3" y="1016"/>
                  </a:lnTo>
                  <a:lnTo>
                    <a:pt x="2" y="1015"/>
                  </a:lnTo>
                  <a:lnTo>
                    <a:pt x="0" y="1013"/>
                  </a:lnTo>
                  <a:lnTo>
                    <a:pt x="0" y="1011"/>
                  </a:lnTo>
                  <a:lnTo>
                    <a:pt x="0" y="1009"/>
                  </a:lnTo>
                  <a:lnTo>
                    <a:pt x="0" y="988"/>
                  </a:lnTo>
                  <a:lnTo>
                    <a:pt x="0" y="986"/>
                  </a:lnTo>
                  <a:lnTo>
                    <a:pt x="0" y="983"/>
                  </a:lnTo>
                  <a:lnTo>
                    <a:pt x="2" y="982"/>
                  </a:lnTo>
                  <a:lnTo>
                    <a:pt x="3" y="980"/>
                  </a:lnTo>
                  <a:lnTo>
                    <a:pt x="4" y="979"/>
                  </a:lnTo>
                  <a:lnTo>
                    <a:pt x="6" y="978"/>
                  </a:lnTo>
                  <a:lnTo>
                    <a:pt x="8" y="978"/>
                  </a:lnTo>
                  <a:lnTo>
                    <a:pt x="11" y="978"/>
                  </a:lnTo>
                  <a:lnTo>
                    <a:pt x="12" y="978"/>
                  </a:lnTo>
                  <a:lnTo>
                    <a:pt x="15" y="978"/>
                  </a:lnTo>
                  <a:lnTo>
                    <a:pt x="16" y="979"/>
                  </a:lnTo>
                  <a:lnTo>
                    <a:pt x="18" y="980"/>
                  </a:lnTo>
                  <a:lnTo>
                    <a:pt x="19" y="982"/>
                  </a:lnTo>
                  <a:lnTo>
                    <a:pt x="20" y="983"/>
                  </a:lnTo>
                  <a:lnTo>
                    <a:pt x="20" y="986"/>
                  </a:lnTo>
                  <a:lnTo>
                    <a:pt x="22" y="988"/>
                  </a:lnTo>
                  <a:close/>
                  <a:moveTo>
                    <a:pt x="22" y="1052"/>
                  </a:moveTo>
                  <a:lnTo>
                    <a:pt x="22" y="1073"/>
                  </a:lnTo>
                  <a:lnTo>
                    <a:pt x="20" y="1075"/>
                  </a:lnTo>
                  <a:lnTo>
                    <a:pt x="20" y="1077"/>
                  </a:lnTo>
                  <a:lnTo>
                    <a:pt x="19" y="1079"/>
                  </a:lnTo>
                  <a:lnTo>
                    <a:pt x="18" y="1080"/>
                  </a:lnTo>
                  <a:lnTo>
                    <a:pt x="16" y="1081"/>
                  </a:lnTo>
                  <a:lnTo>
                    <a:pt x="15" y="1083"/>
                  </a:lnTo>
                  <a:lnTo>
                    <a:pt x="12" y="1083"/>
                  </a:lnTo>
                  <a:lnTo>
                    <a:pt x="11" y="1084"/>
                  </a:lnTo>
                  <a:lnTo>
                    <a:pt x="8" y="1083"/>
                  </a:lnTo>
                  <a:lnTo>
                    <a:pt x="6" y="1083"/>
                  </a:lnTo>
                  <a:lnTo>
                    <a:pt x="4" y="1081"/>
                  </a:lnTo>
                  <a:lnTo>
                    <a:pt x="3" y="1080"/>
                  </a:lnTo>
                  <a:lnTo>
                    <a:pt x="2" y="1079"/>
                  </a:lnTo>
                  <a:lnTo>
                    <a:pt x="0" y="1077"/>
                  </a:lnTo>
                  <a:lnTo>
                    <a:pt x="0" y="1075"/>
                  </a:lnTo>
                  <a:lnTo>
                    <a:pt x="0" y="1073"/>
                  </a:lnTo>
                  <a:lnTo>
                    <a:pt x="0" y="1052"/>
                  </a:lnTo>
                  <a:lnTo>
                    <a:pt x="0" y="1049"/>
                  </a:lnTo>
                  <a:lnTo>
                    <a:pt x="0" y="1047"/>
                  </a:lnTo>
                  <a:lnTo>
                    <a:pt x="2" y="1045"/>
                  </a:lnTo>
                  <a:lnTo>
                    <a:pt x="3" y="1044"/>
                  </a:lnTo>
                  <a:lnTo>
                    <a:pt x="4" y="1043"/>
                  </a:lnTo>
                  <a:lnTo>
                    <a:pt x="6" y="1041"/>
                  </a:lnTo>
                  <a:lnTo>
                    <a:pt x="8" y="1041"/>
                  </a:lnTo>
                  <a:lnTo>
                    <a:pt x="11" y="1041"/>
                  </a:lnTo>
                  <a:lnTo>
                    <a:pt x="12" y="1041"/>
                  </a:lnTo>
                  <a:lnTo>
                    <a:pt x="15" y="1041"/>
                  </a:lnTo>
                  <a:lnTo>
                    <a:pt x="16" y="1043"/>
                  </a:lnTo>
                  <a:lnTo>
                    <a:pt x="18" y="1044"/>
                  </a:lnTo>
                  <a:lnTo>
                    <a:pt x="19" y="1045"/>
                  </a:lnTo>
                  <a:lnTo>
                    <a:pt x="20" y="1047"/>
                  </a:lnTo>
                  <a:lnTo>
                    <a:pt x="20" y="1049"/>
                  </a:lnTo>
                  <a:lnTo>
                    <a:pt x="22" y="1052"/>
                  </a:lnTo>
                  <a:close/>
                  <a:moveTo>
                    <a:pt x="22" y="1116"/>
                  </a:moveTo>
                  <a:lnTo>
                    <a:pt x="22" y="1137"/>
                  </a:lnTo>
                  <a:lnTo>
                    <a:pt x="20" y="1138"/>
                  </a:lnTo>
                  <a:lnTo>
                    <a:pt x="20" y="1141"/>
                  </a:lnTo>
                  <a:lnTo>
                    <a:pt x="19" y="1142"/>
                  </a:lnTo>
                  <a:lnTo>
                    <a:pt x="18" y="1144"/>
                  </a:lnTo>
                  <a:lnTo>
                    <a:pt x="16" y="1145"/>
                  </a:lnTo>
                  <a:lnTo>
                    <a:pt x="15" y="1146"/>
                  </a:lnTo>
                  <a:lnTo>
                    <a:pt x="12" y="1146"/>
                  </a:lnTo>
                  <a:lnTo>
                    <a:pt x="11" y="1148"/>
                  </a:lnTo>
                  <a:lnTo>
                    <a:pt x="8" y="1146"/>
                  </a:lnTo>
                  <a:lnTo>
                    <a:pt x="6" y="1146"/>
                  </a:lnTo>
                  <a:lnTo>
                    <a:pt x="4" y="1145"/>
                  </a:lnTo>
                  <a:lnTo>
                    <a:pt x="3" y="1144"/>
                  </a:lnTo>
                  <a:lnTo>
                    <a:pt x="2" y="1142"/>
                  </a:lnTo>
                  <a:lnTo>
                    <a:pt x="0" y="1141"/>
                  </a:lnTo>
                  <a:lnTo>
                    <a:pt x="0" y="1138"/>
                  </a:lnTo>
                  <a:lnTo>
                    <a:pt x="0" y="1137"/>
                  </a:lnTo>
                  <a:lnTo>
                    <a:pt x="0" y="1116"/>
                  </a:lnTo>
                  <a:lnTo>
                    <a:pt x="0" y="1113"/>
                  </a:lnTo>
                  <a:lnTo>
                    <a:pt x="0" y="1110"/>
                  </a:lnTo>
                  <a:lnTo>
                    <a:pt x="2" y="1109"/>
                  </a:lnTo>
                  <a:lnTo>
                    <a:pt x="3" y="1108"/>
                  </a:lnTo>
                  <a:lnTo>
                    <a:pt x="4" y="1106"/>
                  </a:lnTo>
                  <a:lnTo>
                    <a:pt x="6" y="1105"/>
                  </a:lnTo>
                  <a:lnTo>
                    <a:pt x="8" y="1105"/>
                  </a:lnTo>
                  <a:lnTo>
                    <a:pt x="11" y="1105"/>
                  </a:lnTo>
                  <a:lnTo>
                    <a:pt x="12" y="1105"/>
                  </a:lnTo>
                  <a:lnTo>
                    <a:pt x="15" y="1105"/>
                  </a:lnTo>
                  <a:lnTo>
                    <a:pt x="16" y="1106"/>
                  </a:lnTo>
                  <a:lnTo>
                    <a:pt x="18" y="1108"/>
                  </a:lnTo>
                  <a:lnTo>
                    <a:pt x="19" y="1109"/>
                  </a:lnTo>
                  <a:lnTo>
                    <a:pt x="20" y="1110"/>
                  </a:lnTo>
                  <a:lnTo>
                    <a:pt x="20" y="1113"/>
                  </a:lnTo>
                  <a:lnTo>
                    <a:pt x="22" y="1116"/>
                  </a:lnTo>
                  <a:close/>
                  <a:moveTo>
                    <a:pt x="22" y="1179"/>
                  </a:moveTo>
                  <a:lnTo>
                    <a:pt x="22" y="1201"/>
                  </a:lnTo>
                  <a:lnTo>
                    <a:pt x="20" y="1202"/>
                  </a:lnTo>
                  <a:lnTo>
                    <a:pt x="20" y="1205"/>
                  </a:lnTo>
                  <a:lnTo>
                    <a:pt x="19" y="1206"/>
                  </a:lnTo>
                  <a:lnTo>
                    <a:pt x="18" y="1207"/>
                  </a:lnTo>
                  <a:lnTo>
                    <a:pt x="16" y="1209"/>
                  </a:lnTo>
                  <a:lnTo>
                    <a:pt x="15" y="1210"/>
                  </a:lnTo>
                  <a:lnTo>
                    <a:pt x="12" y="1210"/>
                  </a:lnTo>
                  <a:lnTo>
                    <a:pt x="11" y="1211"/>
                  </a:lnTo>
                  <a:lnTo>
                    <a:pt x="8" y="1210"/>
                  </a:lnTo>
                  <a:lnTo>
                    <a:pt x="6" y="1210"/>
                  </a:lnTo>
                  <a:lnTo>
                    <a:pt x="4" y="1209"/>
                  </a:lnTo>
                  <a:lnTo>
                    <a:pt x="3" y="1207"/>
                  </a:lnTo>
                  <a:lnTo>
                    <a:pt x="2" y="1206"/>
                  </a:lnTo>
                  <a:lnTo>
                    <a:pt x="0" y="1205"/>
                  </a:lnTo>
                  <a:lnTo>
                    <a:pt x="0" y="1202"/>
                  </a:lnTo>
                  <a:lnTo>
                    <a:pt x="0" y="1201"/>
                  </a:lnTo>
                  <a:lnTo>
                    <a:pt x="0" y="1179"/>
                  </a:lnTo>
                  <a:lnTo>
                    <a:pt x="0" y="1177"/>
                  </a:lnTo>
                  <a:lnTo>
                    <a:pt x="0" y="1174"/>
                  </a:lnTo>
                  <a:lnTo>
                    <a:pt x="2" y="1173"/>
                  </a:lnTo>
                  <a:lnTo>
                    <a:pt x="3" y="1171"/>
                  </a:lnTo>
                  <a:lnTo>
                    <a:pt x="4" y="1170"/>
                  </a:lnTo>
                  <a:lnTo>
                    <a:pt x="6" y="1169"/>
                  </a:lnTo>
                  <a:lnTo>
                    <a:pt x="8" y="1169"/>
                  </a:lnTo>
                  <a:lnTo>
                    <a:pt x="11" y="1169"/>
                  </a:lnTo>
                  <a:lnTo>
                    <a:pt x="12" y="1169"/>
                  </a:lnTo>
                  <a:lnTo>
                    <a:pt x="15" y="1169"/>
                  </a:lnTo>
                  <a:lnTo>
                    <a:pt x="16" y="1170"/>
                  </a:lnTo>
                  <a:lnTo>
                    <a:pt x="18" y="1171"/>
                  </a:lnTo>
                  <a:lnTo>
                    <a:pt x="19" y="1173"/>
                  </a:lnTo>
                  <a:lnTo>
                    <a:pt x="20" y="1174"/>
                  </a:lnTo>
                  <a:lnTo>
                    <a:pt x="20" y="1177"/>
                  </a:lnTo>
                  <a:lnTo>
                    <a:pt x="22" y="1179"/>
                  </a:lnTo>
                  <a:close/>
                  <a:moveTo>
                    <a:pt x="22" y="1243"/>
                  </a:moveTo>
                  <a:lnTo>
                    <a:pt x="22" y="1264"/>
                  </a:lnTo>
                  <a:lnTo>
                    <a:pt x="20" y="1266"/>
                  </a:lnTo>
                  <a:lnTo>
                    <a:pt x="20" y="1268"/>
                  </a:lnTo>
                  <a:lnTo>
                    <a:pt x="19" y="1270"/>
                  </a:lnTo>
                  <a:lnTo>
                    <a:pt x="18" y="1271"/>
                  </a:lnTo>
                  <a:lnTo>
                    <a:pt x="16" y="1272"/>
                  </a:lnTo>
                  <a:lnTo>
                    <a:pt x="15" y="1274"/>
                  </a:lnTo>
                  <a:lnTo>
                    <a:pt x="12" y="1274"/>
                  </a:lnTo>
                  <a:lnTo>
                    <a:pt x="11" y="1275"/>
                  </a:lnTo>
                  <a:lnTo>
                    <a:pt x="8" y="1274"/>
                  </a:lnTo>
                  <a:lnTo>
                    <a:pt x="6" y="1274"/>
                  </a:lnTo>
                  <a:lnTo>
                    <a:pt x="4" y="1272"/>
                  </a:lnTo>
                  <a:lnTo>
                    <a:pt x="3" y="1271"/>
                  </a:lnTo>
                  <a:lnTo>
                    <a:pt x="2" y="1270"/>
                  </a:lnTo>
                  <a:lnTo>
                    <a:pt x="0" y="1268"/>
                  </a:lnTo>
                  <a:lnTo>
                    <a:pt x="0" y="1266"/>
                  </a:lnTo>
                  <a:lnTo>
                    <a:pt x="0" y="1264"/>
                  </a:lnTo>
                  <a:lnTo>
                    <a:pt x="0" y="1243"/>
                  </a:lnTo>
                  <a:lnTo>
                    <a:pt x="0" y="1241"/>
                  </a:lnTo>
                  <a:lnTo>
                    <a:pt x="0" y="1238"/>
                  </a:lnTo>
                  <a:lnTo>
                    <a:pt x="2" y="1237"/>
                  </a:lnTo>
                  <a:lnTo>
                    <a:pt x="3" y="1235"/>
                  </a:lnTo>
                  <a:lnTo>
                    <a:pt x="4" y="1234"/>
                  </a:lnTo>
                  <a:lnTo>
                    <a:pt x="6" y="1233"/>
                  </a:lnTo>
                  <a:lnTo>
                    <a:pt x="8" y="1233"/>
                  </a:lnTo>
                  <a:lnTo>
                    <a:pt x="11" y="1233"/>
                  </a:lnTo>
                  <a:lnTo>
                    <a:pt x="12" y="1233"/>
                  </a:lnTo>
                  <a:lnTo>
                    <a:pt x="15" y="1233"/>
                  </a:lnTo>
                  <a:lnTo>
                    <a:pt x="16" y="1234"/>
                  </a:lnTo>
                  <a:lnTo>
                    <a:pt x="18" y="1235"/>
                  </a:lnTo>
                  <a:lnTo>
                    <a:pt x="19" y="1237"/>
                  </a:lnTo>
                  <a:lnTo>
                    <a:pt x="20" y="1238"/>
                  </a:lnTo>
                  <a:lnTo>
                    <a:pt x="20" y="1241"/>
                  </a:lnTo>
                  <a:lnTo>
                    <a:pt x="22" y="1243"/>
                  </a:lnTo>
                  <a:close/>
                  <a:moveTo>
                    <a:pt x="22" y="1307"/>
                  </a:moveTo>
                  <a:lnTo>
                    <a:pt x="22" y="1328"/>
                  </a:lnTo>
                  <a:lnTo>
                    <a:pt x="20" y="1329"/>
                  </a:lnTo>
                  <a:lnTo>
                    <a:pt x="20" y="1332"/>
                  </a:lnTo>
                  <a:lnTo>
                    <a:pt x="19" y="1333"/>
                  </a:lnTo>
                  <a:lnTo>
                    <a:pt x="18" y="1335"/>
                  </a:lnTo>
                  <a:lnTo>
                    <a:pt x="16" y="1336"/>
                  </a:lnTo>
                  <a:lnTo>
                    <a:pt x="15" y="1337"/>
                  </a:lnTo>
                  <a:lnTo>
                    <a:pt x="12" y="1337"/>
                  </a:lnTo>
                  <a:lnTo>
                    <a:pt x="11" y="1339"/>
                  </a:lnTo>
                  <a:lnTo>
                    <a:pt x="8" y="1337"/>
                  </a:lnTo>
                  <a:lnTo>
                    <a:pt x="6" y="1337"/>
                  </a:lnTo>
                  <a:lnTo>
                    <a:pt x="4" y="1336"/>
                  </a:lnTo>
                  <a:lnTo>
                    <a:pt x="3" y="1335"/>
                  </a:lnTo>
                  <a:lnTo>
                    <a:pt x="2" y="1333"/>
                  </a:lnTo>
                  <a:lnTo>
                    <a:pt x="0" y="1332"/>
                  </a:lnTo>
                  <a:lnTo>
                    <a:pt x="0" y="1329"/>
                  </a:lnTo>
                  <a:lnTo>
                    <a:pt x="0" y="1328"/>
                  </a:lnTo>
                  <a:lnTo>
                    <a:pt x="0" y="1307"/>
                  </a:lnTo>
                  <a:lnTo>
                    <a:pt x="0" y="1304"/>
                  </a:lnTo>
                  <a:lnTo>
                    <a:pt x="0" y="1302"/>
                  </a:lnTo>
                  <a:lnTo>
                    <a:pt x="2" y="1300"/>
                  </a:lnTo>
                  <a:lnTo>
                    <a:pt x="3" y="1299"/>
                  </a:lnTo>
                  <a:lnTo>
                    <a:pt x="4" y="1298"/>
                  </a:lnTo>
                  <a:lnTo>
                    <a:pt x="6" y="1296"/>
                  </a:lnTo>
                  <a:lnTo>
                    <a:pt x="8" y="1296"/>
                  </a:lnTo>
                  <a:lnTo>
                    <a:pt x="11" y="1296"/>
                  </a:lnTo>
                  <a:lnTo>
                    <a:pt x="12" y="1296"/>
                  </a:lnTo>
                  <a:lnTo>
                    <a:pt x="15" y="1296"/>
                  </a:lnTo>
                  <a:lnTo>
                    <a:pt x="16" y="1298"/>
                  </a:lnTo>
                  <a:lnTo>
                    <a:pt x="18" y="1299"/>
                  </a:lnTo>
                  <a:lnTo>
                    <a:pt x="19" y="1300"/>
                  </a:lnTo>
                  <a:lnTo>
                    <a:pt x="20" y="1302"/>
                  </a:lnTo>
                  <a:lnTo>
                    <a:pt x="20" y="1304"/>
                  </a:lnTo>
                  <a:lnTo>
                    <a:pt x="22" y="1307"/>
                  </a:lnTo>
                  <a:close/>
                  <a:moveTo>
                    <a:pt x="22" y="1371"/>
                  </a:moveTo>
                  <a:lnTo>
                    <a:pt x="22" y="1392"/>
                  </a:lnTo>
                  <a:lnTo>
                    <a:pt x="20" y="1393"/>
                  </a:lnTo>
                  <a:lnTo>
                    <a:pt x="20" y="1396"/>
                  </a:lnTo>
                  <a:lnTo>
                    <a:pt x="19" y="1397"/>
                  </a:lnTo>
                  <a:lnTo>
                    <a:pt x="18" y="1399"/>
                  </a:lnTo>
                  <a:lnTo>
                    <a:pt x="16" y="1400"/>
                  </a:lnTo>
                  <a:lnTo>
                    <a:pt x="15" y="1401"/>
                  </a:lnTo>
                  <a:lnTo>
                    <a:pt x="12" y="1401"/>
                  </a:lnTo>
                  <a:lnTo>
                    <a:pt x="11" y="1403"/>
                  </a:lnTo>
                  <a:lnTo>
                    <a:pt x="8" y="1401"/>
                  </a:lnTo>
                  <a:lnTo>
                    <a:pt x="6" y="1401"/>
                  </a:lnTo>
                  <a:lnTo>
                    <a:pt x="4" y="1400"/>
                  </a:lnTo>
                  <a:lnTo>
                    <a:pt x="3" y="1399"/>
                  </a:lnTo>
                  <a:lnTo>
                    <a:pt x="2" y="1397"/>
                  </a:lnTo>
                  <a:lnTo>
                    <a:pt x="0" y="1396"/>
                  </a:lnTo>
                  <a:lnTo>
                    <a:pt x="0" y="1393"/>
                  </a:lnTo>
                  <a:lnTo>
                    <a:pt x="0" y="1392"/>
                  </a:lnTo>
                  <a:lnTo>
                    <a:pt x="0" y="1371"/>
                  </a:lnTo>
                  <a:lnTo>
                    <a:pt x="0" y="1368"/>
                  </a:lnTo>
                  <a:lnTo>
                    <a:pt x="0" y="1365"/>
                  </a:lnTo>
                  <a:lnTo>
                    <a:pt x="2" y="1364"/>
                  </a:lnTo>
                  <a:lnTo>
                    <a:pt x="3" y="1363"/>
                  </a:lnTo>
                  <a:lnTo>
                    <a:pt x="4" y="1361"/>
                  </a:lnTo>
                  <a:lnTo>
                    <a:pt x="6" y="1360"/>
                  </a:lnTo>
                  <a:lnTo>
                    <a:pt x="8" y="1360"/>
                  </a:lnTo>
                  <a:lnTo>
                    <a:pt x="11" y="1360"/>
                  </a:lnTo>
                  <a:lnTo>
                    <a:pt x="12" y="1360"/>
                  </a:lnTo>
                  <a:lnTo>
                    <a:pt x="15" y="1360"/>
                  </a:lnTo>
                  <a:lnTo>
                    <a:pt x="16" y="1361"/>
                  </a:lnTo>
                  <a:lnTo>
                    <a:pt x="18" y="1363"/>
                  </a:lnTo>
                  <a:lnTo>
                    <a:pt x="19" y="1364"/>
                  </a:lnTo>
                  <a:lnTo>
                    <a:pt x="20" y="1365"/>
                  </a:lnTo>
                  <a:lnTo>
                    <a:pt x="20" y="1368"/>
                  </a:lnTo>
                  <a:lnTo>
                    <a:pt x="22" y="1371"/>
                  </a:lnTo>
                  <a:close/>
                  <a:moveTo>
                    <a:pt x="22" y="1434"/>
                  </a:moveTo>
                  <a:lnTo>
                    <a:pt x="22" y="1456"/>
                  </a:lnTo>
                  <a:lnTo>
                    <a:pt x="20" y="1457"/>
                  </a:lnTo>
                  <a:lnTo>
                    <a:pt x="20" y="1460"/>
                  </a:lnTo>
                  <a:lnTo>
                    <a:pt x="19" y="1461"/>
                  </a:lnTo>
                  <a:lnTo>
                    <a:pt x="18" y="1462"/>
                  </a:lnTo>
                  <a:lnTo>
                    <a:pt x="16" y="1464"/>
                  </a:lnTo>
                  <a:lnTo>
                    <a:pt x="15" y="1465"/>
                  </a:lnTo>
                  <a:lnTo>
                    <a:pt x="12" y="1465"/>
                  </a:lnTo>
                  <a:lnTo>
                    <a:pt x="11" y="1466"/>
                  </a:lnTo>
                  <a:lnTo>
                    <a:pt x="8" y="1465"/>
                  </a:lnTo>
                  <a:lnTo>
                    <a:pt x="6" y="1465"/>
                  </a:lnTo>
                  <a:lnTo>
                    <a:pt x="4" y="1464"/>
                  </a:lnTo>
                  <a:lnTo>
                    <a:pt x="3" y="1462"/>
                  </a:lnTo>
                  <a:lnTo>
                    <a:pt x="2" y="1461"/>
                  </a:lnTo>
                  <a:lnTo>
                    <a:pt x="0" y="1460"/>
                  </a:lnTo>
                  <a:lnTo>
                    <a:pt x="0" y="1457"/>
                  </a:lnTo>
                  <a:lnTo>
                    <a:pt x="0" y="1456"/>
                  </a:lnTo>
                  <a:lnTo>
                    <a:pt x="0" y="1434"/>
                  </a:lnTo>
                  <a:lnTo>
                    <a:pt x="0" y="1432"/>
                  </a:lnTo>
                  <a:lnTo>
                    <a:pt x="0" y="1429"/>
                  </a:lnTo>
                  <a:lnTo>
                    <a:pt x="2" y="1428"/>
                  </a:lnTo>
                  <a:lnTo>
                    <a:pt x="3" y="1426"/>
                  </a:lnTo>
                  <a:lnTo>
                    <a:pt x="4" y="1425"/>
                  </a:lnTo>
                  <a:lnTo>
                    <a:pt x="6" y="1424"/>
                  </a:lnTo>
                  <a:lnTo>
                    <a:pt x="8" y="1424"/>
                  </a:lnTo>
                  <a:lnTo>
                    <a:pt x="11" y="1424"/>
                  </a:lnTo>
                  <a:lnTo>
                    <a:pt x="12" y="1424"/>
                  </a:lnTo>
                  <a:lnTo>
                    <a:pt x="15" y="1424"/>
                  </a:lnTo>
                  <a:lnTo>
                    <a:pt x="16" y="1425"/>
                  </a:lnTo>
                  <a:lnTo>
                    <a:pt x="18" y="1426"/>
                  </a:lnTo>
                  <a:lnTo>
                    <a:pt x="19" y="1428"/>
                  </a:lnTo>
                  <a:lnTo>
                    <a:pt x="20" y="1429"/>
                  </a:lnTo>
                  <a:lnTo>
                    <a:pt x="20" y="1432"/>
                  </a:lnTo>
                  <a:lnTo>
                    <a:pt x="22" y="1434"/>
                  </a:lnTo>
                  <a:close/>
                  <a:moveTo>
                    <a:pt x="22" y="1498"/>
                  </a:moveTo>
                  <a:lnTo>
                    <a:pt x="22" y="1519"/>
                  </a:lnTo>
                  <a:lnTo>
                    <a:pt x="20" y="1521"/>
                  </a:lnTo>
                  <a:lnTo>
                    <a:pt x="20" y="1523"/>
                  </a:lnTo>
                  <a:lnTo>
                    <a:pt x="19" y="1525"/>
                  </a:lnTo>
                  <a:lnTo>
                    <a:pt x="18" y="1526"/>
                  </a:lnTo>
                  <a:lnTo>
                    <a:pt x="16" y="1527"/>
                  </a:lnTo>
                  <a:lnTo>
                    <a:pt x="15" y="1529"/>
                  </a:lnTo>
                  <a:lnTo>
                    <a:pt x="12" y="1529"/>
                  </a:lnTo>
                  <a:lnTo>
                    <a:pt x="11" y="1530"/>
                  </a:lnTo>
                  <a:lnTo>
                    <a:pt x="8" y="1529"/>
                  </a:lnTo>
                  <a:lnTo>
                    <a:pt x="6" y="1529"/>
                  </a:lnTo>
                  <a:lnTo>
                    <a:pt x="4" y="1527"/>
                  </a:lnTo>
                  <a:lnTo>
                    <a:pt x="3" y="1526"/>
                  </a:lnTo>
                  <a:lnTo>
                    <a:pt x="2" y="1525"/>
                  </a:lnTo>
                  <a:lnTo>
                    <a:pt x="0" y="1523"/>
                  </a:lnTo>
                  <a:lnTo>
                    <a:pt x="0" y="1521"/>
                  </a:lnTo>
                  <a:lnTo>
                    <a:pt x="0" y="1519"/>
                  </a:lnTo>
                  <a:lnTo>
                    <a:pt x="0" y="1498"/>
                  </a:lnTo>
                  <a:lnTo>
                    <a:pt x="0" y="1495"/>
                  </a:lnTo>
                  <a:lnTo>
                    <a:pt x="0" y="1493"/>
                  </a:lnTo>
                  <a:lnTo>
                    <a:pt x="2" y="1491"/>
                  </a:lnTo>
                  <a:lnTo>
                    <a:pt x="3" y="1490"/>
                  </a:lnTo>
                  <a:lnTo>
                    <a:pt x="4" y="1489"/>
                  </a:lnTo>
                  <a:lnTo>
                    <a:pt x="6" y="1488"/>
                  </a:lnTo>
                  <a:lnTo>
                    <a:pt x="8" y="1488"/>
                  </a:lnTo>
                  <a:lnTo>
                    <a:pt x="11" y="1488"/>
                  </a:lnTo>
                  <a:lnTo>
                    <a:pt x="12" y="1488"/>
                  </a:lnTo>
                  <a:lnTo>
                    <a:pt x="15" y="1488"/>
                  </a:lnTo>
                  <a:lnTo>
                    <a:pt x="16" y="1489"/>
                  </a:lnTo>
                  <a:lnTo>
                    <a:pt x="18" y="1490"/>
                  </a:lnTo>
                  <a:lnTo>
                    <a:pt x="19" y="1491"/>
                  </a:lnTo>
                  <a:lnTo>
                    <a:pt x="20" y="1493"/>
                  </a:lnTo>
                  <a:lnTo>
                    <a:pt x="20" y="1495"/>
                  </a:lnTo>
                  <a:lnTo>
                    <a:pt x="22" y="1498"/>
                  </a:lnTo>
                  <a:close/>
                  <a:moveTo>
                    <a:pt x="22" y="1562"/>
                  </a:moveTo>
                  <a:lnTo>
                    <a:pt x="22" y="1583"/>
                  </a:lnTo>
                  <a:lnTo>
                    <a:pt x="20" y="1584"/>
                  </a:lnTo>
                  <a:lnTo>
                    <a:pt x="20" y="1587"/>
                  </a:lnTo>
                  <a:lnTo>
                    <a:pt x="19" y="1588"/>
                  </a:lnTo>
                  <a:lnTo>
                    <a:pt x="18" y="1590"/>
                  </a:lnTo>
                  <a:lnTo>
                    <a:pt x="16" y="1591"/>
                  </a:lnTo>
                  <a:lnTo>
                    <a:pt x="15" y="1592"/>
                  </a:lnTo>
                  <a:lnTo>
                    <a:pt x="12" y="1592"/>
                  </a:lnTo>
                  <a:lnTo>
                    <a:pt x="11" y="1594"/>
                  </a:lnTo>
                  <a:lnTo>
                    <a:pt x="8" y="1592"/>
                  </a:lnTo>
                  <a:lnTo>
                    <a:pt x="6" y="1592"/>
                  </a:lnTo>
                  <a:lnTo>
                    <a:pt x="4" y="1591"/>
                  </a:lnTo>
                  <a:lnTo>
                    <a:pt x="3" y="1590"/>
                  </a:lnTo>
                  <a:lnTo>
                    <a:pt x="2" y="1588"/>
                  </a:lnTo>
                  <a:lnTo>
                    <a:pt x="0" y="1587"/>
                  </a:lnTo>
                  <a:lnTo>
                    <a:pt x="0" y="1584"/>
                  </a:lnTo>
                  <a:lnTo>
                    <a:pt x="0" y="1583"/>
                  </a:lnTo>
                  <a:lnTo>
                    <a:pt x="0" y="1562"/>
                  </a:lnTo>
                  <a:lnTo>
                    <a:pt x="0" y="1559"/>
                  </a:lnTo>
                  <a:lnTo>
                    <a:pt x="0" y="1557"/>
                  </a:lnTo>
                  <a:lnTo>
                    <a:pt x="2" y="1555"/>
                  </a:lnTo>
                  <a:lnTo>
                    <a:pt x="3" y="1554"/>
                  </a:lnTo>
                  <a:lnTo>
                    <a:pt x="4" y="1553"/>
                  </a:lnTo>
                  <a:lnTo>
                    <a:pt x="6" y="1551"/>
                  </a:lnTo>
                  <a:lnTo>
                    <a:pt x="8" y="1551"/>
                  </a:lnTo>
                  <a:lnTo>
                    <a:pt x="11" y="1551"/>
                  </a:lnTo>
                  <a:lnTo>
                    <a:pt x="12" y="1551"/>
                  </a:lnTo>
                  <a:lnTo>
                    <a:pt x="15" y="1551"/>
                  </a:lnTo>
                  <a:lnTo>
                    <a:pt x="16" y="1553"/>
                  </a:lnTo>
                  <a:lnTo>
                    <a:pt x="18" y="1554"/>
                  </a:lnTo>
                  <a:lnTo>
                    <a:pt x="19" y="1555"/>
                  </a:lnTo>
                  <a:lnTo>
                    <a:pt x="20" y="1557"/>
                  </a:lnTo>
                  <a:lnTo>
                    <a:pt x="20" y="1559"/>
                  </a:lnTo>
                  <a:lnTo>
                    <a:pt x="22" y="1562"/>
                  </a:lnTo>
                  <a:close/>
                  <a:moveTo>
                    <a:pt x="32" y="1594"/>
                  </a:moveTo>
                  <a:lnTo>
                    <a:pt x="54" y="1594"/>
                  </a:lnTo>
                  <a:lnTo>
                    <a:pt x="55" y="1594"/>
                  </a:lnTo>
                  <a:lnTo>
                    <a:pt x="57" y="1594"/>
                  </a:lnTo>
                  <a:lnTo>
                    <a:pt x="59" y="1595"/>
                  </a:lnTo>
                  <a:lnTo>
                    <a:pt x="60" y="1596"/>
                  </a:lnTo>
                  <a:lnTo>
                    <a:pt x="61" y="1598"/>
                  </a:lnTo>
                  <a:lnTo>
                    <a:pt x="63" y="1599"/>
                  </a:lnTo>
                  <a:lnTo>
                    <a:pt x="63" y="1602"/>
                  </a:lnTo>
                  <a:lnTo>
                    <a:pt x="64" y="1604"/>
                  </a:lnTo>
                  <a:lnTo>
                    <a:pt x="63" y="1606"/>
                  </a:lnTo>
                  <a:lnTo>
                    <a:pt x="63" y="1608"/>
                  </a:lnTo>
                  <a:lnTo>
                    <a:pt x="61" y="1610"/>
                  </a:lnTo>
                  <a:lnTo>
                    <a:pt x="60" y="1611"/>
                  </a:lnTo>
                  <a:lnTo>
                    <a:pt x="59" y="1612"/>
                  </a:lnTo>
                  <a:lnTo>
                    <a:pt x="57" y="1614"/>
                  </a:lnTo>
                  <a:lnTo>
                    <a:pt x="55" y="1614"/>
                  </a:lnTo>
                  <a:lnTo>
                    <a:pt x="54" y="1615"/>
                  </a:lnTo>
                  <a:lnTo>
                    <a:pt x="32" y="1615"/>
                  </a:lnTo>
                  <a:lnTo>
                    <a:pt x="30" y="1614"/>
                  </a:lnTo>
                  <a:lnTo>
                    <a:pt x="27" y="1614"/>
                  </a:lnTo>
                  <a:lnTo>
                    <a:pt x="26" y="1612"/>
                  </a:lnTo>
                  <a:lnTo>
                    <a:pt x="24" y="1611"/>
                  </a:lnTo>
                  <a:lnTo>
                    <a:pt x="23" y="1610"/>
                  </a:lnTo>
                  <a:lnTo>
                    <a:pt x="22" y="1608"/>
                  </a:lnTo>
                  <a:lnTo>
                    <a:pt x="22" y="1606"/>
                  </a:lnTo>
                  <a:lnTo>
                    <a:pt x="22" y="1604"/>
                  </a:lnTo>
                  <a:lnTo>
                    <a:pt x="22" y="1602"/>
                  </a:lnTo>
                  <a:lnTo>
                    <a:pt x="22" y="1599"/>
                  </a:lnTo>
                  <a:lnTo>
                    <a:pt x="23" y="1598"/>
                  </a:lnTo>
                  <a:lnTo>
                    <a:pt x="24" y="1596"/>
                  </a:lnTo>
                  <a:lnTo>
                    <a:pt x="26" y="1595"/>
                  </a:lnTo>
                  <a:lnTo>
                    <a:pt x="27" y="1594"/>
                  </a:lnTo>
                  <a:lnTo>
                    <a:pt x="30" y="1594"/>
                  </a:lnTo>
                  <a:lnTo>
                    <a:pt x="32" y="1594"/>
                  </a:lnTo>
                  <a:close/>
                  <a:moveTo>
                    <a:pt x="96" y="1594"/>
                  </a:moveTo>
                  <a:lnTo>
                    <a:pt x="117" y="1594"/>
                  </a:lnTo>
                  <a:lnTo>
                    <a:pt x="119" y="1594"/>
                  </a:lnTo>
                  <a:lnTo>
                    <a:pt x="121" y="1594"/>
                  </a:lnTo>
                  <a:lnTo>
                    <a:pt x="123" y="1595"/>
                  </a:lnTo>
                  <a:lnTo>
                    <a:pt x="124" y="1596"/>
                  </a:lnTo>
                  <a:lnTo>
                    <a:pt x="125" y="1598"/>
                  </a:lnTo>
                  <a:lnTo>
                    <a:pt x="127" y="1599"/>
                  </a:lnTo>
                  <a:lnTo>
                    <a:pt x="127" y="1602"/>
                  </a:lnTo>
                  <a:lnTo>
                    <a:pt x="128" y="1604"/>
                  </a:lnTo>
                  <a:lnTo>
                    <a:pt x="127" y="1606"/>
                  </a:lnTo>
                  <a:lnTo>
                    <a:pt x="127" y="1608"/>
                  </a:lnTo>
                  <a:lnTo>
                    <a:pt x="125" y="1610"/>
                  </a:lnTo>
                  <a:lnTo>
                    <a:pt x="124" y="1611"/>
                  </a:lnTo>
                  <a:lnTo>
                    <a:pt x="123" y="1612"/>
                  </a:lnTo>
                  <a:lnTo>
                    <a:pt x="121" y="1614"/>
                  </a:lnTo>
                  <a:lnTo>
                    <a:pt x="119" y="1614"/>
                  </a:lnTo>
                  <a:lnTo>
                    <a:pt x="117" y="1615"/>
                  </a:lnTo>
                  <a:lnTo>
                    <a:pt x="96" y="1615"/>
                  </a:lnTo>
                  <a:lnTo>
                    <a:pt x="93" y="1614"/>
                  </a:lnTo>
                  <a:lnTo>
                    <a:pt x="91" y="1614"/>
                  </a:lnTo>
                  <a:lnTo>
                    <a:pt x="89" y="1612"/>
                  </a:lnTo>
                  <a:lnTo>
                    <a:pt x="88" y="1611"/>
                  </a:lnTo>
                  <a:lnTo>
                    <a:pt x="87" y="1610"/>
                  </a:lnTo>
                  <a:lnTo>
                    <a:pt x="85" y="1608"/>
                  </a:lnTo>
                  <a:lnTo>
                    <a:pt x="85" y="1606"/>
                  </a:lnTo>
                  <a:lnTo>
                    <a:pt x="85" y="1604"/>
                  </a:lnTo>
                  <a:lnTo>
                    <a:pt x="85" y="1602"/>
                  </a:lnTo>
                  <a:lnTo>
                    <a:pt x="85" y="1599"/>
                  </a:lnTo>
                  <a:lnTo>
                    <a:pt x="87" y="1598"/>
                  </a:lnTo>
                  <a:lnTo>
                    <a:pt x="88" y="1596"/>
                  </a:lnTo>
                  <a:lnTo>
                    <a:pt x="89" y="1595"/>
                  </a:lnTo>
                  <a:lnTo>
                    <a:pt x="91" y="1594"/>
                  </a:lnTo>
                  <a:lnTo>
                    <a:pt x="93" y="1594"/>
                  </a:lnTo>
                  <a:lnTo>
                    <a:pt x="96" y="1594"/>
                  </a:lnTo>
                  <a:close/>
                  <a:moveTo>
                    <a:pt x="160" y="1594"/>
                  </a:moveTo>
                  <a:lnTo>
                    <a:pt x="181" y="1594"/>
                  </a:lnTo>
                  <a:lnTo>
                    <a:pt x="182" y="1594"/>
                  </a:lnTo>
                  <a:lnTo>
                    <a:pt x="185" y="1594"/>
                  </a:lnTo>
                  <a:lnTo>
                    <a:pt x="186" y="1595"/>
                  </a:lnTo>
                  <a:lnTo>
                    <a:pt x="188" y="1596"/>
                  </a:lnTo>
                  <a:lnTo>
                    <a:pt x="189" y="1598"/>
                  </a:lnTo>
                  <a:lnTo>
                    <a:pt x="190" y="1599"/>
                  </a:lnTo>
                  <a:lnTo>
                    <a:pt x="190" y="1602"/>
                  </a:lnTo>
                  <a:lnTo>
                    <a:pt x="192" y="1604"/>
                  </a:lnTo>
                  <a:lnTo>
                    <a:pt x="190" y="1606"/>
                  </a:lnTo>
                  <a:lnTo>
                    <a:pt x="190" y="1608"/>
                  </a:lnTo>
                  <a:lnTo>
                    <a:pt x="189" y="1610"/>
                  </a:lnTo>
                  <a:lnTo>
                    <a:pt x="188" y="1611"/>
                  </a:lnTo>
                  <a:lnTo>
                    <a:pt x="186" y="1612"/>
                  </a:lnTo>
                  <a:lnTo>
                    <a:pt x="185" y="1614"/>
                  </a:lnTo>
                  <a:lnTo>
                    <a:pt x="182" y="1614"/>
                  </a:lnTo>
                  <a:lnTo>
                    <a:pt x="181" y="1615"/>
                  </a:lnTo>
                  <a:lnTo>
                    <a:pt x="160" y="1615"/>
                  </a:lnTo>
                  <a:lnTo>
                    <a:pt x="157" y="1614"/>
                  </a:lnTo>
                  <a:lnTo>
                    <a:pt x="154" y="1614"/>
                  </a:lnTo>
                  <a:lnTo>
                    <a:pt x="153" y="1612"/>
                  </a:lnTo>
                  <a:lnTo>
                    <a:pt x="152" y="1611"/>
                  </a:lnTo>
                  <a:lnTo>
                    <a:pt x="150" y="1610"/>
                  </a:lnTo>
                  <a:lnTo>
                    <a:pt x="149" y="1608"/>
                  </a:lnTo>
                  <a:lnTo>
                    <a:pt x="149" y="1606"/>
                  </a:lnTo>
                  <a:lnTo>
                    <a:pt x="149" y="1604"/>
                  </a:lnTo>
                  <a:lnTo>
                    <a:pt x="149" y="1602"/>
                  </a:lnTo>
                  <a:lnTo>
                    <a:pt x="149" y="1599"/>
                  </a:lnTo>
                  <a:lnTo>
                    <a:pt x="150" y="1598"/>
                  </a:lnTo>
                  <a:lnTo>
                    <a:pt x="152" y="1596"/>
                  </a:lnTo>
                  <a:lnTo>
                    <a:pt x="153" y="1595"/>
                  </a:lnTo>
                  <a:lnTo>
                    <a:pt x="154" y="1594"/>
                  </a:lnTo>
                  <a:lnTo>
                    <a:pt x="157" y="1594"/>
                  </a:lnTo>
                  <a:lnTo>
                    <a:pt x="160" y="1594"/>
                  </a:lnTo>
                  <a:close/>
                  <a:moveTo>
                    <a:pt x="223" y="1594"/>
                  </a:moveTo>
                  <a:lnTo>
                    <a:pt x="245" y="1594"/>
                  </a:lnTo>
                  <a:lnTo>
                    <a:pt x="246" y="1594"/>
                  </a:lnTo>
                  <a:lnTo>
                    <a:pt x="249" y="1594"/>
                  </a:lnTo>
                  <a:lnTo>
                    <a:pt x="250" y="1595"/>
                  </a:lnTo>
                  <a:lnTo>
                    <a:pt x="251" y="1596"/>
                  </a:lnTo>
                  <a:lnTo>
                    <a:pt x="253" y="1598"/>
                  </a:lnTo>
                  <a:lnTo>
                    <a:pt x="254" y="1599"/>
                  </a:lnTo>
                  <a:lnTo>
                    <a:pt x="254" y="1602"/>
                  </a:lnTo>
                  <a:lnTo>
                    <a:pt x="255" y="1604"/>
                  </a:lnTo>
                  <a:lnTo>
                    <a:pt x="254" y="1606"/>
                  </a:lnTo>
                  <a:lnTo>
                    <a:pt x="254" y="1608"/>
                  </a:lnTo>
                  <a:lnTo>
                    <a:pt x="253" y="1610"/>
                  </a:lnTo>
                  <a:lnTo>
                    <a:pt x="251" y="1611"/>
                  </a:lnTo>
                  <a:lnTo>
                    <a:pt x="250" y="1612"/>
                  </a:lnTo>
                  <a:lnTo>
                    <a:pt x="249" y="1614"/>
                  </a:lnTo>
                  <a:lnTo>
                    <a:pt x="246" y="1614"/>
                  </a:lnTo>
                  <a:lnTo>
                    <a:pt x="245" y="1615"/>
                  </a:lnTo>
                  <a:lnTo>
                    <a:pt x="223" y="1615"/>
                  </a:lnTo>
                  <a:lnTo>
                    <a:pt x="221" y="1614"/>
                  </a:lnTo>
                  <a:lnTo>
                    <a:pt x="218" y="1614"/>
                  </a:lnTo>
                  <a:lnTo>
                    <a:pt x="217" y="1612"/>
                  </a:lnTo>
                  <a:lnTo>
                    <a:pt x="215" y="1611"/>
                  </a:lnTo>
                  <a:lnTo>
                    <a:pt x="214" y="1610"/>
                  </a:lnTo>
                  <a:lnTo>
                    <a:pt x="213" y="1608"/>
                  </a:lnTo>
                  <a:lnTo>
                    <a:pt x="213" y="1606"/>
                  </a:lnTo>
                  <a:lnTo>
                    <a:pt x="213" y="1604"/>
                  </a:lnTo>
                  <a:lnTo>
                    <a:pt x="213" y="1602"/>
                  </a:lnTo>
                  <a:lnTo>
                    <a:pt x="213" y="1599"/>
                  </a:lnTo>
                  <a:lnTo>
                    <a:pt x="214" y="1598"/>
                  </a:lnTo>
                  <a:lnTo>
                    <a:pt x="215" y="1596"/>
                  </a:lnTo>
                  <a:lnTo>
                    <a:pt x="217" y="1595"/>
                  </a:lnTo>
                  <a:lnTo>
                    <a:pt x="218" y="1594"/>
                  </a:lnTo>
                  <a:lnTo>
                    <a:pt x="221" y="1594"/>
                  </a:lnTo>
                  <a:lnTo>
                    <a:pt x="223" y="1594"/>
                  </a:lnTo>
                  <a:close/>
                  <a:moveTo>
                    <a:pt x="287" y="1594"/>
                  </a:moveTo>
                  <a:lnTo>
                    <a:pt x="308" y="1594"/>
                  </a:lnTo>
                  <a:lnTo>
                    <a:pt x="310" y="1594"/>
                  </a:lnTo>
                  <a:lnTo>
                    <a:pt x="312" y="1594"/>
                  </a:lnTo>
                  <a:lnTo>
                    <a:pt x="314" y="1595"/>
                  </a:lnTo>
                  <a:lnTo>
                    <a:pt x="315" y="1596"/>
                  </a:lnTo>
                  <a:lnTo>
                    <a:pt x="316" y="1598"/>
                  </a:lnTo>
                  <a:lnTo>
                    <a:pt x="318" y="1599"/>
                  </a:lnTo>
                  <a:lnTo>
                    <a:pt x="318" y="1602"/>
                  </a:lnTo>
                  <a:lnTo>
                    <a:pt x="319" y="1604"/>
                  </a:lnTo>
                  <a:lnTo>
                    <a:pt x="318" y="1606"/>
                  </a:lnTo>
                  <a:lnTo>
                    <a:pt x="318" y="1608"/>
                  </a:lnTo>
                  <a:lnTo>
                    <a:pt x="316" y="1610"/>
                  </a:lnTo>
                  <a:lnTo>
                    <a:pt x="315" y="1611"/>
                  </a:lnTo>
                  <a:lnTo>
                    <a:pt x="314" y="1612"/>
                  </a:lnTo>
                  <a:lnTo>
                    <a:pt x="312" y="1614"/>
                  </a:lnTo>
                  <a:lnTo>
                    <a:pt x="310" y="1614"/>
                  </a:lnTo>
                  <a:lnTo>
                    <a:pt x="308" y="1615"/>
                  </a:lnTo>
                  <a:lnTo>
                    <a:pt x="287" y="1615"/>
                  </a:lnTo>
                  <a:lnTo>
                    <a:pt x="285" y="1614"/>
                  </a:lnTo>
                  <a:lnTo>
                    <a:pt x="282" y="1614"/>
                  </a:lnTo>
                  <a:lnTo>
                    <a:pt x="281" y="1612"/>
                  </a:lnTo>
                  <a:lnTo>
                    <a:pt x="279" y="1611"/>
                  </a:lnTo>
                  <a:lnTo>
                    <a:pt x="278" y="1610"/>
                  </a:lnTo>
                  <a:lnTo>
                    <a:pt x="277" y="1608"/>
                  </a:lnTo>
                  <a:lnTo>
                    <a:pt x="277" y="1606"/>
                  </a:lnTo>
                  <a:lnTo>
                    <a:pt x="277" y="1604"/>
                  </a:lnTo>
                  <a:lnTo>
                    <a:pt x="277" y="1602"/>
                  </a:lnTo>
                  <a:lnTo>
                    <a:pt x="277" y="1599"/>
                  </a:lnTo>
                  <a:lnTo>
                    <a:pt x="278" y="1598"/>
                  </a:lnTo>
                  <a:lnTo>
                    <a:pt x="279" y="1596"/>
                  </a:lnTo>
                  <a:lnTo>
                    <a:pt x="281" y="1595"/>
                  </a:lnTo>
                  <a:lnTo>
                    <a:pt x="282" y="1594"/>
                  </a:lnTo>
                  <a:lnTo>
                    <a:pt x="285" y="1594"/>
                  </a:lnTo>
                  <a:lnTo>
                    <a:pt x="287" y="1594"/>
                  </a:lnTo>
                  <a:close/>
                  <a:moveTo>
                    <a:pt x="351" y="1594"/>
                  </a:moveTo>
                  <a:lnTo>
                    <a:pt x="372" y="1594"/>
                  </a:lnTo>
                  <a:lnTo>
                    <a:pt x="373" y="1594"/>
                  </a:lnTo>
                  <a:lnTo>
                    <a:pt x="376" y="1594"/>
                  </a:lnTo>
                  <a:lnTo>
                    <a:pt x="377" y="1595"/>
                  </a:lnTo>
                  <a:lnTo>
                    <a:pt x="379" y="1596"/>
                  </a:lnTo>
                  <a:lnTo>
                    <a:pt x="380" y="1598"/>
                  </a:lnTo>
                  <a:lnTo>
                    <a:pt x="381" y="1599"/>
                  </a:lnTo>
                  <a:lnTo>
                    <a:pt x="381" y="1602"/>
                  </a:lnTo>
                  <a:lnTo>
                    <a:pt x="383" y="1604"/>
                  </a:lnTo>
                  <a:lnTo>
                    <a:pt x="381" y="1606"/>
                  </a:lnTo>
                  <a:lnTo>
                    <a:pt x="381" y="1608"/>
                  </a:lnTo>
                  <a:lnTo>
                    <a:pt x="380" y="1610"/>
                  </a:lnTo>
                  <a:lnTo>
                    <a:pt x="379" y="1611"/>
                  </a:lnTo>
                  <a:lnTo>
                    <a:pt x="377" y="1612"/>
                  </a:lnTo>
                  <a:lnTo>
                    <a:pt x="376" y="1614"/>
                  </a:lnTo>
                  <a:lnTo>
                    <a:pt x="373" y="1614"/>
                  </a:lnTo>
                  <a:lnTo>
                    <a:pt x="372" y="1615"/>
                  </a:lnTo>
                  <a:lnTo>
                    <a:pt x="351" y="1615"/>
                  </a:lnTo>
                  <a:lnTo>
                    <a:pt x="348" y="1614"/>
                  </a:lnTo>
                  <a:lnTo>
                    <a:pt x="346" y="1614"/>
                  </a:lnTo>
                  <a:lnTo>
                    <a:pt x="344" y="1612"/>
                  </a:lnTo>
                  <a:lnTo>
                    <a:pt x="343" y="1611"/>
                  </a:lnTo>
                  <a:lnTo>
                    <a:pt x="342" y="1610"/>
                  </a:lnTo>
                  <a:lnTo>
                    <a:pt x="340" y="1608"/>
                  </a:lnTo>
                  <a:lnTo>
                    <a:pt x="340" y="1606"/>
                  </a:lnTo>
                  <a:lnTo>
                    <a:pt x="340" y="1604"/>
                  </a:lnTo>
                  <a:lnTo>
                    <a:pt x="340" y="1602"/>
                  </a:lnTo>
                  <a:lnTo>
                    <a:pt x="340" y="1599"/>
                  </a:lnTo>
                  <a:lnTo>
                    <a:pt x="342" y="1598"/>
                  </a:lnTo>
                  <a:lnTo>
                    <a:pt x="343" y="1596"/>
                  </a:lnTo>
                  <a:lnTo>
                    <a:pt x="344" y="1595"/>
                  </a:lnTo>
                  <a:lnTo>
                    <a:pt x="346" y="1594"/>
                  </a:lnTo>
                  <a:lnTo>
                    <a:pt x="348" y="1594"/>
                  </a:lnTo>
                  <a:lnTo>
                    <a:pt x="351" y="1594"/>
                  </a:lnTo>
                  <a:close/>
                  <a:moveTo>
                    <a:pt x="415" y="1594"/>
                  </a:moveTo>
                  <a:lnTo>
                    <a:pt x="436" y="1594"/>
                  </a:lnTo>
                  <a:lnTo>
                    <a:pt x="437" y="1594"/>
                  </a:lnTo>
                  <a:lnTo>
                    <a:pt x="440" y="1594"/>
                  </a:lnTo>
                  <a:lnTo>
                    <a:pt x="441" y="1595"/>
                  </a:lnTo>
                  <a:lnTo>
                    <a:pt x="443" y="1596"/>
                  </a:lnTo>
                  <a:lnTo>
                    <a:pt x="444" y="1598"/>
                  </a:lnTo>
                  <a:lnTo>
                    <a:pt x="445" y="1599"/>
                  </a:lnTo>
                  <a:lnTo>
                    <a:pt x="445" y="1602"/>
                  </a:lnTo>
                  <a:lnTo>
                    <a:pt x="446" y="1604"/>
                  </a:lnTo>
                  <a:lnTo>
                    <a:pt x="445" y="1606"/>
                  </a:lnTo>
                  <a:lnTo>
                    <a:pt x="445" y="1608"/>
                  </a:lnTo>
                  <a:lnTo>
                    <a:pt x="444" y="1610"/>
                  </a:lnTo>
                  <a:lnTo>
                    <a:pt x="443" y="1611"/>
                  </a:lnTo>
                  <a:lnTo>
                    <a:pt x="441" y="1612"/>
                  </a:lnTo>
                  <a:lnTo>
                    <a:pt x="440" y="1614"/>
                  </a:lnTo>
                  <a:lnTo>
                    <a:pt x="437" y="1614"/>
                  </a:lnTo>
                  <a:lnTo>
                    <a:pt x="436" y="1615"/>
                  </a:lnTo>
                  <a:lnTo>
                    <a:pt x="415" y="1615"/>
                  </a:lnTo>
                  <a:lnTo>
                    <a:pt x="412" y="1614"/>
                  </a:lnTo>
                  <a:lnTo>
                    <a:pt x="409" y="1614"/>
                  </a:lnTo>
                  <a:lnTo>
                    <a:pt x="408" y="1612"/>
                  </a:lnTo>
                  <a:lnTo>
                    <a:pt x="407" y="1611"/>
                  </a:lnTo>
                  <a:lnTo>
                    <a:pt x="405" y="1610"/>
                  </a:lnTo>
                  <a:lnTo>
                    <a:pt x="404" y="1608"/>
                  </a:lnTo>
                  <a:lnTo>
                    <a:pt x="404" y="1606"/>
                  </a:lnTo>
                  <a:lnTo>
                    <a:pt x="404" y="1604"/>
                  </a:lnTo>
                  <a:lnTo>
                    <a:pt x="404" y="1602"/>
                  </a:lnTo>
                  <a:lnTo>
                    <a:pt x="404" y="1599"/>
                  </a:lnTo>
                  <a:lnTo>
                    <a:pt x="405" y="1598"/>
                  </a:lnTo>
                  <a:lnTo>
                    <a:pt x="407" y="1596"/>
                  </a:lnTo>
                  <a:lnTo>
                    <a:pt x="408" y="1595"/>
                  </a:lnTo>
                  <a:lnTo>
                    <a:pt x="409" y="1594"/>
                  </a:lnTo>
                  <a:lnTo>
                    <a:pt x="412" y="1594"/>
                  </a:lnTo>
                  <a:lnTo>
                    <a:pt x="415" y="1594"/>
                  </a:lnTo>
                  <a:close/>
                  <a:moveTo>
                    <a:pt x="478" y="1594"/>
                  </a:moveTo>
                  <a:lnTo>
                    <a:pt x="500" y="1594"/>
                  </a:lnTo>
                  <a:lnTo>
                    <a:pt x="501" y="1594"/>
                  </a:lnTo>
                  <a:lnTo>
                    <a:pt x="504" y="1594"/>
                  </a:lnTo>
                  <a:lnTo>
                    <a:pt x="505" y="1595"/>
                  </a:lnTo>
                  <a:lnTo>
                    <a:pt x="506" y="1596"/>
                  </a:lnTo>
                  <a:lnTo>
                    <a:pt x="508" y="1598"/>
                  </a:lnTo>
                  <a:lnTo>
                    <a:pt x="509" y="1599"/>
                  </a:lnTo>
                  <a:lnTo>
                    <a:pt x="509" y="1602"/>
                  </a:lnTo>
                  <a:lnTo>
                    <a:pt x="510" y="1604"/>
                  </a:lnTo>
                  <a:lnTo>
                    <a:pt x="509" y="1606"/>
                  </a:lnTo>
                  <a:lnTo>
                    <a:pt x="509" y="1608"/>
                  </a:lnTo>
                  <a:lnTo>
                    <a:pt x="508" y="1610"/>
                  </a:lnTo>
                  <a:lnTo>
                    <a:pt x="506" y="1611"/>
                  </a:lnTo>
                  <a:lnTo>
                    <a:pt x="505" y="1612"/>
                  </a:lnTo>
                  <a:lnTo>
                    <a:pt x="504" y="1614"/>
                  </a:lnTo>
                  <a:lnTo>
                    <a:pt x="501" y="1614"/>
                  </a:lnTo>
                  <a:lnTo>
                    <a:pt x="500" y="1615"/>
                  </a:lnTo>
                  <a:lnTo>
                    <a:pt x="478" y="1615"/>
                  </a:lnTo>
                  <a:lnTo>
                    <a:pt x="476" y="1614"/>
                  </a:lnTo>
                  <a:lnTo>
                    <a:pt x="473" y="1614"/>
                  </a:lnTo>
                  <a:lnTo>
                    <a:pt x="472" y="1612"/>
                  </a:lnTo>
                  <a:lnTo>
                    <a:pt x="470" y="1611"/>
                  </a:lnTo>
                  <a:lnTo>
                    <a:pt x="469" y="1610"/>
                  </a:lnTo>
                  <a:lnTo>
                    <a:pt x="468" y="1608"/>
                  </a:lnTo>
                  <a:lnTo>
                    <a:pt x="468" y="1606"/>
                  </a:lnTo>
                  <a:lnTo>
                    <a:pt x="468" y="1604"/>
                  </a:lnTo>
                  <a:lnTo>
                    <a:pt x="468" y="1602"/>
                  </a:lnTo>
                  <a:lnTo>
                    <a:pt x="468" y="1599"/>
                  </a:lnTo>
                  <a:lnTo>
                    <a:pt x="469" y="1598"/>
                  </a:lnTo>
                  <a:lnTo>
                    <a:pt x="470" y="1596"/>
                  </a:lnTo>
                  <a:lnTo>
                    <a:pt x="472" y="1595"/>
                  </a:lnTo>
                  <a:lnTo>
                    <a:pt x="473" y="1594"/>
                  </a:lnTo>
                  <a:lnTo>
                    <a:pt x="476" y="1594"/>
                  </a:lnTo>
                  <a:lnTo>
                    <a:pt x="478" y="1594"/>
                  </a:lnTo>
                  <a:close/>
                  <a:moveTo>
                    <a:pt x="542" y="1594"/>
                  </a:moveTo>
                  <a:lnTo>
                    <a:pt x="563" y="1594"/>
                  </a:lnTo>
                  <a:lnTo>
                    <a:pt x="565" y="1594"/>
                  </a:lnTo>
                  <a:lnTo>
                    <a:pt x="567" y="1594"/>
                  </a:lnTo>
                  <a:lnTo>
                    <a:pt x="569" y="1595"/>
                  </a:lnTo>
                  <a:lnTo>
                    <a:pt x="570" y="1596"/>
                  </a:lnTo>
                  <a:lnTo>
                    <a:pt x="571" y="1598"/>
                  </a:lnTo>
                  <a:lnTo>
                    <a:pt x="573" y="1599"/>
                  </a:lnTo>
                  <a:lnTo>
                    <a:pt x="573" y="1602"/>
                  </a:lnTo>
                  <a:lnTo>
                    <a:pt x="574" y="1604"/>
                  </a:lnTo>
                  <a:lnTo>
                    <a:pt x="573" y="1606"/>
                  </a:lnTo>
                  <a:lnTo>
                    <a:pt x="573" y="1608"/>
                  </a:lnTo>
                  <a:lnTo>
                    <a:pt x="571" y="1610"/>
                  </a:lnTo>
                  <a:lnTo>
                    <a:pt x="570" y="1611"/>
                  </a:lnTo>
                  <a:lnTo>
                    <a:pt x="569" y="1612"/>
                  </a:lnTo>
                  <a:lnTo>
                    <a:pt x="567" y="1614"/>
                  </a:lnTo>
                  <a:lnTo>
                    <a:pt x="565" y="1614"/>
                  </a:lnTo>
                  <a:lnTo>
                    <a:pt x="563" y="1615"/>
                  </a:lnTo>
                  <a:lnTo>
                    <a:pt x="542" y="1615"/>
                  </a:lnTo>
                  <a:lnTo>
                    <a:pt x="539" y="1614"/>
                  </a:lnTo>
                  <a:lnTo>
                    <a:pt x="537" y="1614"/>
                  </a:lnTo>
                  <a:lnTo>
                    <a:pt x="535" y="1612"/>
                  </a:lnTo>
                  <a:lnTo>
                    <a:pt x="534" y="1611"/>
                  </a:lnTo>
                  <a:lnTo>
                    <a:pt x="533" y="1610"/>
                  </a:lnTo>
                  <a:lnTo>
                    <a:pt x="531" y="1608"/>
                  </a:lnTo>
                  <a:lnTo>
                    <a:pt x="531" y="1606"/>
                  </a:lnTo>
                  <a:lnTo>
                    <a:pt x="531" y="1604"/>
                  </a:lnTo>
                  <a:lnTo>
                    <a:pt x="531" y="1602"/>
                  </a:lnTo>
                  <a:lnTo>
                    <a:pt x="531" y="1599"/>
                  </a:lnTo>
                  <a:lnTo>
                    <a:pt x="533" y="1598"/>
                  </a:lnTo>
                  <a:lnTo>
                    <a:pt x="534" y="1596"/>
                  </a:lnTo>
                  <a:lnTo>
                    <a:pt x="535" y="1595"/>
                  </a:lnTo>
                  <a:lnTo>
                    <a:pt x="537" y="1594"/>
                  </a:lnTo>
                  <a:lnTo>
                    <a:pt x="539" y="1594"/>
                  </a:lnTo>
                  <a:lnTo>
                    <a:pt x="542" y="1594"/>
                  </a:lnTo>
                  <a:close/>
                  <a:moveTo>
                    <a:pt x="606" y="1594"/>
                  </a:moveTo>
                  <a:lnTo>
                    <a:pt x="627" y="1594"/>
                  </a:lnTo>
                  <a:lnTo>
                    <a:pt x="628" y="1594"/>
                  </a:lnTo>
                  <a:lnTo>
                    <a:pt x="631" y="1594"/>
                  </a:lnTo>
                  <a:lnTo>
                    <a:pt x="632" y="1595"/>
                  </a:lnTo>
                  <a:lnTo>
                    <a:pt x="634" y="1596"/>
                  </a:lnTo>
                  <a:lnTo>
                    <a:pt x="635" y="1598"/>
                  </a:lnTo>
                  <a:lnTo>
                    <a:pt x="636" y="1599"/>
                  </a:lnTo>
                  <a:lnTo>
                    <a:pt x="636" y="1602"/>
                  </a:lnTo>
                  <a:lnTo>
                    <a:pt x="638" y="1604"/>
                  </a:lnTo>
                  <a:lnTo>
                    <a:pt x="636" y="1606"/>
                  </a:lnTo>
                  <a:lnTo>
                    <a:pt x="636" y="1608"/>
                  </a:lnTo>
                  <a:lnTo>
                    <a:pt x="635" y="1610"/>
                  </a:lnTo>
                  <a:lnTo>
                    <a:pt x="634" y="1611"/>
                  </a:lnTo>
                  <a:lnTo>
                    <a:pt x="632" y="1612"/>
                  </a:lnTo>
                  <a:lnTo>
                    <a:pt x="631" y="1614"/>
                  </a:lnTo>
                  <a:lnTo>
                    <a:pt x="628" y="1614"/>
                  </a:lnTo>
                  <a:lnTo>
                    <a:pt x="627" y="1615"/>
                  </a:lnTo>
                  <a:lnTo>
                    <a:pt x="606" y="1615"/>
                  </a:lnTo>
                  <a:lnTo>
                    <a:pt x="603" y="1614"/>
                  </a:lnTo>
                  <a:lnTo>
                    <a:pt x="600" y="1614"/>
                  </a:lnTo>
                  <a:lnTo>
                    <a:pt x="599" y="1612"/>
                  </a:lnTo>
                  <a:lnTo>
                    <a:pt x="598" y="1611"/>
                  </a:lnTo>
                  <a:lnTo>
                    <a:pt x="597" y="1610"/>
                  </a:lnTo>
                  <a:lnTo>
                    <a:pt x="595" y="1608"/>
                  </a:lnTo>
                  <a:lnTo>
                    <a:pt x="595" y="1606"/>
                  </a:lnTo>
                  <a:lnTo>
                    <a:pt x="595" y="1604"/>
                  </a:lnTo>
                  <a:lnTo>
                    <a:pt x="595" y="1602"/>
                  </a:lnTo>
                  <a:lnTo>
                    <a:pt x="595" y="1599"/>
                  </a:lnTo>
                  <a:lnTo>
                    <a:pt x="597" y="1598"/>
                  </a:lnTo>
                  <a:lnTo>
                    <a:pt x="598" y="1596"/>
                  </a:lnTo>
                  <a:lnTo>
                    <a:pt x="599" y="1595"/>
                  </a:lnTo>
                  <a:lnTo>
                    <a:pt x="600" y="1594"/>
                  </a:lnTo>
                  <a:lnTo>
                    <a:pt x="603" y="1594"/>
                  </a:lnTo>
                  <a:lnTo>
                    <a:pt x="606" y="1594"/>
                  </a:lnTo>
                  <a:close/>
                  <a:moveTo>
                    <a:pt x="670" y="1594"/>
                  </a:moveTo>
                  <a:lnTo>
                    <a:pt x="691" y="1594"/>
                  </a:lnTo>
                  <a:lnTo>
                    <a:pt x="692" y="1594"/>
                  </a:lnTo>
                  <a:lnTo>
                    <a:pt x="695" y="1594"/>
                  </a:lnTo>
                  <a:lnTo>
                    <a:pt x="696" y="1595"/>
                  </a:lnTo>
                  <a:lnTo>
                    <a:pt x="697" y="1596"/>
                  </a:lnTo>
                  <a:lnTo>
                    <a:pt x="699" y="1598"/>
                  </a:lnTo>
                  <a:lnTo>
                    <a:pt x="700" y="1599"/>
                  </a:lnTo>
                  <a:lnTo>
                    <a:pt x="700" y="1602"/>
                  </a:lnTo>
                  <a:lnTo>
                    <a:pt x="701" y="1604"/>
                  </a:lnTo>
                  <a:lnTo>
                    <a:pt x="700" y="1606"/>
                  </a:lnTo>
                  <a:lnTo>
                    <a:pt x="700" y="1608"/>
                  </a:lnTo>
                  <a:lnTo>
                    <a:pt x="699" y="1610"/>
                  </a:lnTo>
                  <a:lnTo>
                    <a:pt x="697" y="1611"/>
                  </a:lnTo>
                  <a:lnTo>
                    <a:pt x="696" y="1612"/>
                  </a:lnTo>
                  <a:lnTo>
                    <a:pt x="695" y="1614"/>
                  </a:lnTo>
                  <a:lnTo>
                    <a:pt x="692" y="1614"/>
                  </a:lnTo>
                  <a:lnTo>
                    <a:pt x="691" y="1615"/>
                  </a:lnTo>
                  <a:lnTo>
                    <a:pt x="670" y="1615"/>
                  </a:lnTo>
                  <a:lnTo>
                    <a:pt x="667" y="1614"/>
                  </a:lnTo>
                  <a:lnTo>
                    <a:pt x="664" y="1614"/>
                  </a:lnTo>
                  <a:lnTo>
                    <a:pt x="663" y="1612"/>
                  </a:lnTo>
                  <a:lnTo>
                    <a:pt x="662" y="1611"/>
                  </a:lnTo>
                  <a:lnTo>
                    <a:pt x="660" y="1610"/>
                  </a:lnTo>
                  <a:lnTo>
                    <a:pt x="659" y="1608"/>
                  </a:lnTo>
                  <a:lnTo>
                    <a:pt x="659" y="1606"/>
                  </a:lnTo>
                  <a:lnTo>
                    <a:pt x="659" y="1604"/>
                  </a:lnTo>
                  <a:lnTo>
                    <a:pt x="659" y="1602"/>
                  </a:lnTo>
                  <a:lnTo>
                    <a:pt x="659" y="1599"/>
                  </a:lnTo>
                  <a:lnTo>
                    <a:pt x="660" y="1598"/>
                  </a:lnTo>
                  <a:lnTo>
                    <a:pt x="662" y="1596"/>
                  </a:lnTo>
                  <a:lnTo>
                    <a:pt x="663" y="1595"/>
                  </a:lnTo>
                  <a:lnTo>
                    <a:pt x="664" y="1594"/>
                  </a:lnTo>
                  <a:lnTo>
                    <a:pt x="667" y="1594"/>
                  </a:lnTo>
                  <a:lnTo>
                    <a:pt x="670" y="1594"/>
                  </a:lnTo>
                  <a:close/>
                  <a:moveTo>
                    <a:pt x="733" y="1594"/>
                  </a:moveTo>
                  <a:lnTo>
                    <a:pt x="755" y="1594"/>
                  </a:lnTo>
                  <a:lnTo>
                    <a:pt x="756" y="1594"/>
                  </a:lnTo>
                  <a:lnTo>
                    <a:pt x="758" y="1594"/>
                  </a:lnTo>
                  <a:lnTo>
                    <a:pt x="760" y="1595"/>
                  </a:lnTo>
                  <a:lnTo>
                    <a:pt x="761" y="1596"/>
                  </a:lnTo>
                  <a:lnTo>
                    <a:pt x="762" y="1598"/>
                  </a:lnTo>
                  <a:lnTo>
                    <a:pt x="764" y="1599"/>
                  </a:lnTo>
                  <a:lnTo>
                    <a:pt x="764" y="1602"/>
                  </a:lnTo>
                  <a:lnTo>
                    <a:pt x="765" y="1604"/>
                  </a:lnTo>
                  <a:lnTo>
                    <a:pt x="764" y="1606"/>
                  </a:lnTo>
                  <a:lnTo>
                    <a:pt x="764" y="1608"/>
                  </a:lnTo>
                  <a:lnTo>
                    <a:pt x="762" y="1610"/>
                  </a:lnTo>
                  <a:lnTo>
                    <a:pt x="761" y="1611"/>
                  </a:lnTo>
                  <a:lnTo>
                    <a:pt x="760" y="1612"/>
                  </a:lnTo>
                  <a:lnTo>
                    <a:pt x="758" y="1614"/>
                  </a:lnTo>
                  <a:lnTo>
                    <a:pt x="756" y="1614"/>
                  </a:lnTo>
                  <a:lnTo>
                    <a:pt x="755" y="1615"/>
                  </a:lnTo>
                  <a:lnTo>
                    <a:pt x="733" y="1615"/>
                  </a:lnTo>
                  <a:lnTo>
                    <a:pt x="731" y="1614"/>
                  </a:lnTo>
                  <a:lnTo>
                    <a:pt x="728" y="1614"/>
                  </a:lnTo>
                  <a:lnTo>
                    <a:pt x="727" y="1612"/>
                  </a:lnTo>
                  <a:lnTo>
                    <a:pt x="725" y="1611"/>
                  </a:lnTo>
                  <a:lnTo>
                    <a:pt x="724" y="1610"/>
                  </a:lnTo>
                  <a:lnTo>
                    <a:pt x="723" y="1608"/>
                  </a:lnTo>
                  <a:lnTo>
                    <a:pt x="723" y="1606"/>
                  </a:lnTo>
                  <a:lnTo>
                    <a:pt x="723" y="1604"/>
                  </a:lnTo>
                  <a:lnTo>
                    <a:pt x="723" y="1602"/>
                  </a:lnTo>
                  <a:lnTo>
                    <a:pt x="723" y="1599"/>
                  </a:lnTo>
                  <a:lnTo>
                    <a:pt x="724" y="1598"/>
                  </a:lnTo>
                  <a:lnTo>
                    <a:pt x="725" y="1596"/>
                  </a:lnTo>
                  <a:lnTo>
                    <a:pt x="727" y="1595"/>
                  </a:lnTo>
                  <a:lnTo>
                    <a:pt x="728" y="1594"/>
                  </a:lnTo>
                  <a:lnTo>
                    <a:pt x="731" y="1594"/>
                  </a:lnTo>
                  <a:lnTo>
                    <a:pt x="733" y="1594"/>
                  </a:lnTo>
                  <a:close/>
                  <a:moveTo>
                    <a:pt x="797" y="1594"/>
                  </a:moveTo>
                  <a:lnTo>
                    <a:pt x="818" y="1594"/>
                  </a:lnTo>
                  <a:lnTo>
                    <a:pt x="820" y="1594"/>
                  </a:lnTo>
                  <a:lnTo>
                    <a:pt x="822" y="1594"/>
                  </a:lnTo>
                  <a:lnTo>
                    <a:pt x="824" y="1595"/>
                  </a:lnTo>
                  <a:lnTo>
                    <a:pt x="825" y="1596"/>
                  </a:lnTo>
                  <a:lnTo>
                    <a:pt x="826" y="1598"/>
                  </a:lnTo>
                  <a:lnTo>
                    <a:pt x="828" y="1599"/>
                  </a:lnTo>
                  <a:lnTo>
                    <a:pt x="828" y="1602"/>
                  </a:lnTo>
                  <a:lnTo>
                    <a:pt x="829" y="1604"/>
                  </a:lnTo>
                  <a:lnTo>
                    <a:pt x="828" y="1606"/>
                  </a:lnTo>
                  <a:lnTo>
                    <a:pt x="828" y="1608"/>
                  </a:lnTo>
                  <a:lnTo>
                    <a:pt x="826" y="1610"/>
                  </a:lnTo>
                  <a:lnTo>
                    <a:pt x="825" y="1611"/>
                  </a:lnTo>
                  <a:lnTo>
                    <a:pt x="824" y="1612"/>
                  </a:lnTo>
                  <a:lnTo>
                    <a:pt x="822" y="1614"/>
                  </a:lnTo>
                  <a:lnTo>
                    <a:pt x="820" y="1614"/>
                  </a:lnTo>
                  <a:lnTo>
                    <a:pt x="818" y="1615"/>
                  </a:lnTo>
                  <a:lnTo>
                    <a:pt x="797" y="1615"/>
                  </a:lnTo>
                  <a:lnTo>
                    <a:pt x="794" y="1614"/>
                  </a:lnTo>
                  <a:lnTo>
                    <a:pt x="792" y="1614"/>
                  </a:lnTo>
                  <a:lnTo>
                    <a:pt x="790" y="1612"/>
                  </a:lnTo>
                  <a:lnTo>
                    <a:pt x="789" y="1611"/>
                  </a:lnTo>
                  <a:lnTo>
                    <a:pt x="788" y="1610"/>
                  </a:lnTo>
                  <a:lnTo>
                    <a:pt x="786" y="1608"/>
                  </a:lnTo>
                  <a:lnTo>
                    <a:pt x="786" y="1606"/>
                  </a:lnTo>
                  <a:lnTo>
                    <a:pt x="786" y="1604"/>
                  </a:lnTo>
                  <a:lnTo>
                    <a:pt x="786" y="1602"/>
                  </a:lnTo>
                  <a:lnTo>
                    <a:pt x="786" y="1599"/>
                  </a:lnTo>
                  <a:lnTo>
                    <a:pt x="788" y="1598"/>
                  </a:lnTo>
                  <a:lnTo>
                    <a:pt x="789" y="1596"/>
                  </a:lnTo>
                  <a:lnTo>
                    <a:pt x="790" y="1595"/>
                  </a:lnTo>
                  <a:lnTo>
                    <a:pt x="792" y="1594"/>
                  </a:lnTo>
                  <a:lnTo>
                    <a:pt x="794" y="1594"/>
                  </a:lnTo>
                  <a:lnTo>
                    <a:pt x="797" y="1594"/>
                  </a:lnTo>
                  <a:close/>
                  <a:moveTo>
                    <a:pt x="861" y="1594"/>
                  </a:moveTo>
                  <a:lnTo>
                    <a:pt x="882" y="1594"/>
                  </a:lnTo>
                  <a:lnTo>
                    <a:pt x="883" y="1594"/>
                  </a:lnTo>
                  <a:lnTo>
                    <a:pt x="886" y="1594"/>
                  </a:lnTo>
                  <a:lnTo>
                    <a:pt x="887" y="1595"/>
                  </a:lnTo>
                  <a:lnTo>
                    <a:pt x="889" y="1596"/>
                  </a:lnTo>
                  <a:lnTo>
                    <a:pt x="890" y="1598"/>
                  </a:lnTo>
                  <a:lnTo>
                    <a:pt x="891" y="1599"/>
                  </a:lnTo>
                  <a:lnTo>
                    <a:pt x="891" y="1602"/>
                  </a:lnTo>
                  <a:lnTo>
                    <a:pt x="893" y="1604"/>
                  </a:lnTo>
                  <a:lnTo>
                    <a:pt x="891" y="1606"/>
                  </a:lnTo>
                  <a:lnTo>
                    <a:pt x="891" y="1608"/>
                  </a:lnTo>
                  <a:lnTo>
                    <a:pt x="890" y="1610"/>
                  </a:lnTo>
                  <a:lnTo>
                    <a:pt x="889" y="1611"/>
                  </a:lnTo>
                  <a:lnTo>
                    <a:pt x="887" y="1612"/>
                  </a:lnTo>
                  <a:lnTo>
                    <a:pt x="886" y="1614"/>
                  </a:lnTo>
                  <a:lnTo>
                    <a:pt x="883" y="1614"/>
                  </a:lnTo>
                  <a:lnTo>
                    <a:pt x="882" y="1615"/>
                  </a:lnTo>
                  <a:lnTo>
                    <a:pt x="861" y="1615"/>
                  </a:lnTo>
                  <a:lnTo>
                    <a:pt x="858" y="1614"/>
                  </a:lnTo>
                  <a:lnTo>
                    <a:pt x="855" y="1614"/>
                  </a:lnTo>
                  <a:lnTo>
                    <a:pt x="854" y="1612"/>
                  </a:lnTo>
                  <a:lnTo>
                    <a:pt x="853" y="1611"/>
                  </a:lnTo>
                  <a:lnTo>
                    <a:pt x="851" y="1610"/>
                  </a:lnTo>
                  <a:lnTo>
                    <a:pt x="850" y="1608"/>
                  </a:lnTo>
                  <a:lnTo>
                    <a:pt x="850" y="1606"/>
                  </a:lnTo>
                  <a:lnTo>
                    <a:pt x="850" y="1604"/>
                  </a:lnTo>
                  <a:lnTo>
                    <a:pt x="850" y="1602"/>
                  </a:lnTo>
                  <a:lnTo>
                    <a:pt x="850" y="1599"/>
                  </a:lnTo>
                  <a:lnTo>
                    <a:pt x="851" y="1598"/>
                  </a:lnTo>
                  <a:lnTo>
                    <a:pt x="853" y="1596"/>
                  </a:lnTo>
                  <a:lnTo>
                    <a:pt x="854" y="1595"/>
                  </a:lnTo>
                  <a:lnTo>
                    <a:pt x="855" y="1594"/>
                  </a:lnTo>
                  <a:lnTo>
                    <a:pt x="858" y="1594"/>
                  </a:lnTo>
                  <a:lnTo>
                    <a:pt x="861" y="1594"/>
                  </a:lnTo>
                  <a:close/>
                  <a:moveTo>
                    <a:pt x="924" y="1594"/>
                  </a:moveTo>
                  <a:lnTo>
                    <a:pt x="946" y="1594"/>
                  </a:lnTo>
                  <a:lnTo>
                    <a:pt x="947" y="1594"/>
                  </a:lnTo>
                  <a:lnTo>
                    <a:pt x="950" y="1594"/>
                  </a:lnTo>
                  <a:lnTo>
                    <a:pt x="951" y="1595"/>
                  </a:lnTo>
                  <a:lnTo>
                    <a:pt x="952" y="1596"/>
                  </a:lnTo>
                  <a:lnTo>
                    <a:pt x="954" y="1598"/>
                  </a:lnTo>
                  <a:lnTo>
                    <a:pt x="955" y="1599"/>
                  </a:lnTo>
                  <a:lnTo>
                    <a:pt x="955" y="1602"/>
                  </a:lnTo>
                  <a:lnTo>
                    <a:pt x="956" y="1604"/>
                  </a:lnTo>
                  <a:lnTo>
                    <a:pt x="955" y="1606"/>
                  </a:lnTo>
                  <a:lnTo>
                    <a:pt x="955" y="1608"/>
                  </a:lnTo>
                  <a:lnTo>
                    <a:pt x="954" y="1610"/>
                  </a:lnTo>
                  <a:lnTo>
                    <a:pt x="952" y="1611"/>
                  </a:lnTo>
                  <a:lnTo>
                    <a:pt x="951" y="1612"/>
                  </a:lnTo>
                  <a:lnTo>
                    <a:pt x="950" y="1614"/>
                  </a:lnTo>
                  <a:lnTo>
                    <a:pt x="947" y="1614"/>
                  </a:lnTo>
                  <a:lnTo>
                    <a:pt x="946" y="1615"/>
                  </a:lnTo>
                  <a:lnTo>
                    <a:pt x="924" y="1615"/>
                  </a:lnTo>
                  <a:lnTo>
                    <a:pt x="922" y="1614"/>
                  </a:lnTo>
                  <a:lnTo>
                    <a:pt x="919" y="1614"/>
                  </a:lnTo>
                  <a:lnTo>
                    <a:pt x="918" y="1612"/>
                  </a:lnTo>
                  <a:lnTo>
                    <a:pt x="916" y="1611"/>
                  </a:lnTo>
                  <a:lnTo>
                    <a:pt x="915" y="1610"/>
                  </a:lnTo>
                  <a:lnTo>
                    <a:pt x="914" y="1608"/>
                  </a:lnTo>
                  <a:lnTo>
                    <a:pt x="914" y="1606"/>
                  </a:lnTo>
                  <a:lnTo>
                    <a:pt x="914" y="1604"/>
                  </a:lnTo>
                  <a:lnTo>
                    <a:pt x="914" y="1602"/>
                  </a:lnTo>
                  <a:lnTo>
                    <a:pt x="914" y="1599"/>
                  </a:lnTo>
                  <a:lnTo>
                    <a:pt x="915" y="1598"/>
                  </a:lnTo>
                  <a:lnTo>
                    <a:pt x="916" y="1596"/>
                  </a:lnTo>
                  <a:lnTo>
                    <a:pt x="918" y="1595"/>
                  </a:lnTo>
                  <a:lnTo>
                    <a:pt x="919" y="1594"/>
                  </a:lnTo>
                  <a:lnTo>
                    <a:pt x="922" y="1594"/>
                  </a:lnTo>
                  <a:lnTo>
                    <a:pt x="924" y="1594"/>
                  </a:lnTo>
                  <a:close/>
                  <a:moveTo>
                    <a:pt x="988" y="1594"/>
                  </a:moveTo>
                  <a:lnTo>
                    <a:pt x="1009" y="1594"/>
                  </a:lnTo>
                  <a:lnTo>
                    <a:pt x="1011" y="1594"/>
                  </a:lnTo>
                  <a:lnTo>
                    <a:pt x="1013" y="1594"/>
                  </a:lnTo>
                  <a:lnTo>
                    <a:pt x="1015" y="1595"/>
                  </a:lnTo>
                  <a:lnTo>
                    <a:pt x="1016" y="1596"/>
                  </a:lnTo>
                  <a:lnTo>
                    <a:pt x="1017" y="1598"/>
                  </a:lnTo>
                  <a:lnTo>
                    <a:pt x="1019" y="1599"/>
                  </a:lnTo>
                  <a:lnTo>
                    <a:pt x="1019" y="1602"/>
                  </a:lnTo>
                  <a:lnTo>
                    <a:pt x="1020" y="1604"/>
                  </a:lnTo>
                  <a:lnTo>
                    <a:pt x="1019" y="1606"/>
                  </a:lnTo>
                  <a:lnTo>
                    <a:pt x="1019" y="1608"/>
                  </a:lnTo>
                  <a:lnTo>
                    <a:pt x="1017" y="1610"/>
                  </a:lnTo>
                  <a:lnTo>
                    <a:pt x="1016" y="1611"/>
                  </a:lnTo>
                  <a:lnTo>
                    <a:pt x="1015" y="1612"/>
                  </a:lnTo>
                  <a:lnTo>
                    <a:pt x="1013" y="1614"/>
                  </a:lnTo>
                  <a:lnTo>
                    <a:pt x="1011" y="1614"/>
                  </a:lnTo>
                  <a:lnTo>
                    <a:pt x="1009" y="1615"/>
                  </a:lnTo>
                  <a:lnTo>
                    <a:pt x="988" y="1615"/>
                  </a:lnTo>
                  <a:lnTo>
                    <a:pt x="986" y="1614"/>
                  </a:lnTo>
                  <a:lnTo>
                    <a:pt x="983" y="1614"/>
                  </a:lnTo>
                  <a:lnTo>
                    <a:pt x="982" y="1612"/>
                  </a:lnTo>
                  <a:lnTo>
                    <a:pt x="980" y="1611"/>
                  </a:lnTo>
                  <a:lnTo>
                    <a:pt x="979" y="1610"/>
                  </a:lnTo>
                  <a:lnTo>
                    <a:pt x="978" y="1608"/>
                  </a:lnTo>
                  <a:lnTo>
                    <a:pt x="978" y="1606"/>
                  </a:lnTo>
                  <a:lnTo>
                    <a:pt x="978" y="1604"/>
                  </a:lnTo>
                  <a:lnTo>
                    <a:pt x="978" y="1602"/>
                  </a:lnTo>
                  <a:lnTo>
                    <a:pt x="978" y="1599"/>
                  </a:lnTo>
                  <a:lnTo>
                    <a:pt x="979" y="1598"/>
                  </a:lnTo>
                  <a:lnTo>
                    <a:pt x="980" y="1596"/>
                  </a:lnTo>
                  <a:lnTo>
                    <a:pt x="982" y="1595"/>
                  </a:lnTo>
                  <a:lnTo>
                    <a:pt x="983" y="1594"/>
                  </a:lnTo>
                  <a:lnTo>
                    <a:pt x="986" y="1594"/>
                  </a:lnTo>
                  <a:lnTo>
                    <a:pt x="988" y="1594"/>
                  </a:lnTo>
                  <a:close/>
                  <a:moveTo>
                    <a:pt x="1052" y="1594"/>
                  </a:moveTo>
                  <a:lnTo>
                    <a:pt x="1073" y="1594"/>
                  </a:lnTo>
                  <a:lnTo>
                    <a:pt x="1074" y="1594"/>
                  </a:lnTo>
                  <a:lnTo>
                    <a:pt x="1077" y="1594"/>
                  </a:lnTo>
                  <a:lnTo>
                    <a:pt x="1078" y="1595"/>
                  </a:lnTo>
                  <a:lnTo>
                    <a:pt x="1080" y="1596"/>
                  </a:lnTo>
                  <a:lnTo>
                    <a:pt x="1081" y="1598"/>
                  </a:lnTo>
                  <a:lnTo>
                    <a:pt x="1082" y="1599"/>
                  </a:lnTo>
                  <a:lnTo>
                    <a:pt x="1082" y="1602"/>
                  </a:lnTo>
                  <a:lnTo>
                    <a:pt x="1084" y="1604"/>
                  </a:lnTo>
                  <a:lnTo>
                    <a:pt x="1082" y="1606"/>
                  </a:lnTo>
                  <a:lnTo>
                    <a:pt x="1082" y="1608"/>
                  </a:lnTo>
                  <a:lnTo>
                    <a:pt x="1081" y="1610"/>
                  </a:lnTo>
                  <a:lnTo>
                    <a:pt x="1080" y="1611"/>
                  </a:lnTo>
                  <a:lnTo>
                    <a:pt x="1078" y="1612"/>
                  </a:lnTo>
                  <a:lnTo>
                    <a:pt x="1077" y="1614"/>
                  </a:lnTo>
                  <a:lnTo>
                    <a:pt x="1074" y="1614"/>
                  </a:lnTo>
                  <a:lnTo>
                    <a:pt x="1073" y="1615"/>
                  </a:lnTo>
                  <a:lnTo>
                    <a:pt x="1052" y="1615"/>
                  </a:lnTo>
                  <a:lnTo>
                    <a:pt x="1049" y="1614"/>
                  </a:lnTo>
                  <a:lnTo>
                    <a:pt x="1047" y="1614"/>
                  </a:lnTo>
                  <a:lnTo>
                    <a:pt x="1045" y="1612"/>
                  </a:lnTo>
                  <a:lnTo>
                    <a:pt x="1044" y="1611"/>
                  </a:lnTo>
                  <a:lnTo>
                    <a:pt x="1043" y="1610"/>
                  </a:lnTo>
                  <a:lnTo>
                    <a:pt x="1041" y="1608"/>
                  </a:lnTo>
                  <a:lnTo>
                    <a:pt x="1041" y="1606"/>
                  </a:lnTo>
                  <a:lnTo>
                    <a:pt x="1041" y="1604"/>
                  </a:lnTo>
                  <a:lnTo>
                    <a:pt x="1041" y="1602"/>
                  </a:lnTo>
                  <a:lnTo>
                    <a:pt x="1041" y="1599"/>
                  </a:lnTo>
                  <a:lnTo>
                    <a:pt x="1043" y="1598"/>
                  </a:lnTo>
                  <a:lnTo>
                    <a:pt x="1044" y="1596"/>
                  </a:lnTo>
                  <a:lnTo>
                    <a:pt x="1045" y="1595"/>
                  </a:lnTo>
                  <a:lnTo>
                    <a:pt x="1047" y="1594"/>
                  </a:lnTo>
                  <a:lnTo>
                    <a:pt x="1049" y="1594"/>
                  </a:lnTo>
                  <a:lnTo>
                    <a:pt x="1052" y="1594"/>
                  </a:lnTo>
                  <a:close/>
                  <a:moveTo>
                    <a:pt x="1116" y="1594"/>
                  </a:moveTo>
                  <a:lnTo>
                    <a:pt x="1137" y="1594"/>
                  </a:lnTo>
                  <a:lnTo>
                    <a:pt x="1138" y="1594"/>
                  </a:lnTo>
                  <a:lnTo>
                    <a:pt x="1141" y="1594"/>
                  </a:lnTo>
                  <a:lnTo>
                    <a:pt x="1142" y="1595"/>
                  </a:lnTo>
                  <a:lnTo>
                    <a:pt x="1144" y="1596"/>
                  </a:lnTo>
                  <a:lnTo>
                    <a:pt x="1145" y="1598"/>
                  </a:lnTo>
                  <a:lnTo>
                    <a:pt x="1146" y="1599"/>
                  </a:lnTo>
                  <a:lnTo>
                    <a:pt x="1146" y="1602"/>
                  </a:lnTo>
                  <a:lnTo>
                    <a:pt x="1147" y="1604"/>
                  </a:lnTo>
                  <a:lnTo>
                    <a:pt x="1146" y="1606"/>
                  </a:lnTo>
                  <a:lnTo>
                    <a:pt x="1146" y="1608"/>
                  </a:lnTo>
                  <a:lnTo>
                    <a:pt x="1145" y="1610"/>
                  </a:lnTo>
                  <a:lnTo>
                    <a:pt x="1144" y="1611"/>
                  </a:lnTo>
                  <a:lnTo>
                    <a:pt x="1142" y="1612"/>
                  </a:lnTo>
                  <a:lnTo>
                    <a:pt x="1141" y="1614"/>
                  </a:lnTo>
                  <a:lnTo>
                    <a:pt x="1138" y="1614"/>
                  </a:lnTo>
                  <a:lnTo>
                    <a:pt x="1137" y="1615"/>
                  </a:lnTo>
                  <a:lnTo>
                    <a:pt x="1116" y="1615"/>
                  </a:lnTo>
                  <a:lnTo>
                    <a:pt x="1113" y="1614"/>
                  </a:lnTo>
                  <a:lnTo>
                    <a:pt x="1110" y="1614"/>
                  </a:lnTo>
                  <a:lnTo>
                    <a:pt x="1109" y="1612"/>
                  </a:lnTo>
                  <a:lnTo>
                    <a:pt x="1108" y="1611"/>
                  </a:lnTo>
                  <a:lnTo>
                    <a:pt x="1106" y="1610"/>
                  </a:lnTo>
                  <a:lnTo>
                    <a:pt x="1105" y="1608"/>
                  </a:lnTo>
                  <a:lnTo>
                    <a:pt x="1105" y="1606"/>
                  </a:lnTo>
                  <a:lnTo>
                    <a:pt x="1105" y="1604"/>
                  </a:lnTo>
                  <a:lnTo>
                    <a:pt x="1105" y="1602"/>
                  </a:lnTo>
                  <a:lnTo>
                    <a:pt x="1105" y="1599"/>
                  </a:lnTo>
                  <a:lnTo>
                    <a:pt x="1106" y="1598"/>
                  </a:lnTo>
                  <a:lnTo>
                    <a:pt x="1108" y="1596"/>
                  </a:lnTo>
                  <a:lnTo>
                    <a:pt x="1109" y="1595"/>
                  </a:lnTo>
                  <a:lnTo>
                    <a:pt x="1110" y="1594"/>
                  </a:lnTo>
                  <a:lnTo>
                    <a:pt x="1113" y="1594"/>
                  </a:lnTo>
                  <a:lnTo>
                    <a:pt x="1116" y="1594"/>
                  </a:lnTo>
                  <a:close/>
                  <a:moveTo>
                    <a:pt x="1179" y="1594"/>
                  </a:moveTo>
                  <a:lnTo>
                    <a:pt x="1201" y="1594"/>
                  </a:lnTo>
                  <a:lnTo>
                    <a:pt x="1202" y="1594"/>
                  </a:lnTo>
                  <a:lnTo>
                    <a:pt x="1205" y="1594"/>
                  </a:lnTo>
                  <a:lnTo>
                    <a:pt x="1206" y="1595"/>
                  </a:lnTo>
                  <a:lnTo>
                    <a:pt x="1207" y="1596"/>
                  </a:lnTo>
                  <a:lnTo>
                    <a:pt x="1209" y="1598"/>
                  </a:lnTo>
                  <a:lnTo>
                    <a:pt x="1210" y="1599"/>
                  </a:lnTo>
                  <a:lnTo>
                    <a:pt x="1210" y="1602"/>
                  </a:lnTo>
                  <a:lnTo>
                    <a:pt x="1211" y="1604"/>
                  </a:lnTo>
                  <a:lnTo>
                    <a:pt x="1210" y="1606"/>
                  </a:lnTo>
                  <a:lnTo>
                    <a:pt x="1210" y="1608"/>
                  </a:lnTo>
                  <a:lnTo>
                    <a:pt x="1209" y="1610"/>
                  </a:lnTo>
                  <a:lnTo>
                    <a:pt x="1207" y="1611"/>
                  </a:lnTo>
                  <a:lnTo>
                    <a:pt x="1206" y="1612"/>
                  </a:lnTo>
                  <a:lnTo>
                    <a:pt x="1205" y="1614"/>
                  </a:lnTo>
                  <a:lnTo>
                    <a:pt x="1202" y="1614"/>
                  </a:lnTo>
                  <a:lnTo>
                    <a:pt x="1201" y="1615"/>
                  </a:lnTo>
                  <a:lnTo>
                    <a:pt x="1179" y="1615"/>
                  </a:lnTo>
                  <a:lnTo>
                    <a:pt x="1177" y="1614"/>
                  </a:lnTo>
                  <a:lnTo>
                    <a:pt x="1174" y="1614"/>
                  </a:lnTo>
                  <a:lnTo>
                    <a:pt x="1173" y="1612"/>
                  </a:lnTo>
                  <a:lnTo>
                    <a:pt x="1171" y="1611"/>
                  </a:lnTo>
                  <a:lnTo>
                    <a:pt x="1170" y="1610"/>
                  </a:lnTo>
                  <a:lnTo>
                    <a:pt x="1169" y="1608"/>
                  </a:lnTo>
                  <a:lnTo>
                    <a:pt x="1169" y="1606"/>
                  </a:lnTo>
                  <a:lnTo>
                    <a:pt x="1169" y="1604"/>
                  </a:lnTo>
                  <a:lnTo>
                    <a:pt x="1169" y="1602"/>
                  </a:lnTo>
                  <a:lnTo>
                    <a:pt x="1169" y="1599"/>
                  </a:lnTo>
                  <a:lnTo>
                    <a:pt x="1170" y="1598"/>
                  </a:lnTo>
                  <a:lnTo>
                    <a:pt x="1171" y="1596"/>
                  </a:lnTo>
                  <a:lnTo>
                    <a:pt x="1173" y="1595"/>
                  </a:lnTo>
                  <a:lnTo>
                    <a:pt x="1174" y="1594"/>
                  </a:lnTo>
                  <a:lnTo>
                    <a:pt x="1177" y="1594"/>
                  </a:lnTo>
                  <a:lnTo>
                    <a:pt x="1179" y="1594"/>
                  </a:lnTo>
                  <a:close/>
                  <a:moveTo>
                    <a:pt x="1243" y="1594"/>
                  </a:moveTo>
                  <a:lnTo>
                    <a:pt x="1264" y="1594"/>
                  </a:lnTo>
                  <a:lnTo>
                    <a:pt x="1266" y="1594"/>
                  </a:lnTo>
                  <a:lnTo>
                    <a:pt x="1268" y="1594"/>
                  </a:lnTo>
                  <a:lnTo>
                    <a:pt x="1270" y="1595"/>
                  </a:lnTo>
                  <a:lnTo>
                    <a:pt x="1271" y="1596"/>
                  </a:lnTo>
                  <a:lnTo>
                    <a:pt x="1272" y="1598"/>
                  </a:lnTo>
                  <a:lnTo>
                    <a:pt x="1274" y="1599"/>
                  </a:lnTo>
                  <a:lnTo>
                    <a:pt x="1274" y="1602"/>
                  </a:lnTo>
                  <a:lnTo>
                    <a:pt x="1275" y="1604"/>
                  </a:lnTo>
                  <a:lnTo>
                    <a:pt x="1274" y="1606"/>
                  </a:lnTo>
                  <a:lnTo>
                    <a:pt x="1274" y="1608"/>
                  </a:lnTo>
                  <a:lnTo>
                    <a:pt x="1272" y="1610"/>
                  </a:lnTo>
                  <a:lnTo>
                    <a:pt x="1271" y="1611"/>
                  </a:lnTo>
                  <a:lnTo>
                    <a:pt x="1270" y="1612"/>
                  </a:lnTo>
                  <a:lnTo>
                    <a:pt x="1268" y="1614"/>
                  </a:lnTo>
                  <a:lnTo>
                    <a:pt x="1266" y="1614"/>
                  </a:lnTo>
                  <a:lnTo>
                    <a:pt x="1264" y="1615"/>
                  </a:lnTo>
                  <a:lnTo>
                    <a:pt x="1243" y="1615"/>
                  </a:lnTo>
                  <a:lnTo>
                    <a:pt x="1240" y="1614"/>
                  </a:lnTo>
                  <a:lnTo>
                    <a:pt x="1238" y="1614"/>
                  </a:lnTo>
                  <a:lnTo>
                    <a:pt x="1236" y="1612"/>
                  </a:lnTo>
                  <a:lnTo>
                    <a:pt x="1235" y="1611"/>
                  </a:lnTo>
                  <a:lnTo>
                    <a:pt x="1234" y="1610"/>
                  </a:lnTo>
                  <a:lnTo>
                    <a:pt x="1232" y="1608"/>
                  </a:lnTo>
                  <a:lnTo>
                    <a:pt x="1232" y="1606"/>
                  </a:lnTo>
                  <a:lnTo>
                    <a:pt x="1232" y="1604"/>
                  </a:lnTo>
                  <a:lnTo>
                    <a:pt x="1232" y="1602"/>
                  </a:lnTo>
                  <a:lnTo>
                    <a:pt x="1232" y="1599"/>
                  </a:lnTo>
                  <a:lnTo>
                    <a:pt x="1234" y="1598"/>
                  </a:lnTo>
                  <a:lnTo>
                    <a:pt x="1235" y="1596"/>
                  </a:lnTo>
                  <a:lnTo>
                    <a:pt x="1236" y="1595"/>
                  </a:lnTo>
                  <a:lnTo>
                    <a:pt x="1238" y="1594"/>
                  </a:lnTo>
                  <a:lnTo>
                    <a:pt x="1240" y="1594"/>
                  </a:lnTo>
                  <a:lnTo>
                    <a:pt x="1243" y="1594"/>
                  </a:lnTo>
                  <a:close/>
                  <a:moveTo>
                    <a:pt x="1307" y="1594"/>
                  </a:moveTo>
                  <a:lnTo>
                    <a:pt x="1328" y="1594"/>
                  </a:lnTo>
                  <a:lnTo>
                    <a:pt x="1329" y="1594"/>
                  </a:lnTo>
                  <a:lnTo>
                    <a:pt x="1332" y="1594"/>
                  </a:lnTo>
                  <a:lnTo>
                    <a:pt x="1333" y="1595"/>
                  </a:lnTo>
                  <a:lnTo>
                    <a:pt x="1335" y="1596"/>
                  </a:lnTo>
                  <a:lnTo>
                    <a:pt x="1336" y="1598"/>
                  </a:lnTo>
                  <a:lnTo>
                    <a:pt x="1337" y="1599"/>
                  </a:lnTo>
                  <a:lnTo>
                    <a:pt x="1337" y="1602"/>
                  </a:lnTo>
                  <a:lnTo>
                    <a:pt x="1339" y="1604"/>
                  </a:lnTo>
                  <a:lnTo>
                    <a:pt x="1337" y="1606"/>
                  </a:lnTo>
                  <a:lnTo>
                    <a:pt x="1337" y="1608"/>
                  </a:lnTo>
                  <a:lnTo>
                    <a:pt x="1336" y="1610"/>
                  </a:lnTo>
                  <a:lnTo>
                    <a:pt x="1335" y="1611"/>
                  </a:lnTo>
                  <a:lnTo>
                    <a:pt x="1333" y="1612"/>
                  </a:lnTo>
                  <a:lnTo>
                    <a:pt x="1332" y="1614"/>
                  </a:lnTo>
                  <a:lnTo>
                    <a:pt x="1329" y="1614"/>
                  </a:lnTo>
                  <a:lnTo>
                    <a:pt x="1328" y="1615"/>
                  </a:lnTo>
                  <a:lnTo>
                    <a:pt x="1307" y="1615"/>
                  </a:lnTo>
                  <a:lnTo>
                    <a:pt x="1304" y="1614"/>
                  </a:lnTo>
                  <a:lnTo>
                    <a:pt x="1301" y="1614"/>
                  </a:lnTo>
                  <a:lnTo>
                    <a:pt x="1300" y="1612"/>
                  </a:lnTo>
                  <a:lnTo>
                    <a:pt x="1299" y="1611"/>
                  </a:lnTo>
                  <a:lnTo>
                    <a:pt x="1298" y="1610"/>
                  </a:lnTo>
                  <a:lnTo>
                    <a:pt x="1296" y="1608"/>
                  </a:lnTo>
                  <a:lnTo>
                    <a:pt x="1296" y="1606"/>
                  </a:lnTo>
                  <a:lnTo>
                    <a:pt x="1296" y="1604"/>
                  </a:lnTo>
                  <a:lnTo>
                    <a:pt x="1296" y="1602"/>
                  </a:lnTo>
                  <a:lnTo>
                    <a:pt x="1296" y="1599"/>
                  </a:lnTo>
                  <a:lnTo>
                    <a:pt x="1298" y="1598"/>
                  </a:lnTo>
                  <a:lnTo>
                    <a:pt x="1299" y="1596"/>
                  </a:lnTo>
                  <a:lnTo>
                    <a:pt x="1300" y="1595"/>
                  </a:lnTo>
                  <a:lnTo>
                    <a:pt x="1301" y="1594"/>
                  </a:lnTo>
                  <a:lnTo>
                    <a:pt x="1304" y="1594"/>
                  </a:lnTo>
                  <a:lnTo>
                    <a:pt x="1307" y="1594"/>
                  </a:lnTo>
                  <a:close/>
                  <a:moveTo>
                    <a:pt x="1371" y="1594"/>
                  </a:moveTo>
                  <a:lnTo>
                    <a:pt x="1392" y="1594"/>
                  </a:lnTo>
                  <a:lnTo>
                    <a:pt x="1393" y="1594"/>
                  </a:lnTo>
                  <a:lnTo>
                    <a:pt x="1396" y="1594"/>
                  </a:lnTo>
                  <a:lnTo>
                    <a:pt x="1397" y="1595"/>
                  </a:lnTo>
                  <a:lnTo>
                    <a:pt x="1398" y="1596"/>
                  </a:lnTo>
                  <a:lnTo>
                    <a:pt x="1400" y="1598"/>
                  </a:lnTo>
                  <a:lnTo>
                    <a:pt x="1401" y="1599"/>
                  </a:lnTo>
                  <a:lnTo>
                    <a:pt x="1401" y="1602"/>
                  </a:lnTo>
                  <a:lnTo>
                    <a:pt x="1402" y="1604"/>
                  </a:lnTo>
                  <a:lnTo>
                    <a:pt x="1401" y="1606"/>
                  </a:lnTo>
                  <a:lnTo>
                    <a:pt x="1401" y="1608"/>
                  </a:lnTo>
                  <a:lnTo>
                    <a:pt x="1400" y="1610"/>
                  </a:lnTo>
                  <a:lnTo>
                    <a:pt x="1398" y="1611"/>
                  </a:lnTo>
                  <a:lnTo>
                    <a:pt x="1397" y="1612"/>
                  </a:lnTo>
                  <a:lnTo>
                    <a:pt x="1396" y="1614"/>
                  </a:lnTo>
                  <a:lnTo>
                    <a:pt x="1393" y="1614"/>
                  </a:lnTo>
                  <a:lnTo>
                    <a:pt x="1392" y="1615"/>
                  </a:lnTo>
                  <a:lnTo>
                    <a:pt x="1371" y="1615"/>
                  </a:lnTo>
                  <a:lnTo>
                    <a:pt x="1368" y="1614"/>
                  </a:lnTo>
                  <a:lnTo>
                    <a:pt x="1365" y="1614"/>
                  </a:lnTo>
                  <a:lnTo>
                    <a:pt x="1364" y="1612"/>
                  </a:lnTo>
                  <a:lnTo>
                    <a:pt x="1363" y="1611"/>
                  </a:lnTo>
                  <a:lnTo>
                    <a:pt x="1361" y="1610"/>
                  </a:lnTo>
                  <a:lnTo>
                    <a:pt x="1360" y="1608"/>
                  </a:lnTo>
                  <a:lnTo>
                    <a:pt x="1360" y="1606"/>
                  </a:lnTo>
                  <a:lnTo>
                    <a:pt x="1360" y="1604"/>
                  </a:lnTo>
                  <a:lnTo>
                    <a:pt x="1360" y="1602"/>
                  </a:lnTo>
                  <a:lnTo>
                    <a:pt x="1360" y="1599"/>
                  </a:lnTo>
                  <a:lnTo>
                    <a:pt x="1361" y="1598"/>
                  </a:lnTo>
                  <a:lnTo>
                    <a:pt x="1363" y="1596"/>
                  </a:lnTo>
                  <a:lnTo>
                    <a:pt x="1364" y="1595"/>
                  </a:lnTo>
                  <a:lnTo>
                    <a:pt x="1365" y="1594"/>
                  </a:lnTo>
                  <a:lnTo>
                    <a:pt x="1368" y="1594"/>
                  </a:lnTo>
                  <a:lnTo>
                    <a:pt x="1371" y="1594"/>
                  </a:lnTo>
                  <a:close/>
                  <a:moveTo>
                    <a:pt x="1434" y="1594"/>
                  </a:moveTo>
                  <a:lnTo>
                    <a:pt x="1455" y="1594"/>
                  </a:lnTo>
                  <a:lnTo>
                    <a:pt x="1457" y="1594"/>
                  </a:lnTo>
                  <a:lnTo>
                    <a:pt x="1459" y="1594"/>
                  </a:lnTo>
                  <a:lnTo>
                    <a:pt x="1461" y="1595"/>
                  </a:lnTo>
                  <a:lnTo>
                    <a:pt x="1462" y="1596"/>
                  </a:lnTo>
                  <a:lnTo>
                    <a:pt x="1463" y="1598"/>
                  </a:lnTo>
                  <a:lnTo>
                    <a:pt x="1465" y="1599"/>
                  </a:lnTo>
                  <a:lnTo>
                    <a:pt x="1465" y="1602"/>
                  </a:lnTo>
                  <a:lnTo>
                    <a:pt x="1466" y="1604"/>
                  </a:lnTo>
                  <a:lnTo>
                    <a:pt x="1465" y="1606"/>
                  </a:lnTo>
                  <a:lnTo>
                    <a:pt x="1465" y="1608"/>
                  </a:lnTo>
                  <a:lnTo>
                    <a:pt x="1463" y="1610"/>
                  </a:lnTo>
                  <a:lnTo>
                    <a:pt x="1462" y="1611"/>
                  </a:lnTo>
                  <a:lnTo>
                    <a:pt x="1461" y="1612"/>
                  </a:lnTo>
                  <a:lnTo>
                    <a:pt x="1459" y="1614"/>
                  </a:lnTo>
                  <a:lnTo>
                    <a:pt x="1457" y="1614"/>
                  </a:lnTo>
                  <a:lnTo>
                    <a:pt x="1455" y="1615"/>
                  </a:lnTo>
                  <a:lnTo>
                    <a:pt x="1434" y="1615"/>
                  </a:lnTo>
                  <a:lnTo>
                    <a:pt x="1432" y="1614"/>
                  </a:lnTo>
                  <a:lnTo>
                    <a:pt x="1429" y="1614"/>
                  </a:lnTo>
                  <a:lnTo>
                    <a:pt x="1428" y="1612"/>
                  </a:lnTo>
                  <a:lnTo>
                    <a:pt x="1426" y="1611"/>
                  </a:lnTo>
                  <a:lnTo>
                    <a:pt x="1425" y="1610"/>
                  </a:lnTo>
                  <a:lnTo>
                    <a:pt x="1424" y="1608"/>
                  </a:lnTo>
                  <a:lnTo>
                    <a:pt x="1424" y="1606"/>
                  </a:lnTo>
                  <a:lnTo>
                    <a:pt x="1424" y="1604"/>
                  </a:lnTo>
                  <a:lnTo>
                    <a:pt x="1424" y="1602"/>
                  </a:lnTo>
                  <a:lnTo>
                    <a:pt x="1424" y="1599"/>
                  </a:lnTo>
                  <a:lnTo>
                    <a:pt x="1425" y="1598"/>
                  </a:lnTo>
                  <a:lnTo>
                    <a:pt x="1426" y="1596"/>
                  </a:lnTo>
                  <a:lnTo>
                    <a:pt x="1428" y="1595"/>
                  </a:lnTo>
                  <a:lnTo>
                    <a:pt x="1429" y="1594"/>
                  </a:lnTo>
                  <a:lnTo>
                    <a:pt x="1432" y="1594"/>
                  </a:lnTo>
                  <a:lnTo>
                    <a:pt x="1434" y="1594"/>
                  </a:lnTo>
                  <a:close/>
                  <a:moveTo>
                    <a:pt x="1498" y="1594"/>
                  </a:moveTo>
                  <a:lnTo>
                    <a:pt x="1519" y="1594"/>
                  </a:lnTo>
                  <a:lnTo>
                    <a:pt x="1521" y="1594"/>
                  </a:lnTo>
                  <a:lnTo>
                    <a:pt x="1523" y="1594"/>
                  </a:lnTo>
                  <a:lnTo>
                    <a:pt x="1525" y="1595"/>
                  </a:lnTo>
                  <a:lnTo>
                    <a:pt x="1526" y="1596"/>
                  </a:lnTo>
                  <a:lnTo>
                    <a:pt x="1527" y="1598"/>
                  </a:lnTo>
                  <a:lnTo>
                    <a:pt x="1529" y="1599"/>
                  </a:lnTo>
                  <a:lnTo>
                    <a:pt x="1529" y="1602"/>
                  </a:lnTo>
                  <a:lnTo>
                    <a:pt x="1530" y="1604"/>
                  </a:lnTo>
                  <a:lnTo>
                    <a:pt x="1529" y="1606"/>
                  </a:lnTo>
                  <a:lnTo>
                    <a:pt x="1529" y="1608"/>
                  </a:lnTo>
                  <a:lnTo>
                    <a:pt x="1527" y="1610"/>
                  </a:lnTo>
                  <a:lnTo>
                    <a:pt x="1526" y="1611"/>
                  </a:lnTo>
                  <a:lnTo>
                    <a:pt x="1525" y="1612"/>
                  </a:lnTo>
                  <a:lnTo>
                    <a:pt x="1523" y="1614"/>
                  </a:lnTo>
                  <a:lnTo>
                    <a:pt x="1521" y="1614"/>
                  </a:lnTo>
                  <a:lnTo>
                    <a:pt x="1519" y="1615"/>
                  </a:lnTo>
                  <a:lnTo>
                    <a:pt x="1498" y="1615"/>
                  </a:lnTo>
                  <a:lnTo>
                    <a:pt x="1495" y="1614"/>
                  </a:lnTo>
                  <a:lnTo>
                    <a:pt x="1493" y="1614"/>
                  </a:lnTo>
                  <a:lnTo>
                    <a:pt x="1491" y="1612"/>
                  </a:lnTo>
                  <a:lnTo>
                    <a:pt x="1490" y="1611"/>
                  </a:lnTo>
                  <a:lnTo>
                    <a:pt x="1489" y="1610"/>
                  </a:lnTo>
                  <a:lnTo>
                    <a:pt x="1487" y="1608"/>
                  </a:lnTo>
                  <a:lnTo>
                    <a:pt x="1487" y="1606"/>
                  </a:lnTo>
                  <a:lnTo>
                    <a:pt x="1487" y="1604"/>
                  </a:lnTo>
                  <a:lnTo>
                    <a:pt x="1487" y="1602"/>
                  </a:lnTo>
                  <a:lnTo>
                    <a:pt x="1487" y="1599"/>
                  </a:lnTo>
                  <a:lnTo>
                    <a:pt x="1489" y="1598"/>
                  </a:lnTo>
                  <a:lnTo>
                    <a:pt x="1490" y="1596"/>
                  </a:lnTo>
                  <a:lnTo>
                    <a:pt x="1491" y="1595"/>
                  </a:lnTo>
                  <a:lnTo>
                    <a:pt x="1493" y="1594"/>
                  </a:lnTo>
                  <a:lnTo>
                    <a:pt x="1495" y="1594"/>
                  </a:lnTo>
                  <a:lnTo>
                    <a:pt x="1498" y="1594"/>
                  </a:lnTo>
                  <a:close/>
                  <a:moveTo>
                    <a:pt x="1562" y="1594"/>
                  </a:moveTo>
                  <a:lnTo>
                    <a:pt x="1583" y="1594"/>
                  </a:lnTo>
                  <a:lnTo>
                    <a:pt x="1584" y="1594"/>
                  </a:lnTo>
                  <a:lnTo>
                    <a:pt x="1587" y="1594"/>
                  </a:lnTo>
                  <a:lnTo>
                    <a:pt x="1588" y="1595"/>
                  </a:lnTo>
                  <a:lnTo>
                    <a:pt x="1590" y="1596"/>
                  </a:lnTo>
                  <a:lnTo>
                    <a:pt x="1591" y="1598"/>
                  </a:lnTo>
                  <a:lnTo>
                    <a:pt x="1592" y="1599"/>
                  </a:lnTo>
                  <a:lnTo>
                    <a:pt x="1592" y="1602"/>
                  </a:lnTo>
                  <a:lnTo>
                    <a:pt x="1594" y="1604"/>
                  </a:lnTo>
                  <a:lnTo>
                    <a:pt x="1592" y="1606"/>
                  </a:lnTo>
                  <a:lnTo>
                    <a:pt x="1592" y="1608"/>
                  </a:lnTo>
                  <a:lnTo>
                    <a:pt x="1591" y="1610"/>
                  </a:lnTo>
                  <a:lnTo>
                    <a:pt x="1590" y="1611"/>
                  </a:lnTo>
                  <a:lnTo>
                    <a:pt x="1588" y="1612"/>
                  </a:lnTo>
                  <a:lnTo>
                    <a:pt x="1587" y="1614"/>
                  </a:lnTo>
                  <a:lnTo>
                    <a:pt x="1584" y="1614"/>
                  </a:lnTo>
                  <a:lnTo>
                    <a:pt x="1583" y="1615"/>
                  </a:lnTo>
                  <a:lnTo>
                    <a:pt x="1562" y="1615"/>
                  </a:lnTo>
                  <a:lnTo>
                    <a:pt x="1559" y="1614"/>
                  </a:lnTo>
                  <a:lnTo>
                    <a:pt x="1556" y="1614"/>
                  </a:lnTo>
                  <a:lnTo>
                    <a:pt x="1555" y="1612"/>
                  </a:lnTo>
                  <a:lnTo>
                    <a:pt x="1554" y="1611"/>
                  </a:lnTo>
                  <a:lnTo>
                    <a:pt x="1552" y="1610"/>
                  </a:lnTo>
                  <a:lnTo>
                    <a:pt x="1551" y="1608"/>
                  </a:lnTo>
                  <a:lnTo>
                    <a:pt x="1551" y="1606"/>
                  </a:lnTo>
                  <a:lnTo>
                    <a:pt x="1551" y="1604"/>
                  </a:lnTo>
                  <a:lnTo>
                    <a:pt x="1551" y="1602"/>
                  </a:lnTo>
                  <a:lnTo>
                    <a:pt x="1551" y="1599"/>
                  </a:lnTo>
                  <a:lnTo>
                    <a:pt x="1552" y="1598"/>
                  </a:lnTo>
                  <a:lnTo>
                    <a:pt x="1554" y="1596"/>
                  </a:lnTo>
                  <a:lnTo>
                    <a:pt x="1555" y="1595"/>
                  </a:lnTo>
                  <a:lnTo>
                    <a:pt x="1556" y="1594"/>
                  </a:lnTo>
                  <a:lnTo>
                    <a:pt x="1559" y="1594"/>
                  </a:lnTo>
                  <a:lnTo>
                    <a:pt x="1562" y="1594"/>
                  </a:lnTo>
                  <a:close/>
                  <a:moveTo>
                    <a:pt x="1625" y="1594"/>
                  </a:moveTo>
                  <a:lnTo>
                    <a:pt x="1647" y="1594"/>
                  </a:lnTo>
                  <a:lnTo>
                    <a:pt x="1648" y="1594"/>
                  </a:lnTo>
                  <a:lnTo>
                    <a:pt x="1651" y="1594"/>
                  </a:lnTo>
                  <a:lnTo>
                    <a:pt x="1652" y="1595"/>
                  </a:lnTo>
                  <a:lnTo>
                    <a:pt x="1653" y="1596"/>
                  </a:lnTo>
                  <a:lnTo>
                    <a:pt x="1655" y="1598"/>
                  </a:lnTo>
                  <a:lnTo>
                    <a:pt x="1656" y="1599"/>
                  </a:lnTo>
                  <a:lnTo>
                    <a:pt x="1656" y="1602"/>
                  </a:lnTo>
                  <a:lnTo>
                    <a:pt x="1657" y="1604"/>
                  </a:lnTo>
                  <a:lnTo>
                    <a:pt x="1656" y="1606"/>
                  </a:lnTo>
                  <a:lnTo>
                    <a:pt x="1656" y="1608"/>
                  </a:lnTo>
                  <a:lnTo>
                    <a:pt x="1655" y="1610"/>
                  </a:lnTo>
                  <a:lnTo>
                    <a:pt x="1653" y="1611"/>
                  </a:lnTo>
                  <a:lnTo>
                    <a:pt x="1652" y="1612"/>
                  </a:lnTo>
                  <a:lnTo>
                    <a:pt x="1651" y="1614"/>
                  </a:lnTo>
                  <a:lnTo>
                    <a:pt x="1648" y="1614"/>
                  </a:lnTo>
                  <a:lnTo>
                    <a:pt x="1647" y="1615"/>
                  </a:lnTo>
                  <a:lnTo>
                    <a:pt x="1625" y="1615"/>
                  </a:lnTo>
                  <a:lnTo>
                    <a:pt x="1623" y="1614"/>
                  </a:lnTo>
                  <a:lnTo>
                    <a:pt x="1620" y="1614"/>
                  </a:lnTo>
                  <a:lnTo>
                    <a:pt x="1619" y="1612"/>
                  </a:lnTo>
                  <a:lnTo>
                    <a:pt x="1617" y="1611"/>
                  </a:lnTo>
                  <a:lnTo>
                    <a:pt x="1616" y="1610"/>
                  </a:lnTo>
                  <a:lnTo>
                    <a:pt x="1615" y="1608"/>
                  </a:lnTo>
                  <a:lnTo>
                    <a:pt x="1615" y="1606"/>
                  </a:lnTo>
                  <a:lnTo>
                    <a:pt x="1615" y="1604"/>
                  </a:lnTo>
                  <a:lnTo>
                    <a:pt x="1615" y="1602"/>
                  </a:lnTo>
                  <a:lnTo>
                    <a:pt x="1615" y="1599"/>
                  </a:lnTo>
                  <a:lnTo>
                    <a:pt x="1616" y="1598"/>
                  </a:lnTo>
                  <a:lnTo>
                    <a:pt x="1617" y="1596"/>
                  </a:lnTo>
                  <a:lnTo>
                    <a:pt x="1619" y="1595"/>
                  </a:lnTo>
                  <a:lnTo>
                    <a:pt x="1620" y="1594"/>
                  </a:lnTo>
                  <a:lnTo>
                    <a:pt x="1623" y="1594"/>
                  </a:lnTo>
                  <a:lnTo>
                    <a:pt x="1625" y="1594"/>
                  </a:lnTo>
                  <a:close/>
                  <a:moveTo>
                    <a:pt x="1689" y="1594"/>
                  </a:moveTo>
                  <a:lnTo>
                    <a:pt x="1710" y="1594"/>
                  </a:lnTo>
                  <a:lnTo>
                    <a:pt x="1712" y="1594"/>
                  </a:lnTo>
                  <a:lnTo>
                    <a:pt x="1714" y="1594"/>
                  </a:lnTo>
                  <a:lnTo>
                    <a:pt x="1716" y="1595"/>
                  </a:lnTo>
                  <a:lnTo>
                    <a:pt x="1717" y="1596"/>
                  </a:lnTo>
                  <a:lnTo>
                    <a:pt x="1718" y="1598"/>
                  </a:lnTo>
                  <a:lnTo>
                    <a:pt x="1720" y="1599"/>
                  </a:lnTo>
                  <a:lnTo>
                    <a:pt x="1720" y="1602"/>
                  </a:lnTo>
                  <a:lnTo>
                    <a:pt x="1721" y="1604"/>
                  </a:lnTo>
                  <a:lnTo>
                    <a:pt x="1720" y="1606"/>
                  </a:lnTo>
                  <a:lnTo>
                    <a:pt x="1720" y="1608"/>
                  </a:lnTo>
                  <a:lnTo>
                    <a:pt x="1718" y="1610"/>
                  </a:lnTo>
                  <a:lnTo>
                    <a:pt x="1717" y="1611"/>
                  </a:lnTo>
                  <a:lnTo>
                    <a:pt x="1716" y="1612"/>
                  </a:lnTo>
                  <a:lnTo>
                    <a:pt x="1714" y="1614"/>
                  </a:lnTo>
                  <a:lnTo>
                    <a:pt x="1712" y="1614"/>
                  </a:lnTo>
                  <a:lnTo>
                    <a:pt x="1710" y="1615"/>
                  </a:lnTo>
                  <a:lnTo>
                    <a:pt x="1689" y="1615"/>
                  </a:lnTo>
                  <a:lnTo>
                    <a:pt x="1687" y="1614"/>
                  </a:lnTo>
                  <a:lnTo>
                    <a:pt x="1684" y="1614"/>
                  </a:lnTo>
                  <a:lnTo>
                    <a:pt x="1683" y="1612"/>
                  </a:lnTo>
                  <a:lnTo>
                    <a:pt x="1681" y="1611"/>
                  </a:lnTo>
                  <a:lnTo>
                    <a:pt x="1680" y="1610"/>
                  </a:lnTo>
                  <a:lnTo>
                    <a:pt x="1679" y="1608"/>
                  </a:lnTo>
                  <a:lnTo>
                    <a:pt x="1679" y="1606"/>
                  </a:lnTo>
                  <a:lnTo>
                    <a:pt x="1679" y="1604"/>
                  </a:lnTo>
                  <a:lnTo>
                    <a:pt x="1679" y="1602"/>
                  </a:lnTo>
                  <a:lnTo>
                    <a:pt x="1679" y="1599"/>
                  </a:lnTo>
                  <a:lnTo>
                    <a:pt x="1680" y="1598"/>
                  </a:lnTo>
                  <a:lnTo>
                    <a:pt x="1681" y="1596"/>
                  </a:lnTo>
                  <a:lnTo>
                    <a:pt x="1683" y="1595"/>
                  </a:lnTo>
                  <a:lnTo>
                    <a:pt x="1684" y="1594"/>
                  </a:lnTo>
                  <a:lnTo>
                    <a:pt x="1687" y="1594"/>
                  </a:lnTo>
                  <a:lnTo>
                    <a:pt x="1689" y="1594"/>
                  </a:lnTo>
                  <a:close/>
                  <a:moveTo>
                    <a:pt x="1753" y="1594"/>
                  </a:moveTo>
                  <a:lnTo>
                    <a:pt x="1774" y="1594"/>
                  </a:lnTo>
                  <a:lnTo>
                    <a:pt x="1775" y="1594"/>
                  </a:lnTo>
                  <a:lnTo>
                    <a:pt x="1778" y="1594"/>
                  </a:lnTo>
                  <a:lnTo>
                    <a:pt x="1779" y="1595"/>
                  </a:lnTo>
                  <a:lnTo>
                    <a:pt x="1781" y="1596"/>
                  </a:lnTo>
                  <a:lnTo>
                    <a:pt x="1782" y="1598"/>
                  </a:lnTo>
                  <a:lnTo>
                    <a:pt x="1783" y="1599"/>
                  </a:lnTo>
                  <a:lnTo>
                    <a:pt x="1783" y="1602"/>
                  </a:lnTo>
                  <a:lnTo>
                    <a:pt x="1785" y="1604"/>
                  </a:lnTo>
                  <a:lnTo>
                    <a:pt x="1783" y="1606"/>
                  </a:lnTo>
                  <a:lnTo>
                    <a:pt x="1783" y="1608"/>
                  </a:lnTo>
                  <a:lnTo>
                    <a:pt x="1782" y="1610"/>
                  </a:lnTo>
                  <a:lnTo>
                    <a:pt x="1781" y="1611"/>
                  </a:lnTo>
                  <a:lnTo>
                    <a:pt x="1779" y="1612"/>
                  </a:lnTo>
                  <a:lnTo>
                    <a:pt x="1778" y="1614"/>
                  </a:lnTo>
                  <a:lnTo>
                    <a:pt x="1775" y="1614"/>
                  </a:lnTo>
                  <a:lnTo>
                    <a:pt x="1774" y="1615"/>
                  </a:lnTo>
                  <a:lnTo>
                    <a:pt x="1753" y="1615"/>
                  </a:lnTo>
                  <a:lnTo>
                    <a:pt x="1750" y="1614"/>
                  </a:lnTo>
                  <a:lnTo>
                    <a:pt x="1748" y="1614"/>
                  </a:lnTo>
                  <a:lnTo>
                    <a:pt x="1746" y="1612"/>
                  </a:lnTo>
                  <a:lnTo>
                    <a:pt x="1745" y="1611"/>
                  </a:lnTo>
                  <a:lnTo>
                    <a:pt x="1744" y="1610"/>
                  </a:lnTo>
                  <a:lnTo>
                    <a:pt x="1742" y="1608"/>
                  </a:lnTo>
                  <a:lnTo>
                    <a:pt x="1742" y="1606"/>
                  </a:lnTo>
                  <a:lnTo>
                    <a:pt x="1742" y="1604"/>
                  </a:lnTo>
                  <a:lnTo>
                    <a:pt x="1742" y="1602"/>
                  </a:lnTo>
                  <a:lnTo>
                    <a:pt x="1742" y="1599"/>
                  </a:lnTo>
                  <a:lnTo>
                    <a:pt x="1744" y="1598"/>
                  </a:lnTo>
                  <a:lnTo>
                    <a:pt x="1745" y="1596"/>
                  </a:lnTo>
                  <a:lnTo>
                    <a:pt x="1746" y="1595"/>
                  </a:lnTo>
                  <a:lnTo>
                    <a:pt x="1748" y="1594"/>
                  </a:lnTo>
                  <a:lnTo>
                    <a:pt x="1750" y="1594"/>
                  </a:lnTo>
                  <a:lnTo>
                    <a:pt x="1753" y="1594"/>
                  </a:lnTo>
                  <a:close/>
                  <a:moveTo>
                    <a:pt x="1817" y="1594"/>
                  </a:moveTo>
                  <a:lnTo>
                    <a:pt x="1838" y="1594"/>
                  </a:lnTo>
                  <a:lnTo>
                    <a:pt x="1839" y="1594"/>
                  </a:lnTo>
                  <a:lnTo>
                    <a:pt x="1842" y="1594"/>
                  </a:lnTo>
                  <a:lnTo>
                    <a:pt x="1843" y="1595"/>
                  </a:lnTo>
                  <a:lnTo>
                    <a:pt x="1845" y="1596"/>
                  </a:lnTo>
                  <a:lnTo>
                    <a:pt x="1846" y="1598"/>
                  </a:lnTo>
                  <a:lnTo>
                    <a:pt x="1847" y="1599"/>
                  </a:lnTo>
                  <a:lnTo>
                    <a:pt x="1847" y="1602"/>
                  </a:lnTo>
                  <a:lnTo>
                    <a:pt x="1848" y="1604"/>
                  </a:lnTo>
                  <a:lnTo>
                    <a:pt x="1847" y="1606"/>
                  </a:lnTo>
                  <a:lnTo>
                    <a:pt x="1847" y="1608"/>
                  </a:lnTo>
                  <a:lnTo>
                    <a:pt x="1846" y="1610"/>
                  </a:lnTo>
                  <a:lnTo>
                    <a:pt x="1845" y="1611"/>
                  </a:lnTo>
                  <a:lnTo>
                    <a:pt x="1843" y="1612"/>
                  </a:lnTo>
                  <a:lnTo>
                    <a:pt x="1842" y="1614"/>
                  </a:lnTo>
                  <a:lnTo>
                    <a:pt x="1839" y="1614"/>
                  </a:lnTo>
                  <a:lnTo>
                    <a:pt x="1838" y="1615"/>
                  </a:lnTo>
                  <a:lnTo>
                    <a:pt x="1817" y="1615"/>
                  </a:lnTo>
                  <a:lnTo>
                    <a:pt x="1814" y="1614"/>
                  </a:lnTo>
                  <a:lnTo>
                    <a:pt x="1811" y="1614"/>
                  </a:lnTo>
                  <a:lnTo>
                    <a:pt x="1810" y="1612"/>
                  </a:lnTo>
                  <a:lnTo>
                    <a:pt x="1809" y="1611"/>
                  </a:lnTo>
                  <a:lnTo>
                    <a:pt x="1807" y="1610"/>
                  </a:lnTo>
                  <a:lnTo>
                    <a:pt x="1806" y="1608"/>
                  </a:lnTo>
                  <a:lnTo>
                    <a:pt x="1806" y="1606"/>
                  </a:lnTo>
                  <a:lnTo>
                    <a:pt x="1806" y="1604"/>
                  </a:lnTo>
                  <a:lnTo>
                    <a:pt x="1806" y="1602"/>
                  </a:lnTo>
                  <a:lnTo>
                    <a:pt x="1806" y="1599"/>
                  </a:lnTo>
                  <a:lnTo>
                    <a:pt x="1807" y="1598"/>
                  </a:lnTo>
                  <a:lnTo>
                    <a:pt x="1809" y="1596"/>
                  </a:lnTo>
                  <a:lnTo>
                    <a:pt x="1810" y="1595"/>
                  </a:lnTo>
                  <a:lnTo>
                    <a:pt x="1811" y="1594"/>
                  </a:lnTo>
                  <a:lnTo>
                    <a:pt x="1814" y="1594"/>
                  </a:lnTo>
                  <a:lnTo>
                    <a:pt x="1817" y="1594"/>
                  </a:lnTo>
                  <a:close/>
                  <a:moveTo>
                    <a:pt x="1880" y="1594"/>
                  </a:moveTo>
                  <a:lnTo>
                    <a:pt x="1902" y="1594"/>
                  </a:lnTo>
                  <a:lnTo>
                    <a:pt x="1903" y="1594"/>
                  </a:lnTo>
                  <a:lnTo>
                    <a:pt x="1906" y="1594"/>
                  </a:lnTo>
                  <a:lnTo>
                    <a:pt x="1907" y="1595"/>
                  </a:lnTo>
                  <a:lnTo>
                    <a:pt x="1908" y="1596"/>
                  </a:lnTo>
                  <a:lnTo>
                    <a:pt x="1910" y="1598"/>
                  </a:lnTo>
                  <a:lnTo>
                    <a:pt x="1911" y="1599"/>
                  </a:lnTo>
                  <a:lnTo>
                    <a:pt x="1911" y="1602"/>
                  </a:lnTo>
                  <a:lnTo>
                    <a:pt x="1912" y="1604"/>
                  </a:lnTo>
                  <a:lnTo>
                    <a:pt x="1911" y="1606"/>
                  </a:lnTo>
                  <a:lnTo>
                    <a:pt x="1911" y="1608"/>
                  </a:lnTo>
                  <a:lnTo>
                    <a:pt x="1910" y="1610"/>
                  </a:lnTo>
                  <a:lnTo>
                    <a:pt x="1908" y="1611"/>
                  </a:lnTo>
                  <a:lnTo>
                    <a:pt x="1907" y="1612"/>
                  </a:lnTo>
                  <a:lnTo>
                    <a:pt x="1906" y="1614"/>
                  </a:lnTo>
                  <a:lnTo>
                    <a:pt x="1903" y="1614"/>
                  </a:lnTo>
                  <a:lnTo>
                    <a:pt x="1902" y="1615"/>
                  </a:lnTo>
                  <a:lnTo>
                    <a:pt x="1880" y="1615"/>
                  </a:lnTo>
                  <a:lnTo>
                    <a:pt x="1878" y="1614"/>
                  </a:lnTo>
                  <a:lnTo>
                    <a:pt x="1875" y="1614"/>
                  </a:lnTo>
                  <a:lnTo>
                    <a:pt x="1874" y="1612"/>
                  </a:lnTo>
                  <a:lnTo>
                    <a:pt x="1872" y="1611"/>
                  </a:lnTo>
                  <a:lnTo>
                    <a:pt x="1871" y="1610"/>
                  </a:lnTo>
                  <a:lnTo>
                    <a:pt x="1870" y="1608"/>
                  </a:lnTo>
                  <a:lnTo>
                    <a:pt x="1870" y="1606"/>
                  </a:lnTo>
                  <a:lnTo>
                    <a:pt x="1870" y="1604"/>
                  </a:lnTo>
                  <a:lnTo>
                    <a:pt x="1870" y="1602"/>
                  </a:lnTo>
                  <a:lnTo>
                    <a:pt x="1870" y="1599"/>
                  </a:lnTo>
                  <a:lnTo>
                    <a:pt x="1871" y="1598"/>
                  </a:lnTo>
                  <a:lnTo>
                    <a:pt x="1872" y="1596"/>
                  </a:lnTo>
                  <a:lnTo>
                    <a:pt x="1874" y="1595"/>
                  </a:lnTo>
                  <a:lnTo>
                    <a:pt x="1875" y="1594"/>
                  </a:lnTo>
                  <a:lnTo>
                    <a:pt x="1878" y="1594"/>
                  </a:lnTo>
                  <a:lnTo>
                    <a:pt x="1880" y="1594"/>
                  </a:lnTo>
                  <a:close/>
                  <a:moveTo>
                    <a:pt x="1944" y="1594"/>
                  </a:moveTo>
                  <a:lnTo>
                    <a:pt x="1965" y="1594"/>
                  </a:lnTo>
                  <a:lnTo>
                    <a:pt x="1967" y="1594"/>
                  </a:lnTo>
                  <a:lnTo>
                    <a:pt x="1969" y="1594"/>
                  </a:lnTo>
                  <a:lnTo>
                    <a:pt x="1971" y="1595"/>
                  </a:lnTo>
                  <a:lnTo>
                    <a:pt x="1972" y="1596"/>
                  </a:lnTo>
                  <a:lnTo>
                    <a:pt x="1973" y="1598"/>
                  </a:lnTo>
                  <a:lnTo>
                    <a:pt x="1975" y="1599"/>
                  </a:lnTo>
                  <a:lnTo>
                    <a:pt x="1975" y="1602"/>
                  </a:lnTo>
                  <a:lnTo>
                    <a:pt x="1976" y="1604"/>
                  </a:lnTo>
                  <a:lnTo>
                    <a:pt x="1975" y="1606"/>
                  </a:lnTo>
                  <a:lnTo>
                    <a:pt x="1975" y="1608"/>
                  </a:lnTo>
                  <a:lnTo>
                    <a:pt x="1973" y="1610"/>
                  </a:lnTo>
                  <a:lnTo>
                    <a:pt x="1972" y="1611"/>
                  </a:lnTo>
                  <a:lnTo>
                    <a:pt x="1971" y="1612"/>
                  </a:lnTo>
                  <a:lnTo>
                    <a:pt x="1969" y="1614"/>
                  </a:lnTo>
                  <a:lnTo>
                    <a:pt x="1967" y="1614"/>
                  </a:lnTo>
                  <a:lnTo>
                    <a:pt x="1965" y="1615"/>
                  </a:lnTo>
                  <a:lnTo>
                    <a:pt x="1944" y="1615"/>
                  </a:lnTo>
                  <a:lnTo>
                    <a:pt x="1941" y="1614"/>
                  </a:lnTo>
                  <a:lnTo>
                    <a:pt x="1939" y="1614"/>
                  </a:lnTo>
                  <a:lnTo>
                    <a:pt x="1937" y="1612"/>
                  </a:lnTo>
                  <a:lnTo>
                    <a:pt x="1936" y="1611"/>
                  </a:lnTo>
                  <a:lnTo>
                    <a:pt x="1935" y="1610"/>
                  </a:lnTo>
                  <a:lnTo>
                    <a:pt x="1933" y="1608"/>
                  </a:lnTo>
                  <a:lnTo>
                    <a:pt x="1933" y="1606"/>
                  </a:lnTo>
                  <a:lnTo>
                    <a:pt x="1933" y="1604"/>
                  </a:lnTo>
                  <a:lnTo>
                    <a:pt x="1933" y="1602"/>
                  </a:lnTo>
                  <a:lnTo>
                    <a:pt x="1933" y="1599"/>
                  </a:lnTo>
                  <a:lnTo>
                    <a:pt x="1935" y="1598"/>
                  </a:lnTo>
                  <a:lnTo>
                    <a:pt x="1936" y="1596"/>
                  </a:lnTo>
                  <a:lnTo>
                    <a:pt x="1937" y="1595"/>
                  </a:lnTo>
                  <a:lnTo>
                    <a:pt x="1939" y="1594"/>
                  </a:lnTo>
                  <a:lnTo>
                    <a:pt x="1941" y="1594"/>
                  </a:lnTo>
                  <a:lnTo>
                    <a:pt x="1944" y="1594"/>
                  </a:lnTo>
                  <a:close/>
                  <a:moveTo>
                    <a:pt x="2008" y="1594"/>
                  </a:moveTo>
                  <a:lnTo>
                    <a:pt x="2029" y="1594"/>
                  </a:lnTo>
                  <a:lnTo>
                    <a:pt x="2030" y="1594"/>
                  </a:lnTo>
                  <a:lnTo>
                    <a:pt x="2033" y="1594"/>
                  </a:lnTo>
                  <a:lnTo>
                    <a:pt x="2034" y="1595"/>
                  </a:lnTo>
                  <a:lnTo>
                    <a:pt x="2036" y="1596"/>
                  </a:lnTo>
                  <a:lnTo>
                    <a:pt x="2037" y="1598"/>
                  </a:lnTo>
                  <a:lnTo>
                    <a:pt x="2038" y="1599"/>
                  </a:lnTo>
                  <a:lnTo>
                    <a:pt x="2038" y="1602"/>
                  </a:lnTo>
                  <a:lnTo>
                    <a:pt x="2040" y="1604"/>
                  </a:lnTo>
                  <a:lnTo>
                    <a:pt x="2038" y="1606"/>
                  </a:lnTo>
                  <a:lnTo>
                    <a:pt x="2038" y="1608"/>
                  </a:lnTo>
                  <a:lnTo>
                    <a:pt x="2037" y="1610"/>
                  </a:lnTo>
                  <a:lnTo>
                    <a:pt x="2036" y="1611"/>
                  </a:lnTo>
                  <a:lnTo>
                    <a:pt x="2034" y="1612"/>
                  </a:lnTo>
                  <a:lnTo>
                    <a:pt x="2033" y="1614"/>
                  </a:lnTo>
                  <a:lnTo>
                    <a:pt x="2030" y="1614"/>
                  </a:lnTo>
                  <a:lnTo>
                    <a:pt x="2029" y="1615"/>
                  </a:lnTo>
                  <a:lnTo>
                    <a:pt x="2008" y="1615"/>
                  </a:lnTo>
                  <a:lnTo>
                    <a:pt x="2005" y="1614"/>
                  </a:lnTo>
                  <a:lnTo>
                    <a:pt x="2002" y="1614"/>
                  </a:lnTo>
                  <a:lnTo>
                    <a:pt x="2001" y="1612"/>
                  </a:lnTo>
                  <a:lnTo>
                    <a:pt x="2000" y="1611"/>
                  </a:lnTo>
                  <a:lnTo>
                    <a:pt x="1999" y="1610"/>
                  </a:lnTo>
                  <a:lnTo>
                    <a:pt x="1997" y="1608"/>
                  </a:lnTo>
                  <a:lnTo>
                    <a:pt x="1997" y="1606"/>
                  </a:lnTo>
                  <a:lnTo>
                    <a:pt x="1997" y="1604"/>
                  </a:lnTo>
                  <a:lnTo>
                    <a:pt x="1997" y="1602"/>
                  </a:lnTo>
                  <a:lnTo>
                    <a:pt x="1997" y="1599"/>
                  </a:lnTo>
                  <a:lnTo>
                    <a:pt x="1999" y="1598"/>
                  </a:lnTo>
                  <a:lnTo>
                    <a:pt x="2000" y="1596"/>
                  </a:lnTo>
                  <a:lnTo>
                    <a:pt x="2001" y="1595"/>
                  </a:lnTo>
                  <a:lnTo>
                    <a:pt x="2002" y="1594"/>
                  </a:lnTo>
                  <a:lnTo>
                    <a:pt x="2005" y="1594"/>
                  </a:lnTo>
                  <a:lnTo>
                    <a:pt x="2008" y="1594"/>
                  </a:lnTo>
                  <a:close/>
                  <a:moveTo>
                    <a:pt x="2072" y="1594"/>
                  </a:moveTo>
                  <a:lnTo>
                    <a:pt x="2093" y="1594"/>
                  </a:lnTo>
                  <a:lnTo>
                    <a:pt x="2094" y="1594"/>
                  </a:lnTo>
                  <a:lnTo>
                    <a:pt x="2097" y="1594"/>
                  </a:lnTo>
                  <a:lnTo>
                    <a:pt x="2098" y="1595"/>
                  </a:lnTo>
                  <a:lnTo>
                    <a:pt x="2099" y="1596"/>
                  </a:lnTo>
                  <a:lnTo>
                    <a:pt x="2101" y="1598"/>
                  </a:lnTo>
                  <a:lnTo>
                    <a:pt x="2102" y="1599"/>
                  </a:lnTo>
                  <a:lnTo>
                    <a:pt x="2102" y="1602"/>
                  </a:lnTo>
                  <a:lnTo>
                    <a:pt x="2103" y="1604"/>
                  </a:lnTo>
                  <a:lnTo>
                    <a:pt x="2102" y="1606"/>
                  </a:lnTo>
                  <a:lnTo>
                    <a:pt x="2102" y="1608"/>
                  </a:lnTo>
                  <a:lnTo>
                    <a:pt x="2101" y="1610"/>
                  </a:lnTo>
                  <a:lnTo>
                    <a:pt x="2099" y="1611"/>
                  </a:lnTo>
                  <a:lnTo>
                    <a:pt x="2098" y="1612"/>
                  </a:lnTo>
                  <a:lnTo>
                    <a:pt x="2097" y="1614"/>
                  </a:lnTo>
                  <a:lnTo>
                    <a:pt x="2094" y="1614"/>
                  </a:lnTo>
                  <a:lnTo>
                    <a:pt x="2093" y="1615"/>
                  </a:lnTo>
                  <a:lnTo>
                    <a:pt x="2072" y="1615"/>
                  </a:lnTo>
                  <a:lnTo>
                    <a:pt x="2069" y="1614"/>
                  </a:lnTo>
                  <a:lnTo>
                    <a:pt x="2066" y="1614"/>
                  </a:lnTo>
                  <a:lnTo>
                    <a:pt x="2065" y="1612"/>
                  </a:lnTo>
                  <a:lnTo>
                    <a:pt x="2064" y="1611"/>
                  </a:lnTo>
                  <a:lnTo>
                    <a:pt x="2062" y="1610"/>
                  </a:lnTo>
                  <a:lnTo>
                    <a:pt x="2061" y="1608"/>
                  </a:lnTo>
                  <a:lnTo>
                    <a:pt x="2061" y="1606"/>
                  </a:lnTo>
                  <a:lnTo>
                    <a:pt x="2061" y="1604"/>
                  </a:lnTo>
                  <a:lnTo>
                    <a:pt x="2061" y="1602"/>
                  </a:lnTo>
                  <a:lnTo>
                    <a:pt x="2061" y="1599"/>
                  </a:lnTo>
                  <a:lnTo>
                    <a:pt x="2062" y="1598"/>
                  </a:lnTo>
                  <a:lnTo>
                    <a:pt x="2064" y="1596"/>
                  </a:lnTo>
                  <a:lnTo>
                    <a:pt x="2065" y="1595"/>
                  </a:lnTo>
                  <a:lnTo>
                    <a:pt x="2066" y="1594"/>
                  </a:lnTo>
                  <a:lnTo>
                    <a:pt x="2069" y="1594"/>
                  </a:lnTo>
                  <a:lnTo>
                    <a:pt x="2072" y="1594"/>
                  </a:lnTo>
                  <a:close/>
                  <a:moveTo>
                    <a:pt x="2135" y="1594"/>
                  </a:moveTo>
                  <a:lnTo>
                    <a:pt x="2156" y="1594"/>
                  </a:lnTo>
                  <a:lnTo>
                    <a:pt x="2158" y="1594"/>
                  </a:lnTo>
                  <a:lnTo>
                    <a:pt x="2160" y="1594"/>
                  </a:lnTo>
                  <a:lnTo>
                    <a:pt x="2162" y="1595"/>
                  </a:lnTo>
                  <a:lnTo>
                    <a:pt x="2163" y="1596"/>
                  </a:lnTo>
                  <a:lnTo>
                    <a:pt x="2164" y="1598"/>
                  </a:lnTo>
                  <a:lnTo>
                    <a:pt x="2166" y="1599"/>
                  </a:lnTo>
                  <a:lnTo>
                    <a:pt x="2166" y="1602"/>
                  </a:lnTo>
                  <a:lnTo>
                    <a:pt x="2167" y="1604"/>
                  </a:lnTo>
                  <a:lnTo>
                    <a:pt x="2166" y="1606"/>
                  </a:lnTo>
                  <a:lnTo>
                    <a:pt x="2166" y="1608"/>
                  </a:lnTo>
                  <a:lnTo>
                    <a:pt x="2164" y="1610"/>
                  </a:lnTo>
                  <a:lnTo>
                    <a:pt x="2163" y="1611"/>
                  </a:lnTo>
                  <a:lnTo>
                    <a:pt x="2162" y="1612"/>
                  </a:lnTo>
                  <a:lnTo>
                    <a:pt x="2160" y="1614"/>
                  </a:lnTo>
                  <a:lnTo>
                    <a:pt x="2158" y="1614"/>
                  </a:lnTo>
                  <a:lnTo>
                    <a:pt x="2156" y="1615"/>
                  </a:lnTo>
                  <a:lnTo>
                    <a:pt x="2135" y="1615"/>
                  </a:lnTo>
                  <a:lnTo>
                    <a:pt x="2133" y="1614"/>
                  </a:lnTo>
                  <a:lnTo>
                    <a:pt x="2130" y="1614"/>
                  </a:lnTo>
                  <a:lnTo>
                    <a:pt x="2129" y="1612"/>
                  </a:lnTo>
                  <a:lnTo>
                    <a:pt x="2127" y="1611"/>
                  </a:lnTo>
                  <a:lnTo>
                    <a:pt x="2126" y="1610"/>
                  </a:lnTo>
                  <a:lnTo>
                    <a:pt x="2125" y="1608"/>
                  </a:lnTo>
                  <a:lnTo>
                    <a:pt x="2125" y="1606"/>
                  </a:lnTo>
                  <a:lnTo>
                    <a:pt x="2125" y="1604"/>
                  </a:lnTo>
                  <a:lnTo>
                    <a:pt x="2125" y="1602"/>
                  </a:lnTo>
                  <a:lnTo>
                    <a:pt x="2125" y="1599"/>
                  </a:lnTo>
                  <a:lnTo>
                    <a:pt x="2126" y="1598"/>
                  </a:lnTo>
                  <a:lnTo>
                    <a:pt x="2127" y="1596"/>
                  </a:lnTo>
                  <a:lnTo>
                    <a:pt x="2129" y="1595"/>
                  </a:lnTo>
                  <a:lnTo>
                    <a:pt x="2130" y="1594"/>
                  </a:lnTo>
                  <a:lnTo>
                    <a:pt x="2133" y="1594"/>
                  </a:lnTo>
                  <a:lnTo>
                    <a:pt x="2135" y="1594"/>
                  </a:lnTo>
                  <a:close/>
                  <a:moveTo>
                    <a:pt x="2199" y="1594"/>
                  </a:moveTo>
                  <a:lnTo>
                    <a:pt x="2220" y="1594"/>
                  </a:lnTo>
                  <a:lnTo>
                    <a:pt x="2222" y="1594"/>
                  </a:lnTo>
                  <a:lnTo>
                    <a:pt x="2224" y="1594"/>
                  </a:lnTo>
                  <a:lnTo>
                    <a:pt x="2226" y="1595"/>
                  </a:lnTo>
                  <a:lnTo>
                    <a:pt x="2227" y="1596"/>
                  </a:lnTo>
                  <a:lnTo>
                    <a:pt x="2228" y="1598"/>
                  </a:lnTo>
                  <a:lnTo>
                    <a:pt x="2230" y="1599"/>
                  </a:lnTo>
                  <a:lnTo>
                    <a:pt x="2230" y="1602"/>
                  </a:lnTo>
                  <a:lnTo>
                    <a:pt x="2231" y="1604"/>
                  </a:lnTo>
                  <a:lnTo>
                    <a:pt x="2230" y="1606"/>
                  </a:lnTo>
                  <a:lnTo>
                    <a:pt x="2230" y="1608"/>
                  </a:lnTo>
                  <a:lnTo>
                    <a:pt x="2228" y="1610"/>
                  </a:lnTo>
                  <a:lnTo>
                    <a:pt x="2227" y="1611"/>
                  </a:lnTo>
                  <a:lnTo>
                    <a:pt x="2226" y="1612"/>
                  </a:lnTo>
                  <a:lnTo>
                    <a:pt x="2224" y="1614"/>
                  </a:lnTo>
                  <a:lnTo>
                    <a:pt x="2222" y="1614"/>
                  </a:lnTo>
                  <a:lnTo>
                    <a:pt x="2220" y="1615"/>
                  </a:lnTo>
                  <a:lnTo>
                    <a:pt x="2199" y="1615"/>
                  </a:lnTo>
                  <a:lnTo>
                    <a:pt x="2196" y="1614"/>
                  </a:lnTo>
                  <a:lnTo>
                    <a:pt x="2194" y="1614"/>
                  </a:lnTo>
                  <a:lnTo>
                    <a:pt x="2192" y="1612"/>
                  </a:lnTo>
                  <a:lnTo>
                    <a:pt x="2191" y="1611"/>
                  </a:lnTo>
                  <a:lnTo>
                    <a:pt x="2190" y="1610"/>
                  </a:lnTo>
                  <a:lnTo>
                    <a:pt x="2188" y="1608"/>
                  </a:lnTo>
                  <a:lnTo>
                    <a:pt x="2188" y="1606"/>
                  </a:lnTo>
                  <a:lnTo>
                    <a:pt x="2188" y="1604"/>
                  </a:lnTo>
                  <a:lnTo>
                    <a:pt x="2188" y="1602"/>
                  </a:lnTo>
                  <a:lnTo>
                    <a:pt x="2188" y="1599"/>
                  </a:lnTo>
                  <a:lnTo>
                    <a:pt x="2190" y="1598"/>
                  </a:lnTo>
                  <a:lnTo>
                    <a:pt x="2191" y="1596"/>
                  </a:lnTo>
                  <a:lnTo>
                    <a:pt x="2192" y="1595"/>
                  </a:lnTo>
                  <a:lnTo>
                    <a:pt x="2194" y="1594"/>
                  </a:lnTo>
                  <a:lnTo>
                    <a:pt x="2196" y="1594"/>
                  </a:lnTo>
                  <a:lnTo>
                    <a:pt x="2199" y="1594"/>
                  </a:lnTo>
                  <a:close/>
                  <a:moveTo>
                    <a:pt x="2231" y="1583"/>
                  </a:moveTo>
                  <a:lnTo>
                    <a:pt x="2231" y="1562"/>
                  </a:lnTo>
                  <a:lnTo>
                    <a:pt x="2231" y="1559"/>
                  </a:lnTo>
                  <a:lnTo>
                    <a:pt x="2231" y="1557"/>
                  </a:lnTo>
                  <a:lnTo>
                    <a:pt x="2232" y="1555"/>
                  </a:lnTo>
                  <a:lnTo>
                    <a:pt x="2234" y="1554"/>
                  </a:lnTo>
                  <a:lnTo>
                    <a:pt x="2235" y="1553"/>
                  </a:lnTo>
                  <a:lnTo>
                    <a:pt x="2236" y="1551"/>
                  </a:lnTo>
                  <a:lnTo>
                    <a:pt x="2239" y="1551"/>
                  </a:lnTo>
                  <a:lnTo>
                    <a:pt x="2241" y="1551"/>
                  </a:lnTo>
                  <a:lnTo>
                    <a:pt x="2243" y="1551"/>
                  </a:lnTo>
                  <a:lnTo>
                    <a:pt x="2245" y="1551"/>
                  </a:lnTo>
                  <a:lnTo>
                    <a:pt x="2247" y="1553"/>
                  </a:lnTo>
                  <a:lnTo>
                    <a:pt x="2248" y="1554"/>
                  </a:lnTo>
                  <a:lnTo>
                    <a:pt x="2249" y="1555"/>
                  </a:lnTo>
                  <a:lnTo>
                    <a:pt x="2251" y="1557"/>
                  </a:lnTo>
                  <a:lnTo>
                    <a:pt x="2251" y="1559"/>
                  </a:lnTo>
                  <a:lnTo>
                    <a:pt x="2252" y="1562"/>
                  </a:lnTo>
                  <a:lnTo>
                    <a:pt x="2252" y="1583"/>
                  </a:lnTo>
                  <a:lnTo>
                    <a:pt x="2251" y="1584"/>
                  </a:lnTo>
                  <a:lnTo>
                    <a:pt x="2251" y="1587"/>
                  </a:lnTo>
                  <a:lnTo>
                    <a:pt x="2249" y="1588"/>
                  </a:lnTo>
                  <a:lnTo>
                    <a:pt x="2248" y="1590"/>
                  </a:lnTo>
                  <a:lnTo>
                    <a:pt x="2247" y="1591"/>
                  </a:lnTo>
                  <a:lnTo>
                    <a:pt x="2245" y="1592"/>
                  </a:lnTo>
                  <a:lnTo>
                    <a:pt x="2243" y="1592"/>
                  </a:lnTo>
                  <a:lnTo>
                    <a:pt x="2241" y="1594"/>
                  </a:lnTo>
                  <a:lnTo>
                    <a:pt x="2239" y="1592"/>
                  </a:lnTo>
                  <a:lnTo>
                    <a:pt x="2236" y="1592"/>
                  </a:lnTo>
                  <a:lnTo>
                    <a:pt x="2235" y="1591"/>
                  </a:lnTo>
                  <a:lnTo>
                    <a:pt x="2234" y="1590"/>
                  </a:lnTo>
                  <a:lnTo>
                    <a:pt x="2232" y="1588"/>
                  </a:lnTo>
                  <a:lnTo>
                    <a:pt x="2231" y="1587"/>
                  </a:lnTo>
                  <a:lnTo>
                    <a:pt x="2231" y="1584"/>
                  </a:lnTo>
                  <a:lnTo>
                    <a:pt x="2231" y="1583"/>
                  </a:lnTo>
                  <a:close/>
                  <a:moveTo>
                    <a:pt x="2231" y="1519"/>
                  </a:moveTo>
                  <a:lnTo>
                    <a:pt x="2231" y="1498"/>
                  </a:lnTo>
                  <a:lnTo>
                    <a:pt x="2231" y="1495"/>
                  </a:lnTo>
                  <a:lnTo>
                    <a:pt x="2231" y="1493"/>
                  </a:lnTo>
                  <a:lnTo>
                    <a:pt x="2232" y="1491"/>
                  </a:lnTo>
                  <a:lnTo>
                    <a:pt x="2234" y="1490"/>
                  </a:lnTo>
                  <a:lnTo>
                    <a:pt x="2235" y="1489"/>
                  </a:lnTo>
                  <a:lnTo>
                    <a:pt x="2236" y="1488"/>
                  </a:lnTo>
                  <a:lnTo>
                    <a:pt x="2239" y="1488"/>
                  </a:lnTo>
                  <a:lnTo>
                    <a:pt x="2241" y="1488"/>
                  </a:lnTo>
                  <a:lnTo>
                    <a:pt x="2243" y="1488"/>
                  </a:lnTo>
                  <a:lnTo>
                    <a:pt x="2245" y="1488"/>
                  </a:lnTo>
                  <a:lnTo>
                    <a:pt x="2247" y="1489"/>
                  </a:lnTo>
                  <a:lnTo>
                    <a:pt x="2248" y="1490"/>
                  </a:lnTo>
                  <a:lnTo>
                    <a:pt x="2249" y="1491"/>
                  </a:lnTo>
                  <a:lnTo>
                    <a:pt x="2251" y="1493"/>
                  </a:lnTo>
                  <a:lnTo>
                    <a:pt x="2251" y="1495"/>
                  </a:lnTo>
                  <a:lnTo>
                    <a:pt x="2252" y="1498"/>
                  </a:lnTo>
                  <a:lnTo>
                    <a:pt x="2252" y="1519"/>
                  </a:lnTo>
                  <a:lnTo>
                    <a:pt x="2251" y="1521"/>
                  </a:lnTo>
                  <a:lnTo>
                    <a:pt x="2251" y="1523"/>
                  </a:lnTo>
                  <a:lnTo>
                    <a:pt x="2249" y="1525"/>
                  </a:lnTo>
                  <a:lnTo>
                    <a:pt x="2248" y="1526"/>
                  </a:lnTo>
                  <a:lnTo>
                    <a:pt x="2247" y="1527"/>
                  </a:lnTo>
                  <a:lnTo>
                    <a:pt x="2245" y="1529"/>
                  </a:lnTo>
                  <a:lnTo>
                    <a:pt x="2243" y="1529"/>
                  </a:lnTo>
                  <a:lnTo>
                    <a:pt x="2241" y="1530"/>
                  </a:lnTo>
                  <a:lnTo>
                    <a:pt x="2239" y="1529"/>
                  </a:lnTo>
                  <a:lnTo>
                    <a:pt x="2236" y="1529"/>
                  </a:lnTo>
                  <a:lnTo>
                    <a:pt x="2235" y="1527"/>
                  </a:lnTo>
                  <a:lnTo>
                    <a:pt x="2234" y="1526"/>
                  </a:lnTo>
                  <a:lnTo>
                    <a:pt x="2232" y="1525"/>
                  </a:lnTo>
                  <a:lnTo>
                    <a:pt x="2231" y="1523"/>
                  </a:lnTo>
                  <a:lnTo>
                    <a:pt x="2231" y="1521"/>
                  </a:lnTo>
                  <a:lnTo>
                    <a:pt x="2231" y="1519"/>
                  </a:lnTo>
                  <a:close/>
                  <a:moveTo>
                    <a:pt x="2231" y="1456"/>
                  </a:moveTo>
                  <a:lnTo>
                    <a:pt x="2231" y="1434"/>
                  </a:lnTo>
                  <a:lnTo>
                    <a:pt x="2231" y="1432"/>
                  </a:lnTo>
                  <a:lnTo>
                    <a:pt x="2231" y="1429"/>
                  </a:lnTo>
                  <a:lnTo>
                    <a:pt x="2232" y="1428"/>
                  </a:lnTo>
                  <a:lnTo>
                    <a:pt x="2234" y="1426"/>
                  </a:lnTo>
                  <a:lnTo>
                    <a:pt x="2235" y="1425"/>
                  </a:lnTo>
                  <a:lnTo>
                    <a:pt x="2236" y="1424"/>
                  </a:lnTo>
                  <a:lnTo>
                    <a:pt x="2239" y="1424"/>
                  </a:lnTo>
                  <a:lnTo>
                    <a:pt x="2241" y="1424"/>
                  </a:lnTo>
                  <a:lnTo>
                    <a:pt x="2243" y="1424"/>
                  </a:lnTo>
                  <a:lnTo>
                    <a:pt x="2245" y="1424"/>
                  </a:lnTo>
                  <a:lnTo>
                    <a:pt x="2247" y="1425"/>
                  </a:lnTo>
                  <a:lnTo>
                    <a:pt x="2248" y="1426"/>
                  </a:lnTo>
                  <a:lnTo>
                    <a:pt x="2249" y="1428"/>
                  </a:lnTo>
                  <a:lnTo>
                    <a:pt x="2251" y="1429"/>
                  </a:lnTo>
                  <a:lnTo>
                    <a:pt x="2251" y="1432"/>
                  </a:lnTo>
                  <a:lnTo>
                    <a:pt x="2252" y="1434"/>
                  </a:lnTo>
                  <a:lnTo>
                    <a:pt x="2252" y="1456"/>
                  </a:lnTo>
                  <a:lnTo>
                    <a:pt x="2251" y="1457"/>
                  </a:lnTo>
                  <a:lnTo>
                    <a:pt x="2251" y="1460"/>
                  </a:lnTo>
                  <a:lnTo>
                    <a:pt x="2249" y="1461"/>
                  </a:lnTo>
                  <a:lnTo>
                    <a:pt x="2248" y="1462"/>
                  </a:lnTo>
                  <a:lnTo>
                    <a:pt x="2247" y="1464"/>
                  </a:lnTo>
                  <a:lnTo>
                    <a:pt x="2245" y="1465"/>
                  </a:lnTo>
                  <a:lnTo>
                    <a:pt x="2243" y="1465"/>
                  </a:lnTo>
                  <a:lnTo>
                    <a:pt x="2241" y="1466"/>
                  </a:lnTo>
                  <a:lnTo>
                    <a:pt x="2239" y="1465"/>
                  </a:lnTo>
                  <a:lnTo>
                    <a:pt x="2236" y="1465"/>
                  </a:lnTo>
                  <a:lnTo>
                    <a:pt x="2235" y="1464"/>
                  </a:lnTo>
                  <a:lnTo>
                    <a:pt x="2234" y="1462"/>
                  </a:lnTo>
                  <a:lnTo>
                    <a:pt x="2232" y="1461"/>
                  </a:lnTo>
                  <a:lnTo>
                    <a:pt x="2231" y="1460"/>
                  </a:lnTo>
                  <a:lnTo>
                    <a:pt x="2231" y="1457"/>
                  </a:lnTo>
                  <a:lnTo>
                    <a:pt x="2231" y="1456"/>
                  </a:lnTo>
                  <a:close/>
                  <a:moveTo>
                    <a:pt x="2231" y="1392"/>
                  </a:moveTo>
                  <a:lnTo>
                    <a:pt x="2231" y="1371"/>
                  </a:lnTo>
                  <a:lnTo>
                    <a:pt x="2231" y="1368"/>
                  </a:lnTo>
                  <a:lnTo>
                    <a:pt x="2231" y="1365"/>
                  </a:lnTo>
                  <a:lnTo>
                    <a:pt x="2232" y="1364"/>
                  </a:lnTo>
                  <a:lnTo>
                    <a:pt x="2234" y="1363"/>
                  </a:lnTo>
                  <a:lnTo>
                    <a:pt x="2235" y="1361"/>
                  </a:lnTo>
                  <a:lnTo>
                    <a:pt x="2236" y="1360"/>
                  </a:lnTo>
                  <a:lnTo>
                    <a:pt x="2239" y="1360"/>
                  </a:lnTo>
                  <a:lnTo>
                    <a:pt x="2241" y="1360"/>
                  </a:lnTo>
                  <a:lnTo>
                    <a:pt x="2243" y="1360"/>
                  </a:lnTo>
                  <a:lnTo>
                    <a:pt x="2245" y="1360"/>
                  </a:lnTo>
                  <a:lnTo>
                    <a:pt x="2247" y="1361"/>
                  </a:lnTo>
                  <a:lnTo>
                    <a:pt x="2248" y="1363"/>
                  </a:lnTo>
                  <a:lnTo>
                    <a:pt x="2249" y="1364"/>
                  </a:lnTo>
                  <a:lnTo>
                    <a:pt x="2251" y="1365"/>
                  </a:lnTo>
                  <a:lnTo>
                    <a:pt x="2251" y="1368"/>
                  </a:lnTo>
                  <a:lnTo>
                    <a:pt x="2252" y="1371"/>
                  </a:lnTo>
                  <a:lnTo>
                    <a:pt x="2252" y="1392"/>
                  </a:lnTo>
                  <a:lnTo>
                    <a:pt x="2251" y="1393"/>
                  </a:lnTo>
                  <a:lnTo>
                    <a:pt x="2251" y="1396"/>
                  </a:lnTo>
                  <a:lnTo>
                    <a:pt x="2249" y="1397"/>
                  </a:lnTo>
                  <a:lnTo>
                    <a:pt x="2248" y="1399"/>
                  </a:lnTo>
                  <a:lnTo>
                    <a:pt x="2247" y="1400"/>
                  </a:lnTo>
                  <a:lnTo>
                    <a:pt x="2245" y="1401"/>
                  </a:lnTo>
                  <a:lnTo>
                    <a:pt x="2243" y="1401"/>
                  </a:lnTo>
                  <a:lnTo>
                    <a:pt x="2241" y="1403"/>
                  </a:lnTo>
                  <a:lnTo>
                    <a:pt x="2239" y="1401"/>
                  </a:lnTo>
                  <a:lnTo>
                    <a:pt x="2236" y="1401"/>
                  </a:lnTo>
                  <a:lnTo>
                    <a:pt x="2235" y="1400"/>
                  </a:lnTo>
                  <a:lnTo>
                    <a:pt x="2234" y="1399"/>
                  </a:lnTo>
                  <a:lnTo>
                    <a:pt x="2232" y="1397"/>
                  </a:lnTo>
                  <a:lnTo>
                    <a:pt x="2231" y="1396"/>
                  </a:lnTo>
                  <a:lnTo>
                    <a:pt x="2231" y="1393"/>
                  </a:lnTo>
                  <a:lnTo>
                    <a:pt x="2231" y="1392"/>
                  </a:lnTo>
                  <a:close/>
                  <a:moveTo>
                    <a:pt x="2231" y="1328"/>
                  </a:moveTo>
                  <a:lnTo>
                    <a:pt x="2231" y="1307"/>
                  </a:lnTo>
                  <a:lnTo>
                    <a:pt x="2231" y="1304"/>
                  </a:lnTo>
                  <a:lnTo>
                    <a:pt x="2231" y="1302"/>
                  </a:lnTo>
                  <a:lnTo>
                    <a:pt x="2232" y="1300"/>
                  </a:lnTo>
                  <a:lnTo>
                    <a:pt x="2234" y="1299"/>
                  </a:lnTo>
                  <a:lnTo>
                    <a:pt x="2235" y="1298"/>
                  </a:lnTo>
                  <a:lnTo>
                    <a:pt x="2236" y="1296"/>
                  </a:lnTo>
                  <a:lnTo>
                    <a:pt x="2239" y="1296"/>
                  </a:lnTo>
                  <a:lnTo>
                    <a:pt x="2241" y="1296"/>
                  </a:lnTo>
                  <a:lnTo>
                    <a:pt x="2243" y="1296"/>
                  </a:lnTo>
                  <a:lnTo>
                    <a:pt x="2245" y="1296"/>
                  </a:lnTo>
                  <a:lnTo>
                    <a:pt x="2247" y="1298"/>
                  </a:lnTo>
                  <a:lnTo>
                    <a:pt x="2248" y="1299"/>
                  </a:lnTo>
                  <a:lnTo>
                    <a:pt x="2249" y="1300"/>
                  </a:lnTo>
                  <a:lnTo>
                    <a:pt x="2251" y="1302"/>
                  </a:lnTo>
                  <a:lnTo>
                    <a:pt x="2251" y="1304"/>
                  </a:lnTo>
                  <a:lnTo>
                    <a:pt x="2252" y="1307"/>
                  </a:lnTo>
                  <a:lnTo>
                    <a:pt x="2252" y="1328"/>
                  </a:lnTo>
                  <a:lnTo>
                    <a:pt x="2251" y="1329"/>
                  </a:lnTo>
                  <a:lnTo>
                    <a:pt x="2251" y="1332"/>
                  </a:lnTo>
                  <a:lnTo>
                    <a:pt x="2249" y="1333"/>
                  </a:lnTo>
                  <a:lnTo>
                    <a:pt x="2248" y="1335"/>
                  </a:lnTo>
                  <a:lnTo>
                    <a:pt x="2247" y="1336"/>
                  </a:lnTo>
                  <a:lnTo>
                    <a:pt x="2245" y="1337"/>
                  </a:lnTo>
                  <a:lnTo>
                    <a:pt x="2243" y="1337"/>
                  </a:lnTo>
                  <a:lnTo>
                    <a:pt x="2241" y="1339"/>
                  </a:lnTo>
                  <a:lnTo>
                    <a:pt x="2239" y="1337"/>
                  </a:lnTo>
                  <a:lnTo>
                    <a:pt x="2236" y="1337"/>
                  </a:lnTo>
                  <a:lnTo>
                    <a:pt x="2235" y="1336"/>
                  </a:lnTo>
                  <a:lnTo>
                    <a:pt x="2234" y="1335"/>
                  </a:lnTo>
                  <a:lnTo>
                    <a:pt x="2232" y="1333"/>
                  </a:lnTo>
                  <a:lnTo>
                    <a:pt x="2231" y="1332"/>
                  </a:lnTo>
                  <a:lnTo>
                    <a:pt x="2231" y="1329"/>
                  </a:lnTo>
                  <a:lnTo>
                    <a:pt x="2231" y="1328"/>
                  </a:lnTo>
                  <a:close/>
                  <a:moveTo>
                    <a:pt x="2231" y="1264"/>
                  </a:moveTo>
                  <a:lnTo>
                    <a:pt x="2231" y="1243"/>
                  </a:lnTo>
                  <a:lnTo>
                    <a:pt x="2231" y="1241"/>
                  </a:lnTo>
                  <a:lnTo>
                    <a:pt x="2231" y="1238"/>
                  </a:lnTo>
                  <a:lnTo>
                    <a:pt x="2232" y="1237"/>
                  </a:lnTo>
                  <a:lnTo>
                    <a:pt x="2234" y="1235"/>
                  </a:lnTo>
                  <a:lnTo>
                    <a:pt x="2235" y="1234"/>
                  </a:lnTo>
                  <a:lnTo>
                    <a:pt x="2236" y="1233"/>
                  </a:lnTo>
                  <a:lnTo>
                    <a:pt x="2239" y="1233"/>
                  </a:lnTo>
                  <a:lnTo>
                    <a:pt x="2241" y="1233"/>
                  </a:lnTo>
                  <a:lnTo>
                    <a:pt x="2243" y="1233"/>
                  </a:lnTo>
                  <a:lnTo>
                    <a:pt x="2245" y="1233"/>
                  </a:lnTo>
                  <a:lnTo>
                    <a:pt x="2247" y="1234"/>
                  </a:lnTo>
                  <a:lnTo>
                    <a:pt x="2248" y="1235"/>
                  </a:lnTo>
                  <a:lnTo>
                    <a:pt x="2249" y="1237"/>
                  </a:lnTo>
                  <a:lnTo>
                    <a:pt x="2251" y="1238"/>
                  </a:lnTo>
                  <a:lnTo>
                    <a:pt x="2251" y="1241"/>
                  </a:lnTo>
                  <a:lnTo>
                    <a:pt x="2252" y="1243"/>
                  </a:lnTo>
                  <a:lnTo>
                    <a:pt x="2252" y="1264"/>
                  </a:lnTo>
                  <a:lnTo>
                    <a:pt x="2251" y="1266"/>
                  </a:lnTo>
                  <a:lnTo>
                    <a:pt x="2251" y="1268"/>
                  </a:lnTo>
                  <a:lnTo>
                    <a:pt x="2249" y="1270"/>
                  </a:lnTo>
                  <a:lnTo>
                    <a:pt x="2248" y="1271"/>
                  </a:lnTo>
                  <a:lnTo>
                    <a:pt x="2247" y="1272"/>
                  </a:lnTo>
                  <a:lnTo>
                    <a:pt x="2245" y="1274"/>
                  </a:lnTo>
                  <a:lnTo>
                    <a:pt x="2243" y="1274"/>
                  </a:lnTo>
                  <a:lnTo>
                    <a:pt x="2241" y="1275"/>
                  </a:lnTo>
                  <a:lnTo>
                    <a:pt x="2239" y="1274"/>
                  </a:lnTo>
                  <a:lnTo>
                    <a:pt x="2236" y="1274"/>
                  </a:lnTo>
                  <a:lnTo>
                    <a:pt x="2235" y="1272"/>
                  </a:lnTo>
                  <a:lnTo>
                    <a:pt x="2234" y="1271"/>
                  </a:lnTo>
                  <a:lnTo>
                    <a:pt x="2232" y="1270"/>
                  </a:lnTo>
                  <a:lnTo>
                    <a:pt x="2231" y="1268"/>
                  </a:lnTo>
                  <a:lnTo>
                    <a:pt x="2231" y="1266"/>
                  </a:lnTo>
                  <a:lnTo>
                    <a:pt x="2231" y="1264"/>
                  </a:lnTo>
                  <a:close/>
                  <a:moveTo>
                    <a:pt x="2231" y="1201"/>
                  </a:moveTo>
                  <a:lnTo>
                    <a:pt x="2231" y="1179"/>
                  </a:lnTo>
                  <a:lnTo>
                    <a:pt x="2231" y="1177"/>
                  </a:lnTo>
                  <a:lnTo>
                    <a:pt x="2231" y="1174"/>
                  </a:lnTo>
                  <a:lnTo>
                    <a:pt x="2232" y="1173"/>
                  </a:lnTo>
                  <a:lnTo>
                    <a:pt x="2234" y="1171"/>
                  </a:lnTo>
                  <a:lnTo>
                    <a:pt x="2235" y="1170"/>
                  </a:lnTo>
                  <a:lnTo>
                    <a:pt x="2236" y="1169"/>
                  </a:lnTo>
                  <a:lnTo>
                    <a:pt x="2239" y="1169"/>
                  </a:lnTo>
                  <a:lnTo>
                    <a:pt x="2241" y="1169"/>
                  </a:lnTo>
                  <a:lnTo>
                    <a:pt x="2243" y="1169"/>
                  </a:lnTo>
                  <a:lnTo>
                    <a:pt x="2245" y="1169"/>
                  </a:lnTo>
                  <a:lnTo>
                    <a:pt x="2247" y="1170"/>
                  </a:lnTo>
                  <a:lnTo>
                    <a:pt x="2248" y="1171"/>
                  </a:lnTo>
                  <a:lnTo>
                    <a:pt x="2249" y="1173"/>
                  </a:lnTo>
                  <a:lnTo>
                    <a:pt x="2251" y="1174"/>
                  </a:lnTo>
                  <a:lnTo>
                    <a:pt x="2251" y="1177"/>
                  </a:lnTo>
                  <a:lnTo>
                    <a:pt x="2252" y="1179"/>
                  </a:lnTo>
                  <a:lnTo>
                    <a:pt x="2252" y="1201"/>
                  </a:lnTo>
                  <a:lnTo>
                    <a:pt x="2251" y="1202"/>
                  </a:lnTo>
                  <a:lnTo>
                    <a:pt x="2251" y="1205"/>
                  </a:lnTo>
                  <a:lnTo>
                    <a:pt x="2249" y="1206"/>
                  </a:lnTo>
                  <a:lnTo>
                    <a:pt x="2248" y="1207"/>
                  </a:lnTo>
                  <a:lnTo>
                    <a:pt x="2247" y="1209"/>
                  </a:lnTo>
                  <a:lnTo>
                    <a:pt x="2245" y="1210"/>
                  </a:lnTo>
                  <a:lnTo>
                    <a:pt x="2243" y="1210"/>
                  </a:lnTo>
                  <a:lnTo>
                    <a:pt x="2241" y="1211"/>
                  </a:lnTo>
                  <a:lnTo>
                    <a:pt x="2239" y="1210"/>
                  </a:lnTo>
                  <a:lnTo>
                    <a:pt x="2236" y="1210"/>
                  </a:lnTo>
                  <a:lnTo>
                    <a:pt x="2235" y="1209"/>
                  </a:lnTo>
                  <a:lnTo>
                    <a:pt x="2234" y="1207"/>
                  </a:lnTo>
                  <a:lnTo>
                    <a:pt x="2232" y="1206"/>
                  </a:lnTo>
                  <a:lnTo>
                    <a:pt x="2231" y="1205"/>
                  </a:lnTo>
                  <a:lnTo>
                    <a:pt x="2231" y="1202"/>
                  </a:lnTo>
                  <a:lnTo>
                    <a:pt x="2231" y="1201"/>
                  </a:lnTo>
                  <a:close/>
                  <a:moveTo>
                    <a:pt x="2231" y="1137"/>
                  </a:moveTo>
                  <a:lnTo>
                    <a:pt x="2231" y="1116"/>
                  </a:lnTo>
                  <a:lnTo>
                    <a:pt x="2231" y="1113"/>
                  </a:lnTo>
                  <a:lnTo>
                    <a:pt x="2231" y="1110"/>
                  </a:lnTo>
                  <a:lnTo>
                    <a:pt x="2232" y="1109"/>
                  </a:lnTo>
                  <a:lnTo>
                    <a:pt x="2234" y="1108"/>
                  </a:lnTo>
                  <a:lnTo>
                    <a:pt x="2235" y="1106"/>
                  </a:lnTo>
                  <a:lnTo>
                    <a:pt x="2236" y="1105"/>
                  </a:lnTo>
                  <a:lnTo>
                    <a:pt x="2239" y="1105"/>
                  </a:lnTo>
                  <a:lnTo>
                    <a:pt x="2241" y="1105"/>
                  </a:lnTo>
                  <a:lnTo>
                    <a:pt x="2243" y="1105"/>
                  </a:lnTo>
                  <a:lnTo>
                    <a:pt x="2245" y="1105"/>
                  </a:lnTo>
                  <a:lnTo>
                    <a:pt x="2247" y="1106"/>
                  </a:lnTo>
                  <a:lnTo>
                    <a:pt x="2248" y="1108"/>
                  </a:lnTo>
                  <a:lnTo>
                    <a:pt x="2249" y="1109"/>
                  </a:lnTo>
                  <a:lnTo>
                    <a:pt x="2251" y="1110"/>
                  </a:lnTo>
                  <a:lnTo>
                    <a:pt x="2251" y="1113"/>
                  </a:lnTo>
                  <a:lnTo>
                    <a:pt x="2252" y="1116"/>
                  </a:lnTo>
                  <a:lnTo>
                    <a:pt x="2252" y="1137"/>
                  </a:lnTo>
                  <a:lnTo>
                    <a:pt x="2251" y="1138"/>
                  </a:lnTo>
                  <a:lnTo>
                    <a:pt x="2251" y="1141"/>
                  </a:lnTo>
                  <a:lnTo>
                    <a:pt x="2249" y="1142"/>
                  </a:lnTo>
                  <a:lnTo>
                    <a:pt x="2248" y="1144"/>
                  </a:lnTo>
                  <a:lnTo>
                    <a:pt x="2247" y="1145"/>
                  </a:lnTo>
                  <a:lnTo>
                    <a:pt x="2245" y="1146"/>
                  </a:lnTo>
                  <a:lnTo>
                    <a:pt x="2243" y="1146"/>
                  </a:lnTo>
                  <a:lnTo>
                    <a:pt x="2241" y="1148"/>
                  </a:lnTo>
                  <a:lnTo>
                    <a:pt x="2239" y="1146"/>
                  </a:lnTo>
                  <a:lnTo>
                    <a:pt x="2236" y="1146"/>
                  </a:lnTo>
                  <a:lnTo>
                    <a:pt x="2235" y="1145"/>
                  </a:lnTo>
                  <a:lnTo>
                    <a:pt x="2234" y="1144"/>
                  </a:lnTo>
                  <a:lnTo>
                    <a:pt x="2232" y="1142"/>
                  </a:lnTo>
                  <a:lnTo>
                    <a:pt x="2231" y="1141"/>
                  </a:lnTo>
                  <a:lnTo>
                    <a:pt x="2231" y="1138"/>
                  </a:lnTo>
                  <a:lnTo>
                    <a:pt x="2231" y="1137"/>
                  </a:lnTo>
                  <a:close/>
                  <a:moveTo>
                    <a:pt x="2231" y="1073"/>
                  </a:moveTo>
                  <a:lnTo>
                    <a:pt x="2231" y="1052"/>
                  </a:lnTo>
                  <a:lnTo>
                    <a:pt x="2231" y="1049"/>
                  </a:lnTo>
                  <a:lnTo>
                    <a:pt x="2231" y="1047"/>
                  </a:lnTo>
                  <a:lnTo>
                    <a:pt x="2232" y="1045"/>
                  </a:lnTo>
                  <a:lnTo>
                    <a:pt x="2234" y="1044"/>
                  </a:lnTo>
                  <a:lnTo>
                    <a:pt x="2235" y="1043"/>
                  </a:lnTo>
                  <a:lnTo>
                    <a:pt x="2236" y="1041"/>
                  </a:lnTo>
                  <a:lnTo>
                    <a:pt x="2239" y="1041"/>
                  </a:lnTo>
                  <a:lnTo>
                    <a:pt x="2241" y="1041"/>
                  </a:lnTo>
                  <a:lnTo>
                    <a:pt x="2243" y="1041"/>
                  </a:lnTo>
                  <a:lnTo>
                    <a:pt x="2245" y="1041"/>
                  </a:lnTo>
                  <a:lnTo>
                    <a:pt x="2247" y="1043"/>
                  </a:lnTo>
                  <a:lnTo>
                    <a:pt x="2248" y="1044"/>
                  </a:lnTo>
                  <a:lnTo>
                    <a:pt x="2249" y="1045"/>
                  </a:lnTo>
                  <a:lnTo>
                    <a:pt x="2251" y="1047"/>
                  </a:lnTo>
                  <a:lnTo>
                    <a:pt x="2251" y="1049"/>
                  </a:lnTo>
                  <a:lnTo>
                    <a:pt x="2252" y="1052"/>
                  </a:lnTo>
                  <a:lnTo>
                    <a:pt x="2252" y="1073"/>
                  </a:lnTo>
                  <a:lnTo>
                    <a:pt x="2251" y="1075"/>
                  </a:lnTo>
                  <a:lnTo>
                    <a:pt x="2251" y="1077"/>
                  </a:lnTo>
                  <a:lnTo>
                    <a:pt x="2249" y="1079"/>
                  </a:lnTo>
                  <a:lnTo>
                    <a:pt x="2248" y="1080"/>
                  </a:lnTo>
                  <a:lnTo>
                    <a:pt x="2247" y="1081"/>
                  </a:lnTo>
                  <a:lnTo>
                    <a:pt x="2245" y="1083"/>
                  </a:lnTo>
                  <a:lnTo>
                    <a:pt x="2243" y="1083"/>
                  </a:lnTo>
                  <a:lnTo>
                    <a:pt x="2241" y="1084"/>
                  </a:lnTo>
                  <a:lnTo>
                    <a:pt x="2239" y="1083"/>
                  </a:lnTo>
                  <a:lnTo>
                    <a:pt x="2236" y="1083"/>
                  </a:lnTo>
                  <a:lnTo>
                    <a:pt x="2235" y="1081"/>
                  </a:lnTo>
                  <a:lnTo>
                    <a:pt x="2234" y="1080"/>
                  </a:lnTo>
                  <a:lnTo>
                    <a:pt x="2232" y="1079"/>
                  </a:lnTo>
                  <a:lnTo>
                    <a:pt x="2231" y="1077"/>
                  </a:lnTo>
                  <a:lnTo>
                    <a:pt x="2231" y="1075"/>
                  </a:lnTo>
                  <a:lnTo>
                    <a:pt x="2231" y="1073"/>
                  </a:lnTo>
                  <a:close/>
                  <a:moveTo>
                    <a:pt x="2231" y="1009"/>
                  </a:moveTo>
                  <a:lnTo>
                    <a:pt x="2231" y="988"/>
                  </a:lnTo>
                  <a:lnTo>
                    <a:pt x="2231" y="986"/>
                  </a:lnTo>
                  <a:lnTo>
                    <a:pt x="2231" y="983"/>
                  </a:lnTo>
                  <a:lnTo>
                    <a:pt x="2232" y="982"/>
                  </a:lnTo>
                  <a:lnTo>
                    <a:pt x="2234" y="980"/>
                  </a:lnTo>
                  <a:lnTo>
                    <a:pt x="2235" y="979"/>
                  </a:lnTo>
                  <a:lnTo>
                    <a:pt x="2236" y="978"/>
                  </a:lnTo>
                  <a:lnTo>
                    <a:pt x="2239" y="978"/>
                  </a:lnTo>
                  <a:lnTo>
                    <a:pt x="2241" y="978"/>
                  </a:lnTo>
                  <a:lnTo>
                    <a:pt x="2243" y="978"/>
                  </a:lnTo>
                  <a:lnTo>
                    <a:pt x="2245" y="978"/>
                  </a:lnTo>
                  <a:lnTo>
                    <a:pt x="2247" y="979"/>
                  </a:lnTo>
                  <a:lnTo>
                    <a:pt x="2248" y="980"/>
                  </a:lnTo>
                  <a:lnTo>
                    <a:pt x="2249" y="982"/>
                  </a:lnTo>
                  <a:lnTo>
                    <a:pt x="2251" y="983"/>
                  </a:lnTo>
                  <a:lnTo>
                    <a:pt x="2251" y="986"/>
                  </a:lnTo>
                  <a:lnTo>
                    <a:pt x="2252" y="988"/>
                  </a:lnTo>
                  <a:lnTo>
                    <a:pt x="2252" y="1009"/>
                  </a:lnTo>
                  <a:lnTo>
                    <a:pt x="2251" y="1011"/>
                  </a:lnTo>
                  <a:lnTo>
                    <a:pt x="2251" y="1013"/>
                  </a:lnTo>
                  <a:lnTo>
                    <a:pt x="2249" y="1015"/>
                  </a:lnTo>
                  <a:lnTo>
                    <a:pt x="2248" y="1016"/>
                  </a:lnTo>
                  <a:lnTo>
                    <a:pt x="2247" y="1017"/>
                  </a:lnTo>
                  <a:lnTo>
                    <a:pt x="2245" y="1019"/>
                  </a:lnTo>
                  <a:lnTo>
                    <a:pt x="2243" y="1019"/>
                  </a:lnTo>
                  <a:lnTo>
                    <a:pt x="2241" y="1020"/>
                  </a:lnTo>
                  <a:lnTo>
                    <a:pt x="2239" y="1019"/>
                  </a:lnTo>
                  <a:lnTo>
                    <a:pt x="2236" y="1019"/>
                  </a:lnTo>
                  <a:lnTo>
                    <a:pt x="2235" y="1017"/>
                  </a:lnTo>
                  <a:lnTo>
                    <a:pt x="2234" y="1016"/>
                  </a:lnTo>
                  <a:lnTo>
                    <a:pt x="2232" y="1015"/>
                  </a:lnTo>
                  <a:lnTo>
                    <a:pt x="2231" y="1013"/>
                  </a:lnTo>
                  <a:lnTo>
                    <a:pt x="2231" y="1011"/>
                  </a:lnTo>
                  <a:lnTo>
                    <a:pt x="2231" y="1009"/>
                  </a:lnTo>
                  <a:close/>
                  <a:moveTo>
                    <a:pt x="2231" y="946"/>
                  </a:moveTo>
                  <a:lnTo>
                    <a:pt x="2231" y="925"/>
                  </a:lnTo>
                  <a:lnTo>
                    <a:pt x="2231" y="922"/>
                  </a:lnTo>
                  <a:lnTo>
                    <a:pt x="2231" y="919"/>
                  </a:lnTo>
                  <a:lnTo>
                    <a:pt x="2232" y="918"/>
                  </a:lnTo>
                  <a:lnTo>
                    <a:pt x="2234" y="917"/>
                  </a:lnTo>
                  <a:lnTo>
                    <a:pt x="2235" y="915"/>
                  </a:lnTo>
                  <a:lnTo>
                    <a:pt x="2236" y="914"/>
                  </a:lnTo>
                  <a:lnTo>
                    <a:pt x="2239" y="914"/>
                  </a:lnTo>
                  <a:lnTo>
                    <a:pt x="2241" y="914"/>
                  </a:lnTo>
                  <a:lnTo>
                    <a:pt x="2243" y="914"/>
                  </a:lnTo>
                  <a:lnTo>
                    <a:pt x="2245" y="914"/>
                  </a:lnTo>
                  <a:lnTo>
                    <a:pt x="2247" y="915"/>
                  </a:lnTo>
                  <a:lnTo>
                    <a:pt x="2248" y="917"/>
                  </a:lnTo>
                  <a:lnTo>
                    <a:pt x="2249" y="918"/>
                  </a:lnTo>
                  <a:lnTo>
                    <a:pt x="2251" y="919"/>
                  </a:lnTo>
                  <a:lnTo>
                    <a:pt x="2251" y="922"/>
                  </a:lnTo>
                  <a:lnTo>
                    <a:pt x="2252" y="925"/>
                  </a:lnTo>
                  <a:lnTo>
                    <a:pt x="2252" y="946"/>
                  </a:lnTo>
                  <a:lnTo>
                    <a:pt x="2251" y="947"/>
                  </a:lnTo>
                  <a:lnTo>
                    <a:pt x="2251" y="950"/>
                  </a:lnTo>
                  <a:lnTo>
                    <a:pt x="2249" y="951"/>
                  </a:lnTo>
                  <a:lnTo>
                    <a:pt x="2248" y="952"/>
                  </a:lnTo>
                  <a:lnTo>
                    <a:pt x="2247" y="954"/>
                  </a:lnTo>
                  <a:lnTo>
                    <a:pt x="2245" y="955"/>
                  </a:lnTo>
                  <a:lnTo>
                    <a:pt x="2243" y="955"/>
                  </a:lnTo>
                  <a:lnTo>
                    <a:pt x="2241" y="956"/>
                  </a:lnTo>
                  <a:lnTo>
                    <a:pt x="2239" y="955"/>
                  </a:lnTo>
                  <a:lnTo>
                    <a:pt x="2236" y="955"/>
                  </a:lnTo>
                  <a:lnTo>
                    <a:pt x="2235" y="954"/>
                  </a:lnTo>
                  <a:lnTo>
                    <a:pt x="2234" y="952"/>
                  </a:lnTo>
                  <a:lnTo>
                    <a:pt x="2232" y="951"/>
                  </a:lnTo>
                  <a:lnTo>
                    <a:pt x="2231" y="950"/>
                  </a:lnTo>
                  <a:lnTo>
                    <a:pt x="2231" y="947"/>
                  </a:lnTo>
                  <a:lnTo>
                    <a:pt x="2231" y="946"/>
                  </a:lnTo>
                  <a:close/>
                  <a:moveTo>
                    <a:pt x="2231" y="882"/>
                  </a:moveTo>
                  <a:lnTo>
                    <a:pt x="2231" y="861"/>
                  </a:lnTo>
                  <a:lnTo>
                    <a:pt x="2231" y="858"/>
                  </a:lnTo>
                  <a:lnTo>
                    <a:pt x="2231" y="855"/>
                  </a:lnTo>
                  <a:lnTo>
                    <a:pt x="2232" y="854"/>
                  </a:lnTo>
                  <a:lnTo>
                    <a:pt x="2234" y="853"/>
                  </a:lnTo>
                  <a:lnTo>
                    <a:pt x="2235" y="851"/>
                  </a:lnTo>
                  <a:lnTo>
                    <a:pt x="2236" y="850"/>
                  </a:lnTo>
                  <a:lnTo>
                    <a:pt x="2239" y="850"/>
                  </a:lnTo>
                  <a:lnTo>
                    <a:pt x="2241" y="850"/>
                  </a:lnTo>
                  <a:lnTo>
                    <a:pt x="2243" y="850"/>
                  </a:lnTo>
                  <a:lnTo>
                    <a:pt x="2245" y="850"/>
                  </a:lnTo>
                  <a:lnTo>
                    <a:pt x="2247" y="851"/>
                  </a:lnTo>
                  <a:lnTo>
                    <a:pt x="2248" y="853"/>
                  </a:lnTo>
                  <a:lnTo>
                    <a:pt x="2249" y="854"/>
                  </a:lnTo>
                  <a:lnTo>
                    <a:pt x="2251" y="855"/>
                  </a:lnTo>
                  <a:lnTo>
                    <a:pt x="2251" y="858"/>
                  </a:lnTo>
                  <a:lnTo>
                    <a:pt x="2252" y="861"/>
                  </a:lnTo>
                  <a:lnTo>
                    <a:pt x="2252" y="882"/>
                  </a:lnTo>
                  <a:lnTo>
                    <a:pt x="2251" y="883"/>
                  </a:lnTo>
                  <a:lnTo>
                    <a:pt x="2251" y="886"/>
                  </a:lnTo>
                  <a:lnTo>
                    <a:pt x="2249" y="887"/>
                  </a:lnTo>
                  <a:lnTo>
                    <a:pt x="2248" y="889"/>
                  </a:lnTo>
                  <a:lnTo>
                    <a:pt x="2247" y="890"/>
                  </a:lnTo>
                  <a:lnTo>
                    <a:pt x="2245" y="891"/>
                  </a:lnTo>
                  <a:lnTo>
                    <a:pt x="2243" y="891"/>
                  </a:lnTo>
                  <a:lnTo>
                    <a:pt x="2241" y="893"/>
                  </a:lnTo>
                  <a:lnTo>
                    <a:pt x="2239" y="891"/>
                  </a:lnTo>
                  <a:lnTo>
                    <a:pt x="2236" y="891"/>
                  </a:lnTo>
                  <a:lnTo>
                    <a:pt x="2235" y="890"/>
                  </a:lnTo>
                  <a:lnTo>
                    <a:pt x="2234" y="889"/>
                  </a:lnTo>
                  <a:lnTo>
                    <a:pt x="2232" y="887"/>
                  </a:lnTo>
                  <a:lnTo>
                    <a:pt x="2231" y="886"/>
                  </a:lnTo>
                  <a:lnTo>
                    <a:pt x="2231" y="883"/>
                  </a:lnTo>
                  <a:lnTo>
                    <a:pt x="2231" y="882"/>
                  </a:lnTo>
                  <a:close/>
                  <a:moveTo>
                    <a:pt x="2231" y="818"/>
                  </a:moveTo>
                  <a:lnTo>
                    <a:pt x="2231" y="797"/>
                  </a:lnTo>
                  <a:lnTo>
                    <a:pt x="2231" y="794"/>
                  </a:lnTo>
                  <a:lnTo>
                    <a:pt x="2231" y="792"/>
                  </a:lnTo>
                  <a:lnTo>
                    <a:pt x="2232" y="790"/>
                  </a:lnTo>
                  <a:lnTo>
                    <a:pt x="2234" y="789"/>
                  </a:lnTo>
                  <a:lnTo>
                    <a:pt x="2235" y="788"/>
                  </a:lnTo>
                  <a:lnTo>
                    <a:pt x="2236" y="786"/>
                  </a:lnTo>
                  <a:lnTo>
                    <a:pt x="2239" y="786"/>
                  </a:lnTo>
                  <a:lnTo>
                    <a:pt x="2241" y="786"/>
                  </a:lnTo>
                  <a:lnTo>
                    <a:pt x="2243" y="786"/>
                  </a:lnTo>
                  <a:lnTo>
                    <a:pt x="2245" y="786"/>
                  </a:lnTo>
                  <a:lnTo>
                    <a:pt x="2247" y="788"/>
                  </a:lnTo>
                  <a:lnTo>
                    <a:pt x="2248" y="789"/>
                  </a:lnTo>
                  <a:lnTo>
                    <a:pt x="2249" y="790"/>
                  </a:lnTo>
                  <a:lnTo>
                    <a:pt x="2251" y="792"/>
                  </a:lnTo>
                  <a:lnTo>
                    <a:pt x="2251" y="794"/>
                  </a:lnTo>
                  <a:lnTo>
                    <a:pt x="2252" y="797"/>
                  </a:lnTo>
                  <a:lnTo>
                    <a:pt x="2252" y="818"/>
                  </a:lnTo>
                  <a:lnTo>
                    <a:pt x="2251" y="820"/>
                  </a:lnTo>
                  <a:lnTo>
                    <a:pt x="2251" y="822"/>
                  </a:lnTo>
                  <a:lnTo>
                    <a:pt x="2249" y="824"/>
                  </a:lnTo>
                  <a:lnTo>
                    <a:pt x="2248" y="825"/>
                  </a:lnTo>
                  <a:lnTo>
                    <a:pt x="2247" y="826"/>
                  </a:lnTo>
                  <a:lnTo>
                    <a:pt x="2245" y="828"/>
                  </a:lnTo>
                  <a:lnTo>
                    <a:pt x="2243" y="828"/>
                  </a:lnTo>
                  <a:lnTo>
                    <a:pt x="2241" y="829"/>
                  </a:lnTo>
                  <a:lnTo>
                    <a:pt x="2239" y="828"/>
                  </a:lnTo>
                  <a:lnTo>
                    <a:pt x="2236" y="828"/>
                  </a:lnTo>
                  <a:lnTo>
                    <a:pt x="2235" y="826"/>
                  </a:lnTo>
                  <a:lnTo>
                    <a:pt x="2234" y="825"/>
                  </a:lnTo>
                  <a:lnTo>
                    <a:pt x="2232" y="824"/>
                  </a:lnTo>
                  <a:lnTo>
                    <a:pt x="2231" y="822"/>
                  </a:lnTo>
                  <a:lnTo>
                    <a:pt x="2231" y="820"/>
                  </a:lnTo>
                  <a:lnTo>
                    <a:pt x="2231" y="818"/>
                  </a:lnTo>
                  <a:close/>
                  <a:moveTo>
                    <a:pt x="2231" y="755"/>
                  </a:moveTo>
                  <a:lnTo>
                    <a:pt x="2231" y="733"/>
                  </a:lnTo>
                  <a:lnTo>
                    <a:pt x="2231" y="731"/>
                  </a:lnTo>
                  <a:lnTo>
                    <a:pt x="2231" y="728"/>
                  </a:lnTo>
                  <a:lnTo>
                    <a:pt x="2232" y="727"/>
                  </a:lnTo>
                  <a:lnTo>
                    <a:pt x="2234" y="725"/>
                  </a:lnTo>
                  <a:lnTo>
                    <a:pt x="2235" y="724"/>
                  </a:lnTo>
                  <a:lnTo>
                    <a:pt x="2236" y="723"/>
                  </a:lnTo>
                  <a:lnTo>
                    <a:pt x="2239" y="723"/>
                  </a:lnTo>
                  <a:lnTo>
                    <a:pt x="2241" y="723"/>
                  </a:lnTo>
                  <a:lnTo>
                    <a:pt x="2243" y="723"/>
                  </a:lnTo>
                  <a:lnTo>
                    <a:pt x="2245" y="723"/>
                  </a:lnTo>
                  <a:lnTo>
                    <a:pt x="2247" y="724"/>
                  </a:lnTo>
                  <a:lnTo>
                    <a:pt x="2248" y="725"/>
                  </a:lnTo>
                  <a:lnTo>
                    <a:pt x="2249" y="727"/>
                  </a:lnTo>
                  <a:lnTo>
                    <a:pt x="2251" y="728"/>
                  </a:lnTo>
                  <a:lnTo>
                    <a:pt x="2251" y="731"/>
                  </a:lnTo>
                  <a:lnTo>
                    <a:pt x="2252" y="733"/>
                  </a:lnTo>
                  <a:lnTo>
                    <a:pt x="2252" y="755"/>
                  </a:lnTo>
                  <a:lnTo>
                    <a:pt x="2251" y="756"/>
                  </a:lnTo>
                  <a:lnTo>
                    <a:pt x="2251" y="759"/>
                  </a:lnTo>
                  <a:lnTo>
                    <a:pt x="2249" y="760"/>
                  </a:lnTo>
                  <a:lnTo>
                    <a:pt x="2248" y="761"/>
                  </a:lnTo>
                  <a:lnTo>
                    <a:pt x="2247" y="763"/>
                  </a:lnTo>
                  <a:lnTo>
                    <a:pt x="2245" y="764"/>
                  </a:lnTo>
                  <a:lnTo>
                    <a:pt x="2243" y="764"/>
                  </a:lnTo>
                  <a:lnTo>
                    <a:pt x="2241" y="765"/>
                  </a:lnTo>
                  <a:lnTo>
                    <a:pt x="2239" y="764"/>
                  </a:lnTo>
                  <a:lnTo>
                    <a:pt x="2236" y="764"/>
                  </a:lnTo>
                  <a:lnTo>
                    <a:pt x="2235" y="763"/>
                  </a:lnTo>
                  <a:lnTo>
                    <a:pt x="2234" y="761"/>
                  </a:lnTo>
                  <a:lnTo>
                    <a:pt x="2232" y="760"/>
                  </a:lnTo>
                  <a:lnTo>
                    <a:pt x="2231" y="759"/>
                  </a:lnTo>
                  <a:lnTo>
                    <a:pt x="2231" y="756"/>
                  </a:lnTo>
                  <a:lnTo>
                    <a:pt x="2231" y="755"/>
                  </a:lnTo>
                  <a:close/>
                  <a:moveTo>
                    <a:pt x="2231" y="691"/>
                  </a:moveTo>
                  <a:lnTo>
                    <a:pt x="2231" y="670"/>
                  </a:lnTo>
                  <a:lnTo>
                    <a:pt x="2231" y="667"/>
                  </a:lnTo>
                  <a:lnTo>
                    <a:pt x="2231" y="664"/>
                  </a:lnTo>
                  <a:lnTo>
                    <a:pt x="2232" y="663"/>
                  </a:lnTo>
                  <a:lnTo>
                    <a:pt x="2234" y="662"/>
                  </a:lnTo>
                  <a:lnTo>
                    <a:pt x="2235" y="660"/>
                  </a:lnTo>
                  <a:lnTo>
                    <a:pt x="2236" y="659"/>
                  </a:lnTo>
                  <a:lnTo>
                    <a:pt x="2239" y="659"/>
                  </a:lnTo>
                  <a:lnTo>
                    <a:pt x="2241" y="659"/>
                  </a:lnTo>
                  <a:lnTo>
                    <a:pt x="2243" y="659"/>
                  </a:lnTo>
                  <a:lnTo>
                    <a:pt x="2245" y="659"/>
                  </a:lnTo>
                  <a:lnTo>
                    <a:pt x="2247" y="660"/>
                  </a:lnTo>
                  <a:lnTo>
                    <a:pt x="2248" y="662"/>
                  </a:lnTo>
                  <a:lnTo>
                    <a:pt x="2249" y="663"/>
                  </a:lnTo>
                  <a:lnTo>
                    <a:pt x="2251" y="664"/>
                  </a:lnTo>
                  <a:lnTo>
                    <a:pt x="2251" y="667"/>
                  </a:lnTo>
                  <a:lnTo>
                    <a:pt x="2252" y="670"/>
                  </a:lnTo>
                  <a:lnTo>
                    <a:pt x="2252" y="691"/>
                  </a:lnTo>
                  <a:lnTo>
                    <a:pt x="2251" y="692"/>
                  </a:lnTo>
                  <a:lnTo>
                    <a:pt x="2251" y="695"/>
                  </a:lnTo>
                  <a:lnTo>
                    <a:pt x="2249" y="696"/>
                  </a:lnTo>
                  <a:lnTo>
                    <a:pt x="2248" y="697"/>
                  </a:lnTo>
                  <a:lnTo>
                    <a:pt x="2247" y="699"/>
                  </a:lnTo>
                  <a:lnTo>
                    <a:pt x="2245" y="700"/>
                  </a:lnTo>
                  <a:lnTo>
                    <a:pt x="2243" y="700"/>
                  </a:lnTo>
                  <a:lnTo>
                    <a:pt x="2241" y="701"/>
                  </a:lnTo>
                  <a:lnTo>
                    <a:pt x="2239" y="700"/>
                  </a:lnTo>
                  <a:lnTo>
                    <a:pt x="2236" y="700"/>
                  </a:lnTo>
                  <a:lnTo>
                    <a:pt x="2235" y="699"/>
                  </a:lnTo>
                  <a:lnTo>
                    <a:pt x="2234" y="697"/>
                  </a:lnTo>
                  <a:lnTo>
                    <a:pt x="2232" y="696"/>
                  </a:lnTo>
                  <a:lnTo>
                    <a:pt x="2231" y="695"/>
                  </a:lnTo>
                  <a:lnTo>
                    <a:pt x="2231" y="692"/>
                  </a:lnTo>
                  <a:lnTo>
                    <a:pt x="2231" y="691"/>
                  </a:lnTo>
                  <a:close/>
                  <a:moveTo>
                    <a:pt x="2231" y="627"/>
                  </a:moveTo>
                  <a:lnTo>
                    <a:pt x="2231" y="606"/>
                  </a:lnTo>
                  <a:lnTo>
                    <a:pt x="2231" y="603"/>
                  </a:lnTo>
                  <a:lnTo>
                    <a:pt x="2231" y="601"/>
                  </a:lnTo>
                  <a:lnTo>
                    <a:pt x="2232" y="599"/>
                  </a:lnTo>
                  <a:lnTo>
                    <a:pt x="2234" y="598"/>
                  </a:lnTo>
                  <a:lnTo>
                    <a:pt x="2235" y="597"/>
                  </a:lnTo>
                  <a:lnTo>
                    <a:pt x="2236" y="595"/>
                  </a:lnTo>
                  <a:lnTo>
                    <a:pt x="2239" y="595"/>
                  </a:lnTo>
                  <a:lnTo>
                    <a:pt x="2241" y="595"/>
                  </a:lnTo>
                  <a:lnTo>
                    <a:pt x="2243" y="595"/>
                  </a:lnTo>
                  <a:lnTo>
                    <a:pt x="2245" y="595"/>
                  </a:lnTo>
                  <a:lnTo>
                    <a:pt x="2247" y="597"/>
                  </a:lnTo>
                  <a:lnTo>
                    <a:pt x="2248" y="598"/>
                  </a:lnTo>
                  <a:lnTo>
                    <a:pt x="2249" y="599"/>
                  </a:lnTo>
                  <a:lnTo>
                    <a:pt x="2251" y="601"/>
                  </a:lnTo>
                  <a:lnTo>
                    <a:pt x="2251" y="603"/>
                  </a:lnTo>
                  <a:lnTo>
                    <a:pt x="2252" y="606"/>
                  </a:lnTo>
                  <a:lnTo>
                    <a:pt x="2252" y="627"/>
                  </a:lnTo>
                  <a:lnTo>
                    <a:pt x="2251" y="628"/>
                  </a:lnTo>
                  <a:lnTo>
                    <a:pt x="2251" y="631"/>
                  </a:lnTo>
                  <a:lnTo>
                    <a:pt x="2249" y="632"/>
                  </a:lnTo>
                  <a:lnTo>
                    <a:pt x="2248" y="634"/>
                  </a:lnTo>
                  <a:lnTo>
                    <a:pt x="2247" y="635"/>
                  </a:lnTo>
                  <a:lnTo>
                    <a:pt x="2245" y="636"/>
                  </a:lnTo>
                  <a:lnTo>
                    <a:pt x="2243" y="636"/>
                  </a:lnTo>
                  <a:lnTo>
                    <a:pt x="2241" y="638"/>
                  </a:lnTo>
                  <a:lnTo>
                    <a:pt x="2239" y="636"/>
                  </a:lnTo>
                  <a:lnTo>
                    <a:pt x="2236" y="636"/>
                  </a:lnTo>
                  <a:lnTo>
                    <a:pt x="2235" y="635"/>
                  </a:lnTo>
                  <a:lnTo>
                    <a:pt x="2234" y="634"/>
                  </a:lnTo>
                  <a:lnTo>
                    <a:pt x="2232" y="632"/>
                  </a:lnTo>
                  <a:lnTo>
                    <a:pt x="2231" y="631"/>
                  </a:lnTo>
                  <a:lnTo>
                    <a:pt x="2231" y="628"/>
                  </a:lnTo>
                  <a:lnTo>
                    <a:pt x="2231" y="627"/>
                  </a:lnTo>
                  <a:close/>
                  <a:moveTo>
                    <a:pt x="2231" y="563"/>
                  </a:moveTo>
                  <a:lnTo>
                    <a:pt x="2231" y="542"/>
                  </a:lnTo>
                  <a:lnTo>
                    <a:pt x="2231" y="539"/>
                  </a:lnTo>
                  <a:lnTo>
                    <a:pt x="2231" y="537"/>
                  </a:lnTo>
                  <a:lnTo>
                    <a:pt x="2232" y="535"/>
                  </a:lnTo>
                  <a:lnTo>
                    <a:pt x="2234" y="534"/>
                  </a:lnTo>
                  <a:lnTo>
                    <a:pt x="2235" y="533"/>
                  </a:lnTo>
                  <a:lnTo>
                    <a:pt x="2236" y="531"/>
                  </a:lnTo>
                  <a:lnTo>
                    <a:pt x="2239" y="531"/>
                  </a:lnTo>
                  <a:lnTo>
                    <a:pt x="2241" y="531"/>
                  </a:lnTo>
                  <a:lnTo>
                    <a:pt x="2243" y="531"/>
                  </a:lnTo>
                  <a:lnTo>
                    <a:pt x="2245" y="531"/>
                  </a:lnTo>
                  <a:lnTo>
                    <a:pt x="2247" y="533"/>
                  </a:lnTo>
                  <a:lnTo>
                    <a:pt x="2248" y="534"/>
                  </a:lnTo>
                  <a:lnTo>
                    <a:pt x="2249" y="535"/>
                  </a:lnTo>
                  <a:lnTo>
                    <a:pt x="2251" y="537"/>
                  </a:lnTo>
                  <a:lnTo>
                    <a:pt x="2251" y="539"/>
                  </a:lnTo>
                  <a:lnTo>
                    <a:pt x="2252" y="542"/>
                  </a:lnTo>
                  <a:lnTo>
                    <a:pt x="2252" y="563"/>
                  </a:lnTo>
                  <a:lnTo>
                    <a:pt x="2251" y="565"/>
                  </a:lnTo>
                  <a:lnTo>
                    <a:pt x="2251" y="567"/>
                  </a:lnTo>
                  <a:lnTo>
                    <a:pt x="2249" y="569"/>
                  </a:lnTo>
                  <a:lnTo>
                    <a:pt x="2248" y="570"/>
                  </a:lnTo>
                  <a:lnTo>
                    <a:pt x="2247" y="571"/>
                  </a:lnTo>
                  <a:lnTo>
                    <a:pt x="2245" y="573"/>
                  </a:lnTo>
                  <a:lnTo>
                    <a:pt x="2243" y="573"/>
                  </a:lnTo>
                  <a:lnTo>
                    <a:pt x="2241" y="574"/>
                  </a:lnTo>
                  <a:lnTo>
                    <a:pt x="2239" y="573"/>
                  </a:lnTo>
                  <a:lnTo>
                    <a:pt x="2236" y="573"/>
                  </a:lnTo>
                  <a:lnTo>
                    <a:pt x="2235" y="571"/>
                  </a:lnTo>
                  <a:lnTo>
                    <a:pt x="2234" y="570"/>
                  </a:lnTo>
                  <a:lnTo>
                    <a:pt x="2232" y="569"/>
                  </a:lnTo>
                  <a:lnTo>
                    <a:pt x="2231" y="567"/>
                  </a:lnTo>
                  <a:lnTo>
                    <a:pt x="2231" y="565"/>
                  </a:lnTo>
                  <a:lnTo>
                    <a:pt x="2231" y="563"/>
                  </a:lnTo>
                  <a:close/>
                  <a:moveTo>
                    <a:pt x="2231" y="500"/>
                  </a:moveTo>
                  <a:lnTo>
                    <a:pt x="2231" y="478"/>
                  </a:lnTo>
                  <a:lnTo>
                    <a:pt x="2231" y="476"/>
                  </a:lnTo>
                  <a:lnTo>
                    <a:pt x="2231" y="473"/>
                  </a:lnTo>
                  <a:lnTo>
                    <a:pt x="2232" y="472"/>
                  </a:lnTo>
                  <a:lnTo>
                    <a:pt x="2234" y="470"/>
                  </a:lnTo>
                  <a:lnTo>
                    <a:pt x="2235" y="469"/>
                  </a:lnTo>
                  <a:lnTo>
                    <a:pt x="2236" y="468"/>
                  </a:lnTo>
                  <a:lnTo>
                    <a:pt x="2239" y="468"/>
                  </a:lnTo>
                  <a:lnTo>
                    <a:pt x="2241" y="468"/>
                  </a:lnTo>
                  <a:lnTo>
                    <a:pt x="2243" y="468"/>
                  </a:lnTo>
                  <a:lnTo>
                    <a:pt x="2245" y="468"/>
                  </a:lnTo>
                  <a:lnTo>
                    <a:pt x="2247" y="469"/>
                  </a:lnTo>
                  <a:lnTo>
                    <a:pt x="2248" y="470"/>
                  </a:lnTo>
                  <a:lnTo>
                    <a:pt x="2249" y="472"/>
                  </a:lnTo>
                  <a:lnTo>
                    <a:pt x="2251" y="473"/>
                  </a:lnTo>
                  <a:lnTo>
                    <a:pt x="2251" y="476"/>
                  </a:lnTo>
                  <a:lnTo>
                    <a:pt x="2252" y="478"/>
                  </a:lnTo>
                  <a:lnTo>
                    <a:pt x="2252" y="500"/>
                  </a:lnTo>
                  <a:lnTo>
                    <a:pt x="2251" y="501"/>
                  </a:lnTo>
                  <a:lnTo>
                    <a:pt x="2251" y="504"/>
                  </a:lnTo>
                  <a:lnTo>
                    <a:pt x="2249" y="505"/>
                  </a:lnTo>
                  <a:lnTo>
                    <a:pt x="2248" y="506"/>
                  </a:lnTo>
                  <a:lnTo>
                    <a:pt x="2247" y="508"/>
                  </a:lnTo>
                  <a:lnTo>
                    <a:pt x="2245" y="509"/>
                  </a:lnTo>
                  <a:lnTo>
                    <a:pt x="2243" y="509"/>
                  </a:lnTo>
                  <a:lnTo>
                    <a:pt x="2241" y="510"/>
                  </a:lnTo>
                  <a:lnTo>
                    <a:pt x="2239" y="509"/>
                  </a:lnTo>
                  <a:lnTo>
                    <a:pt x="2236" y="509"/>
                  </a:lnTo>
                  <a:lnTo>
                    <a:pt x="2235" y="508"/>
                  </a:lnTo>
                  <a:lnTo>
                    <a:pt x="2234" y="506"/>
                  </a:lnTo>
                  <a:lnTo>
                    <a:pt x="2232" y="505"/>
                  </a:lnTo>
                  <a:lnTo>
                    <a:pt x="2231" y="504"/>
                  </a:lnTo>
                  <a:lnTo>
                    <a:pt x="2231" y="501"/>
                  </a:lnTo>
                  <a:lnTo>
                    <a:pt x="2231" y="500"/>
                  </a:lnTo>
                  <a:close/>
                  <a:moveTo>
                    <a:pt x="2231" y="436"/>
                  </a:moveTo>
                  <a:lnTo>
                    <a:pt x="2231" y="415"/>
                  </a:lnTo>
                  <a:lnTo>
                    <a:pt x="2231" y="412"/>
                  </a:lnTo>
                  <a:lnTo>
                    <a:pt x="2231" y="409"/>
                  </a:lnTo>
                  <a:lnTo>
                    <a:pt x="2232" y="408"/>
                  </a:lnTo>
                  <a:lnTo>
                    <a:pt x="2234" y="407"/>
                  </a:lnTo>
                  <a:lnTo>
                    <a:pt x="2235" y="405"/>
                  </a:lnTo>
                  <a:lnTo>
                    <a:pt x="2236" y="404"/>
                  </a:lnTo>
                  <a:lnTo>
                    <a:pt x="2239" y="404"/>
                  </a:lnTo>
                  <a:lnTo>
                    <a:pt x="2241" y="404"/>
                  </a:lnTo>
                  <a:lnTo>
                    <a:pt x="2243" y="404"/>
                  </a:lnTo>
                  <a:lnTo>
                    <a:pt x="2245" y="404"/>
                  </a:lnTo>
                  <a:lnTo>
                    <a:pt x="2247" y="405"/>
                  </a:lnTo>
                  <a:lnTo>
                    <a:pt x="2248" y="407"/>
                  </a:lnTo>
                  <a:lnTo>
                    <a:pt x="2249" y="408"/>
                  </a:lnTo>
                  <a:lnTo>
                    <a:pt x="2251" y="409"/>
                  </a:lnTo>
                  <a:lnTo>
                    <a:pt x="2251" y="412"/>
                  </a:lnTo>
                  <a:lnTo>
                    <a:pt x="2252" y="415"/>
                  </a:lnTo>
                  <a:lnTo>
                    <a:pt x="2252" y="436"/>
                  </a:lnTo>
                  <a:lnTo>
                    <a:pt x="2251" y="437"/>
                  </a:lnTo>
                  <a:lnTo>
                    <a:pt x="2251" y="440"/>
                  </a:lnTo>
                  <a:lnTo>
                    <a:pt x="2249" y="441"/>
                  </a:lnTo>
                  <a:lnTo>
                    <a:pt x="2248" y="443"/>
                  </a:lnTo>
                  <a:lnTo>
                    <a:pt x="2247" y="444"/>
                  </a:lnTo>
                  <a:lnTo>
                    <a:pt x="2245" y="445"/>
                  </a:lnTo>
                  <a:lnTo>
                    <a:pt x="2243" y="445"/>
                  </a:lnTo>
                  <a:lnTo>
                    <a:pt x="2241" y="446"/>
                  </a:lnTo>
                  <a:lnTo>
                    <a:pt x="2239" y="445"/>
                  </a:lnTo>
                  <a:lnTo>
                    <a:pt x="2236" y="445"/>
                  </a:lnTo>
                  <a:lnTo>
                    <a:pt x="2235" y="444"/>
                  </a:lnTo>
                  <a:lnTo>
                    <a:pt x="2234" y="443"/>
                  </a:lnTo>
                  <a:lnTo>
                    <a:pt x="2232" y="441"/>
                  </a:lnTo>
                  <a:lnTo>
                    <a:pt x="2231" y="440"/>
                  </a:lnTo>
                  <a:lnTo>
                    <a:pt x="2231" y="437"/>
                  </a:lnTo>
                  <a:lnTo>
                    <a:pt x="2231" y="436"/>
                  </a:lnTo>
                  <a:close/>
                  <a:moveTo>
                    <a:pt x="2231" y="372"/>
                  </a:moveTo>
                  <a:lnTo>
                    <a:pt x="2231" y="351"/>
                  </a:lnTo>
                  <a:lnTo>
                    <a:pt x="2231" y="348"/>
                  </a:lnTo>
                  <a:lnTo>
                    <a:pt x="2231" y="346"/>
                  </a:lnTo>
                  <a:lnTo>
                    <a:pt x="2232" y="344"/>
                  </a:lnTo>
                  <a:lnTo>
                    <a:pt x="2234" y="343"/>
                  </a:lnTo>
                  <a:lnTo>
                    <a:pt x="2235" y="342"/>
                  </a:lnTo>
                  <a:lnTo>
                    <a:pt x="2236" y="340"/>
                  </a:lnTo>
                  <a:lnTo>
                    <a:pt x="2239" y="340"/>
                  </a:lnTo>
                  <a:lnTo>
                    <a:pt x="2241" y="340"/>
                  </a:lnTo>
                  <a:lnTo>
                    <a:pt x="2243" y="340"/>
                  </a:lnTo>
                  <a:lnTo>
                    <a:pt x="2245" y="340"/>
                  </a:lnTo>
                  <a:lnTo>
                    <a:pt x="2247" y="342"/>
                  </a:lnTo>
                  <a:lnTo>
                    <a:pt x="2248" y="343"/>
                  </a:lnTo>
                  <a:lnTo>
                    <a:pt x="2249" y="344"/>
                  </a:lnTo>
                  <a:lnTo>
                    <a:pt x="2251" y="346"/>
                  </a:lnTo>
                  <a:lnTo>
                    <a:pt x="2251" y="348"/>
                  </a:lnTo>
                  <a:lnTo>
                    <a:pt x="2252" y="351"/>
                  </a:lnTo>
                  <a:lnTo>
                    <a:pt x="2252" y="372"/>
                  </a:lnTo>
                  <a:lnTo>
                    <a:pt x="2251" y="373"/>
                  </a:lnTo>
                  <a:lnTo>
                    <a:pt x="2251" y="376"/>
                  </a:lnTo>
                  <a:lnTo>
                    <a:pt x="2249" y="377"/>
                  </a:lnTo>
                  <a:lnTo>
                    <a:pt x="2248" y="379"/>
                  </a:lnTo>
                  <a:lnTo>
                    <a:pt x="2247" y="380"/>
                  </a:lnTo>
                  <a:lnTo>
                    <a:pt x="2245" y="381"/>
                  </a:lnTo>
                  <a:lnTo>
                    <a:pt x="2243" y="381"/>
                  </a:lnTo>
                  <a:lnTo>
                    <a:pt x="2241" y="383"/>
                  </a:lnTo>
                  <a:lnTo>
                    <a:pt x="2239" y="381"/>
                  </a:lnTo>
                  <a:lnTo>
                    <a:pt x="2236" y="381"/>
                  </a:lnTo>
                  <a:lnTo>
                    <a:pt x="2235" y="380"/>
                  </a:lnTo>
                  <a:lnTo>
                    <a:pt x="2234" y="379"/>
                  </a:lnTo>
                  <a:lnTo>
                    <a:pt x="2232" y="377"/>
                  </a:lnTo>
                  <a:lnTo>
                    <a:pt x="2231" y="376"/>
                  </a:lnTo>
                  <a:lnTo>
                    <a:pt x="2231" y="373"/>
                  </a:lnTo>
                  <a:lnTo>
                    <a:pt x="2231" y="372"/>
                  </a:lnTo>
                  <a:close/>
                  <a:moveTo>
                    <a:pt x="2231" y="308"/>
                  </a:moveTo>
                  <a:lnTo>
                    <a:pt x="2231" y="287"/>
                  </a:lnTo>
                  <a:lnTo>
                    <a:pt x="2231" y="285"/>
                  </a:lnTo>
                  <a:lnTo>
                    <a:pt x="2231" y="282"/>
                  </a:lnTo>
                  <a:lnTo>
                    <a:pt x="2232" y="281"/>
                  </a:lnTo>
                  <a:lnTo>
                    <a:pt x="2234" y="279"/>
                  </a:lnTo>
                  <a:lnTo>
                    <a:pt x="2235" y="278"/>
                  </a:lnTo>
                  <a:lnTo>
                    <a:pt x="2236" y="277"/>
                  </a:lnTo>
                  <a:lnTo>
                    <a:pt x="2239" y="277"/>
                  </a:lnTo>
                  <a:lnTo>
                    <a:pt x="2241" y="277"/>
                  </a:lnTo>
                  <a:lnTo>
                    <a:pt x="2243" y="277"/>
                  </a:lnTo>
                  <a:lnTo>
                    <a:pt x="2245" y="277"/>
                  </a:lnTo>
                  <a:lnTo>
                    <a:pt x="2247" y="278"/>
                  </a:lnTo>
                  <a:lnTo>
                    <a:pt x="2248" y="279"/>
                  </a:lnTo>
                  <a:lnTo>
                    <a:pt x="2249" y="281"/>
                  </a:lnTo>
                  <a:lnTo>
                    <a:pt x="2251" y="282"/>
                  </a:lnTo>
                  <a:lnTo>
                    <a:pt x="2251" y="285"/>
                  </a:lnTo>
                  <a:lnTo>
                    <a:pt x="2252" y="287"/>
                  </a:lnTo>
                  <a:lnTo>
                    <a:pt x="2252" y="308"/>
                  </a:lnTo>
                  <a:lnTo>
                    <a:pt x="2251" y="310"/>
                  </a:lnTo>
                  <a:lnTo>
                    <a:pt x="2251" y="312"/>
                  </a:lnTo>
                  <a:lnTo>
                    <a:pt x="2249" y="314"/>
                  </a:lnTo>
                  <a:lnTo>
                    <a:pt x="2248" y="315"/>
                  </a:lnTo>
                  <a:lnTo>
                    <a:pt x="2247" y="316"/>
                  </a:lnTo>
                  <a:lnTo>
                    <a:pt x="2245" y="318"/>
                  </a:lnTo>
                  <a:lnTo>
                    <a:pt x="2243" y="318"/>
                  </a:lnTo>
                  <a:lnTo>
                    <a:pt x="2241" y="319"/>
                  </a:lnTo>
                  <a:lnTo>
                    <a:pt x="2239" y="318"/>
                  </a:lnTo>
                  <a:lnTo>
                    <a:pt x="2236" y="318"/>
                  </a:lnTo>
                  <a:lnTo>
                    <a:pt x="2235" y="316"/>
                  </a:lnTo>
                  <a:lnTo>
                    <a:pt x="2234" y="315"/>
                  </a:lnTo>
                  <a:lnTo>
                    <a:pt x="2232" y="314"/>
                  </a:lnTo>
                  <a:lnTo>
                    <a:pt x="2231" y="312"/>
                  </a:lnTo>
                  <a:lnTo>
                    <a:pt x="2231" y="310"/>
                  </a:lnTo>
                  <a:lnTo>
                    <a:pt x="2231" y="308"/>
                  </a:lnTo>
                  <a:close/>
                  <a:moveTo>
                    <a:pt x="2231" y="245"/>
                  </a:moveTo>
                  <a:lnTo>
                    <a:pt x="2231" y="223"/>
                  </a:lnTo>
                  <a:lnTo>
                    <a:pt x="2231" y="221"/>
                  </a:lnTo>
                  <a:lnTo>
                    <a:pt x="2231" y="218"/>
                  </a:lnTo>
                  <a:lnTo>
                    <a:pt x="2232" y="217"/>
                  </a:lnTo>
                  <a:lnTo>
                    <a:pt x="2234" y="215"/>
                  </a:lnTo>
                  <a:lnTo>
                    <a:pt x="2235" y="214"/>
                  </a:lnTo>
                  <a:lnTo>
                    <a:pt x="2236" y="213"/>
                  </a:lnTo>
                  <a:lnTo>
                    <a:pt x="2239" y="213"/>
                  </a:lnTo>
                  <a:lnTo>
                    <a:pt x="2241" y="213"/>
                  </a:lnTo>
                  <a:lnTo>
                    <a:pt x="2243" y="213"/>
                  </a:lnTo>
                  <a:lnTo>
                    <a:pt x="2245" y="213"/>
                  </a:lnTo>
                  <a:lnTo>
                    <a:pt x="2247" y="214"/>
                  </a:lnTo>
                  <a:lnTo>
                    <a:pt x="2248" y="215"/>
                  </a:lnTo>
                  <a:lnTo>
                    <a:pt x="2249" y="217"/>
                  </a:lnTo>
                  <a:lnTo>
                    <a:pt x="2251" y="218"/>
                  </a:lnTo>
                  <a:lnTo>
                    <a:pt x="2251" y="221"/>
                  </a:lnTo>
                  <a:lnTo>
                    <a:pt x="2252" y="223"/>
                  </a:lnTo>
                  <a:lnTo>
                    <a:pt x="2252" y="245"/>
                  </a:lnTo>
                  <a:lnTo>
                    <a:pt x="2251" y="246"/>
                  </a:lnTo>
                  <a:lnTo>
                    <a:pt x="2251" y="249"/>
                  </a:lnTo>
                  <a:lnTo>
                    <a:pt x="2249" y="250"/>
                  </a:lnTo>
                  <a:lnTo>
                    <a:pt x="2248" y="251"/>
                  </a:lnTo>
                  <a:lnTo>
                    <a:pt x="2247" y="253"/>
                  </a:lnTo>
                  <a:lnTo>
                    <a:pt x="2245" y="254"/>
                  </a:lnTo>
                  <a:lnTo>
                    <a:pt x="2243" y="254"/>
                  </a:lnTo>
                  <a:lnTo>
                    <a:pt x="2241" y="255"/>
                  </a:lnTo>
                  <a:lnTo>
                    <a:pt x="2239" y="254"/>
                  </a:lnTo>
                  <a:lnTo>
                    <a:pt x="2236" y="254"/>
                  </a:lnTo>
                  <a:lnTo>
                    <a:pt x="2235" y="253"/>
                  </a:lnTo>
                  <a:lnTo>
                    <a:pt x="2234" y="251"/>
                  </a:lnTo>
                  <a:lnTo>
                    <a:pt x="2232" y="250"/>
                  </a:lnTo>
                  <a:lnTo>
                    <a:pt x="2231" y="249"/>
                  </a:lnTo>
                  <a:lnTo>
                    <a:pt x="2231" y="246"/>
                  </a:lnTo>
                  <a:lnTo>
                    <a:pt x="2231" y="245"/>
                  </a:lnTo>
                  <a:close/>
                  <a:moveTo>
                    <a:pt x="2231" y="181"/>
                  </a:moveTo>
                  <a:lnTo>
                    <a:pt x="2231" y="160"/>
                  </a:lnTo>
                  <a:lnTo>
                    <a:pt x="2231" y="157"/>
                  </a:lnTo>
                  <a:lnTo>
                    <a:pt x="2231" y="154"/>
                  </a:lnTo>
                  <a:lnTo>
                    <a:pt x="2232" y="153"/>
                  </a:lnTo>
                  <a:lnTo>
                    <a:pt x="2234" y="152"/>
                  </a:lnTo>
                  <a:lnTo>
                    <a:pt x="2235" y="150"/>
                  </a:lnTo>
                  <a:lnTo>
                    <a:pt x="2236" y="149"/>
                  </a:lnTo>
                  <a:lnTo>
                    <a:pt x="2239" y="149"/>
                  </a:lnTo>
                  <a:lnTo>
                    <a:pt x="2241" y="149"/>
                  </a:lnTo>
                  <a:lnTo>
                    <a:pt x="2243" y="149"/>
                  </a:lnTo>
                  <a:lnTo>
                    <a:pt x="2245" y="149"/>
                  </a:lnTo>
                  <a:lnTo>
                    <a:pt x="2247" y="150"/>
                  </a:lnTo>
                  <a:lnTo>
                    <a:pt x="2248" y="152"/>
                  </a:lnTo>
                  <a:lnTo>
                    <a:pt x="2249" y="153"/>
                  </a:lnTo>
                  <a:lnTo>
                    <a:pt x="2251" y="154"/>
                  </a:lnTo>
                  <a:lnTo>
                    <a:pt x="2251" y="157"/>
                  </a:lnTo>
                  <a:lnTo>
                    <a:pt x="2252" y="160"/>
                  </a:lnTo>
                  <a:lnTo>
                    <a:pt x="2252" y="181"/>
                  </a:lnTo>
                  <a:lnTo>
                    <a:pt x="2251" y="182"/>
                  </a:lnTo>
                  <a:lnTo>
                    <a:pt x="2251" y="185"/>
                  </a:lnTo>
                  <a:lnTo>
                    <a:pt x="2249" y="186"/>
                  </a:lnTo>
                  <a:lnTo>
                    <a:pt x="2248" y="188"/>
                  </a:lnTo>
                  <a:lnTo>
                    <a:pt x="2247" y="189"/>
                  </a:lnTo>
                  <a:lnTo>
                    <a:pt x="2245" y="190"/>
                  </a:lnTo>
                  <a:lnTo>
                    <a:pt x="2243" y="190"/>
                  </a:lnTo>
                  <a:lnTo>
                    <a:pt x="2241" y="192"/>
                  </a:lnTo>
                  <a:lnTo>
                    <a:pt x="2239" y="190"/>
                  </a:lnTo>
                  <a:lnTo>
                    <a:pt x="2236" y="190"/>
                  </a:lnTo>
                  <a:lnTo>
                    <a:pt x="2235" y="189"/>
                  </a:lnTo>
                  <a:lnTo>
                    <a:pt x="2234" y="188"/>
                  </a:lnTo>
                  <a:lnTo>
                    <a:pt x="2232" y="186"/>
                  </a:lnTo>
                  <a:lnTo>
                    <a:pt x="2231" y="185"/>
                  </a:lnTo>
                  <a:lnTo>
                    <a:pt x="2231" y="182"/>
                  </a:lnTo>
                  <a:lnTo>
                    <a:pt x="2231" y="181"/>
                  </a:lnTo>
                  <a:close/>
                  <a:moveTo>
                    <a:pt x="2231" y="117"/>
                  </a:moveTo>
                  <a:lnTo>
                    <a:pt x="2231" y="96"/>
                  </a:lnTo>
                  <a:lnTo>
                    <a:pt x="2231" y="93"/>
                  </a:lnTo>
                  <a:lnTo>
                    <a:pt x="2231" y="91"/>
                  </a:lnTo>
                  <a:lnTo>
                    <a:pt x="2232" y="89"/>
                  </a:lnTo>
                  <a:lnTo>
                    <a:pt x="2234" y="88"/>
                  </a:lnTo>
                  <a:lnTo>
                    <a:pt x="2235" y="87"/>
                  </a:lnTo>
                  <a:lnTo>
                    <a:pt x="2236" y="85"/>
                  </a:lnTo>
                  <a:lnTo>
                    <a:pt x="2239" y="85"/>
                  </a:lnTo>
                  <a:lnTo>
                    <a:pt x="2241" y="85"/>
                  </a:lnTo>
                  <a:lnTo>
                    <a:pt x="2243" y="85"/>
                  </a:lnTo>
                  <a:lnTo>
                    <a:pt x="2245" y="85"/>
                  </a:lnTo>
                  <a:lnTo>
                    <a:pt x="2247" y="87"/>
                  </a:lnTo>
                  <a:lnTo>
                    <a:pt x="2248" y="88"/>
                  </a:lnTo>
                  <a:lnTo>
                    <a:pt x="2249" y="89"/>
                  </a:lnTo>
                  <a:lnTo>
                    <a:pt x="2251" y="91"/>
                  </a:lnTo>
                  <a:lnTo>
                    <a:pt x="2251" y="93"/>
                  </a:lnTo>
                  <a:lnTo>
                    <a:pt x="2252" y="96"/>
                  </a:lnTo>
                  <a:lnTo>
                    <a:pt x="2252" y="117"/>
                  </a:lnTo>
                  <a:lnTo>
                    <a:pt x="2251" y="119"/>
                  </a:lnTo>
                  <a:lnTo>
                    <a:pt x="2251" y="121"/>
                  </a:lnTo>
                  <a:lnTo>
                    <a:pt x="2249" y="123"/>
                  </a:lnTo>
                  <a:lnTo>
                    <a:pt x="2248" y="124"/>
                  </a:lnTo>
                  <a:lnTo>
                    <a:pt x="2247" y="125"/>
                  </a:lnTo>
                  <a:lnTo>
                    <a:pt x="2245" y="126"/>
                  </a:lnTo>
                  <a:lnTo>
                    <a:pt x="2243" y="126"/>
                  </a:lnTo>
                  <a:lnTo>
                    <a:pt x="2241" y="128"/>
                  </a:lnTo>
                  <a:lnTo>
                    <a:pt x="2239" y="126"/>
                  </a:lnTo>
                  <a:lnTo>
                    <a:pt x="2236" y="126"/>
                  </a:lnTo>
                  <a:lnTo>
                    <a:pt x="2235" y="125"/>
                  </a:lnTo>
                  <a:lnTo>
                    <a:pt x="2234" y="124"/>
                  </a:lnTo>
                  <a:lnTo>
                    <a:pt x="2232" y="123"/>
                  </a:lnTo>
                  <a:lnTo>
                    <a:pt x="2231" y="121"/>
                  </a:lnTo>
                  <a:lnTo>
                    <a:pt x="2231" y="119"/>
                  </a:lnTo>
                  <a:lnTo>
                    <a:pt x="2231" y="117"/>
                  </a:lnTo>
                  <a:close/>
                  <a:moveTo>
                    <a:pt x="2231" y="53"/>
                  </a:moveTo>
                  <a:lnTo>
                    <a:pt x="2231" y="32"/>
                  </a:lnTo>
                  <a:lnTo>
                    <a:pt x="2231" y="30"/>
                  </a:lnTo>
                  <a:lnTo>
                    <a:pt x="2231" y="27"/>
                  </a:lnTo>
                  <a:lnTo>
                    <a:pt x="2232" y="26"/>
                  </a:lnTo>
                  <a:lnTo>
                    <a:pt x="2234" y="24"/>
                  </a:lnTo>
                  <a:lnTo>
                    <a:pt x="2235" y="23"/>
                  </a:lnTo>
                  <a:lnTo>
                    <a:pt x="2236" y="22"/>
                  </a:lnTo>
                  <a:lnTo>
                    <a:pt x="2239" y="22"/>
                  </a:lnTo>
                  <a:lnTo>
                    <a:pt x="2241" y="22"/>
                  </a:lnTo>
                  <a:lnTo>
                    <a:pt x="2243" y="22"/>
                  </a:lnTo>
                  <a:lnTo>
                    <a:pt x="2245" y="22"/>
                  </a:lnTo>
                  <a:lnTo>
                    <a:pt x="2247" y="23"/>
                  </a:lnTo>
                  <a:lnTo>
                    <a:pt x="2248" y="24"/>
                  </a:lnTo>
                  <a:lnTo>
                    <a:pt x="2249" y="26"/>
                  </a:lnTo>
                  <a:lnTo>
                    <a:pt x="2251" y="27"/>
                  </a:lnTo>
                  <a:lnTo>
                    <a:pt x="2251" y="30"/>
                  </a:lnTo>
                  <a:lnTo>
                    <a:pt x="2252" y="32"/>
                  </a:lnTo>
                  <a:lnTo>
                    <a:pt x="2252" y="53"/>
                  </a:lnTo>
                  <a:lnTo>
                    <a:pt x="2251" y="55"/>
                  </a:lnTo>
                  <a:lnTo>
                    <a:pt x="2251" y="57"/>
                  </a:lnTo>
                  <a:lnTo>
                    <a:pt x="2249" y="59"/>
                  </a:lnTo>
                  <a:lnTo>
                    <a:pt x="2248" y="60"/>
                  </a:lnTo>
                  <a:lnTo>
                    <a:pt x="2247" y="61"/>
                  </a:lnTo>
                  <a:lnTo>
                    <a:pt x="2245" y="63"/>
                  </a:lnTo>
                  <a:lnTo>
                    <a:pt x="2243" y="63"/>
                  </a:lnTo>
                  <a:lnTo>
                    <a:pt x="2241" y="64"/>
                  </a:lnTo>
                  <a:lnTo>
                    <a:pt x="2239" y="63"/>
                  </a:lnTo>
                  <a:lnTo>
                    <a:pt x="2236" y="63"/>
                  </a:lnTo>
                  <a:lnTo>
                    <a:pt x="2235" y="61"/>
                  </a:lnTo>
                  <a:lnTo>
                    <a:pt x="2234" y="60"/>
                  </a:lnTo>
                  <a:lnTo>
                    <a:pt x="2232" y="59"/>
                  </a:lnTo>
                  <a:lnTo>
                    <a:pt x="2231" y="57"/>
                  </a:lnTo>
                  <a:lnTo>
                    <a:pt x="2231" y="55"/>
                  </a:lnTo>
                  <a:lnTo>
                    <a:pt x="2231" y="53"/>
                  </a:lnTo>
                  <a:close/>
                  <a:moveTo>
                    <a:pt x="2220" y="22"/>
                  </a:moveTo>
                  <a:lnTo>
                    <a:pt x="2199" y="22"/>
                  </a:lnTo>
                  <a:lnTo>
                    <a:pt x="2196" y="20"/>
                  </a:lnTo>
                  <a:lnTo>
                    <a:pt x="2194" y="20"/>
                  </a:lnTo>
                  <a:lnTo>
                    <a:pt x="2192" y="19"/>
                  </a:lnTo>
                  <a:lnTo>
                    <a:pt x="2191" y="18"/>
                  </a:lnTo>
                  <a:lnTo>
                    <a:pt x="2190" y="16"/>
                  </a:lnTo>
                  <a:lnTo>
                    <a:pt x="2188" y="15"/>
                  </a:lnTo>
                  <a:lnTo>
                    <a:pt x="2188" y="12"/>
                  </a:lnTo>
                  <a:lnTo>
                    <a:pt x="2188" y="11"/>
                  </a:lnTo>
                  <a:lnTo>
                    <a:pt x="2188" y="8"/>
                  </a:lnTo>
                  <a:lnTo>
                    <a:pt x="2188" y="6"/>
                  </a:lnTo>
                  <a:lnTo>
                    <a:pt x="2190" y="4"/>
                  </a:lnTo>
                  <a:lnTo>
                    <a:pt x="2191" y="3"/>
                  </a:lnTo>
                  <a:lnTo>
                    <a:pt x="2192" y="2"/>
                  </a:lnTo>
                  <a:lnTo>
                    <a:pt x="2194" y="0"/>
                  </a:lnTo>
                  <a:lnTo>
                    <a:pt x="2196" y="0"/>
                  </a:lnTo>
                  <a:lnTo>
                    <a:pt x="2199" y="0"/>
                  </a:lnTo>
                  <a:lnTo>
                    <a:pt x="2220" y="0"/>
                  </a:lnTo>
                  <a:lnTo>
                    <a:pt x="2222" y="0"/>
                  </a:lnTo>
                  <a:lnTo>
                    <a:pt x="2224" y="0"/>
                  </a:lnTo>
                  <a:lnTo>
                    <a:pt x="2226" y="2"/>
                  </a:lnTo>
                  <a:lnTo>
                    <a:pt x="2227" y="3"/>
                  </a:lnTo>
                  <a:lnTo>
                    <a:pt x="2228" y="4"/>
                  </a:lnTo>
                  <a:lnTo>
                    <a:pt x="2230" y="6"/>
                  </a:lnTo>
                  <a:lnTo>
                    <a:pt x="2230" y="8"/>
                  </a:lnTo>
                  <a:lnTo>
                    <a:pt x="2231" y="11"/>
                  </a:lnTo>
                  <a:lnTo>
                    <a:pt x="2230" y="12"/>
                  </a:lnTo>
                  <a:lnTo>
                    <a:pt x="2230" y="15"/>
                  </a:lnTo>
                  <a:lnTo>
                    <a:pt x="2228" y="16"/>
                  </a:lnTo>
                  <a:lnTo>
                    <a:pt x="2227" y="18"/>
                  </a:lnTo>
                  <a:lnTo>
                    <a:pt x="2226" y="19"/>
                  </a:lnTo>
                  <a:lnTo>
                    <a:pt x="2224" y="20"/>
                  </a:lnTo>
                  <a:lnTo>
                    <a:pt x="2222" y="20"/>
                  </a:lnTo>
                  <a:lnTo>
                    <a:pt x="2220" y="22"/>
                  </a:lnTo>
                  <a:close/>
                  <a:moveTo>
                    <a:pt x="2156" y="22"/>
                  </a:moveTo>
                  <a:lnTo>
                    <a:pt x="2135" y="22"/>
                  </a:lnTo>
                  <a:lnTo>
                    <a:pt x="2133" y="20"/>
                  </a:lnTo>
                  <a:lnTo>
                    <a:pt x="2130" y="20"/>
                  </a:lnTo>
                  <a:lnTo>
                    <a:pt x="2129" y="19"/>
                  </a:lnTo>
                  <a:lnTo>
                    <a:pt x="2127" y="18"/>
                  </a:lnTo>
                  <a:lnTo>
                    <a:pt x="2126" y="16"/>
                  </a:lnTo>
                  <a:lnTo>
                    <a:pt x="2125" y="15"/>
                  </a:lnTo>
                  <a:lnTo>
                    <a:pt x="2125" y="12"/>
                  </a:lnTo>
                  <a:lnTo>
                    <a:pt x="2125" y="11"/>
                  </a:lnTo>
                  <a:lnTo>
                    <a:pt x="2125" y="8"/>
                  </a:lnTo>
                  <a:lnTo>
                    <a:pt x="2125" y="6"/>
                  </a:lnTo>
                  <a:lnTo>
                    <a:pt x="2126" y="4"/>
                  </a:lnTo>
                  <a:lnTo>
                    <a:pt x="2127" y="3"/>
                  </a:lnTo>
                  <a:lnTo>
                    <a:pt x="2129" y="2"/>
                  </a:lnTo>
                  <a:lnTo>
                    <a:pt x="2130" y="0"/>
                  </a:lnTo>
                  <a:lnTo>
                    <a:pt x="2133" y="0"/>
                  </a:lnTo>
                  <a:lnTo>
                    <a:pt x="2135" y="0"/>
                  </a:lnTo>
                  <a:lnTo>
                    <a:pt x="2156" y="0"/>
                  </a:lnTo>
                  <a:lnTo>
                    <a:pt x="2158" y="0"/>
                  </a:lnTo>
                  <a:lnTo>
                    <a:pt x="2160" y="0"/>
                  </a:lnTo>
                  <a:lnTo>
                    <a:pt x="2162" y="2"/>
                  </a:lnTo>
                  <a:lnTo>
                    <a:pt x="2163" y="3"/>
                  </a:lnTo>
                  <a:lnTo>
                    <a:pt x="2164" y="4"/>
                  </a:lnTo>
                  <a:lnTo>
                    <a:pt x="2166" y="6"/>
                  </a:lnTo>
                  <a:lnTo>
                    <a:pt x="2166" y="8"/>
                  </a:lnTo>
                  <a:lnTo>
                    <a:pt x="2167" y="11"/>
                  </a:lnTo>
                  <a:lnTo>
                    <a:pt x="2166" y="12"/>
                  </a:lnTo>
                  <a:lnTo>
                    <a:pt x="2166" y="15"/>
                  </a:lnTo>
                  <a:lnTo>
                    <a:pt x="2164" y="16"/>
                  </a:lnTo>
                  <a:lnTo>
                    <a:pt x="2163" y="18"/>
                  </a:lnTo>
                  <a:lnTo>
                    <a:pt x="2162" y="19"/>
                  </a:lnTo>
                  <a:lnTo>
                    <a:pt x="2160" y="20"/>
                  </a:lnTo>
                  <a:lnTo>
                    <a:pt x="2158" y="20"/>
                  </a:lnTo>
                  <a:lnTo>
                    <a:pt x="2156" y="22"/>
                  </a:lnTo>
                  <a:close/>
                  <a:moveTo>
                    <a:pt x="2093" y="22"/>
                  </a:moveTo>
                  <a:lnTo>
                    <a:pt x="2072" y="22"/>
                  </a:lnTo>
                  <a:lnTo>
                    <a:pt x="2069" y="20"/>
                  </a:lnTo>
                  <a:lnTo>
                    <a:pt x="2066" y="20"/>
                  </a:lnTo>
                  <a:lnTo>
                    <a:pt x="2065" y="19"/>
                  </a:lnTo>
                  <a:lnTo>
                    <a:pt x="2064" y="18"/>
                  </a:lnTo>
                  <a:lnTo>
                    <a:pt x="2062" y="16"/>
                  </a:lnTo>
                  <a:lnTo>
                    <a:pt x="2061" y="15"/>
                  </a:lnTo>
                  <a:lnTo>
                    <a:pt x="2061" y="12"/>
                  </a:lnTo>
                  <a:lnTo>
                    <a:pt x="2061" y="11"/>
                  </a:lnTo>
                  <a:lnTo>
                    <a:pt x="2061" y="8"/>
                  </a:lnTo>
                  <a:lnTo>
                    <a:pt x="2061" y="6"/>
                  </a:lnTo>
                  <a:lnTo>
                    <a:pt x="2062" y="4"/>
                  </a:lnTo>
                  <a:lnTo>
                    <a:pt x="2064" y="3"/>
                  </a:lnTo>
                  <a:lnTo>
                    <a:pt x="2065" y="2"/>
                  </a:lnTo>
                  <a:lnTo>
                    <a:pt x="2066" y="0"/>
                  </a:lnTo>
                  <a:lnTo>
                    <a:pt x="2069" y="0"/>
                  </a:lnTo>
                  <a:lnTo>
                    <a:pt x="2072" y="0"/>
                  </a:lnTo>
                  <a:lnTo>
                    <a:pt x="2093" y="0"/>
                  </a:lnTo>
                  <a:lnTo>
                    <a:pt x="2094" y="0"/>
                  </a:lnTo>
                  <a:lnTo>
                    <a:pt x="2097" y="0"/>
                  </a:lnTo>
                  <a:lnTo>
                    <a:pt x="2098" y="2"/>
                  </a:lnTo>
                  <a:lnTo>
                    <a:pt x="2099" y="3"/>
                  </a:lnTo>
                  <a:lnTo>
                    <a:pt x="2101" y="4"/>
                  </a:lnTo>
                  <a:lnTo>
                    <a:pt x="2102" y="6"/>
                  </a:lnTo>
                  <a:lnTo>
                    <a:pt x="2102" y="8"/>
                  </a:lnTo>
                  <a:lnTo>
                    <a:pt x="2103" y="11"/>
                  </a:lnTo>
                  <a:lnTo>
                    <a:pt x="2102" y="12"/>
                  </a:lnTo>
                  <a:lnTo>
                    <a:pt x="2102" y="15"/>
                  </a:lnTo>
                  <a:lnTo>
                    <a:pt x="2101" y="16"/>
                  </a:lnTo>
                  <a:lnTo>
                    <a:pt x="2099" y="18"/>
                  </a:lnTo>
                  <a:lnTo>
                    <a:pt x="2098" y="19"/>
                  </a:lnTo>
                  <a:lnTo>
                    <a:pt x="2097" y="20"/>
                  </a:lnTo>
                  <a:lnTo>
                    <a:pt x="2094" y="20"/>
                  </a:lnTo>
                  <a:lnTo>
                    <a:pt x="2093" y="22"/>
                  </a:lnTo>
                  <a:close/>
                  <a:moveTo>
                    <a:pt x="2029" y="22"/>
                  </a:moveTo>
                  <a:lnTo>
                    <a:pt x="2008" y="22"/>
                  </a:lnTo>
                  <a:lnTo>
                    <a:pt x="2005" y="20"/>
                  </a:lnTo>
                  <a:lnTo>
                    <a:pt x="2002" y="20"/>
                  </a:lnTo>
                  <a:lnTo>
                    <a:pt x="2001" y="19"/>
                  </a:lnTo>
                  <a:lnTo>
                    <a:pt x="2000" y="18"/>
                  </a:lnTo>
                  <a:lnTo>
                    <a:pt x="1999" y="16"/>
                  </a:lnTo>
                  <a:lnTo>
                    <a:pt x="1997" y="15"/>
                  </a:lnTo>
                  <a:lnTo>
                    <a:pt x="1997" y="12"/>
                  </a:lnTo>
                  <a:lnTo>
                    <a:pt x="1997" y="11"/>
                  </a:lnTo>
                  <a:lnTo>
                    <a:pt x="1997" y="8"/>
                  </a:lnTo>
                  <a:lnTo>
                    <a:pt x="1997" y="6"/>
                  </a:lnTo>
                  <a:lnTo>
                    <a:pt x="1999" y="4"/>
                  </a:lnTo>
                  <a:lnTo>
                    <a:pt x="2000" y="3"/>
                  </a:lnTo>
                  <a:lnTo>
                    <a:pt x="2001" y="2"/>
                  </a:lnTo>
                  <a:lnTo>
                    <a:pt x="2002" y="0"/>
                  </a:lnTo>
                  <a:lnTo>
                    <a:pt x="2005" y="0"/>
                  </a:lnTo>
                  <a:lnTo>
                    <a:pt x="2008" y="0"/>
                  </a:lnTo>
                  <a:lnTo>
                    <a:pt x="2029" y="0"/>
                  </a:lnTo>
                  <a:lnTo>
                    <a:pt x="2030" y="0"/>
                  </a:lnTo>
                  <a:lnTo>
                    <a:pt x="2033" y="0"/>
                  </a:lnTo>
                  <a:lnTo>
                    <a:pt x="2034" y="2"/>
                  </a:lnTo>
                  <a:lnTo>
                    <a:pt x="2036" y="3"/>
                  </a:lnTo>
                  <a:lnTo>
                    <a:pt x="2037" y="4"/>
                  </a:lnTo>
                  <a:lnTo>
                    <a:pt x="2038" y="6"/>
                  </a:lnTo>
                  <a:lnTo>
                    <a:pt x="2038" y="8"/>
                  </a:lnTo>
                  <a:lnTo>
                    <a:pt x="2040" y="11"/>
                  </a:lnTo>
                  <a:lnTo>
                    <a:pt x="2038" y="12"/>
                  </a:lnTo>
                  <a:lnTo>
                    <a:pt x="2038" y="15"/>
                  </a:lnTo>
                  <a:lnTo>
                    <a:pt x="2037" y="16"/>
                  </a:lnTo>
                  <a:lnTo>
                    <a:pt x="2036" y="18"/>
                  </a:lnTo>
                  <a:lnTo>
                    <a:pt x="2034" y="19"/>
                  </a:lnTo>
                  <a:lnTo>
                    <a:pt x="2033" y="20"/>
                  </a:lnTo>
                  <a:lnTo>
                    <a:pt x="2030" y="20"/>
                  </a:lnTo>
                  <a:lnTo>
                    <a:pt x="2029" y="22"/>
                  </a:lnTo>
                  <a:close/>
                  <a:moveTo>
                    <a:pt x="1965" y="22"/>
                  </a:moveTo>
                  <a:lnTo>
                    <a:pt x="1944" y="22"/>
                  </a:lnTo>
                  <a:lnTo>
                    <a:pt x="1941" y="20"/>
                  </a:lnTo>
                  <a:lnTo>
                    <a:pt x="1939" y="20"/>
                  </a:lnTo>
                  <a:lnTo>
                    <a:pt x="1937" y="19"/>
                  </a:lnTo>
                  <a:lnTo>
                    <a:pt x="1936" y="18"/>
                  </a:lnTo>
                  <a:lnTo>
                    <a:pt x="1935" y="16"/>
                  </a:lnTo>
                  <a:lnTo>
                    <a:pt x="1933" y="15"/>
                  </a:lnTo>
                  <a:lnTo>
                    <a:pt x="1933" y="12"/>
                  </a:lnTo>
                  <a:lnTo>
                    <a:pt x="1933" y="11"/>
                  </a:lnTo>
                  <a:lnTo>
                    <a:pt x="1933" y="8"/>
                  </a:lnTo>
                  <a:lnTo>
                    <a:pt x="1933" y="6"/>
                  </a:lnTo>
                  <a:lnTo>
                    <a:pt x="1935" y="4"/>
                  </a:lnTo>
                  <a:lnTo>
                    <a:pt x="1936" y="3"/>
                  </a:lnTo>
                  <a:lnTo>
                    <a:pt x="1937" y="2"/>
                  </a:lnTo>
                  <a:lnTo>
                    <a:pt x="1939" y="0"/>
                  </a:lnTo>
                  <a:lnTo>
                    <a:pt x="1941" y="0"/>
                  </a:lnTo>
                  <a:lnTo>
                    <a:pt x="1944" y="0"/>
                  </a:lnTo>
                  <a:lnTo>
                    <a:pt x="1965" y="0"/>
                  </a:lnTo>
                  <a:lnTo>
                    <a:pt x="1967" y="0"/>
                  </a:lnTo>
                  <a:lnTo>
                    <a:pt x="1969" y="0"/>
                  </a:lnTo>
                  <a:lnTo>
                    <a:pt x="1971" y="2"/>
                  </a:lnTo>
                  <a:lnTo>
                    <a:pt x="1972" y="3"/>
                  </a:lnTo>
                  <a:lnTo>
                    <a:pt x="1973" y="4"/>
                  </a:lnTo>
                  <a:lnTo>
                    <a:pt x="1975" y="6"/>
                  </a:lnTo>
                  <a:lnTo>
                    <a:pt x="1975" y="8"/>
                  </a:lnTo>
                  <a:lnTo>
                    <a:pt x="1976" y="11"/>
                  </a:lnTo>
                  <a:lnTo>
                    <a:pt x="1975" y="12"/>
                  </a:lnTo>
                  <a:lnTo>
                    <a:pt x="1975" y="15"/>
                  </a:lnTo>
                  <a:lnTo>
                    <a:pt x="1973" y="16"/>
                  </a:lnTo>
                  <a:lnTo>
                    <a:pt x="1972" y="18"/>
                  </a:lnTo>
                  <a:lnTo>
                    <a:pt x="1971" y="19"/>
                  </a:lnTo>
                  <a:lnTo>
                    <a:pt x="1969" y="20"/>
                  </a:lnTo>
                  <a:lnTo>
                    <a:pt x="1967" y="20"/>
                  </a:lnTo>
                  <a:lnTo>
                    <a:pt x="1965" y="22"/>
                  </a:lnTo>
                  <a:close/>
                  <a:moveTo>
                    <a:pt x="1902" y="22"/>
                  </a:moveTo>
                  <a:lnTo>
                    <a:pt x="1880" y="22"/>
                  </a:lnTo>
                  <a:lnTo>
                    <a:pt x="1878" y="20"/>
                  </a:lnTo>
                  <a:lnTo>
                    <a:pt x="1875" y="20"/>
                  </a:lnTo>
                  <a:lnTo>
                    <a:pt x="1874" y="19"/>
                  </a:lnTo>
                  <a:lnTo>
                    <a:pt x="1872" y="18"/>
                  </a:lnTo>
                  <a:lnTo>
                    <a:pt x="1871" y="16"/>
                  </a:lnTo>
                  <a:lnTo>
                    <a:pt x="1870" y="15"/>
                  </a:lnTo>
                  <a:lnTo>
                    <a:pt x="1870" y="12"/>
                  </a:lnTo>
                  <a:lnTo>
                    <a:pt x="1870" y="11"/>
                  </a:lnTo>
                  <a:lnTo>
                    <a:pt x="1870" y="8"/>
                  </a:lnTo>
                  <a:lnTo>
                    <a:pt x="1870" y="6"/>
                  </a:lnTo>
                  <a:lnTo>
                    <a:pt x="1871" y="4"/>
                  </a:lnTo>
                  <a:lnTo>
                    <a:pt x="1872" y="3"/>
                  </a:lnTo>
                  <a:lnTo>
                    <a:pt x="1874" y="2"/>
                  </a:lnTo>
                  <a:lnTo>
                    <a:pt x="1875" y="0"/>
                  </a:lnTo>
                  <a:lnTo>
                    <a:pt x="1878" y="0"/>
                  </a:lnTo>
                  <a:lnTo>
                    <a:pt x="1880" y="0"/>
                  </a:lnTo>
                  <a:lnTo>
                    <a:pt x="1902" y="0"/>
                  </a:lnTo>
                  <a:lnTo>
                    <a:pt x="1903" y="0"/>
                  </a:lnTo>
                  <a:lnTo>
                    <a:pt x="1906" y="0"/>
                  </a:lnTo>
                  <a:lnTo>
                    <a:pt x="1907" y="2"/>
                  </a:lnTo>
                  <a:lnTo>
                    <a:pt x="1908" y="3"/>
                  </a:lnTo>
                  <a:lnTo>
                    <a:pt x="1910" y="4"/>
                  </a:lnTo>
                  <a:lnTo>
                    <a:pt x="1911" y="6"/>
                  </a:lnTo>
                  <a:lnTo>
                    <a:pt x="1911" y="8"/>
                  </a:lnTo>
                  <a:lnTo>
                    <a:pt x="1912" y="11"/>
                  </a:lnTo>
                  <a:lnTo>
                    <a:pt x="1911" y="12"/>
                  </a:lnTo>
                  <a:lnTo>
                    <a:pt x="1911" y="15"/>
                  </a:lnTo>
                  <a:lnTo>
                    <a:pt x="1910" y="16"/>
                  </a:lnTo>
                  <a:lnTo>
                    <a:pt x="1908" y="18"/>
                  </a:lnTo>
                  <a:lnTo>
                    <a:pt x="1907" y="19"/>
                  </a:lnTo>
                  <a:lnTo>
                    <a:pt x="1906" y="20"/>
                  </a:lnTo>
                  <a:lnTo>
                    <a:pt x="1903" y="20"/>
                  </a:lnTo>
                  <a:lnTo>
                    <a:pt x="1902" y="22"/>
                  </a:lnTo>
                  <a:close/>
                  <a:moveTo>
                    <a:pt x="1838" y="22"/>
                  </a:moveTo>
                  <a:lnTo>
                    <a:pt x="1817" y="22"/>
                  </a:lnTo>
                  <a:lnTo>
                    <a:pt x="1814" y="20"/>
                  </a:lnTo>
                  <a:lnTo>
                    <a:pt x="1811" y="20"/>
                  </a:lnTo>
                  <a:lnTo>
                    <a:pt x="1810" y="19"/>
                  </a:lnTo>
                  <a:lnTo>
                    <a:pt x="1809" y="18"/>
                  </a:lnTo>
                  <a:lnTo>
                    <a:pt x="1807" y="16"/>
                  </a:lnTo>
                  <a:lnTo>
                    <a:pt x="1806" y="15"/>
                  </a:lnTo>
                  <a:lnTo>
                    <a:pt x="1806" y="12"/>
                  </a:lnTo>
                  <a:lnTo>
                    <a:pt x="1806" y="11"/>
                  </a:lnTo>
                  <a:lnTo>
                    <a:pt x="1806" y="8"/>
                  </a:lnTo>
                  <a:lnTo>
                    <a:pt x="1806" y="6"/>
                  </a:lnTo>
                  <a:lnTo>
                    <a:pt x="1807" y="4"/>
                  </a:lnTo>
                  <a:lnTo>
                    <a:pt x="1809" y="3"/>
                  </a:lnTo>
                  <a:lnTo>
                    <a:pt x="1810" y="2"/>
                  </a:lnTo>
                  <a:lnTo>
                    <a:pt x="1811" y="0"/>
                  </a:lnTo>
                  <a:lnTo>
                    <a:pt x="1814" y="0"/>
                  </a:lnTo>
                  <a:lnTo>
                    <a:pt x="1817" y="0"/>
                  </a:lnTo>
                  <a:lnTo>
                    <a:pt x="1838" y="0"/>
                  </a:lnTo>
                  <a:lnTo>
                    <a:pt x="1839" y="0"/>
                  </a:lnTo>
                  <a:lnTo>
                    <a:pt x="1842" y="0"/>
                  </a:lnTo>
                  <a:lnTo>
                    <a:pt x="1843" y="2"/>
                  </a:lnTo>
                  <a:lnTo>
                    <a:pt x="1845" y="3"/>
                  </a:lnTo>
                  <a:lnTo>
                    <a:pt x="1846" y="4"/>
                  </a:lnTo>
                  <a:lnTo>
                    <a:pt x="1847" y="6"/>
                  </a:lnTo>
                  <a:lnTo>
                    <a:pt x="1847" y="8"/>
                  </a:lnTo>
                  <a:lnTo>
                    <a:pt x="1848" y="11"/>
                  </a:lnTo>
                  <a:lnTo>
                    <a:pt x="1847" y="12"/>
                  </a:lnTo>
                  <a:lnTo>
                    <a:pt x="1847" y="15"/>
                  </a:lnTo>
                  <a:lnTo>
                    <a:pt x="1846" y="16"/>
                  </a:lnTo>
                  <a:lnTo>
                    <a:pt x="1845" y="18"/>
                  </a:lnTo>
                  <a:lnTo>
                    <a:pt x="1843" y="19"/>
                  </a:lnTo>
                  <a:lnTo>
                    <a:pt x="1842" y="20"/>
                  </a:lnTo>
                  <a:lnTo>
                    <a:pt x="1839" y="20"/>
                  </a:lnTo>
                  <a:lnTo>
                    <a:pt x="1838" y="22"/>
                  </a:lnTo>
                  <a:close/>
                  <a:moveTo>
                    <a:pt x="1774" y="22"/>
                  </a:moveTo>
                  <a:lnTo>
                    <a:pt x="1753" y="22"/>
                  </a:lnTo>
                  <a:lnTo>
                    <a:pt x="1750" y="20"/>
                  </a:lnTo>
                  <a:lnTo>
                    <a:pt x="1748" y="20"/>
                  </a:lnTo>
                  <a:lnTo>
                    <a:pt x="1746" y="19"/>
                  </a:lnTo>
                  <a:lnTo>
                    <a:pt x="1745" y="18"/>
                  </a:lnTo>
                  <a:lnTo>
                    <a:pt x="1744" y="16"/>
                  </a:lnTo>
                  <a:lnTo>
                    <a:pt x="1742" y="15"/>
                  </a:lnTo>
                  <a:lnTo>
                    <a:pt x="1742" y="12"/>
                  </a:lnTo>
                  <a:lnTo>
                    <a:pt x="1742" y="11"/>
                  </a:lnTo>
                  <a:lnTo>
                    <a:pt x="1742" y="8"/>
                  </a:lnTo>
                  <a:lnTo>
                    <a:pt x="1742" y="6"/>
                  </a:lnTo>
                  <a:lnTo>
                    <a:pt x="1744" y="4"/>
                  </a:lnTo>
                  <a:lnTo>
                    <a:pt x="1745" y="3"/>
                  </a:lnTo>
                  <a:lnTo>
                    <a:pt x="1746" y="2"/>
                  </a:lnTo>
                  <a:lnTo>
                    <a:pt x="1748" y="0"/>
                  </a:lnTo>
                  <a:lnTo>
                    <a:pt x="1750" y="0"/>
                  </a:lnTo>
                  <a:lnTo>
                    <a:pt x="1753" y="0"/>
                  </a:lnTo>
                  <a:lnTo>
                    <a:pt x="1774" y="0"/>
                  </a:lnTo>
                  <a:lnTo>
                    <a:pt x="1775" y="0"/>
                  </a:lnTo>
                  <a:lnTo>
                    <a:pt x="1778" y="0"/>
                  </a:lnTo>
                  <a:lnTo>
                    <a:pt x="1779" y="2"/>
                  </a:lnTo>
                  <a:lnTo>
                    <a:pt x="1781" y="3"/>
                  </a:lnTo>
                  <a:lnTo>
                    <a:pt x="1782" y="4"/>
                  </a:lnTo>
                  <a:lnTo>
                    <a:pt x="1783" y="6"/>
                  </a:lnTo>
                  <a:lnTo>
                    <a:pt x="1783" y="8"/>
                  </a:lnTo>
                  <a:lnTo>
                    <a:pt x="1785" y="11"/>
                  </a:lnTo>
                  <a:lnTo>
                    <a:pt x="1783" y="12"/>
                  </a:lnTo>
                  <a:lnTo>
                    <a:pt x="1783" y="15"/>
                  </a:lnTo>
                  <a:lnTo>
                    <a:pt x="1782" y="16"/>
                  </a:lnTo>
                  <a:lnTo>
                    <a:pt x="1781" y="18"/>
                  </a:lnTo>
                  <a:lnTo>
                    <a:pt x="1779" y="19"/>
                  </a:lnTo>
                  <a:lnTo>
                    <a:pt x="1778" y="20"/>
                  </a:lnTo>
                  <a:lnTo>
                    <a:pt x="1775" y="20"/>
                  </a:lnTo>
                  <a:lnTo>
                    <a:pt x="1774" y="22"/>
                  </a:lnTo>
                  <a:close/>
                  <a:moveTo>
                    <a:pt x="1710" y="22"/>
                  </a:moveTo>
                  <a:lnTo>
                    <a:pt x="1689" y="22"/>
                  </a:lnTo>
                  <a:lnTo>
                    <a:pt x="1687" y="20"/>
                  </a:lnTo>
                  <a:lnTo>
                    <a:pt x="1684" y="20"/>
                  </a:lnTo>
                  <a:lnTo>
                    <a:pt x="1683" y="19"/>
                  </a:lnTo>
                  <a:lnTo>
                    <a:pt x="1681" y="18"/>
                  </a:lnTo>
                  <a:lnTo>
                    <a:pt x="1680" y="16"/>
                  </a:lnTo>
                  <a:lnTo>
                    <a:pt x="1679" y="15"/>
                  </a:lnTo>
                  <a:lnTo>
                    <a:pt x="1679" y="12"/>
                  </a:lnTo>
                  <a:lnTo>
                    <a:pt x="1679" y="11"/>
                  </a:lnTo>
                  <a:lnTo>
                    <a:pt x="1679" y="8"/>
                  </a:lnTo>
                  <a:lnTo>
                    <a:pt x="1679" y="6"/>
                  </a:lnTo>
                  <a:lnTo>
                    <a:pt x="1680" y="4"/>
                  </a:lnTo>
                  <a:lnTo>
                    <a:pt x="1681" y="3"/>
                  </a:lnTo>
                  <a:lnTo>
                    <a:pt x="1683" y="2"/>
                  </a:lnTo>
                  <a:lnTo>
                    <a:pt x="1684" y="0"/>
                  </a:lnTo>
                  <a:lnTo>
                    <a:pt x="1687" y="0"/>
                  </a:lnTo>
                  <a:lnTo>
                    <a:pt x="1689" y="0"/>
                  </a:lnTo>
                  <a:lnTo>
                    <a:pt x="1710" y="0"/>
                  </a:lnTo>
                  <a:lnTo>
                    <a:pt x="1712" y="0"/>
                  </a:lnTo>
                  <a:lnTo>
                    <a:pt x="1714" y="0"/>
                  </a:lnTo>
                  <a:lnTo>
                    <a:pt x="1716" y="2"/>
                  </a:lnTo>
                  <a:lnTo>
                    <a:pt x="1717" y="3"/>
                  </a:lnTo>
                  <a:lnTo>
                    <a:pt x="1718" y="4"/>
                  </a:lnTo>
                  <a:lnTo>
                    <a:pt x="1720" y="6"/>
                  </a:lnTo>
                  <a:lnTo>
                    <a:pt x="1720" y="8"/>
                  </a:lnTo>
                  <a:lnTo>
                    <a:pt x="1721" y="11"/>
                  </a:lnTo>
                  <a:lnTo>
                    <a:pt x="1720" y="12"/>
                  </a:lnTo>
                  <a:lnTo>
                    <a:pt x="1720" y="15"/>
                  </a:lnTo>
                  <a:lnTo>
                    <a:pt x="1718" y="16"/>
                  </a:lnTo>
                  <a:lnTo>
                    <a:pt x="1717" y="18"/>
                  </a:lnTo>
                  <a:lnTo>
                    <a:pt x="1716" y="19"/>
                  </a:lnTo>
                  <a:lnTo>
                    <a:pt x="1714" y="20"/>
                  </a:lnTo>
                  <a:lnTo>
                    <a:pt x="1712" y="20"/>
                  </a:lnTo>
                  <a:lnTo>
                    <a:pt x="1710" y="22"/>
                  </a:lnTo>
                  <a:close/>
                  <a:moveTo>
                    <a:pt x="1647" y="22"/>
                  </a:moveTo>
                  <a:lnTo>
                    <a:pt x="1625" y="22"/>
                  </a:lnTo>
                  <a:lnTo>
                    <a:pt x="1623" y="20"/>
                  </a:lnTo>
                  <a:lnTo>
                    <a:pt x="1620" y="20"/>
                  </a:lnTo>
                  <a:lnTo>
                    <a:pt x="1619" y="19"/>
                  </a:lnTo>
                  <a:lnTo>
                    <a:pt x="1617" y="18"/>
                  </a:lnTo>
                  <a:lnTo>
                    <a:pt x="1616" y="16"/>
                  </a:lnTo>
                  <a:lnTo>
                    <a:pt x="1615" y="15"/>
                  </a:lnTo>
                  <a:lnTo>
                    <a:pt x="1615" y="12"/>
                  </a:lnTo>
                  <a:lnTo>
                    <a:pt x="1615" y="11"/>
                  </a:lnTo>
                  <a:lnTo>
                    <a:pt x="1615" y="8"/>
                  </a:lnTo>
                  <a:lnTo>
                    <a:pt x="1615" y="6"/>
                  </a:lnTo>
                  <a:lnTo>
                    <a:pt x="1616" y="4"/>
                  </a:lnTo>
                  <a:lnTo>
                    <a:pt x="1617" y="3"/>
                  </a:lnTo>
                  <a:lnTo>
                    <a:pt x="1619" y="2"/>
                  </a:lnTo>
                  <a:lnTo>
                    <a:pt x="1620" y="0"/>
                  </a:lnTo>
                  <a:lnTo>
                    <a:pt x="1623" y="0"/>
                  </a:lnTo>
                  <a:lnTo>
                    <a:pt x="1625" y="0"/>
                  </a:lnTo>
                  <a:lnTo>
                    <a:pt x="1647" y="0"/>
                  </a:lnTo>
                  <a:lnTo>
                    <a:pt x="1648" y="0"/>
                  </a:lnTo>
                  <a:lnTo>
                    <a:pt x="1651" y="0"/>
                  </a:lnTo>
                  <a:lnTo>
                    <a:pt x="1652" y="2"/>
                  </a:lnTo>
                  <a:lnTo>
                    <a:pt x="1653" y="3"/>
                  </a:lnTo>
                  <a:lnTo>
                    <a:pt x="1655" y="4"/>
                  </a:lnTo>
                  <a:lnTo>
                    <a:pt x="1656" y="6"/>
                  </a:lnTo>
                  <a:lnTo>
                    <a:pt x="1656" y="8"/>
                  </a:lnTo>
                  <a:lnTo>
                    <a:pt x="1657" y="11"/>
                  </a:lnTo>
                  <a:lnTo>
                    <a:pt x="1656" y="12"/>
                  </a:lnTo>
                  <a:lnTo>
                    <a:pt x="1656" y="15"/>
                  </a:lnTo>
                  <a:lnTo>
                    <a:pt x="1655" y="16"/>
                  </a:lnTo>
                  <a:lnTo>
                    <a:pt x="1653" y="18"/>
                  </a:lnTo>
                  <a:lnTo>
                    <a:pt x="1652" y="19"/>
                  </a:lnTo>
                  <a:lnTo>
                    <a:pt x="1651" y="20"/>
                  </a:lnTo>
                  <a:lnTo>
                    <a:pt x="1648" y="20"/>
                  </a:lnTo>
                  <a:lnTo>
                    <a:pt x="1647" y="22"/>
                  </a:lnTo>
                  <a:close/>
                  <a:moveTo>
                    <a:pt x="1583" y="22"/>
                  </a:moveTo>
                  <a:lnTo>
                    <a:pt x="1562" y="22"/>
                  </a:lnTo>
                  <a:lnTo>
                    <a:pt x="1559" y="20"/>
                  </a:lnTo>
                  <a:lnTo>
                    <a:pt x="1556" y="20"/>
                  </a:lnTo>
                  <a:lnTo>
                    <a:pt x="1555" y="19"/>
                  </a:lnTo>
                  <a:lnTo>
                    <a:pt x="1554" y="18"/>
                  </a:lnTo>
                  <a:lnTo>
                    <a:pt x="1552" y="16"/>
                  </a:lnTo>
                  <a:lnTo>
                    <a:pt x="1551" y="15"/>
                  </a:lnTo>
                  <a:lnTo>
                    <a:pt x="1551" y="12"/>
                  </a:lnTo>
                  <a:lnTo>
                    <a:pt x="1551" y="11"/>
                  </a:lnTo>
                  <a:lnTo>
                    <a:pt x="1551" y="8"/>
                  </a:lnTo>
                  <a:lnTo>
                    <a:pt x="1551" y="6"/>
                  </a:lnTo>
                  <a:lnTo>
                    <a:pt x="1552" y="4"/>
                  </a:lnTo>
                  <a:lnTo>
                    <a:pt x="1554" y="3"/>
                  </a:lnTo>
                  <a:lnTo>
                    <a:pt x="1555" y="2"/>
                  </a:lnTo>
                  <a:lnTo>
                    <a:pt x="1556" y="0"/>
                  </a:lnTo>
                  <a:lnTo>
                    <a:pt x="1559" y="0"/>
                  </a:lnTo>
                  <a:lnTo>
                    <a:pt x="1562" y="0"/>
                  </a:lnTo>
                  <a:lnTo>
                    <a:pt x="1583" y="0"/>
                  </a:lnTo>
                  <a:lnTo>
                    <a:pt x="1584" y="0"/>
                  </a:lnTo>
                  <a:lnTo>
                    <a:pt x="1587" y="0"/>
                  </a:lnTo>
                  <a:lnTo>
                    <a:pt x="1588" y="2"/>
                  </a:lnTo>
                  <a:lnTo>
                    <a:pt x="1590" y="3"/>
                  </a:lnTo>
                  <a:lnTo>
                    <a:pt x="1591" y="4"/>
                  </a:lnTo>
                  <a:lnTo>
                    <a:pt x="1592" y="6"/>
                  </a:lnTo>
                  <a:lnTo>
                    <a:pt x="1592" y="8"/>
                  </a:lnTo>
                  <a:lnTo>
                    <a:pt x="1594" y="11"/>
                  </a:lnTo>
                  <a:lnTo>
                    <a:pt x="1592" y="12"/>
                  </a:lnTo>
                  <a:lnTo>
                    <a:pt x="1592" y="15"/>
                  </a:lnTo>
                  <a:lnTo>
                    <a:pt x="1591" y="16"/>
                  </a:lnTo>
                  <a:lnTo>
                    <a:pt x="1590" y="18"/>
                  </a:lnTo>
                  <a:lnTo>
                    <a:pt x="1588" y="19"/>
                  </a:lnTo>
                  <a:lnTo>
                    <a:pt x="1587" y="20"/>
                  </a:lnTo>
                  <a:lnTo>
                    <a:pt x="1584" y="20"/>
                  </a:lnTo>
                  <a:lnTo>
                    <a:pt x="1583" y="22"/>
                  </a:lnTo>
                  <a:close/>
                  <a:moveTo>
                    <a:pt x="1519" y="22"/>
                  </a:moveTo>
                  <a:lnTo>
                    <a:pt x="1498" y="22"/>
                  </a:lnTo>
                  <a:lnTo>
                    <a:pt x="1495" y="20"/>
                  </a:lnTo>
                  <a:lnTo>
                    <a:pt x="1493" y="20"/>
                  </a:lnTo>
                  <a:lnTo>
                    <a:pt x="1491" y="19"/>
                  </a:lnTo>
                  <a:lnTo>
                    <a:pt x="1490" y="18"/>
                  </a:lnTo>
                  <a:lnTo>
                    <a:pt x="1489" y="16"/>
                  </a:lnTo>
                  <a:lnTo>
                    <a:pt x="1487" y="15"/>
                  </a:lnTo>
                  <a:lnTo>
                    <a:pt x="1487" y="12"/>
                  </a:lnTo>
                  <a:lnTo>
                    <a:pt x="1487" y="11"/>
                  </a:lnTo>
                  <a:lnTo>
                    <a:pt x="1487" y="8"/>
                  </a:lnTo>
                  <a:lnTo>
                    <a:pt x="1487" y="6"/>
                  </a:lnTo>
                  <a:lnTo>
                    <a:pt x="1489" y="4"/>
                  </a:lnTo>
                  <a:lnTo>
                    <a:pt x="1490" y="3"/>
                  </a:lnTo>
                  <a:lnTo>
                    <a:pt x="1491" y="2"/>
                  </a:lnTo>
                  <a:lnTo>
                    <a:pt x="1493" y="0"/>
                  </a:lnTo>
                  <a:lnTo>
                    <a:pt x="1495" y="0"/>
                  </a:lnTo>
                  <a:lnTo>
                    <a:pt x="1498" y="0"/>
                  </a:lnTo>
                  <a:lnTo>
                    <a:pt x="1519" y="0"/>
                  </a:lnTo>
                  <a:lnTo>
                    <a:pt x="1521" y="0"/>
                  </a:lnTo>
                  <a:lnTo>
                    <a:pt x="1523" y="0"/>
                  </a:lnTo>
                  <a:lnTo>
                    <a:pt x="1525" y="2"/>
                  </a:lnTo>
                  <a:lnTo>
                    <a:pt x="1526" y="3"/>
                  </a:lnTo>
                  <a:lnTo>
                    <a:pt x="1527" y="4"/>
                  </a:lnTo>
                  <a:lnTo>
                    <a:pt x="1529" y="6"/>
                  </a:lnTo>
                  <a:lnTo>
                    <a:pt x="1529" y="8"/>
                  </a:lnTo>
                  <a:lnTo>
                    <a:pt x="1530" y="11"/>
                  </a:lnTo>
                  <a:lnTo>
                    <a:pt x="1529" y="12"/>
                  </a:lnTo>
                  <a:lnTo>
                    <a:pt x="1529" y="15"/>
                  </a:lnTo>
                  <a:lnTo>
                    <a:pt x="1527" y="16"/>
                  </a:lnTo>
                  <a:lnTo>
                    <a:pt x="1526" y="18"/>
                  </a:lnTo>
                  <a:lnTo>
                    <a:pt x="1525" y="19"/>
                  </a:lnTo>
                  <a:lnTo>
                    <a:pt x="1523" y="20"/>
                  </a:lnTo>
                  <a:lnTo>
                    <a:pt x="1521" y="20"/>
                  </a:lnTo>
                  <a:lnTo>
                    <a:pt x="1519" y="22"/>
                  </a:lnTo>
                  <a:close/>
                  <a:moveTo>
                    <a:pt x="1455" y="22"/>
                  </a:moveTo>
                  <a:lnTo>
                    <a:pt x="1434" y="22"/>
                  </a:lnTo>
                  <a:lnTo>
                    <a:pt x="1432" y="20"/>
                  </a:lnTo>
                  <a:lnTo>
                    <a:pt x="1429" y="20"/>
                  </a:lnTo>
                  <a:lnTo>
                    <a:pt x="1428" y="19"/>
                  </a:lnTo>
                  <a:lnTo>
                    <a:pt x="1426" y="18"/>
                  </a:lnTo>
                  <a:lnTo>
                    <a:pt x="1425" y="16"/>
                  </a:lnTo>
                  <a:lnTo>
                    <a:pt x="1424" y="15"/>
                  </a:lnTo>
                  <a:lnTo>
                    <a:pt x="1424" y="12"/>
                  </a:lnTo>
                  <a:lnTo>
                    <a:pt x="1424" y="11"/>
                  </a:lnTo>
                  <a:lnTo>
                    <a:pt x="1424" y="8"/>
                  </a:lnTo>
                  <a:lnTo>
                    <a:pt x="1424" y="6"/>
                  </a:lnTo>
                  <a:lnTo>
                    <a:pt x="1425" y="4"/>
                  </a:lnTo>
                  <a:lnTo>
                    <a:pt x="1426" y="3"/>
                  </a:lnTo>
                  <a:lnTo>
                    <a:pt x="1428" y="2"/>
                  </a:lnTo>
                  <a:lnTo>
                    <a:pt x="1429" y="0"/>
                  </a:lnTo>
                  <a:lnTo>
                    <a:pt x="1432" y="0"/>
                  </a:lnTo>
                  <a:lnTo>
                    <a:pt x="1434" y="0"/>
                  </a:lnTo>
                  <a:lnTo>
                    <a:pt x="1455" y="0"/>
                  </a:lnTo>
                  <a:lnTo>
                    <a:pt x="1457" y="0"/>
                  </a:lnTo>
                  <a:lnTo>
                    <a:pt x="1459" y="0"/>
                  </a:lnTo>
                  <a:lnTo>
                    <a:pt x="1461" y="2"/>
                  </a:lnTo>
                  <a:lnTo>
                    <a:pt x="1462" y="3"/>
                  </a:lnTo>
                  <a:lnTo>
                    <a:pt x="1463" y="4"/>
                  </a:lnTo>
                  <a:lnTo>
                    <a:pt x="1465" y="6"/>
                  </a:lnTo>
                  <a:lnTo>
                    <a:pt x="1465" y="8"/>
                  </a:lnTo>
                  <a:lnTo>
                    <a:pt x="1466" y="11"/>
                  </a:lnTo>
                  <a:lnTo>
                    <a:pt x="1465" y="12"/>
                  </a:lnTo>
                  <a:lnTo>
                    <a:pt x="1465" y="15"/>
                  </a:lnTo>
                  <a:lnTo>
                    <a:pt x="1463" y="16"/>
                  </a:lnTo>
                  <a:lnTo>
                    <a:pt x="1462" y="18"/>
                  </a:lnTo>
                  <a:lnTo>
                    <a:pt x="1461" y="19"/>
                  </a:lnTo>
                  <a:lnTo>
                    <a:pt x="1459" y="20"/>
                  </a:lnTo>
                  <a:lnTo>
                    <a:pt x="1457" y="20"/>
                  </a:lnTo>
                  <a:lnTo>
                    <a:pt x="1455" y="22"/>
                  </a:lnTo>
                  <a:close/>
                  <a:moveTo>
                    <a:pt x="1392" y="22"/>
                  </a:moveTo>
                  <a:lnTo>
                    <a:pt x="1371" y="22"/>
                  </a:lnTo>
                  <a:lnTo>
                    <a:pt x="1368" y="20"/>
                  </a:lnTo>
                  <a:lnTo>
                    <a:pt x="1365" y="20"/>
                  </a:lnTo>
                  <a:lnTo>
                    <a:pt x="1364" y="19"/>
                  </a:lnTo>
                  <a:lnTo>
                    <a:pt x="1363" y="18"/>
                  </a:lnTo>
                  <a:lnTo>
                    <a:pt x="1361" y="16"/>
                  </a:lnTo>
                  <a:lnTo>
                    <a:pt x="1360" y="15"/>
                  </a:lnTo>
                  <a:lnTo>
                    <a:pt x="1360" y="12"/>
                  </a:lnTo>
                  <a:lnTo>
                    <a:pt x="1360" y="11"/>
                  </a:lnTo>
                  <a:lnTo>
                    <a:pt x="1360" y="8"/>
                  </a:lnTo>
                  <a:lnTo>
                    <a:pt x="1360" y="6"/>
                  </a:lnTo>
                  <a:lnTo>
                    <a:pt x="1361" y="4"/>
                  </a:lnTo>
                  <a:lnTo>
                    <a:pt x="1363" y="3"/>
                  </a:lnTo>
                  <a:lnTo>
                    <a:pt x="1364" y="2"/>
                  </a:lnTo>
                  <a:lnTo>
                    <a:pt x="1365" y="0"/>
                  </a:lnTo>
                  <a:lnTo>
                    <a:pt x="1368" y="0"/>
                  </a:lnTo>
                  <a:lnTo>
                    <a:pt x="1371" y="0"/>
                  </a:lnTo>
                  <a:lnTo>
                    <a:pt x="1392" y="0"/>
                  </a:lnTo>
                  <a:lnTo>
                    <a:pt x="1393" y="0"/>
                  </a:lnTo>
                  <a:lnTo>
                    <a:pt x="1396" y="0"/>
                  </a:lnTo>
                  <a:lnTo>
                    <a:pt x="1397" y="2"/>
                  </a:lnTo>
                  <a:lnTo>
                    <a:pt x="1398" y="3"/>
                  </a:lnTo>
                  <a:lnTo>
                    <a:pt x="1400" y="4"/>
                  </a:lnTo>
                  <a:lnTo>
                    <a:pt x="1401" y="6"/>
                  </a:lnTo>
                  <a:lnTo>
                    <a:pt x="1401" y="8"/>
                  </a:lnTo>
                  <a:lnTo>
                    <a:pt x="1402" y="11"/>
                  </a:lnTo>
                  <a:lnTo>
                    <a:pt x="1401" y="12"/>
                  </a:lnTo>
                  <a:lnTo>
                    <a:pt x="1401" y="15"/>
                  </a:lnTo>
                  <a:lnTo>
                    <a:pt x="1400" y="16"/>
                  </a:lnTo>
                  <a:lnTo>
                    <a:pt x="1398" y="18"/>
                  </a:lnTo>
                  <a:lnTo>
                    <a:pt x="1397" y="19"/>
                  </a:lnTo>
                  <a:lnTo>
                    <a:pt x="1396" y="20"/>
                  </a:lnTo>
                  <a:lnTo>
                    <a:pt x="1393" y="20"/>
                  </a:lnTo>
                  <a:lnTo>
                    <a:pt x="1392" y="22"/>
                  </a:lnTo>
                  <a:close/>
                  <a:moveTo>
                    <a:pt x="1328" y="22"/>
                  </a:moveTo>
                  <a:lnTo>
                    <a:pt x="1307" y="22"/>
                  </a:lnTo>
                  <a:lnTo>
                    <a:pt x="1304" y="20"/>
                  </a:lnTo>
                  <a:lnTo>
                    <a:pt x="1301" y="20"/>
                  </a:lnTo>
                  <a:lnTo>
                    <a:pt x="1300" y="19"/>
                  </a:lnTo>
                  <a:lnTo>
                    <a:pt x="1299" y="18"/>
                  </a:lnTo>
                  <a:lnTo>
                    <a:pt x="1298" y="16"/>
                  </a:lnTo>
                  <a:lnTo>
                    <a:pt x="1296" y="15"/>
                  </a:lnTo>
                  <a:lnTo>
                    <a:pt x="1296" y="12"/>
                  </a:lnTo>
                  <a:lnTo>
                    <a:pt x="1296" y="11"/>
                  </a:lnTo>
                  <a:lnTo>
                    <a:pt x="1296" y="8"/>
                  </a:lnTo>
                  <a:lnTo>
                    <a:pt x="1296" y="6"/>
                  </a:lnTo>
                  <a:lnTo>
                    <a:pt x="1298" y="4"/>
                  </a:lnTo>
                  <a:lnTo>
                    <a:pt x="1299" y="3"/>
                  </a:lnTo>
                  <a:lnTo>
                    <a:pt x="1300" y="2"/>
                  </a:lnTo>
                  <a:lnTo>
                    <a:pt x="1301" y="0"/>
                  </a:lnTo>
                  <a:lnTo>
                    <a:pt x="1304" y="0"/>
                  </a:lnTo>
                  <a:lnTo>
                    <a:pt x="1307" y="0"/>
                  </a:lnTo>
                  <a:lnTo>
                    <a:pt x="1328" y="0"/>
                  </a:lnTo>
                  <a:lnTo>
                    <a:pt x="1329" y="0"/>
                  </a:lnTo>
                  <a:lnTo>
                    <a:pt x="1332" y="0"/>
                  </a:lnTo>
                  <a:lnTo>
                    <a:pt x="1333" y="2"/>
                  </a:lnTo>
                  <a:lnTo>
                    <a:pt x="1335" y="3"/>
                  </a:lnTo>
                  <a:lnTo>
                    <a:pt x="1336" y="4"/>
                  </a:lnTo>
                  <a:lnTo>
                    <a:pt x="1337" y="6"/>
                  </a:lnTo>
                  <a:lnTo>
                    <a:pt x="1337" y="8"/>
                  </a:lnTo>
                  <a:lnTo>
                    <a:pt x="1339" y="11"/>
                  </a:lnTo>
                  <a:lnTo>
                    <a:pt x="1337" y="12"/>
                  </a:lnTo>
                  <a:lnTo>
                    <a:pt x="1337" y="15"/>
                  </a:lnTo>
                  <a:lnTo>
                    <a:pt x="1336" y="16"/>
                  </a:lnTo>
                  <a:lnTo>
                    <a:pt x="1335" y="18"/>
                  </a:lnTo>
                  <a:lnTo>
                    <a:pt x="1333" y="19"/>
                  </a:lnTo>
                  <a:lnTo>
                    <a:pt x="1332" y="20"/>
                  </a:lnTo>
                  <a:lnTo>
                    <a:pt x="1329" y="20"/>
                  </a:lnTo>
                  <a:lnTo>
                    <a:pt x="1328" y="22"/>
                  </a:lnTo>
                  <a:close/>
                  <a:moveTo>
                    <a:pt x="1264" y="22"/>
                  </a:moveTo>
                  <a:lnTo>
                    <a:pt x="1243" y="22"/>
                  </a:lnTo>
                  <a:lnTo>
                    <a:pt x="1240" y="20"/>
                  </a:lnTo>
                  <a:lnTo>
                    <a:pt x="1238" y="20"/>
                  </a:lnTo>
                  <a:lnTo>
                    <a:pt x="1236" y="19"/>
                  </a:lnTo>
                  <a:lnTo>
                    <a:pt x="1235" y="18"/>
                  </a:lnTo>
                  <a:lnTo>
                    <a:pt x="1234" y="16"/>
                  </a:lnTo>
                  <a:lnTo>
                    <a:pt x="1232" y="15"/>
                  </a:lnTo>
                  <a:lnTo>
                    <a:pt x="1232" y="12"/>
                  </a:lnTo>
                  <a:lnTo>
                    <a:pt x="1232" y="11"/>
                  </a:lnTo>
                  <a:lnTo>
                    <a:pt x="1232" y="8"/>
                  </a:lnTo>
                  <a:lnTo>
                    <a:pt x="1232" y="6"/>
                  </a:lnTo>
                  <a:lnTo>
                    <a:pt x="1234" y="4"/>
                  </a:lnTo>
                  <a:lnTo>
                    <a:pt x="1235" y="3"/>
                  </a:lnTo>
                  <a:lnTo>
                    <a:pt x="1236" y="2"/>
                  </a:lnTo>
                  <a:lnTo>
                    <a:pt x="1238" y="0"/>
                  </a:lnTo>
                  <a:lnTo>
                    <a:pt x="1240" y="0"/>
                  </a:lnTo>
                  <a:lnTo>
                    <a:pt x="1243" y="0"/>
                  </a:lnTo>
                  <a:lnTo>
                    <a:pt x="1264" y="0"/>
                  </a:lnTo>
                  <a:lnTo>
                    <a:pt x="1266" y="0"/>
                  </a:lnTo>
                  <a:lnTo>
                    <a:pt x="1268" y="0"/>
                  </a:lnTo>
                  <a:lnTo>
                    <a:pt x="1270" y="2"/>
                  </a:lnTo>
                  <a:lnTo>
                    <a:pt x="1271" y="3"/>
                  </a:lnTo>
                  <a:lnTo>
                    <a:pt x="1272" y="4"/>
                  </a:lnTo>
                  <a:lnTo>
                    <a:pt x="1274" y="6"/>
                  </a:lnTo>
                  <a:lnTo>
                    <a:pt x="1274" y="8"/>
                  </a:lnTo>
                  <a:lnTo>
                    <a:pt x="1275" y="11"/>
                  </a:lnTo>
                  <a:lnTo>
                    <a:pt x="1274" y="12"/>
                  </a:lnTo>
                  <a:lnTo>
                    <a:pt x="1274" y="15"/>
                  </a:lnTo>
                  <a:lnTo>
                    <a:pt x="1272" y="16"/>
                  </a:lnTo>
                  <a:lnTo>
                    <a:pt x="1271" y="18"/>
                  </a:lnTo>
                  <a:lnTo>
                    <a:pt x="1270" y="19"/>
                  </a:lnTo>
                  <a:lnTo>
                    <a:pt x="1268" y="20"/>
                  </a:lnTo>
                  <a:lnTo>
                    <a:pt x="1266" y="20"/>
                  </a:lnTo>
                  <a:lnTo>
                    <a:pt x="1264" y="22"/>
                  </a:lnTo>
                  <a:close/>
                  <a:moveTo>
                    <a:pt x="1201" y="22"/>
                  </a:moveTo>
                  <a:lnTo>
                    <a:pt x="1179" y="22"/>
                  </a:lnTo>
                  <a:lnTo>
                    <a:pt x="1177" y="20"/>
                  </a:lnTo>
                  <a:lnTo>
                    <a:pt x="1174" y="20"/>
                  </a:lnTo>
                  <a:lnTo>
                    <a:pt x="1173" y="19"/>
                  </a:lnTo>
                  <a:lnTo>
                    <a:pt x="1171" y="18"/>
                  </a:lnTo>
                  <a:lnTo>
                    <a:pt x="1170" y="16"/>
                  </a:lnTo>
                  <a:lnTo>
                    <a:pt x="1169" y="15"/>
                  </a:lnTo>
                  <a:lnTo>
                    <a:pt x="1169" y="12"/>
                  </a:lnTo>
                  <a:lnTo>
                    <a:pt x="1169" y="11"/>
                  </a:lnTo>
                  <a:lnTo>
                    <a:pt x="1169" y="8"/>
                  </a:lnTo>
                  <a:lnTo>
                    <a:pt x="1169" y="6"/>
                  </a:lnTo>
                  <a:lnTo>
                    <a:pt x="1170" y="4"/>
                  </a:lnTo>
                  <a:lnTo>
                    <a:pt x="1171" y="3"/>
                  </a:lnTo>
                  <a:lnTo>
                    <a:pt x="1173" y="2"/>
                  </a:lnTo>
                  <a:lnTo>
                    <a:pt x="1174" y="0"/>
                  </a:lnTo>
                  <a:lnTo>
                    <a:pt x="1177" y="0"/>
                  </a:lnTo>
                  <a:lnTo>
                    <a:pt x="1179" y="0"/>
                  </a:lnTo>
                  <a:lnTo>
                    <a:pt x="1201" y="0"/>
                  </a:lnTo>
                  <a:lnTo>
                    <a:pt x="1202" y="0"/>
                  </a:lnTo>
                  <a:lnTo>
                    <a:pt x="1205" y="0"/>
                  </a:lnTo>
                  <a:lnTo>
                    <a:pt x="1206" y="2"/>
                  </a:lnTo>
                  <a:lnTo>
                    <a:pt x="1207" y="3"/>
                  </a:lnTo>
                  <a:lnTo>
                    <a:pt x="1209" y="4"/>
                  </a:lnTo>
                  <a:lnTo>
                    <a:pt x="1210" y="6"/>
                  </a:lnTo>
                  <a:lnTo>
                    <a:pt x="1210" y="8"/>
                  </a:lnTo>
                  <a:lnTo>
                    <a:pt x="1211" y="11"/>
                  </a:lnTo>
                  <a:lnTo>
                    <a:pt x="1210" y="12"/>
                  </a:lnTo>
                  <a:lnTo>
                    <a:pt x="1210" y="15"/>
                  </a:lnTo>
                  <a:lnTo>
                    <a:pt x="1209" y="16"/>
                  </a:lnTo>
                  <a:lnTo>
                    <a:pt x="1207" y="18"/>
                  </a:lnTo>
                  <a:lnTo>
                    <a:pt x="1206" y="19"/>
                  </a:lnTo>
                  <a:lnTo>
                    <a:pt x="1205" y="20"/>
                  </a:lnTo>
                  <a:lnTo>
                    <a:pt x="1202" y="20"/>
                  </a:lnTo>
                  <a:lnTo>
                    <a:pt x="1201" y="22"/>
                  </a:lnTo>
                  <a:close/>
                  <a:moveTo>
                    <a:pt x="1137" y="22"/>
                  </a:moveTo>
                  <a:lnTo>
                    <a:pt x="1116" y="22"/>
                  </a:lnTo>
                  <a:lnTo>
                    <a:pt x="1113" y="20"/>
                  </a:lnTo>
                  <a:lnTo>
                    <a:pt x="1110" y="20"/>
                  </a:lnTo>
                  <a:lnTo>
                    <a:pt x="1109" y="19"/>
                  </a:lnTo>
                  <a:lnTo>
                    <a:pt x="1108" y="18"/>
                  </a:lnTo>
                  <a:lnTo>
                    <a:pt x="1106" y="16"/>
                  </a:lnTo>
                  <a:lnTo>
                    <a:pt x="1105" y="15"/>
                  </a:lnTo>
                  <a:lnTo>
                    <a:pt x="1105" y="12"/>
                  </a:lnTo>
                  <a:lnTo>
                    <a:pt x="1105" y="11"/>
                  </a:lnTo>
                  <a:lnTo>
                    <a:pt x="1105" y="8"/>
                  </a:lnTo>
                  <a:lnTo>
                    <a:pt x="1105" y="6"/>
                  </a:lnTo>
                  <a:lnTo>
                    <a:pt x="1106" y="4"/>
                  </a:lnTo>
                  <a:lnTo>
                    <a:pt x="1108" y="3"/>
                  </a:lnTo>
                  <a:lnTo>
                    <a:pt x="1109" y="2"/>
                  </a:lnTo>
                  <a:lnTo>
                    <a:pt x="1110" y="0"/>
                  </a:lnTo>
                  <a:lnTo>
                    <a:pt x="1113" y="0"/>
                  </a:lnTo>
                  <a:lnTo>
                    <a:pt x="1116" y="0"/>
                  </a:lnTo>
                  <a:lnTo>
                    <a:pt x="1137" y="0"/>
                  </a:lnTo>
                  <a:lnTo>
                    <a:pt x="1138" y="0"/>
                  </a:lnTo>
                  <a:lnTo>
                    <a:pt x="1141" y="0"/>
                  </a:lnTo>
                  <a:lnTo>
                    <a:pt x="1142" y="2"/>
                  </a:lnTo>
                  <a:lnTo>
                    <a:pt x="1144" y="3"/>
                  </a:lnTo>
                  <a:lnTo>
                    <a:pt x="1145" y="4"/>
                  </a:lnTo>
                  <a:lnTo>
                    <a:pt x="1146" y="6"/>
                  </a:lnTo>
                  <a:lnTo>
                    <a:pt x="1146" y="8"/>
                  </a:lnTo>
                  <a:lnTo>
                    <a:pt x="1147" y="11"/>
                  </a:lnTo>
                  <a:lnTo>
                    <a:pt x="1146" y="12"/>
                  </a:lnTo>
                  <a:lnTo>
                    <a:pt x="1146" y="15"/>
                  </a:lnTo>
                  <a:lnTo>
                    <a:pt x="1145" y="16"/>
                  </a:lnTo>
                  <a:lnTo>
                    <a:pt x="1144" y="18"/>
                  </a:lnTo>
                  <a:lnTo>
                    <a:pt x="1142" y="19"/>
                  </a:lnTo>
                  <a:lnTo>
                    <a:pt x="1141" y="20"/>
                  </a:lnTo>
                  <a:lnTo>
                    <a:pt x="1138" y="20"/>
                  </a:lnTo>
                  <a:lnTo>
                    <a:pt x="1137" y="22"/>
                  </a:lnTo>
                  <a:close/>
                  <a:moveTo>
                    <a:pt x="1073" y="22"/>
                  </a:moveTo>
                  <a:lnTo>
                    <a:pt x="1052" y="22"/>
                  </a:lnTo>
                  <a:lnTo>
                    <a:pt x="1049" y="20"/>
                  </a:lnTo>
                  <a:lnTo>
                    <a:pt x="1047" y="20"/>
                  </a:lnTo>
                  <a:lnTo>
                    <a:pt x="1045" y="19"/>
                  </a:lnTo>
                  <a:lnTo>
                    <a:pt x="1044" y="18"/>
                  </a:lnTo>
                  <a:lnTo>
                    <a:pt x="1043" y="16"/>
                  </a:lnTo>
                  <a:lnTo>
                    <a:pt x="1041" y="15"/>
                  </a:lnTo>
                  <a:lnTo>
                    <a:pt x="1041" y="12"/>
                  </a:lnTo>
                  <a:lnTo>
                    <a:pt x="1041" y="11"/>
                  </a:lnTo>
                  <a:lnTo>
                    <a:pt x="1041" y="8"/>
                  </a:lnTo>
                  <a:lnTo>
                    <a:pt x="1041" y="6"/>
                  </a:lnTo>
                  <a:lnTo>
                    <a:pt x="1043" y="4"/>
                  </a:lnTo>
                  <a:lnTo>
                    <a:pt x="1044" y="3"/>
                  </a:lnTo>
                  <a:lnTo>
                    <a:pt x="1045" y="2"/>
                  </a:lnTo>
                  <a:lnTo>
                    <a:pt x="1047" y="0"/>
                  </a:lnTo>
                  <a:lnTo>
                    <a:pt x="1049" y="0"/>
                  </a:lnTo>
                  <a:lnTo>
                    <a:pt x="1052" y="0"/>
                  </a:lnTo>
                  <a:lnTo>
                    <a:pt x="1073" y="0"/>
                  </a:lnTo>
                  <a:lnTo>
                    <a:pt x="1074" y="0"/>
                  </a:lnTo>
                  <a:lnTo>
                    <a:pt x="1077" y="0"/>
                  </a:lnTo>
                  <a:lnTo>
                    <a:pt x="1078" y="2"/>
                  </a:lnTo>
                  <a:lnTo>
                    <a:pt x="1080" y="3"/>
                  </a:lnTo>
                  <a:lnTo>
                    <a:pt x="1081" y="4"/>
                  </a:lnTo>
                  <a:lnTo>
                    <a:pt x="1082" y="6"/>
                  </a:lnTo>
                  <a:lnTo>
                    <a:pt x="1082" y="8"/>
                  </a:lnTo>
                  <a:lnTo>
                    <a:pt x="1084" y="11"/>
                  </a:lnTo>
                  <a:lnTo>
                    <a:pt x="1082" y="12"/>
                  </a:lnTo>
                  <a:lnTo>
                    <a:pt x="1082" y="15"/>
                  </a:lnTo>
                  <a:lnTo>
                    <a:pt x="1081" y="16"/>
                  </a:lnTo>
                  <a:lnTo>
                    <a:pt x="1080" y="18"/>
                  </a:lnTo>
                  <a:lnTo>
                    <a:pt x="1078" y="19"/>
                  </a:lnTo>
                  <a:lnTo>
                    <a:pt x="1077" y="20"/>
                  </a:lnTo>
                  <a:lnTo>
                    <a:pt x="1074" y="20"/>
                  </a:lnTo>
                  <a:lnTo>
                    <a:pt x="1073" y="22"/>
                  </a:lnTo>
                  <a:close/>
                  <a:moveTo>
                    <a:pt x="1009" y="22"/>
                  </a:moveTo>
                  <a:lnTo>
                    <a:pt x="988" y="22"/>
                  </a:lnTo>
                  <a:lnTo>
                    <a:pt x="986" y="20"/>
                  </a:lnTo>
                  <a:lnTo>
                    <a:pt x="983" y="20"/>
                  </a:lnTo>
                  <a:lnTo>
                    <a:pt x="982" y="19"/>
                  </a:lnTo>
                  <a:lnTo>
                    <a:pt x="980" y="18"/>
                  </a:lnTo>
                  <a:lnTo>
                    <a:pt x="979" y="16"/>
                  </a:lnTo>
                  <a:lnTo>
                    <a:pt x="978" y="15"/>
                  </a:lnTo>
                  <a:lnTo>
                    <a:pt x="978" y="12"/>
                  </a:lnTo>
                  <a:lnTo>
                    <a:pt x="978" y="11"/>
                  </a:lnTo>
                  <a:lnTo>
                    <a:pt x="978" y="8"/>
                  </a:lnTo>
                  <a:lnTo>
                    <a:pt x="978" y="6"/>
                  </a:lnTo>
                  <a:lnTo>
                    <a:pt x="979" y="4"/>
                  </a:lnTo>
                  <a:lnTo>
                    <a:pt x="980" y="3"/>
                  </a:lnTo>
                  <a:lnTo>
                    <a:pt x="982" y="2"/>
                  </a:lnTo>
                  <a:lnTo>
                    <a:pt x="983" y="0"/>
                  </a:lnTo>
                  <a:lnTo>
                    <a:pt x="986" y="0"/>
                  </a:lnTo>
                  <a:lnTo>
                    <a:pt x="988" y="0"/>
                  </a:lnTo>
                  <a:lnTo>
                    <a:pt x="1009" y="0"/>
                  </a:lnTo>
                  <a:lnTo>
                    <a:pt x="1011" y="0"/>
                  </a:lnTo>
                  <a:lnTo>
                    <a:pt x="1013" y="0"/>
                  </a:lnTo>
                  <a:lnTo>
                    <a:pt x="1015" y="2"/>
                  </a:lnTo>
                  <a:lnTo>
                    <a:pt x="1016" y="3"/>
                  </a:lnTo>
                  <a:lnTo>
                    <a:pt x="1017" y="4"/>
                  </a:lnTo>
                  <a:lnTo>
                    <a:pt x="1019" y="6"/>
                  </a:lnTo>
                  <a:lnTo>
                    <a:pt x="1019" y="8"/>
                  </a:lnTo>
                  <a:lnTo>
                    <a:pt x="1020" y="11"/>
                  </a:lnTo>
                  <a:lnTo>
                    <a:pt x="1019" y="12"/>
                  </a:lnTo>
                  <a:lnTo>
                    <a:pt x="1019" y="15"/>
                  </a:lnTo>
                  <a:lnTo>
                    <a:pt x="1017" y="16"/>
                  </a:lnTo>
                  <a:lnTo>
                    <a:pt x="1016" y="18"/>
                  </a:lnTo>
                  <a:lnTo>
                    <a:pt x="1015" y="19"/>
                  </a:lnTo>
                  <a:lnTo>
                    <a:pt x="1013" y="20"/>
                  </a:lnTo>
                  <a:lnTo>
                    <a:pt x="1011" y="20"/>
                  </a:lnTo>
                  <a:lnTo>
                    <a:pt x="1009" y="22"/>
                  </a:lnTo>
                  <a:close/>
                  <a:moveTo>
                    <a:pt x="946" y="22"/>
                  </a:moveTo>
                  <a:lnTo>
                    <a:pt x="924" y="22"/>
                  </a:lnTo>
                  <a:lnTo>
                    <a:pt x="922" y="20"/>
                  </a:lnTo>
                  <a:lnTo>
                    <a:pt x="919" y="20"/>
                  </a:lnTo>
                  <a:lnTo>
                    <a:pt x="918" y="19"/>
                  </a:lnTo>
                  <a:lnTo>
                    <a:pt x="916" y="18"/>
                  </a:lnTo>
                  <a:lnTo>
                    <a:pt x="915" y="16"/>
                  </a:lnTo>
                  <a:lnTo>
                    <a:pt x="914" y="15"/>
                  </a:lnTo>
                  <a:lnTo>
                    <a:pt x="914" y="12"/>
                  </a:lnTo>
                  <a:lnTo>
                    <a:pt x="914" y="11"/>
                  </a:lnTo>
                  <a:lnTo>
                    <a:pt x="914" y="8"/>
                  </a:lnTo>
                  <a:lnTo>
                    <a:pt x="914" y="6"/>
                  </a:lnTo>
                  <a:lnTo>
                    <a:pt x="915" y="4"/>
                  </a:lnTo>
                  <a:lnTo>
                    <a:pt x="916" y="3"/>
                  </a:lnTo>
                  <a:lnTo>
                    <a:pt x="918" y="2"/>
                  </a:lnTo>
                  <a:lnTo>
                    <a:pt x="919" y="0"/>
                  </a:lnTo>
                  <a:lnTo>
                    <a:pt x="922" y="0"/>
                  </a:lnTo>
                  <a:lnTo>
                    <a:pt x="924" y="0"/>
                  </a:lnTo>
                  <a:lnTo>
                    <a:pt x="946" y="0"/>
                  </a:lnTo>
                  <a:lnTo>
                    <a:pt x="947" y="0"/>
                  </a:lnTo>
                  <a:lnTo>
                    <a:pt x="950" y="0"/>
                  </a:lnTo>
                  <a:lnTo>
                    <a:pt x="951" y="2"/>
                  </a:lnTo>
                  <a:lnTo>
                    <a:pt x="952" y="3"/>
                  </a:lnTo>
                  <a:lnTo>
                    <a:pt x="954" y="4"/>
                  </a:lnTo>
                  <a:lnTo>
                    <a:pt x="955" y="6"/>
                  </a:lnTo>
                  <a:lnTo>
                    <a:pt x="955" y="8"/>
                  </a:lnTo>
                  <a:lnTo>
                    <a:pt x="956" y="11"/>
                  </a:lnTo>
                  <a:lnTo>
                    <a:pt x="955" y="12"/>
                  </a:lnTo>
                  <a:lnTo>
                    <a:pt x="955" y="15"/>
                  </a:lnTo>
                  <a:lnTo>
                    <a:pt x="954" y="16"/>
                  </a:lnTo>
                  <a:lnTo>
                    <a:pt x="952" y="18"/>
                  </a:lnTo>
                  <a:lnTo>
                    <a:pt x="951" y="19"/>
                  </a:lnTo>
                  <a:lnTo>
                    <a:pt x="950" y="20"/>
                  </a:lnTo>
                  <a:lnTo>
                    <a:pt x="947" y="20"/>
                  </a:lnTo>
                  <a:lnTo>
                    <a:pt x="946" y="22"/>
                  </a:lnTo>
                  <a:close/>
                  <a:moveTo>
                    <a:pt x="882" y="22"/>
                  </a:moveTo>
                  <a:lnTo>
                    <a:pt x="861" y="22"/>
                  </a:lnTo>
                  <a:lnTo>
                    <a:pt x="858" y="20"/>
                  </a:lnTo>
                  <a:lnTo>
                    <a:pt x="855" y="20"/>
                  </a:lnTo>
                  <a:lnTo>
                    <a:pt x="854" y="19"/>
                  </a:lnTo>
                  <a:lnTo>
                    <a:pt x="853" y="18"/>
                  </a:lnTo>
                  <a:lnTo>
                    <a:pt x="851" y="16"/>
                  </a:lnTo>
                  <a:lnTo>
                    <a:pt x="850" y="15"/>
                  </a:lnTo>
                  <a:lnTo>
                    <a:pt x="850" y="12"/>
                  </a:lnTo>
                  <a:lnTo>
                    <a:pt x="850" y="11"/>
                  </a:lnTo>
                  <a:lnTo>
                    <a:pt x="850" y="8"/>
                  </a:lnTo>
                  <a:lnTo>
                    <a:pt x="850" y="6"/>
                  </a:lnTo>
                  <a:lnTo>
                    <a:pt x="851" y="4"/>
                  </a:lnTo>
                  <a:lnTo>
                    <a:pt x="853" y="3"/>
                  </a:lnTo>
                  <a:lnTo>
                    <a:pt x="854" y="2"/>
                  </a:lnTo>
                  <a:lnTo>
                    <a:pt x="855" y="0"/>
                  </a:lnTo>
                  <a:lnTo>
                    <a:pt x="858" y="0"/>
                  </a:lnTo>
                  <a:lnTo>
                    <a:pt x="861" y="0"/>
                  </a:lnTo>
                  <a:lnTo>
                    <a:pt x="882" y="0"/>
                  </a:lnTo>
                  <a:lnTo>
                    <a:pt x="883" y="0"/>
                  </a:lnTo>
                  <a:lnTo>
                    <a:pt x="886" y="0"/>
                  </a:lnTo>
                  <a:lnTo>
                    <a:pt x="887" y="2"/>
                  </a:lnTo>
                  <a:lnTo>
                    <a:pt x="889" y="3"/>
                  </a:lnTo>
                  <a:lnTo>
                    <a:pt x="890" y="4"/>
                  </a:lnTo>
                  <a:lnTo>
                    <a:pt x="891" y="6"/>
                  </a:lnTo>
                  <a:lnTo>
                    <a:pt x="891" y="8"/>
                  </a:lnTo>
                  <a:lnTo>
                    <a:pt x="893" y="11"/>
                  </a:lnTo>
                  <a:lnTo>
                    <a:pt x="891" y="12"/>
                  </a:lnTo>
                  <a:lnTo>
                    <a:pt x="891" y="15"/>
                  </a:lnTo>
                  <a:lnTo>
                    <a:pt x="890" y="16"/>
                  </a:lnTo>
                  <a:lnTo>
                    <a:pt x="889" y="18"/>
                  </a:lnTo>
                  <a:lnTo>
                    <a:pt x="887" y="19"/>
                  </a:lnTo>
                  <a:lnTo>
                    <a:pt x="886" y="20"/>
                  </a:lnTo>
                  <a:lnTo>
                    <a:pt x="883" y="20"/>
                  </a:lnTo>
                  <a:lnTo>
                    <a:pt x="882" y="22"/>
                  </a:lnTo>
                  <a:close/>
                  <a:moveTo>
                    <a:pt x="818" y="22"/>
                  </a:moveTo>
                  <a:lnTo>
                    <a:pt x="797" y="22"/>
                  </a:lnTo>
                  <a:lnTo>
                    <a:pt x="794" y="20"/>
                  </a:lnTo>
                  <a:lnTo>
                    <a:pt x="792" y="20"/>
                  </a:lnTo>
                  <a:lnTo>
                    <a:pt x="790" y="19"/>
                  </a:lnTo>
                  <a:lnTo>
                    <a:pt x="789" y="18"/>
                  </a:lnTo>
                  <a:lnTo>
                    <a:pt x="788" y="16"/>
                  </a:lnTo>
                  <a:lnTo>
                    <a:pt x="786" y="15"/>
                  </a:lnTo>
                  <a:lnTo>
                    <a:pt x="786" y="12"/>
                  </a:lnTo>
                  <a:lnTo>
                    <a:pt x="786" y="11"/>
                  </a:lnTo>
                  <a:lnTo>
                    <a:pt x="786" y="8"/>
                  </a:lnTo>
                  <a:lnTo>
                    <a:pt x="786" y="6"/>
                  </a:lnTo>
                  <a:lnTo>
                    <a:pt x="788" y="4"/>
                  </a:lnTo>
                  <a:lnTo>
                    <a:pt x="789" y="3"/>
                  </a:lnTo>
                  <a:lnTo>
                    <a:pt x="790" y="2"/>
                  </a:lnTo>
                  <a:lnTo>
                    <a:pt x="792" y="0"/>
                  </a:lnTo>
                  <a:lnTo>
                    <a:pt x="794" y="0"/>
                  </a:lnTo>
                  <a:lnTo>
                    <a:pt x="797" y="0"/>
                  </a:lnTo>
                  <a:lnTo>
                    <a:pt x="818" y="0"/>
                  </a:lnTo>
                  <a:lnTo>
                    <a:pt x="820" y="0"/>
                  </a:lnTo>
                  <a:lnTo>
                    <a:pt x="822" y="0"/>
                  </a:lnTo>
                  <a:lnTo>
                    <a:pt x="824" y="2"/>
                  </a:lnTo>
                  <a:lnTo>
                    <a:pt x="825" y="3"/>
                  </a:lnTo>
                  <a:lnTo>
                    <a:pt x="826" y="4"/>
                  </a:lnTo>
                  <a:lnTo>
                    <a:pt x="828" y="6"/>
                  </a:lnTo>
                  <a:lnTo>
                    <a:pt x="828" y="8"/>
                  </a:lnTo>
                  <a:lnTo>
                    <a:pt x="829" y="11"/>
                  </a:lnTo>
                  <a:lnTo>
                    <a:pt x="828" y="12"/>
                  </a:lnTo>
                  <a:lnTo>
                    <a:pt x="828" y="15"/>
                  </a:lnTo>
                  <a:lnTo>
                    <a:pt x="826" y="16"/>
                  </a:lnTo>
                  <a:lnTo>
                    <a:pt x="825" y="18"/>
                  </a:lnTo>
                  <a:lnTo>
                    <a:pt x="824" y="19"/>
                  </a:lnTo>
                  <a:lnTo>
                    <a:pt x="822" y="20"/>
                  </a:lnTo>
                  <a:lnTo>
                    <a:pt x="820" y="20"/>
                  </a:lnTo>
                  <a:lnTo>
                    <a:pt x="818" y="22"/>
                  </a:lnTo>
                  <a:close/>
                  <a:moveTo>
                    <a:pt x="755" y="22"/>
                  </a:moveTo>
                  <a:lnTo>
                    <a:pt x="733" y="22"/>
                  </a:lnTo>
                  <a:lnTo>
                    <a:pt x="731" y="20"/>
                  </a:lnTo>
                  <a:lnTo>
                    <a:pt x="728" y="20"/>
                  </a:lnTo>
                  <a:lnTo>
                    <a:pt x="727" y="19"/>
                  </a:lnTo>
                  <a:lnTo>
                    <a:pt x="725" y="18"/>
                  </a:lnTo>
                  <a:lnTo>
                    <a:pt x="724" y="16"/>
                  </a:lnTo>
                  <a:lnTo>
                    <a:pt x="723" y="15"/>
                  </a:lnTo>
                  <a:lnTo>
                    <a:pt x="723" y="12"/>
                  </a:lnTo>
                  <a:lnTo>
                    <a:pt x="723" y="11"/>
                  </a:lnTo>
                  <a:lnTo>
                    <a:pt x="723" y="8"/>
                  </a:lnTo>
                  <a:lnTo>
                    <a:pt x="723" y="6"/>
                  </a:lnTo>
                  <a:lnTo>
                    <a:pt x="724" y="4"/>
                  </a:lnTo>
                  <a:lnTo>
                    <a:pt x="725" y="3"/>
                  </a:lnTo>
                  <a:lnTo>
                    <a:pt x="727" y="2"/>
                  </a:lnTo>
                  <a:lnTo>
                    <a:pt x="728" y="0"/>
                  </a:lnTo>
                  <a:lnTo>
                    <a:pt x="731" y="0"/>
                  </a:lnTo>
                  <a:lnTo>
                    <a:pt x="733" y="0"/>
                  </a:lnTo>
                  <a:lnTo>
                    <a:pt x="755" y="0"/>
                  </a:lnTo>
                  <a:lnTo>
                    <a:pt x="756" y="0"/>
                  </a:lnTo>
                  <a:lnTo>
                    <a:pt x="758" y="0"/>
                  </a:lnTo>
                  <a:lnTo>
                    <a:pt x="760" y="2"/>
                  </a:lnTo>
                  <a:lnTo>
                    <a:pt x="761" y="3"/>
                  </a:lnTo>
                  <a:lnTo>
                    <a:pt x="762" y="4"/>
                  </a:lnTo>
                  <a:lnTo>
                    <a:pt x="764" y="6"/>
                  </a:lnTo>
                  <a:lnTo>
                    <a:pt x="764" y="8"/>
                  </a:lnTo>
                  <a:lnTo>
                    <a:pt x="765" y="11"/>
                  </a:lnTo>
                  <a:lnTo>
                    <a:pt x="764" y="12"/>
                  </a:lnTo>
                  <a:lnTo>
                    <a:pt x="764" y="15"/>
                  </a:lnTo>
                  <a:lnTo>
                    <a:pt x="762" y="16"/>
                  </a:lnTo>
                  <a:lnTo>
                    <a:pt x="761" y="18"/>
                  </a:lnTo>
                  <a:lnTo>
                    <a:pt x="760" y="19"/>
                  </a:lnTo>
                  <a:lnTo>
                    <a:pt x="758" y="20"/>
                  </a:lnTo>
                  <a:lnTo>
                    <a:pt x="756" y="20"/>
                  </a:lnTo>
                  <a:lnTo>
                    <a:pt x="755" y="22"/>
                  </a:lnTo>
                  <a:close/>
                  <a:moveTo>
                    <a:pt x="691" y="22"/>
                  </a:moveTo>
                  <a:lnTo>
                    <a:pt x="670" y="22"/>
                  </a:lnTo>
                  <a:lnTo>
                    <a:pt x="667" y="20"/>
                  </a:lnTo>
                  <a:lnTo>
                    <a:pt x="664" y="20"/>
                  </a:lnTo>
                  <a:lnTo>
                    <a:pt x="663" y="19"/>
                  </a:lnTo>
                  <a:lnTo>
                    <a:pt x="662" y="18"/>
                  </a:lnTo>
                  <a:lnTo>
                    <a:pt x="660" y="16"/>
                  </a:lnTo>
                  <a:lnTo>
                    <a:pt x="659" y="15"/>
                  </a:lnTo>
                  <a:lnTo>
                    <a:pt x="659" y="12"/>
                  </a:lnTo>
                  <a:lnTo>
                    <a:pt x="659" y="11"/>
                  </a:lnTo>
                  <a:lnTo>
                    <a:pt x="659" y="8"/>
                  </a:lnTo>
                  <a:lnTo>
                    <a:pt x="659" y="6"/>
                  </a:lnTo>
                  <a:lnTo>
                    <a:pt x="660" y="4"/>
                  </a:lnTo>
                  <a:lnTo>
                    <a:pt x="662" y="3"/>
                  </a:lnTo>
                  <a:lnTo>
                    <a:pt x="663" y="2"/>
                  </a:lnTo>
                  <a:lnTo>
                    <a:pt x="664" y="0"/>
                  </a:lnTo>
                  <a:lnTo>
                    <a:pt x="667" y="0"/>
                  </a:lnTo>
                  <a:lnTo>
                    <a:pt x="670" y="0"/>
                  </a:lnTo>
                  <a:lnTo>
                    <a:pt x="691" y="0"/>
                  </a:lnTo>
                  <a:lnTo>
                    <a:pt x="692" y="0"/>
                  </a:lnTo>
                  <a:lnTo>
                    <a:pt x="695" y="0"/>
                  </a:lnTo>
                  <a:lnTo>
                    <a:pt x="696" y="2"/>
                  </a:lnTo>
                  <a:lnTo>
                    <a:pt x="697" y="3"/>
                  </a:lnTo>
                  <a:lnTo>
                    <a:pt x="699" y="4"/>
                  </a:lnTo>
                  <a:lnTo>
                    <a:pt x="700" y="6"/>
                  </a:lnTo>
                  <a:lnTo>
                    <a:pt x="700" y="8"/>
                  </a:lnTo>
                  <a:lnTo>
                    <a:pt x="701" y="11"/>
                  </a:lnTo>
                  <a:lnTo>
                    <a:pt x="700" y="12"/>
                  </a:lnTo>
                  <a:lnTo>
                    <a:pt x="700" y="15"/>
                  </a:lnTo>
                  <a:lnTo>
                    <a:pt x="699" y="16"/>
                  </a:lnTo>
                  <a:lnTo>
                    <a:pt x="697" y="18"/>
                  </a:lnTo>
                  <a:lnTo>
                    <a:pt x="696" y="19"/>
                  </a:lnTo>
                  <a:lnTo>
                    <a:pt x="695" y="20"/>
                  </a:lnTo>
                  <a:lnTo>
                    <a:pt x="692" y="20"/>
                  </a:lnTo>
                  <a:lnTo>
                    <a:pt x="691" y="22"/>
                  </a:lnTo>
                  <a:close/>
                  <a:moveTo>
                    <a:pt x="627" y="22"/>
                  </a:moveTo>
                  <a:lnTo>
                    <a:pt x="606" y="22"/>
                  </a:lnTo>
                  <a:lnTo>
                    <a:pt x="603" y="20"/>
                  </a:lnTo>
                  <a:lnTo>
                    <a:pt x="600" y="20"/>
                  </a:lnTo>
                  <a:lnTo>
                    <a:pt x="599" y="19"/>
                  </a:lnTo>
                  <a:lnTo>
                    <a:pt x="598" y="18"/>
                  </a:lnTo>
                  <a:lnTo>
                    <a:pt x="597" y="16"/>
                  </a:lnTo>
                  <a:lnTo>
                    <a:pt x="595" y="15"/>
                  </a:lnTo>
                  <a:lnTo>
                    <a:pt x="595" y="12"/>
                  </a:lnTo>
                  <a:lnTo>
                    <a:pt x="595" y="11"/>
                  </a:lnTo>
                  <a:lnTo>
                    <a:pt x="595" y="8"/>
                  </a:lnTo>
                  <a:lnTo>
                    <a:pt x="595" y="6"/>
                  </a:lnTo>
                  <a:lnTo>
                    <a:pt x="597" y="4"/>
                  </a:lnTo>
                  <a:lnTo>
                    <a:pt x="598" y="3"/>
                  </a:lnTo>
                  <a:lnTo>
                    <a:pt x="599" y="2"/>
                  </a:lnTo>
                  <a:lnTo>
                    <a:pt x="600" y="0"/>
                  </a:lnTo>
                  <a:lnTo>
                    <a:pt x="603" y="0"/>
                  </a:lnTo>
                  <a:lnTo>
                    <a:pt x="606" y="0"/>
                  </a:lnTo>
                  <a:lnTo>
                    <a:pt x="627" y="0"/>
                  </a:lnTo>
                  <a:lnTo>
                    <a:pt x="628" y="0"/>
                  </a:lnTo>
                  <a:lnTo>
                    <a:pt x="631" y="0"/>
                  </a:lnTo>
                  <a:lnTo>
                    <a:pt x="632" y="2"/>
                  </a:lnTo>
                  <a:lnTo>
                    <a:pt x="634" y="3"/>
                  </a:lnTo>
                  <a:lnTo>
                    <a:pt x="635" y="4"/>
                  </a:lnTo>
                  <a:lnTo>
                    <a:pt x="636" y="6"/>
                  </a:lnTo>
                  <a:lnTo>
                    <a:pt x="636" y="8"/>
                  </a:lnTo>
                  <a:lnTo>
                    <a:pt x="638" y="11"/>
                  </a:lnTo>
                  <a:lnTo>
                    <a:pt x="636" y="12"/>
                  </a:lnTo>
                  <a:lnTo>
                    <a:pt x="636" y="15"/>
                  </a:lnTo>
                  <a:lnTo>
                    <a:pt x="635" y="16"/>
                  </a:lnTo>
                  <a:lnTo>
                    <a:pt x="634" y="18"/>
                  </a:lnTo>
                  <a:lnTo>
                    <a:pt x="632" y="19"/>
                  </a:lnTo>
                  <a:lnTo>
                    <a:pt x="631" y="20"/>
                  </a:lnTo>
                  <a:lnTo>
                    <a:pt x="628" y="20"/>
                  </a:lnTo>
                  <a:lnTo>
                    <a:pt x="627" y="22"/>
                  </a:lnTo>
                  <a:close/>
                  <a:moveTo>
                    <a:pt x="563" y="22"/>
                  </a:moveTo>
                  <a:lnTo>
                    <a:pt x="542" y="22"/>
                  </a:lnTo>
                  <a:lnTo>
                    <a:pt x="539" y="20"/>
                  </a:lnTo>
                  <a:lnTo>
                    <a:pt x="537" y="20"/>
                  </a:lnTo>
                  <a:lnTo>
                    <a:pt x="535" y="19"/>
                  </a:lnTo>
                  <a:lnTo>
                    <a:pt x="534" y="18"/>
                  </a:lnTo>
                  <a:lnTo>
                    <a:pt x="533" y="16"/>
                  </a:lnTo>
                  <a:lnTo>
                    <a:pt x="531" y="15"/>
                  </a:lnTo>
                  <a:lnTo>
                    <a:pt x="531" y="12"/>
                  </a:lnTo>
                  <a:lnTo>
                    <a:pt x="531" y="11"/>
                  </a:lnTo>
                  <a:lnTo>
                    <a:pt x="531" y="8"/>
                  </a:lnTo>
                  <a:lnTo>
                    <a:pt x="531" y="6"/>
                  </a:lnTo>
                  <a:lnTo>
                    <a:pt x="533" y="4"/>
                  </a:lnTo>
                  <a:lnTo>
                    <a:pt x="534" y="3"/>
                  </a:lnTo>
                  <a:lnTo>
                    <a:pt x="535" y="2"/>
                  </a:lnTo>
                  <a:lnTo>
                    <a:pt x="537" y="0"/>
                  </a:lnTo>
                  <a:lnTo>
                    <a:pt x="539" y="0"/>
                  </a:lnTo>
                  <a:lnTo>
                    <a:pt x="542" y="0"/>
                  </a:lnTo>
                  <a:lnTo>
                    <a:pt x="563" y="0"/>
                  </a:lnTo>
                  <a:lnTo>
                    <a:pt x="565" y="0"/>
                  </a:lnTo>
                  <a:lnTo>
                    <a:pt x="567" y="0"/>
                  </a:lnTo>
                  <a:lnTo>
                    <a:pt x="569" y="2"/>
                  </a:lnTo>
                  <a:lnTo>
                    <a:pt x="570" y="3"/>
                  </a:lnTo>
                  <a:lnTo>
                    <a:pt x="571" y="4"/>
                  </a:lnTo>
                  <a:lnTo>
                    <a:pt x="573" y="6"/>
                  </a:lnTo>
                  <a:lnTo>
                    <a:pt x="573" y="8"/>
                  </a:lnTo>
                  <a:lnTo>
                    <a:pt x="574" y="11"/>
                  </a:lnTo>
                  <a:lnTo>
                    <a:pt x="573" y="12"/>
                  </a:lnTo>
                  <a:lnTo>
                    <a:pt x="573" y="15"/>
                  </a:lnTo>
                  <a:lnTo>
                    <a:pt x="571" y="16"/>
                  </a:lnTo>
                  <a:lnTo>
                    <a:pt x="570" y="18"/>
                  </a:lnTo>
                  <a:lnTo>
                    <a:pt x="569" y="19"/>
                  </a:lnTo>
                  <a:lnTo>
                    <a:pt x="567" y="20"/>
                  </a:lnTo>
                  <a:lnTo>
                    <a:pt x="565" y="20"/>
                  </a:lnTo>
                  <a:lnTo>
                    <a:pt x="563" y="22"/>
                  </a:lnTo>
                  <a:close/>
                  <a:moveTo>
                    <a:pt x="500" y="22"/>
                  </a:moveTo>
                  <a:lnTo>
                    <a:pt x="478" y="22"/>
                  </a:lnTo>
                  <a:lnTo>
                    <a:pt x="476" y="20"/>
                  </a:lnTo>
                  <a:lnTo>
                    <a:pt x="473" y="20"/>
                  </a:lnTo>
                  <a:lnTo>
                    <a:pt x="472" y="19"/>
                  </a:lnTo>
                  <a:lnTo>
                    <a:pt x="470" y="18"/>
                  </a:lnTo>
                  <a:lnTo>
                    <a:pt x="469" y="16"/>
                  </a:lnTo>
                  <a:lnTo>
                    <a:pt x="468" y="15"/>
                  </a:lnTo>
                  <a:lnTo>
                    <a:pt x="468" y="12"/>
                  </a:lnTo>
                  <a:lnTo>
                    <a:pt x="468" y="11"/>
                  </a:lnTo>
                  <a:lnTo>
                    <a:pt x="468" y="8"/>
                  </a:lnTo>
                  <a:lnTo>
                    <a:pt x="468" y="6"/>
                  </a:lnTo>
                  <a:lnTo>
                    <a:pt x="469" y="4"/>
                  </a:lnTo>
                  <a:lnTo>
                    <a:pt x="470" y="3"/>
                  </a:lnTo>
                  <a:lnTo>
                    <a:pt x="472" y="2"/>
                  </a:lnTo>
                  <a:lnTo>
                    <a:pt x="473" y="0"/>
                  </a:lnTo>
                  <a:lnTo>
                    <a:pt x="476" y="0"/>
                  </a:lnTo>
                  <a:lnTo>
                    <a:pt x="478" y="0"/>
                  </a:lnTo>
                  <a:lnTo>
                    <a:pt x="500" y="0"/>
                  </a:lnTo>
                  <a:lnTo>
                    <a:pt x="501" y="0"/>
                  </a:lnTo>
                  <a:lnTo>
                    <a:pt x="504" y="0"/>
                  </a:lnTo>
                  <a:lnTo>
                    <a:pt x="505" y="2"/>
                  </a:lnTo>
                  <a:lnTo>
                    <a:pt x="506" y="3"/>
                  </a:lnTo>
                  <a:lnTo>
                    <a:pt x="508" y="4"/>
                  </a:lnTo>
                  <a:lnTo>
                    <a:pt x="509" y="6"/>
                  </a:lnTo>
                  <a:lnTo>
                    <a:pt x="509" y="8"/>
                  </a:lnTo>
                  <a:lnTo>
                    <a:pt x="510" y="11"/>
                  </a:lnTo>
                  <a:lnTo>
                    <a:pt x="509" y="12"/>
                  </a:lnTo>
                  <a:lnTo>
                    <a:pt x="509" y="15"/>
                  </a:lnTo>
                  <a:lnTo>
                    <a:pt x="508" y="16"/>
                  </a:lnTo>
                  <a:lnTo>
                    <a:pt x="506" y="18"/>
                  </a:lnTo>
                  <a:lnTo>
                    <a:pt x="505" y="19"/>
                  </a:lnTo>
                  <a:lnTo>
                    <a:pt x="504" y="20"/>
                  </a:lnTo>
                  <a:lnTo>
                    <a:pt x="501" y="20"/>
                  </a:lnTo>
                  <a:lnTo>
                    <a:pt x="500" y="22"/>
                  </a:lnTo>
                  <a:close/>
                  <a:moveTo>
                    <a:pt x="436" y="22"/>
                  </a:moveTo>
                  <a:lnTo>
                    <a:pt x="415" y="22"/>
                  </a:lnTo>
                  <a:lnTo>
                    <a:pt x="412" y="20"/>
                  </a:lnTo>
                  <a:lnTo>
                    <a:pt x="409" y="20"/>
                  </a:lnTo>
                  <a:lnTo>
                    <a:pt x="408" y="19"/>
                  </a:lnTo>
                  <a:lnTo>
                    <a:pt x="407" y="18"/>
                  </a:lnTo>
                  <a:lnTo>
                    <a:pt x="405" y="16"/>
                  </a:lnTo>
                  <a:lnTo>
                    <a:pt x="404" y="15"/>
                  </a:lnTo>
                  <a:lnTo>
                    <a:pt x="404" y="12"/>
                  </a:lnTo>
                  <a:lnTo>
                    <a:pt x="404" y="11"/>
                  </a:lnTo>
                  <a:lnTo>
                    <a:pt x="404" y="8"/>
                  </a:lnTo>
                  <a:lnTo>
                    <a:pt x="404" y="6"/>
                  </a:lnTo>
                  <a:lnTo>
                    <a:pt x="405" y="4"/>
                  </a:lnTo>
                  <a:lnTo>
                    <a:pt x="407" y="3"/>
                  </a:lnTo>
                  <a:lnTo>
                    <a:pt x="408" y="2"/>
                  </a:lnTo>
                  <a:lnTo>
                    <a:pt x="409" y="0"/>
                  </a:lnTo>
                  <a:lnTo>
                    <a:pt x="412" y="0"/>
                  </a:lnTo>
                  <a:lnTo>
                    <a:pt x="415" y="0"/>
                  </a:lnTo>
                  <a:lnTo>
                    <a:pt x="436" y="0"/>
                  </a:lnTo>
                  <a:lnTo>
                    <a:pt x="437" y="0"/>
                  </a:lnTo>
                  <a:lnTo>
                    <a:pt x="440" y="0"/>
                  </a:lnTo>
                  <a:lnTo>
                    <a:pt x="441" y="2"/>
                  </a:lnTo>
                  <a:lnTo>
                    <a:pt x="443" y="3"/>
                  </a:lnTo>
                  <a:lnTo>
                    <a:pt x="444" y="4"/>
                  </a:lnTo>
                  <a:lnTo>
                    <a:pt x="445" y="6"/>
                  </a:lnTo>
                  <a:lnTo>
                    <a:pt x="445" y="8"/>
                  </a:lnTo>
                  <a:lnTo>
                    <a:pt x="446" y="11"/>
                  </a:lnTo>
                  <a:lnTo>
                    <a:pt x="445" y="12"/>
                  </a:lnTo>
                  <a:lnTo>
                    <a:pt x="445" y="15"/>
                  </a:lnTo>
                  <a:lnTo>
                    <a:pt x="444" y="16"/>
                  </a:lnTo>
                  <a:lnTo>
                    <a:pt x="443" y="18"/>
                  </a:lnTo>
                  <a:lnTo>
                    <a:pt x="441" y="19"/>
                  </a:lnTo>
                  <a:lnTo>
                    <a:pt x="440" y="20"/>
                  </a:lnTo>
                  <a:lnTo>
                    <a:pt x="437" y="20"/>
                  </a:lnTo>
                  <a:lnTo>
                    <a:pt x="436" y="22"/>
                  </a:lnTo>
                  <a:close/>
                  <a:moveTo>
                    <a:pt x="372" y="22"/>
                  </a:moveTo>
                  <a:lnTo>
                    <a:pt x="351" y="22"/>
                  </a:lnTo>
                  <a:lnTo>
                    <a:pt x="348" y="20"/>
                  </a:lnTo>
                  <a:lnTo>
                    <a:pt x="346" y="20"/>
                  </a:lnTo>
                  <a:lnTo>
                    <a:pt x="344" y="19"/>
                  </a:lnTo>
                  <a:lnTo>
                    <a:pt x="343" y="18"/>
                  </a:lnTo>
                  <a:lnTo>
                    <a:pt x="342" y="16"/>
                  </a:lnTo>
                  <a:lnTo>
                    <a:pt x="340" y="15"/>
                  </a:lnTo>
                  <a:lnTo>
                    <a:pt x="340" y="12"/>
                  </a:lnTo>
                  <a:lnTo>
                    <a:pt x="340" y="11"/>
                  </a:lnTo>
                  <a:lnTo>
                    <a:pt x="340" y="8"/>
                  </a:lnTo>
                  <a:lnTo>
                    <a:pt x="340" y="6"/>
                  </a:lnTo>
                  <a:lnTo>
                    <a:pt x="342" y="4"/>
                  </a:lnTo>
                  <a:lnTo>
                    <a:pt x="343" y="3"/>
                  </a:lnTo>
                  <a:lnTo>
                    <a:pt x="344" y="2"/>
                  </a:lnTo>
                  <a:lnTo>
                    <a:pt x="346" y="0"/>
                  </a:lnTo>
                  <a:lnTo>
                    <a:pt x="348" y="0"/>
                  </a:lnTo>
                  <a:lnTo>
                    <a:pt x="351" y="0"/>
                  </a:lnTo>
                  <a:lnTo>
                    <a:pt x="372" y="0"/>
                  </a:lnTo>
                  <a:lnTo>
                    <a:pt x="373" y="0"/>
                  </a:lnTo>
                  <a:lnTo>
                    <a:pt x="376" y="0"/>
                  </a:lnTo>
                  <a:lnTo>
                    <a:pt x="377" y="2"/>
                  </a:lnTo>
                  <a:lnTo>
                    <a:pt x="379" y="3"/>
                  </a:lnTo>
                  <a:lnTo>
                    <a:pt x="380" y="4"/>
                  </a:lnTo>
                  <a:lnTo>
                    <a:pt x="381" y="6"/>
                  </a:lnTo>
                  <a:lnTo>
                    <a:pt x="381" y="8"/>
                  </a:lnTo>
                  <a:lnTo>
                    <a:pt x="383" y="11"/>
                  </a:lnTo>
                  <a:lnTo>
                    <a:pt x="381" y="12"/>
                  </a:lnTo>
                  <a:lnTo>
                    <a:pt x="381" y="15"/>
                  </a:lnTo>
                  <a:lnTo>
                    <a:pt x="380" y="16"/>
                  </a:lnTo>
                  <a:lnTo>
                    <a:pt x="379" y="18"/>
                  </a:lnTo>
                  <a:lnTo>
                    <a:pt x="377" y="19"/>
                  </a:lnTo>
                  <a:lnTo>
                    <a:pt x="376" y="20"/>
                  </a:lnTo>
                  <a:lnTo>
                    <a:pt x="373" y="20"/>
                  </a:lnTo>
                  <a:lnTo>
                    <a:pt x="372" y="22"/>
                  </a:lnTo>
                  <a:close/>
                  <a:moveTo>
                    <a:pt x="308" y="22"/>
                  </a:moveTo>
                  <a:lnTo>
                    <a:pt x="287" y="22"/>
                  </a:lnTo>
                  <a:lnTo>
                    <a:pt x="285" y="20"/>
                  </a:lnTo>
                  <a:lnTo>
                    <a:pt x="282" y="20"/>
                  </a:lnTo>
                  <a:lnTo>
                    <a:pt x="281" y="19"/>
                  </a:lnTo>
                  <a:lnTo>
                    <a:pt x="279" y="18"/>
                  </a:lnTo>
                  <a:lnTo>
                    <a:pt x="278" y="16"/>
                  </a:lnTo>
                  <a:lnTo>
                    <a:pt x="277" y="15"/>
                  </a:lnTo>
                  <a:lnTo>
                    <a:pt x="277" y="12"/>
                  </a:lnTo>
                  <a:lnTo>
                    <a:pt x="277" y="11"/>
                  </a:lnTo>
                  <a:lnTo>
                    <a:pt x="277" y="8"/>
                  </a:lnTo>
                  <a:lnTo>
                    <a:pt x="277" y="6"/>
                  </a:lnTo>
                  <a:lnTo>
                    <a:pt x="278" y="4"/>
                  </a:lnTo>
                  <a:lnTo>
                    <a:pt x="279" y="3"/>
                  </a:lnTo>
                  <a:lnTo>
                    <a:pt x="281" y="2"/>
                  </a:lnTo>
                  <a:lnTo>
                    <a:pt x="282" y="0"/>
                  </a:lnTo>
                  <a:lnTo>
                    <a:pt x="285" y="0"/>
                  </a:lnTo>
                  <a:lnTo>
                    <a:pt x="287" y="0"/>
                  </a:lnTo>
                  <a:lnTo>
                    <a:pt x="308" y="0"/>
                  </a:lnTo>
                  <a:lnTo>
                    <a:pt x="310" y="0"/>
                  </a:lnTo>
                  <a:lnTo>
                    <a:pt x="312" y="0"/>
                  </a:lnTo>
                  <a:lnTo>
                    <a:pt x="314" y="2"/>
                  </a:lnTo>
                  <a:lnTo>
                    <a:pt x="315" y="3"/>
                  </a:lnTo>
                  <a:lnTo>
                    <a:pt x="316" y="4"/>
                  </a:lnTo>
                  <a:lnTo>
                    <a:pt x="318" y="6"/>
                  </a:lnTo>
                  <a:lnTo>
                    <a:pt x="318" y="8"/>
                  </a:lnTo>
                  <a:lnTo>
                    <a:pt x="319" y="11"/>
                  </a:lnTo>
                  <a:lnTo>
                    <a:pt x="318" y="12"/>
                  </a:lnTo>
                  <a:lnTo>
                    <a:pt x="318" y="15"/>
                  </a:lnTo>
                  <a:lnTo>
                    <a:pt x="316" y="16"/>
                  </a:lnTo>
                  <a:lnTo>
                    <a:pt x="315" y="18"/>
                  </a:lnTo>
                  <a:lnTo>
                    <a:pt x="314" y="19"/>
                  </a:lnTo>
                  <a:lnTo>
                    <a:pt x="312" y="20"/>
                  </a:lnTo>
                  <a:lnTo>
                    <a:pt x="310" y="20"/>
                  </a:lnTo>
                  <a:lnTo>
                    <a:pt x="308" y="22"/>
                  </a:lnTo>
                  <a:close/>
                  <a:moveTo>
                    <a:pt x="245" y="22"/>
                  </a:moveTo>
                  <a:lnTo>
                    <a:pt x="223" y="22"/>
                  </a:lnTo>
                  <a:lnTo>
                    <a:pt x="221" y="20"/>
                  </a:lnTo>
                  <a:lnTo>
                    <a:pt x="218" y="20"/>
                  </a:lnTo>
                  <a:lnTo>
                    <a:pt x="217" y="19"/>
                  </a:lnTo>
                  <a:lnTo>
                    <a:pt x="215" y="18"/>
                  </a:lnTo>
                  <a:lnTo>
                    <a:pt x="214" y="16"/>
                  </a:lnTo>
                  <a:lnTo>
                    <a:pt x="213" y="15"/>
                  </a:lnTo>
                  <a:lnTo>
                    <a:pt x="213" y="12"/>
                  </a:lnTo>
                  <a:lnTo>
                    <a:pt x="213" y="11"/>
                  </a:lnTo>
                  <a:lnTo>
                    <a:pt x="213" y="8"/>
                  </a:lnTo>
                  <a:lnTo>
                    <a:pt x="213" y="6"/>
                  </a:lnTo>
                  <a:lnTo>
                    <a:pt x="214" y="4"/>
                  </a:lnTo>
                  <a:lnTo>
                    <a:pt x="215" y="3"/>
                  </a:lnTo>
                  <a:lnTo>
                    <a:pt x="217" y="2"/>
                  </a:lnTo>
                  <a:lnTo>
                    <a:pt x="218" y="0"/>
                  </a:lnTo>
                  <a:lnTo>
                    <a:pt x="221" y="0"/>
                  </a:lnTo>
                  <a:lnTo>
                    <a:pt x="223" y="0"/>
                  </a:lnTo>
                  <a:lnTo>
                    <a:pt x="245" y="0"/>
                  </a:lnTo>
                  <a:lnTo>
                    <a:pt x="246" y="0"/>
                  </a:lnTo>
                  <a:lnTo>
                    <a:pt x="249" y="0"/>
                  </a:lnTo>
                  <a:lnTo>
                    <a:pt x="250" y="2"/>
                  </a:lnTo>
                  <a:lnTo>
                    <a:pt x="251" y="3"/>
                  </a:lnTo>
                  <a:lnTo>
                    <a:pt x="253" y="4"/>
                  </a:lnTo>
                  <a:lnTo>
                    <a:pt x="254" y="6"/>
                  </a:lnTo>
                  <a:lnTo>
                    <a:pt x="254" y="8"/>
                  </a:lnTo>
                  <a:lnTo>
                    <a:pt x="255" y="11"/>
                  </a:lnTo>
                  <a:lnTo>
                    <a:pt x="254" y="12"/>
                  </a:lnTo>
                  <a:lnTo>
                    <a:pt x="254" y="15"/>
                  </a:lnTo>
                  <a:lnTo>
                    <a:pt x="253" y="16"/>
                  </a:lnTo>
                  <a:lnTo>
                    <a:pt x="251" y="18"/>
                  </a:lnTo>
                  <a:lnTo>
                    <a:pt x="250" y="19"/>
                  </a:lnTo>
                  <a:lnTo>
                    <a:pt x="249" y="20"/>
                  </a:lnTo>
                  <a:lnTo>
                    <a:pt x="246" y="20"/>
                  </a:lnTo>
                  <a:lnTo>
                    <a:pt x="245" y="22"/>
                  </a:lnTo>
                  <a:close/>
                  <a:moveTo>
                    <a:pt x="181" y="22"/>
                  </a:moveTo>
                  <a:lnTo>
                    <a:pt x="160" y="22"/>
                  </a:lnTo>
                  <a:lnTo>
                    <a:pt x="157" y="20"/>
                  </a:lnTo>
                  <a:lnTo>
                    <a:pt x="154" y="20"/>
                  </a:lnTo>
                  <a:lnTo>
                    <a:pt x="153" y="19"/>
                  </a:lnTo>
                  <a:lnTo>
                    <a:pt x="152" y="18"/>
                  </a:lnTo>
                  <a:lnTo>
                    <a:pt x="150" y="16"/>
                  </a:lnTo>
                  <a:lnTo>
                    <a:pt x="149" y="15"/>
                  </a:lnTo>
                  <a:lnTo>
                    <a:pt x="149" y="12"/>
                  </a:lnTo>
                  <a:lnTo>
                    <a:pt x="149" y="11"/>
                  </a:lnTo>
                  <a:lnTo>
                    <a:pt x="149" y="8"/>
                  </a:lnTo>
                  <a:lnTo>
                    <a:pt x="149" y="6"/>
                  </a:lnTo>
                  <a:lnTo>
                    <a:pt x="150" y="4"/>
                  </a:lnTo>
                  <a:lnTo>
                    <a:pt x="152" y="3"/>
                  </a:lnTo>
                  <a:lnTo>
                    <a:pt x="153" y="2"/>
                  </a:lnTo>
                  <a:lnTo>
                    <a:pt x="154" y="0"/>
                  </a:lnTo>
                  <a:lnTo>
                    <a:pt x="157" y="0"/>
                  </a:lnTo>
                  <a:lnTo>
                    <a:pt x="160" y="0"/>
                  </a:lnTo>
                  <a:lnTo>
                    <a:pt x="181" y="0"/>
                  </a:lnTo>
                  <a:lnTo>
                    <a:pt x="182" y="0"/>
                  </a:lnTo>
                  <a:lnTo>
                    <a:pt x="185" y="0"/>
                  </a:lnTo>
                  <a:lnTo>
                    <a:pt x="186" y="2"/>
                  </a:lnTo>
                  <a:lnTo>
                    <a:pt x="188" y="3"/>
                  </a:lnTo>
                  <a:lnTo>
                    <a:pt x="189" y="4"/>
                  </a:lnTo>
                  <a:lnTo>
                    <a:pt x="190" y="6"/>
                  </a:lnTo>
                  <a:lnTo>
                    <a:pt x="190" y="8"/>
                  </a:lnTo>
                  <a:lnTo>
                    <a:pt x="192" y="11"/>
                  </a:lnTo>
                  <a:lnTo>
                    <a:pt x="190" y="12"/>
                  </a:lnTo>
                  <a:lnTo>
                    <a:pt x="190" y="15"/>
                  </a:lnTo>
                  <a:lnTo>
                    <a:pt x="189" y="16"/>
                  </a:lnTo>
                  <a:lnTo>
                    <a:pt x="188" y="18"/>
                  </a:lnTo>
                  <a:lnTo>
                    <a:pt x="186" y="19"/>
                  </a:lnTo>
                  <a:lnTo>
                    <a:pt x="185" y="20"/>
                  </a:lnTo>
                  <a:lnTo>
                    <a:pt x="182" y="20"/>
                  </a:lnTo>
                  <a:lnTo>
                    <a:pt x="181" y="22"/>
                  </a:lnTo>
                  <a:close/>
                  <a:moveTo>
                    <a:pt x="117" y="22"/>
                  </a:moveTo>
                  <a:lnTo>
                    <a:pt x="96" y="22"/>
                  </a:lnTo>
                  <a:lnTo>
                    <a:pt x="93" y="20"/>
                  </a:lnTo>
                  <a:lnTo>
                    <a:pt x="91" y="20"/>
                  </a:lnTo>
                  <a:lnTo>
                    <a:pt x="89" y="19"/>
                  </a:lnTo>
                  <a:lnTo>
                    <a:pt x="88" y="18"/>
                  </a:lnTo>
                  <a:lnTo>
                    <a:pt x="87" y="16"/>
                  </a:lnTo>
                  <a:lnTo>
                    <a:pt x="85" y="15"/>
                  </a:lnTo>
                  <a:lnTo>
                    <a:pt x="85" y="12"/>
                  </a:lnTo>
                  <a:lnTo>
                    <a:pt x="85" y="11"/>
                  </a:lnTo>
                  <a:lnTo>
                    <a:pt x="85" y="8"/>
                  </a:lnTo>
                  <a:lnTo>
                    <a:pt x="85" y="6"/>
                  </a:lnTo>
                  <a:lnTo>
                    <a:pt x="87" y="4"/>
                  </a:lnTo>
                  <a:lnTo>
                    <a:pt x="88" y="3"/>
                  </a:lnTo>
                  <a:lnTo>
                    <a:pt x="89" y="2"/>
                  </a:lnTo>
                  <a:lnTo>
                    <a:pt x="91" y="0"/>
                  </a:lnTo>
                  <a:lnTo>
                    <a:pt x="93" y="0"/>
                  </a:lnTo>
                  <a:lnTo>
                    <a:pt x="96" y="0"/>
                  </a:lnTo>
                  <a:lnTo>
                    <a:pt x="117" y="0"/>
                  </a:lnTo>
                  <a:lnTo>
                    <a:pt x="119" y="0"/>
                  </a:lnTo>
                  <a:lnTo>
                    <a:pt x="121" y="0"/>
                  </a:lnTo>
                  <a:lnTo>
                    <a:pt x="123" y="2"/>
                  </a:lnTo>
                  <a:lnTo>
                    <a:pt x="124" y="3"/>
                  </a:lnTo>
                  <a:lnTo>
                    <a:pt x="125" y="4"/>
                  </a:lnTo>
                  <a:lnTo>
                    <a:pt x="127" y="6"/>
                  </a:lnTo>
                  <a:lnTo>
                    <a:pt x="127" y="8"/>
                  </a:lnTo>
                  <a:lnTo>
                    <a:pt x="128" y="11"/>
                  </a:lnTo>
                  <a:lnTo>
                    <a:pt x="127" y="12"/>
                  </a:lnTo>
                  <a:lnTo>
                    <a:pt x="127" y="15"/>
                  </a:lnTo>
                  <a:lnTo>
                    <a:pt x="125" y="16"/>
                  </a:lnTo>
                  <a:lnTo>
                    <a:pt x="124" y="18"/>
                  </a:lnTo>
                  <a:lnTo>
                    <a:pt x="123" y="19"/>
                  </a:lnTo>
                  <a:lnTo>
                    <a:pt x="121" y="20"/>
                  </a:lnTo>
                  <a:lnTo>
                    <a:pt x="119" y="20"/>
                  </a:lnTo>
                  <a:lnTo>
                    <a:pt x="117" y="22"/>
                  </a:lnTo>
                  <a:close/>
                  <a:moveTo>
                    <a:pt x="54" y="22"/>
                  </a:moveTo>
                  <a:lnTo>
                    <a:pt x="32" y="22"/>
                  </a:lnTo>
                  <a:lnTo>
                    <a:pt x="30" y="20"/>
                  </a:lnTo>
                  <a:lnTo>
                    <a:pt x="27" y="20"/>
                  </a:lnTo>
                  <a:lnTo>
                    <a:pt x="26" y="19"/>
                  </a:lnTo>
                  <a:lnTo>
                    <a:pt x="24" y="18"/>
                  </a:lnTo>
                  <a:lnTo>
                    <a:pt x="23" y="16"/>
                  </a:lnTo>
                  <a:lnTo>
                    <a:pt x="22" y="15"/>
                  </a:lnTo>
                  <a:lnTo>
                    <a:pt x="22" y="12"/>
                  </a:lnTo>
                  <a:lnTo>
                    <a:pt x="22" y="11"/>
                  </a:lnTo>
                  <a:lnTo>
                    <a:pt x="22" y="8"/>
                  </a:lnTo>
                  <a:lnTo>
                    <a:pt x="22" y="6"/>
                  </a:lnTo>
                  <a:lnTo>
                    <a:pt x="23" y="4"/>
                  </a:lnTo>
                  <a:lnTo>
                    <a:pt x="24" y="3"/>
                  </a:lnTo>
                  <a:lnTo>
                    <a:pt x="26" y="2"/>
                  </a:lnTo>
                  <a:lnTo>
                    <a:pt x="27" y="0"/>
                  </a:lnTo>
                  <a:lnTo>
                    <a:pt x="30" y="0"/>
                  </a:lnTo>
                  <a:lnTo>
                    <a:pt x="32" y="0"/>
                  </a:lnTo>
                  <a:lnTo>
                    <a:pt x="54" y="0"/>
                  </a:lnTo>
                  <a:lnTo>
                    <a:pt x="55" y="0"/>
                  </a:lnTo>
                  <a:lnTo>
                    <a:pt x="57" y="0"/>
                  </a:lnTo>
                  <a:lnTo>
                    <a:pt x="59" y="2"/>
                  </a:lnTo>
                  <a:lnTo>
                    <a:pt x="60" y="3"/>
                  </a:lnTo>
                  <a:lnTo>
                    <a:pt x="61" y="4"/>
                  </a:lnTo>
                  <a:lnTo>
                    <a:pt x="63" y="6"/>
                  </a:lnTo>
                  <a:lnTo>
                    <a:pt x="63" y="8"/>
                  </a:lnTo>
                  <a:lnTo>
                    <a:pt x="64" y="11"/>
                  </a:lnTo>
                  <a:lnTo>
                    <a:pt x="63" y="12"/>
                  </a:lnTo>
                  <a:lnTo>
                    <a:pt x="63" y="15"/>
                  </a:lnTo>
                  <a:lnTo>
                    <a:pt x="61" y="16"/>
                  </a:lnTo>
                  <a:lnTo>
                    <a:pt x="60" y="18"/>
                  </a:lnTo>
                  <a:lnTo>
                    <a:pt x="59" y="19"/>
                  </a:lnTo>
                  <a:lnTo>
                    <a:pt x="57" y="20"/>
                  </a:lnTo>
                  <a:lnTo>
                    <a:pt x="55" y="20"/>
                  </a:lnTo>
                  <a:lnTo>
                    <a:pt x="54" y="22"/>
                  </a:lnTo>
                  <a:close/>
                </a:path>
              </a:pathLst>
            </a:custGeom>
            <a:solidFill>
              <a:srgbClr val="003300"/>
            </a:solidFill>
            <a:ln w="1588">
              <a:solidFill>
                <a:srgbClr val="003300"/>
              </a:solidFill>
              <a:round/>
              <a:headEnd/>
              <a:tailEnd/>
            </a:ln>
          </p:spPr>
          <p:txBody>
            <a:bodyPr/>
            <a:lstStyle/>
            <a:p>
              <a:endParaRPr lang="ar-OM"/>
            </a:p>
          </p:txBody>
        </p:sp>
      </p:grpSp>
      <p:grpSp>
        <p:nvGrpSpPr>
          <p:cNvPr id="107" name="Group 30"/>
          <p:cNvGrpSpPr>
            <a:grpSpLocks/>
          </p:cNvGrpSpPr>
          <p:nvPr/>
        </p:nvGrpSpPr>
        <p:grpSpPr bwMode="auto">
          <a:xfrm>
            <a:off x="7077075" y="5006546"/>
            <a:ext cx="1774825" cy="1254552"/>
            <a:chOff x="4434" y="3434"/>
            <a:chExt cx="1118" cy="807"/>
          </a:xfrm>
        </p:grpSpPr>
        <p:sp>
          <p:nvSpPr>
            <p:cNvPr id="108" name="Freeform 31"/>
            <p:cNvSpPr>
              <a:spLocks/>
            </p:cNvSpPr>
            <p:nvPr/>
          </p:nvSpPr>
          <p:spPr bwMode="auto">
            <a:xfrm>
              <a:off x="4434" y="3449"/>
              <a:ext cx="1110" cy="792"/>
            </a:xfrm>
            <a:custGeom>
              <a:avLst/>
              <a:gdLst>
                <a:gd name="T0" fmla="*/ 0 w 2230"/>
                <a:gd name="T1" fmla="*/ 1 h 1594"/>
                <a:gd name="T2" fmla="*/ 0 w 2230"/>
                <a:gd name="T3" fmla="*/ 1 h 1594"/>
                <a:gd name="T4" fmla="*/ 0 w 2230"/>
                <a:gd name="T5" fmla="*/ 1 h 1594"/>
                <a:gd name="T6" fmla="*/ 0 w 2230"/>
                <a:gd name="T7" fmla="*/ 1 h 1594"/>
                <a:gd name="T8" fmla="*/ 0 w 2230"/>
                <a:gd name="T9" fmla="*/ 1 h 1594"/>
                <a:gd name="T10" fmla="*/ 0 w 2230"/>
                <a:gd name="T11" fmla="*/ 1 h 1594"/>
                <a:gd name="T12" fmla="*/ 0 w 2230"/>
                <a:gd name="T13" fmla="*/ 1 h 1594"/>
                <a:gd name="T14" fmla="*/ 0 w 2230"/>
                <a:gd name="T15" fmla="*/ 1 h 1594"/>
                <a:gd name="T16" fmla="*/ 0 w 2230"/>
                <a:gd name="T17" fmla="*/ 1 h 1594"/>
                <a:gd name="T18" fmla="*/ 0 w 2230"/>
                <a:gd name="T19" fmla="*/ 1 h 1594"/>
                <a:gd name="T20" fmla="*/ 0 w 2230"/>
                <a:gd name="T21" fmla="*/ 1 h 1594"/>
                <a:gd name="T22" fmla="*/ 0 w 2230"/>
                <a:gd name="T23" fmla="*/ 1 h 1594"/>
                <a:gd name="T24" fmla="*/ 0 w 2230"/>
                <a:gd name="T25" fmla="*/ 1 h 1594"/>
                <a:gd name="T26" fmla="*/ 0 w 2230"/>
                <a:gd name="T27" fmla="*/ 1 h 1594"/>
                <a:gd name="T28" fmla="*/ 0 w 2230"/>
                <a:gd name="T29" fmla="*/ 1 h 1594"/>
                <a:gd name="T30" fmla="*/ 0 w 2230"/>
                <a:gd name="T31" fmla="*/ 1 h 1594"/>
                <a:gd name="T32" fmla="*/ 0 w 2230"/>
                <a:gd name="T33" fmla="*/ 1 h 1594"/>
                <a:gd name="T34" fmla="*/ 0 w 2230"/>
                <a:gd name="T35" fmla="*/ 1 h 1594"/>
                <a:gd name="T36" fmla="*/ 0 w 2230"/>
                <a:gd name="T37" fmla="*/ 1 h 1594"/>
                <a:gd name="T38" fmla="*/ 0 w 2230"/>
                <a:gd name="T39" fmla="*/ 1 h 1594"/>
                <a:gd name="T40" fmla="*/ 0 w 2230"/>
                <a:gd name="T41" fmla="*/ 1 h 1594"/>
                <a:gd name="T42" fmla="*/ 0 w 2230"/>
                <a:gd name="T43" fmla="*/ 1 h 1594"/>
                <a:gd name="T44" fmla="*/ 0 w 2230"/>
                <a:gd name="T45" fmla="*/ 1 h 1594"/>
                <a:gd name="T46" fmla="*/ 0 w 2230"/>
                <a:gd name="T47" fmla="*/ 1 h 1594"/>
                <a:gd name="T48" fmla="*/ 0 w 2230"/>
                <a:gd name="T49" fmla="*/ 1 h 1594"/>
                <a:gd name="T50" fmla="*/ 0 w 2230"/>
                <a:gd name="T51" fmla="*/ 1 h 1594"/>
                <a:gd name="T52" fmla="*/ 0 w 2230"/>
                <a:gd name="T53" fmla="*/ 1 h 1594"/>
                <a:gd name="T54" fmla="*/ 0 w 2230"/>
                <a:gd name="T55" fmla="*/ 1 h 1594"/>
                <a:gd name="T56" fmla="*/ 0 w 2230"/>
                <a:gd name="T57" fmla="*/ 1 h 1594"/>
                <a:gd name="T58" fmla="*/ 0 w 2230"/>
                <a:gd name="T59" fmla="*/ 1 h 1594"/>
                <a:gd name="T60" fmla="*/ 0 w 2230"/>
                <a:gd name="T61" fmla="*/ 1 h 1594"/>
                <a:gd name="T62" fmla="*/ 0 w 2230"/>
                <a:gd name="T63" fmla="*/ 1 h 1594"/>
                <a:gd name="T64" fmla="*/ 0 w 2230"/>
                <a:gd name="T65" fmla="*/ 1 h 1594"/>
                <a:gd name="T66" fmla="*/ 0 w 2230"/>
                <a:gd name="T67" fmla="*/ 1 h 1594"/>
                <a:gd name="T68" fmla="*/ 0 w 2230"/>
                <a:gd name="T69" fmla="*/ 1 h 1594"/>
                <a:gd name="T70" fmla="*/ 0 w 2230"/>
                <a:gd name="T71" fmla="*/ 1 h 1594"/>
                <a:gd name="T72" fmla="*/ 0 w 2230"/>
                <a:gd name="T73" fmla="*/ 1 h 1594"/>
                <a:gd name="T74" fmla="*/ 0 w 2230"/>
                <a:gd name="T75" fmla="*/ 1 h 1594"/>
                <a:gd name="T76" fmla="*/ 0 w 2230"/>
                <a:gd name="T77" fmla="*/ 1 h 1594"/>
                <a:gd name="T78" fmla="*/ 0 w 2230"/>
                <a:gd name="T79" fmla="*/ 1 h 1594"/>
                <a:gd name="T80" fmla="*/ 0 w 2230"/>
                <a:gd name="T81" fmla="*/ 1 h 1594"/>
                <a:gd name="T82" fmla="*/ 0 w 2230"/>
                <a:gd name="T83" fmla="*/ 1 h 1594"/>
                <a:gd name="T84" fmla="*/ 0 w 2230"/>
                <a:gd name="T85" fmla="*/ 1 h 1594"/>
                <a:gd name="T86" fmla="*/ 0 w 2230"/>
                <a:gd name="T87" fmla="*/ 1 h 1594"/>
                <a:gd name="T88" fmla="*/ 0 w 2230"/>
                <a:gd name="T89" fmla="*/ 1 h 1594"/>
                <a:gd name="T90" fmla="*/ 0 w 2230"/>
                <a:gd name="T91" fmla="*/ 1 h 1594"/>
                <a:gd name="T92" fmla="*/ 0 w 2230"/>
                <a:gd name="T93" fmla="*/ 1 h 1594"/>
                <a:gd name="T94" fmla="*/ 0 w 2230"/>
                <a:gd name="T95" fmla="*/ 1 h 1594"/>
                <a:gd name="T96" fmla="*/ 0 w 2230"/>
                <a:gd name="T97" fmla="*/ 1 h 1594"/>
                <a:gd name="T98" fmla="*/ 0 w 2230"/>
                <a:gd name="T99" fmla="*/ 1 h 1594"/>
                <a:gd name="T100" fmla="*/ 0 w 2230"/>
                <a:gd name="T101" fmla="*/ 1 h 1594"/>
                <a:gd name="T102" fmla="*/ 0 w 2230"/>
                <a:gd name="T103" fmla="*/ 1 h 1594"/>
                <a:gd name="T104" fmla="*/ 0 w 2230"/>
                <a:gd name="T105" fmla="*/ 1 h 1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4"/>
                <a:gd name="T161" fmla="*/ 2230 w 2230"/>
                <a:gd name="T162" fmla="*/ 1594 h 1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4">
                  <a:moveTo>
                    <a:pt x="558" y="1594"/>
                  </a:moveTo>
                  <a:lnTo>
                    <a:pt x="1673" y="1594"/>
                  </a:lnTo>
                  <a:lnTo>
                    <a:pt x="1686" y="1593"/>
                  </a:lnTo>
                  <a:lnTo>
                    <a:pt x="1701" y="1593"/>
                  </a:lnTo>
                  <a:lnTo>
                    <a:pt x="1715" y="1592"/>
                  </a:lnTo>
                  <a:lnTo>
                    <a:pt x="1729" y="1589"/>
                  </a:lnTo>
                  <a:lnTo>
                    <a:pt x="1743" y="1588"/>
                  </a:lnTo>
                  <a:lnTo>
                    <a:pt x="1756" y="1585"/>
                  </a:lnTo>
                  <a:lnTo>
                    <a:pt x="1771" y="1581"/>
                  </a:lnTo>
                  <a:lnTo>
                    <a:pt x="1784" y="1577"/>
                  </a:lnTo>
                  <a:lnTo>
                    <a:pt x="1798" y="1573"/>
                  </a:lnTo>
                  <a:lnTo>
                    <a:pt x="1811" y="1569"/>
                  </a:lnTo>
                  <a:lnTo>
                    <a:pt x="1826" y="1564"/>
                  </a:lnTo>
                  <a:lnTo>
                    <a:pt x="1837" y="1559"/>
                  </a:lnTo>
                  <a:lnTo>
                    <a:pt x="1851" y="1552"/>
                  </a:lnTo>
                  <a:lnTo>
                    <a:pt x="1864" y="1545"/>
                  </a:lnTo>
                  <a:lnTo>
                    <a:pt x="1877" y="1539"/>
                  </a:lnTo>
                  <a:lnTo>
                    <a:pt x="1889" y="1531"/>
                  </a:lnTo>
                  <a:lnTo>
                    <a:pt x="1901" y="1524"/>
                  </a:lnTo>
                  <a:lnTo>
                    <a:pt x="1914" y="1515"/>
                  </a:lnTo>
                  <a:lnTo>
                    <a:pt x="1926" y="1507"/>
                  </a:lnTo>
                  <a:lnTo>
                    <a:pt x="1938" y="1497"/>
                  </a:lnTo>
                  <a:lnTo>
                    <a:pt x="1950" y="1488"/>
                  </a:lnTo>
                  <a:lnTo>
                    <a:pt x="1961" y="1479"/>
                  </a:lnTo>
                  <a:lnTo>
                    <a:pt x="1973" y="1468"/>
                  </a:lnTo>
                  <a:lnTo>
                    <a:pt x="1984" y="1458"/>
                  </a:lnTo>
                  <a:lnTo>
                    <a:pt x="1995" y="1447"/>
                  </a:lnTo>
                  <a:lnTo>
                    <a:pt x="2006" y="1435"/>
                  </a:lnTo>
                  <a:lnTo>
                    <a:pt x="2017" y="1424"/>
                  </a:lnTo>
                  <a:lnTo>
                    <a:pt x="2027" y="1413"/>
                  </a:lnTo>
                  <a:lnTo>
                    <a:pt x="2037" y="1399"/>
                  </a:lnTo>
                  <a:lnTo>
                    <a:pt x="2047" y="1387"/>
                  </a:lnTo>
                  <a:lnTo>
                    <a:pt x="2057" y="1374"/>
                  </a:lnTo>
                  <a:lnTo>
                    <a:pt x="2067" y="1361"/>
                  </a:lnTo>
                  <a:lnTo>
                    <a:pt x="2084" y="1333"/>
                  </a:lnTo>
                  <a:lnTo>
                    <a:pt x="2103" y="1304"/>
                  </a:lnTo>
                  <a:lnTo>
                    <a:pt x="2119" y="1274"/>
                  </a:lnTo>
                  <a:lnTo>
                    <a:pt x="2135" y="1243"/>
                  </a:lnTo>
                  <a:lnTo>
                    <a:pt x="2149" y="1211"/>
                  </a:lnTo>
                  <a:lnTo>
                    <a:pt x="2163" y="1177"/>
                  </a:lnTo>
                  <a:lnTo>
                    <a:pt x="2175" y="1143"/>
                  </a:lnTo>
                  <a:lnTo>
                    <a:pt x="2187" y="1107"/>
                  </a:lnTo>
                  <a:lnTo>
                    <a:pt x="2196" y="1071"/>
                  </a:lnTo>
                  <a:lnTo>
                    <a:pt x="2205" y="1034"/>
                  </a:lnTo>
                  <a:lnTo>
                    <a:pt x="2212" y="996"/>
                  </a:lnTo>
                  <a:lnTo>
                    <a:pt x="2219" y="957"/>
                  </a:lnTo>
                  <a:lnTo>
                    <a:pt x="2221" y="938"/>
                  </a:lnTo>
                  <a:lnTo>
                    <a:pt x="2224" y="919"/>
                  </a:lnTo>
                  <a:lnTo>
                    <a:pt x="2225" y="899"/>
                  </a:lnTo>
                  <a:lnTo>
                    <a:pt x="2226" y="879"/>
                  </a:lnTo>
                  <a:lnTo>
                    <a:pt x="2228" y="859"/>
                  </a:lnTo>
                  <a:lnTo>
                    <a:pt x="2229" y="838"/>
                  </a:lnTo>
                  <a:lnTo>
                    <a:pt x="2229" y="818"/>
                  </a:lnTo>
                  <a:lnTo>
                    <a:pt x="2230" y="796"/>
                  </a:lnTo>
                  <a:lnTo>
                    <a:pt x="2229" y="776"/>
                  </a:lnTo>
                  <a:lnTo>
                    <a:pt x="2229" y="757"/>
                  </a:lnTo>
                  <a:lnTo>
                    <a:pt x="2228" y="735"/>
                  </a:lnTo>
                  <a:lnTo>
                    <a:pt x="2226" y="715"/>
                  </a:lnTo>
                  <a:lnTo>
                    <a:pt x="2225" y="695"/>
                  </a:lnTo>
                  <a:lnTo>
                    <a:pt x="2224" y="676"/>
                  </a:lnTo>
                  <a:lnTo>
                    <a:pt x="2221" y="656"/>
                  </a:lnTo>
                  <a:lnTo>
                    <a:pt x="2219" y="637"/>
                  </a:lnTo>
                  <a:lnTo>
                    <a:pt x="2212" y="599"/>
                  </a:lnTo>
                  <a:lnTo>
                    <a:pt x="2205" y="560"/>
                  </a:lnTo>
                  <a:lnTo>
                    <a:pt x="2196" y="523"/>
                  </a:lnTo>
                  <a:lnTo>
                    <a:pt x="2187" y="487"/>
                  </a:lnTo>
                  <a:lnTo>
                    <a:pt x="2175" y="451"/>
                  </a:lnTo>
                  <a:lnTo>
                    <a:pt x="2163" y="417"/>
                  </a:lnTo>
                  <a:lnTo>
                    <a:pt x="2149" y="383"/>
                  </a:lnTo>
                  <a:lnTo>
                    <a:pt x="2135" y="352"/>
                  </a:lnTo>
                  <a:lnTo>
                    <a:pt x="2119" y="320"/>
                  </a:lnTo>
                  <a:lnTo>
                    <a:pt x="2103" y="291"/>
                  </a:lnTo>
                  <a:lnTo>
                    <a:pt x="2084" y="261"/>
                  </a:lnTo>
                  <a:lnTo>
                    <a:pt x="2067" y="233"/>
                  </a:lnTo>
                  <a:lnTo>
                    <a:pt x="2057" y="220"/>
                  </a:lnTo>
                  <a:lnTo>
                    <a:pt x="2047" y="207"/>
                  </a:lnTo>
                  <a:lnTo>
                    <a:pt x="2037" y="195"/>
                  </a:lnTo>
                  <a:lnTo>
                    <a:pt x="2027" y="182"/>
                  </a:lnTo>
                  <a:lnTo>
                    <a:pt x="2017" y="170"/>
                  </a:lnTo>
                  <a:lnTo>
                    <a:pt x="2006" y="159"/>
                  </a:lnTo>
                  <a:lnTo>
                    <a:pt x="1995" y="147"/>
                  </a:lnTo>
                  <a:lnTo>
                    <a:pt x="1984" y="136"/>
                  </a:lnTo>
                  <a:lnTo>
                    <a:pt x="1973" y="126"/>
                  </a:lnTo>
                  <a:lnTo>
                    <a:pt x="1961" y="115"/>
                  </a:lnTo>
                  <a:lnTo>
                    <a:pt x="1950" y="106"/>
                  </a:lnTo>
                  <a:lnTo>
                    <a:pt x="1938" y="97"/>
                  </a:lnTo>
                  <a:lnTo>
                    <a:pt x="1926" y="87"/>
                  </a:lnTo>
                  <a:lnTo>
                    <a:pt x="1914" y="79"/>
                  </a:lnTo>
                  <a:lnTo>
                    <a:pt x="1901" y="70"/>
                  </a:lnTo>
                  <a:lnTo>
                    <a:pt x="1889" y="63"/>
                  </a:lnTo>
                  <a:lnTo>
                    <a:pt x="1877" y="55"/>
                  </a:lnTo>
                  <a:lnTo>
                    <a:pt x="1864" y="49"/>
                  </a:lnTo>
                  <a:lnTo>
                    <a:pt x="1851" y="42"/>
                  </a:lnTo>
                  <a:lnTo>
                    <a:pt x="1837" y="36"/>
                  </a:lnTo>
                  <a:lnTo>
                    <a:pt x="1826" y="30"/>
                  </a:lnTo>
                  <a:lnTo>
                    <a:pt x="1811" y="25"/>
                  </a:lnTo>
                  <a:lnTo>
                    <a:pt x="1798" y="21"/>
                  </a:lnTo>
                  <a:lnTo>
                    <a:pt x="1784" y="17"/>
                  </a:lnTo>
                  <a:lnTo>
                    <a:pt x="1771" y="13"/>
                  </a:lnTo>
                  <a:lnTo>
                    <a:pt x="1756" y="9"/>
                  </a:lnTo>
                  <a:lnTo>
                    <a:pt x="1743" y="6"/>
                  </a:lnTo>
                  <a:lnTo>
                    <a:pt x="1729" y="4"/>
                  </a:lnTo>
                  <a:lnTo>
                    <a:pt x="1715" y="2"/>
                  </a:lnTo>
                  <a:lnTo>
                    <a:pt x="1701" y="1"/>
                  </a:lnTo>
                  <a:lnTo>
                    <a:pt x="1686" y="1"/>
                  </a:lnTo>
                  <a:lnTo>
                    <a:pt x="1673" y="0"/>
                  </a:lnTo>
                  <a:lnTo>
                    <a:pt x="1673" y="1"/>
                  </a:lnTo>
                  <a:lnTo>
                    <a:pt x="558" y="1"/>
                  </a:lnTo>
                  <a:lnTo>
                    <a:pt x="543" y="1"/>
                  </a:lnTo>
                  <a:lnTo>
                    <a:pt x="528" y="1"/>
                  </a:lnTo>
                  <a:lnTo>
                    <a:pt x="514" y="2"/>
                  </a:lnTo>
                  <a:lnTo>
                    <a:pt x="501" y="5"/>
                  </a:lnTo>
                  <a:lnTo>
                    <a:pt x="486" y="6"/>
                  </a:lnTo>
                  <a:lnTo>
                    <a:pt x="473" y="9"/>
                  </a:lnTo>
                  <a:lnTo>
                    <a:pt x="458" y="13"/>
                  </a:lnTo>
                  <a:lnTo>
                    <a:pt x="445" y="17"/>
                  </a:lnTo>
                  <a:lnTo>
                    <a:pt x="432" y="21"/>
                  </a:lnTo>
                  <a:lnTo>
                    <a:pt x="418" y="25"/>
                  </a:lnTo>
                  <a:lnTo>
                    <a:pt x="405" y="30"/>
                  </a:lnTo>
                  <a:lnTo>
                    <a:pt x="392" y="36"/>
                  </a:lnTo>
                  <a:lnTo>
                    <a:pt x="378" y="42"/>
                  </a:lnTo>
                  <a:lnTo>
                    <a:pt x="365" y="49"/>
                  </a:lnTo>
                  <a:lnTo>
                    <a:pt x="353" y="55"/>
                  </a:lnTo>
                  <a:lnTo>
                    <a:pt x="340" y="63"/>
                  </a:lnTo>
                  <a:lnTo>
                    <a:pt x="328" y="71"/>
                  </a:lnTo>
                  <a:lnTo>
                    <a:pt x="315" y="79"/>
                  </a:lnTo>
                  <a:lnTo>
                    <a:pt x="303" y="87"/>
                  </a:lnTo>
                  <a:lnTo>
                    <a:pt x="291" y="97"/>
                  </a:lnTo>
                  <a:lnTo>
                    <a:pt x="279" y="106"/>
                  </a:lnTo>
                  <a:lnTo>
                    <a:pt x="268" y="115"/>
                  </a:lnTo>
                  <a:lnTo>
                    <a:pt x="256" y="126"/>
                  </a:lnTo>
                  <a:lnTo>
                    <a:pt x="246" y="136"/>
                  </a:lnTo>
                  <a:lnTo>
                    <a:pt x="234" y="147"/>
                  </a:lnTo>
                  <a:lnTo>
                    <a:pt x="223" y="159"/>
                  </a:lnTo>
                  <a:lnTo>
                    <a:pt x="212" y="170"/>
                  </a:lnTo>
                  <a:lnTo>
                    <a:pt x="202" y="182"/>
                  </a:lnTo>
                  <a:lnTo>
                    <a:pt x="193" y="195"/>
                  </a:lnTo>
                  <a:lnTo>
                    <a:pt x="182" y="207"/>
                  </a:lnTo>
                  <a:lnTo>
                    <a:pt x="173" y="220"/>
                  </a:lnTo>
                  <a:lnTo>
                    <a:pt x="163" y="233"/>
                  </a:lnTo>
                  <a:lnTo>
                    <a:pt x="145" y="261"/>
                  </a:lnTo>
                  <a:lnTo>
                    <a:pt x="126" y="291"/>
                  </a:lnTo>
                  <a:lnTo>
                    <a:pt x="110" y="320"/>
                  </a:lnTo>
                  <a:lnTo>
                    <a:pt x="94" y="352"/>
                  </a:lnTo>
                  <a:lnTo>
                    <a:pt x="80" y="383"/>
                  </a:lnTo>
                  <a:lnTo>
                    <a:pt x="66" y="417"/>
                  </a:lnTo>
                  <a:lnTo>
                    <a:pt x="54" y="451"/>
                  </a:lnTo>
                  <a:lnTo>
                    <a:pt x="44" y="487"/>
                  </a:lnTo>
                  <a:lnTo>
                    <a:pt x="33" y="523"/>
                  </a:lnTo>
                  <a:lnTo>
                    <a:pt x="24" y="560"/>
                  </a:lnTo>
                  <a:lnTo>
                    <a:pt x="17" y="597"/>
                  </a:lnTo>
                  <a:lnTo>
                    <a:pt x="11" y="637"/>
                  </a:lnTo>
                  <a:lnTo>
                    <a:pt x="8" y="656"/>
                  </a:lnTo>
                  <a:lnTo>
                    <a:pt x="5" y="676"/>
                  </a:lnTo>
                  <a:lnTo>
                    <a:pt x="4" y="695"/>
                  </a:lnTo>
                  <a:lnTo>
                    <a:pt x="3" y="715"/>
                  </a:lnTo>
                  <a:lnTo>
                    <a:pt x="1" y="735"/>
                  </a:lnTo>
                  <a:lnTo>
                    <a:pt x="0" y="757"/>
                  </a:lnTo>
                  <a:lnTo>
                    <a:pt x="0" y="776"/>
                  </a:lnTo>
                  <a:lnTo>
                    <a:pt x="0" y="796"/>
                  </a:lnTo>
                  <a:lnTo>
                    <a:pt x="0" y="818"/>
                  </a:lnTo>
                  <a:lnTo>
                    <a:pt x="0" y="838"/>
                  </a:lnTo>
                  <a:lnTo>
                    <a:pt x="1" y="859"/>
                  </a:lnTo>
                  <a:lnTo>
                    <a:pt x="3" y="879"/>
                  </a:lnTo>
                  <a:lnTo>
                    <a:pt x="4" y="899"/>
                  </a:lnTo>
                  <a:lnTo>
                    <a:pt x="5" y="919"/>
                  </a:lnTo>
                  <a:lnTo>
                    <a:pt x="8" y="938"/>
                  </a:lnTo>
                  <a:lnTo>
                    <a:pt x="11" y="957"/>
                  </a:lnTo>
                  <a:lnTo>
                    <a:pt x="17" y="997"/>
                  </a:lnTo>
                  <a:lnTo>
                    <a:pt x="24" y="1034"/>
                  </a:lnTo>
                  <a:lnTo>
                    <a:pt x="33" y="1071"/>
                  </a:lnTo>
                  <a:lnTo>
                    <a:pt x="44" y="1107"/>
                  </a:lnTo>
                  <a:lnTo>
                    <a:pt x="54" y="1143"/>
                  </a:lnTo>
                  <a:lnTo>
                    <a:pt x="66" y="1177"/>
                  </a:lnTo>
                  <a:lnTo>
                    <a:pt x="80" y="1211"/>
                  </a:lnTo>
                  <a:lnTo>
                    <a:pt x="94" y="1243"/>
                  </a:lnTo>
                  <a:lnTo>
                    <a:pt x="110" y="1274"/>
                  </a:lnTo>
                  <a:lnTo>
                    <a:pt x="126" y="1304"/>
                  </a:lnTo>
                  <a:lnTo>
                    <a:pt x="145" y="1333"/>
                  </a:lnTo>
                  <a:lnTo>
                    <a:pt x="163" y="1361"/>
                  </a:lnTo>
                  <a:lnTo>
                    <a:pt x="173" y="1374"/>
                  </a:lnTo>
                  <a:lnTo>
                    <a:pt x="182" y="1387"/>
                  </a:lnTo>
                  <a:lnTo>
                    <a:pt x="193" y="1399"/>
                  </a:lnTo>
                  <a:lnTo>
                    <a:pt x="202" y="1413"/>
                  </a:lnTo>
                  <a:lnTo>
                    <a:pt x="212" y="1424"/>
                  </a:lnTo>
                  <a:lnTo>
                    <a:pt x="223" y="1435"/>
                  </a:lnTo>
                  <a:lnTo>
                    <a:pt x="234" y="1447"/>
                  </a:lnTo>
                  <a:lnTo>
                    <a:pt x="246" y="1458"/>
                  </a:lnTo>
                  <a:lnTo>
                    <a:pt x="256" y="1468"/>
                  </a:lnTo>
                  <a:lnTo>
                    <a:pt x="268" y="1479"/>
                  </a:lnTo>
                  <a:lnTo>
                    <a:pt x="279" y="1488"/>
                  </a:lnTo>
                  <a:lnTo>
                    <a:pt x="291" y="1497"/>
                  </a:lnTo>
                  <a:lnTo>
                    <a:pt x="303" y="1507"/>
                  </a:lnTo>
                  <a:lnTo>
                    <a:pt x="315" y="1515"/>
                  </a:lnTo>
                  <a:lnTo>
                    <a:pt x="328" y="1524"/>
                  </a:lnTo>
                  <a:lnTo>
                    <a:pt x="340" y="1531"/>
                  </a:lnTo>
                  <a:lnTo>
                    <a:pt x="352" y="1539"/>
                  </a:lnTo>
                  <a:lnTo>
                    <a:pt x="365" y="1545"/>
                  </a:lnTo>
                  <a:lnTo>
                    <a:pt x="378" y="1552"/>
                  </a:lnTo>
                  <a:lnTo>
                    <a:pt x="392" y="1559"/>
                  </a:lnTo>
                  <a:lnTo>
                    <a:pt x="405" y="1564"/>
                  </a:lnTo>
                  <a:lnTo>
                    <a:pt x="418" y="1569"/>
                  </a:lnTo>
                  <a:lnTo>
                    <a:pt x="432" y="1573"/>
                  </a:lnTo>
                  <a:lnTo>
                    <a:pt x="445" y="1577"/>
                  </a:lnTo>
                  <a:lnTo>
                    <a:pt x="458" y="1581"/>
                  </a:lnTo>
                  <a:lnTo>
                    <a:pt x="473" y="1585"/>
                  </a:lnTo>
                  <a:lnTo>
                    <a:pt x="486" y="1588"/>
                  </a:lnTo>
                  <a:lnTo>
                    <a:pt x="501" y="1589"/>
                  </a:lnTo>
                  <a:lnTo>
                    <a:pt x="514" y="1592"/>
                  </a:lnTo>
                  <a:lnTo>
                    <a:pt x="528" y="1593"/>
                  </a:lnTo>
                  <a:lnTo>
                    <a:pt x="543" y="1593"/>
                  </a:lnTo>
                  <a:lnTo>
                    <a:pt x="558" y="1593"/>
                  </a:lnTo>
                  <a:lnTo>
                    <a:pt x="558" y="1594"/>
                  </a:lnTo>
                  <a:close/>
                </a:path>
              </a:pathLst>
            </a:custGeom>
            <a:solidFill>
              <a:srgbClr val="CCECFF"/>
            </a:solidFill>
            <a:ln w="9525">
              <a:noFill/>
              <a:round/>
              <a:headEnd/>
              <a:tailEnd/>
            </a:ln>
          </p:spPr>
          <p:txBody>
            <a:bodyPr/>
            <a:lstStyle/>
            <a:p>
              <a:endParaRPr lang="ar-OM"/>
            </a:p>
          </p:txBody>
        </p:sp>
        <p:sp>
          <p:nvSpPr>
            <p:cNvPr id="109" name="Freeform 32"/>
            <p:cNvSpPr>
              <a:spLocks/>
            </p:cNvSpPr>
            <p:nvPr/>
          </p:nvSpPr>
          <p:spPr bwMode="auto">
            <a:xfrm>
              <a:off x="4437" y="3434"/>
              <a:ext cx="1115" cy="799"/>
            </a:xfrm>
            <a:custGeom>
              <a:avLst/>
              <a:gdLst>
                <a:gd name="T0" fmla="*/ 1 w 2230"/>
                <a:gd name="T1" fmla="*/ 1 h 1594"/>
                <a:gd name="T2" fmla="*/ 1 w 2230"/>
                <a:gd name="T3" fmla="*/ 1 h 1594"/>
                <a:gd name="T4" fmla="*/ 1 w 2230"/>
                <a:gd name="T5" fmla="*/ 1 h 1594"/>
                <a:gd name="T6" fmla="*/ 1 w 2230"/>
                <a:gd name="T7" fmla="*/ 1 h 1594"/>
                <a:gd name="T8" fmla="*/ 1 w 2230"/>
                <a:gd name="T9" fmla="*/ 1 h 1594"/>
                <a:gd name="T10" fmla="*/ 1 w 2230"/>
                <a:gd name="T11" fmla="*/ 1 h 1594"/>
                <a:gd name="T12" fmla="*/ 1 w 2230"/>
                <a:gd name="T13" fmla="*/ 1 h 1594"/>
                <a:gd name="T14" fmla="*/ 1 w 2230"/>
                <a:gd name="T15" fmla="*/ 1 h 1594"/>
                <a:gd name="T16" fmla="*/ 1 w 2230"/>
                <a:gd name="T17" fmla="*/ 1 h 1594"/>
                <a:gd name="T18" fmla="*/ 1 w 2230"/>
                <a:gd name="T19" fmla="*/ 1 h 1594"/>
                <a:gd name="T20" fmla="*/ 1 w 2230"/>
                <a:gd name="T21" fmla="*/ 1 h 1594"/>
                <a:gd name="T22" fmla="*/ 1 w 2230"/>
                <a:gd name="T23" fmla="*/ 1 h 1594"/>
                <a:gd name="T24" fmla="*/ 1 w 2230"/>
                <a:gd name="T25" fmla="*/ 1 h 1594"/>
                <a:gd name="T26" fmla="*/ 1 w 2230"/>
                <a:gd name="T27" fmla="*/ 1 h 1594"/>
                <a:gd name="T28" fmla="*/ 1 w 2230"/>
                <a:gd name="T29" fmla="*/ 1 h 1594"/>
                <a:gd name="T30" fmla="*/ 1 w 2230"/>
                <a:gd name="T31" fmla="*/ 1 h 1594"/>
                <a:gd name="T32" fmla="*/ 1 w 2230"/>
                <a:gd name="T33" fmla="*/ 1 h 1594"/>
                <a:gd name="T34" fmla="*/ 1 w 2230"/>
                <a:gd name="T35" fmla="*/ 1 h 1594"/>
                <a:gd name="T36" fmla="*/ 1 w 2230"/>
                <a:gd name="T37" fmla="*/ 1 h 1594"/>
                <a:gd name="T38" fmla="*/ 1 w 2230"/>
                <a:gd name="T39" fmla="*/ 1 h 1594"/>
                <a:gd name="T40" fmla="*/ 1 w 2230"/>
                <a:gd name="T41" fmla="*/ 1 h 1594"/>
                <a:gd name="T42" fmla="*/ 1 w 2230"/>
                <a:gd name="T43" fmla="*/ 1 h 1594"/>
                <a:gd name="T44" fmla="*/ 1 w 2230"/>
                <a:gd name="T45" fmla="*/ 1 h 1594"/>
                <a:gd name="T46" fmla="*/ 1 w 2230"/>
                <a:gd name="T47" fmla="*/ 1 h 1594"/>
                <a:gd name="T48" fmla="*/ 1 w 2230"/>
                <a:gd name="T49" fmla="*/ 1 h 1594"/>
                <a:gd name="T50" fmla="*/ 1 w 2230"/>
                <a:gd name="T51" fmla="*/ 1 h 1594"/>
                <a:gd name="T52" fmla="*/ 1 w 2230"/>
                <a:gd name="T53" fmla="*/ 1 h 1594"/>
                <a:gd name="T54" fmla="*/ 1 w 2230"/>
                <a:gd name="T55" fmla="*/ 1 h 1594"/>
                <a:gd name="T56" fmla="*/ 1 w 2230"/>
                <a:gd name="T57" fmla="*/ 1 h 1594"/>
                <a:gd name="T58" fmla="*/ 1 w 2230"/>
                <a:gd name="T59" fmla="*/ 1 h 1594"/>
                <a:gd name="T60" fmla="*/ 1 w 2230"/>
                <a:gd name="T61" fmla="*/ 1 h 1594"/>
                <a:gd name="T62" fmla="*/ 1 w 2230"/>
                <a:gd name="T63" fmla="*/ 1 h 1594"/>
                <a:gd name="T64" fmla="*/ 1 w 2230"/>
                <a:gd name="T65" fmla="*/ 1 h 1594"/>
                <a:gd name="T66" fmla="*/ 1 w 2230"/>
                <a:gd name="T67" fmla="*/ 1 h 1594"/>
                <a:gd name="T68" fmla="*/ 1 w 2230"/>
                <a:gd name="T69" fmla="*/ 1 h 1594"/>
                <a:gd name="T70" fmla="*/ 1 w 2230"/>
                <a:gd name="T71" fmla="*/ 1 h 1594"/>
                <a:gd name="T72" fmla="*/ 1 w 2230"/>
                <a:gd name="T73" fmla="*/ 1 h 1594"/>
                <a:gd name="T74" fmla="*/ 1 w 2230"/>
                <a:gd name="T75" fmla="*/ 1 h 1594"/>
                <a:gd name="T76" fmla="*/ 1 w 2230"/>
                <a:gd name="T77" fmla="*/ 1 h 1594"/>
                <a:gd name="T78" fmla="*/ 0 w 2230"/>
                <a:gd name="T79" fmla="*/ 1 h 1594"/>
                <a:gd name="T80" fmla="*/ 1 w 2230"/>
                <a:gd name="T81" fmla="*/ 1 h 1594"/>
                <a:gd name="T82" fmla="*/ 1 w 2230"/>
                <a:gd name="T83" fmla="*/ 1 h 1594"/>
                <a:gd name="T84" fmla="*/ 1 w 2230"/>
                <a:gd name="T85" fmla="*/ 1 h 1594"/>
                <a:gd name="T86" fmla="*/ 1 w 2230"/>
                <a:gd name="T87" fmla="*/ 1 h 1594"/>
                <a:gd name="T88" fmla="*/ 1 w 2230"/>
                <a:gd name="T89" fmla="*/ 1 h 1594"/>
                <a:gd name="T90" fmla="*/ 1 w 2230"/>
                <a:gd name="T91" fmla="*/ 1 h 1594"/>
                <a:gd name="T92" fmla="*/ 1 w 2230"/>
                <a:gd name="T93" fmla="*/ 1 h 1594"/>
                <a:gd name="T94" fmla="*/ 1 w 2230"/>
                <a:gd name="T95" fmla="*/ 1 h 1594"/>
                <a:gd name="T96" fmla="*/ 1 w 2230"/>
                <a:gd name="T97" fmla="*/ 1 h 1594"/>
                <a:gd name="T98" fmla="*/ 1 w 2230"/>
                <a:gd name="T99" fmla="*/ 1 h 1594"/>
                <a:gd name="T100" fmla="*/ 1 w 2230"/>
                <a:gd name="T101" fmla="*/ 1 h 1594"/>
                <a:gd name="T102" fmla="*/ 1 w 2230"/>
                <a:gd name="T103" fmla="*/ 1 h 1594"/>
                <a:gd name="T104" fmla="*/ 1 w 2230"/>
                <a:gd name="T105" fmla="*/ 1 h 1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4"/>
                <a:gd name="T161" fmla="*/ 2230 w 2230"/>
                <a:gd name="T162" fmla="*/ 1594 h 1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4">
                  <a:moveTo>
                    <a:pt x="558" y="1594"/>
                  </a:moveTo>
                  <a:lnTo>
                    <a:pt x="1673" y="1594"/>
                  </a:lnTo>
                  <a:lnTo>
                    <a:pt x="1686" y="1593"/>
                  </a:lnTo>
                  <a:lnTo>
                    <a:pt x="1701" y="1593"/>
                  </a:lnTo>
                  <a:lnTo>
                    <a:pt x="1715" y="1592"/>
                  </a:lnTo>
                  <a:lnTo>
                    <a:pt x="1729" y="1589"/>
                  </a:lnTo>
                  <a:lnTo>
                    <a:pt x="1743" y="1588"/>
                  </a:lnTo>
                  <a:lnTo>
                    <a:pt x="1756" y="1585"/>
                  </a:lnTo>
                  <a:lnTo>
                    <a:pt x="1771" y="1581"/>
                  </a:lnTo>
                  <a:lnTo>
                    <a:pt x="1784" y="1577"/>
                  </a:lnTo>
                  <a:lnTo>
                    <a:pt x="1798" y="1573"/>
                  </a:lnTo>
                  <a:lnTo>
                    <a:pt x="1811" y="1569"/>
                  </a:lnTo>
                  <a:lnTo>
                    <a:pt x="1826" y="1564"/>
                  </a:lnTo>
                  <a:lnTo>
                    <a:pt x="1837" y="1559"/>
                  </a:lnTo>
                  <a:lnTo>
                    <a:pt x="1851" y="1552"/>
                  </a:lnTo>
                  <a:lnTo>
                    <a:pt x="1864" y="1545"/>
                  </a:lnTo>
                  <a:lnTo>
                    <a:pt x="1877" y="1539"/>
                  </a:lnTo>
                  <a:lnTo>
                    <a:pt x="1889" y="1531"/>
                  </a:lnTo>
                  <a:lnTo>
                    <a:pt x="1901" y="1524"/>
                  </a:lnTo>
                  <a:lnTo>
                    <a:pt x="1914" y="1515"/>
                  </a:lnTo>
                  <a:lnTo>
                    <a:pt x="1926" y="1507"/>
                  </a:lnTo>
                  <a:lnTo>
                    <a:pt x="1938" y="1497"/>
                  </a:lnTo>
                  <a:lnTo>
                    <a:pt x="1950" y="1488"/>
                  </a:lnTo>
                  <a:lnTo>
                    <a:pt x="1961" y="1479"/>
                  </a:lnTo>
                  <a:lnTo>
                    <a:pt x="1973" y="1468"/>
                  </a:lnTo>
                  <a:lnTo>
                    <a:pt x="1984" y="1458"/>
                  </a:lnTo>
                  <a:lnTo>
                    <a:pt x="1995" y="1447"/>
                  </a:lnTo>
                  <a:lnTo>
                    <a:pt x="2006" y="1435"/>
                  </a:lnTo>
                  <a:lnTo>
                    <a:pt x="2017" y="1424"/>
                  </a:lnTo>
                  <a:lnTo>
                    <a:pt x="2027" y="1413"/>
                  </a:lnTo>
                  <a:lnTo>
                    <a:pt x="2037" y="1399"/>
                  </a:lnTo>
                  <a:lnTo>
                    <a:pt x="2047" y="1387"/>
                  </a:lnTo>
                  <a:lnTo>
                    <a:pt x="2057" y="1374"/>
                  </a:lnTo>
                  <a:lnTo>
                    <a:pt x="2067" y="1361"/>
                  </a:lnTo>
                  <a:lnTo>
                    <a:pt x="2084" y="1333"/>
                  </a:lnTo>
                  <a:lnTo>
                    <a:pt x="2103" y="1304"/>
                  </a:lnTo>
                  <a:lnTo>
                    <a:pt x="2119" y="1274"/>
                  </a:lnTo>
                  <a:lnTo>
                    <a:pt x="2135" y="1243"/>
                  </a:lnTo>
                  <a:lnTo>
                    <a:pt x="2149" y="1211"/>
                  </a:lnTo>
                  <a:lnTo>
                    <a:pt x="2163" y="1177"/>
                  </a:lnTo>
                  <a:lnTo>
                    <a:pt x="2175" y="1143"/>
                  </a:lnTo>
                  <a:lnTo>
                    <a:pt x="2187" y="1107"/>
                  </a:lnTo>
                  <a:lnTo>
                    <a:pt x="2196" y="1071"/>
                  </a:lnTo>
                  <a:lnTo>
                    <a:pt x="2205" y="1034"/>
                  </a:lnTo>
                  <a:lnTo>
                    <a:pt x="2212" y="996"/>
                  </a:lnTo>
                  <a:lnTo>
                    <a:pt x="2219" y="957"/>
                  </a:lnTo>
                  <a:lnTo>
                    <a:pt x="2221" y="938"/>
                  </a:lnTo>
                  <a:lnTo>
                    <a:pt x="2224" y="919"/>
                  </a:lnTo>
                  <a:lnTo>
                    <a:pt x="2225" y="899"/>
                  </a:lnTo>
                  <a:lnTo>
                    <a:pt x="2226" y="879"/>
                  </a:lnTo>
                  <a:lnTo>
                    <a:pt x="2228" y="859"/>
                  </a:lnTo>
                  <a:lnTo>
                    <a:pt x="2229" y="838"/>
                  </a:lnTo>
                  <a:lnTo>
                    <a:pt x="2229" y="818"/>
                  </a:lnTo>
                  <a:lnTo>
                    <a:pt x="2230" y="796"/>
                  </a:lnTo>
                  <a:lnTo>
                    <a:pt x="2229" y="776"/>
                  </a:lnTo>
                  <a:lnTo>
                    <a:pt x="2229" y="757"/>
                  </a:lnTo>
                  <a:lnTo>
                    <a:pt x="2228" y="735"/>
                  </a:lnTo>
                  <a:lnTo>
                    <a:pt x="2226" y="715"/>
                  </a:lnTo>
                  <a:lnTo>
                    <a:pt x="2225" y="695"/>
                  </a:lnTo>
                  <a:lnTo>
                    <a:pt x="2224" y="676"/>
                  </a:lnTo>
                  <a:lnTo>
                    <a:pt x="2221" y="656"/>
                  </a:lnTo>
                  <a:lnTo>
                    <a:pt x="2219" y="637"/>
                  </a:lnTo>
                  <a:lnTo>
                    <a:pt x="2212" y="599"/>
                  </a:lnTo>
                  <a:lnTo>
                    <a:pt x="2205" y="560"/>
                  </a:lnTo>
                  <a:lnTo>
                    <a:pt x="2196" y="523"/>
                  </a:lnTo>
                  <a:lnTo>
                    <a:pt x="2187" y="487"/>
                  </a:lnTo>
                  <a:lnTo>
                    <a:pt x="2175" y="451"/>
                  </a:lnTo>
                  <a:lnTo>
                    <a:pt x="2163" y="417"/>
                  </a:lnTo>
                  <a:lnTo>
                    <a:pt x="2149" y="383"/>
                  </a:lnTo>
                  <a:lnTo>
                    <a:pt x="2135" y="352"/>
                  </a:lnTo>
                  <a:lnTo>
                    <a:pt x="2119" y="320"/>
                  </a:lnTo>
                  <a:lnTo>
                    <a:pt x="2103" y="291"/>
                  </a:lnTo>
                  <a:lnTo>
                    <a:pt x="2084" y="261"/>
                  </a:lnTo>
                  <a:lnTo>
                    <a:pt x="2067" y="233"/>
                  </a:lnTo>
                  <a:lnTo>
                    <a:pt x="2057" y="220"/>
                  </a:lnTo>
                  <a:lnTo>
                    <a:pt x="2047" y="207"/>
                  </a:lnTo>
                  <a:lnTo>
                    <a:pt x="2037" y="195"/>
                  </a:lnTo>
                  <a:lnTo>
                    <a:pt x="2027" y="182"/>
                  </a:lnTo>
                  <a:lnTo>
                    <a:pt x="2017" y="170"/>
                  </a:lnTo>
                  <a:lnTo>
                    <a:pt x="2006" y="159"/>
                  </a:lnTo>
                  <a:lnTo>
                    <a:pt x="1995" y="147"/>
                  </a:lnTo>
                  <a:lnTo>
                    <a:pt x="1984" y="136"/>
                  </a:lnTo>
                  <a:lnTo>
                    <a:pt x="1973" y="126"/>
                  </a:lnTo>
                  <a:lnTo>
                    <a:pt x="1961" y="115"/>
                  </a:lnTo>
                  <a:lnTo>
                    <a:pt x="1950" y="106"/>
                  </a:lnTo>
                  <a:lnTo>
                    <a:pt x="1938" y="97"/>
                  </a:lnTo>
                  <a:lnTo>
                    <a:pt x="1926" y="87"/>
                  </a:lnTo>
                  <a:lnTo>
                    <a:pt x="1914" y="79"/>
                  </a:lnTo>
                  <a:lnTo>
                    <a:pt x="1901" y="70"/>
                  </a:lnTo>
                  <a:lnTo>
                    <a:pt x="1889" y="63"/>
                  </a:lnTo>
                  <a:lnTo>
                    <a:pt x="1877" y="55"/>
                  </a:lnTo>
                  <a:lnTo>
                    <a:pt x="1864" y="49"/>
                  </a:lnTo>
                  <a:lnTo>
                    <a:pt x="1851" y="42"/>
                  </a:lnTo>
                  <a:lnTo>
                    <a:pt x="1837" y="36"/>
                  </a:lnTo>
                  <a:lnTo>
                    <a:pt x="1826" y="30"/>
                  </a:lnTo>
                  <a:lnTo>
                    <a:pt x="1811" y="25"/>
                  </a:lnTo>
                  <a:lnTo>
                    <a:pt x="1798" y="21"/>
                  </a:lnTo>
                  <a:lnTo>
                    <a:pt x="1784" y="17"/>
                  </a:lnTo>
                  <a:lnTo>
                    <a:pt x="1771" y="13"/>
                  </a:lnTo>
                  <a:lnTo>
                    <a:pt x="1756" y="9"/>
                  </a:lnTo>
                  <a:lnTo>
                    <a:pt x="1743" y="6"/>
                  </a:lnTo>
                  <a:lnTo>
                    <a:pt x="1729" y="4"/>
                  </a:lnTo>
                  <a:lnTo>
                    <a:pt x="1715" y="2"/>
                  </a:lnTo>
                  <a:lnTo>
                    <a:pt x="1701" y="1"/>
                  </a:lnTo>
                  <a:lnTo>
                    <a:pt x="1686" y="1"/>
                  </a:lnTo>
                  <a:lnTo>
                    <a:pt x="1673" y="0"/>
                  </a:lnTo>
                  <a:lnTo>
                    <a:pt x="1673" y="1"/>
                  </a:lnTo>
                  <a:lnTo>
                    <a:pt x="558" y="1"/>
                  </a:lnTo>
                  <a:lnTo>
                    <a:pt x="543" y="1"/>
                  </a:lnTo>
                  <a:lnTo>
                    <a:pt x="528" y="1"/>
                  </a:lnTo>
                  <a:lnTo>
                    <a:pt x="514" y="2"/>
                  </a:lnTo>
                  <a:lnTo>
                    <a:pt x="501" y="5"/>
                  </a:lnTo>
                  <a:lnTo>
                    <a:pt x="486" y="6"/>
                  </a:lnTo>
                  <a:lnTo>
                    <a:pt x="473" y="9"/>
                  </a:lnTo>
                  <a:lnTo>
                    <a:pt x="458" y="13"/>
                  </a:lnTo>
                  <a:lnTo>
                    <a:pt x="445" y="17"/>
                  </a:lnTo>
                  <a:lnTo>
                    <a:pt x="432" y="21"/>
                  </a:lnTo>
                  <a:lnTo>
                    <a:pt x="418" y="25"/>
                  </a:lnTo>
                  <a:lnTo>
                    <a:pt x="405" y="30"/>
                  </a:lnTo>
                  <a:lnTo>
                    <a:pt x="392" y="36"/>
                  </a:lnTo>
                  <a:lnTo>
                    <a:pt x="378" y="42"/>
                  </a:lnTo>
                  <a:lnTo>
                    <a:pt x="365" y="49"/>
                  </a:lnTo>
                  <a:lnTo>
                    <a:pt x="353" y="55"/>
                  </a:lnTo>
                  <a:lnTo>
                    <a:pt x="340" y="63"/>
                  </a:lnTo>
                  <a:lnTo>
                    <a:pt x="328" y="71"/>
                  </a:lnTo>
                  <a:lnTo>
                    <a:pt x="315" y="79"/>
                  </a:lnTo>
                  <a:lnTo>
                    <a:pt x="303" y="87"/>
                  </a:lnTo>
                  <a:lnTo>
                    <a:pt x="291" y="97"/>
                  </a:lnTo>
                  <a:lnTo>
                    <a:pt x="279" y="106"/>
                  </a:lnTo>
                  <a:lnTo>
                    <a:pt x="268" y="115"/>
                  </a:lnTo>
                  <a:lnTo>
                    <a:pt x="256" y="126"/>
                  </a:lnTo>
                  <a:lnTo>
                    <a:pt x="246" y="136"/>
                  </a:lnTo>
                  <a:lnTo>
                    <a:pt x="234" y="147"/>
                  </a:lnTo>
                  <a:lnTo>
                    <a:pt x="223" y="159"/>
                  </a:lnTo>
                  <a:lnTo>
                    <a:pt x="212" y="170"/>
                  </a:lnTo>
                  <a:lnTo>
                    <a:pt x="202" y="182"/>
                  </a:lnTo>
                  <a:lnTo>
                    <a:pt x="193" y="195"/>
                  </a:lnTo>
                  <a:lnTo>
                    <a:pt x="182" y="207"/>
                  </a:lnTo>
                  <a:lnTo>
                    <a:pt x="173" y="220"/>
                  </a:lnTo>
                  <a:lnTo>
                    <a:pt x="163" y="233"/>
                  </a:lnTo>
                  <a:lnTo>
                    <a:pt x="145" y="261"/>
                  </a:lnTo>
                  <a:lnTo>
                    <a:pt x="126" y="291"/>
                  </a:lnTo>
                  <a:lnTo>
                    <a:pt x="110" y="320"/>
                  </a:lnTo>
                  <a:lnTo>
                    <a:pt x="94" y="352"/>
                  </a:lnTo>
                  <a:lnTo>
                    <a:pt x="80" y="383"/>
                  </a:lnTo>
                  <a:lnTo>
                    <a:pt x="66" y="417"/>
                  </a:lnTo>
                  <a:lnTo>
                    <a:pt x="54" y="451"/>
                  </a:lnTo>
                  <a:lnTo>
                    <a:pt x="44" y="487"/>
                  </a:lnTo>
                  <a:lnTo>
                    <a:pt x="33" y="523"/>
                  </a:lnTo>
                  <a:lnTo>
                    <a:pt x="24" y="560"/>
                  </a:lnTo>
                  <a:lnTo>
                    <a:pt x="17" y="597"/>
                  </a:lnTo>
                  <a:lnTo>
                    <a:pt x="11" y="637"/>
                  </a:lnTo>
                  <a:lnTo>
                    <a:pt x="8" y="656"/>
                  </a:lnTo>
                  <a:lnTo>
                    <a:pt x="5" y="676"/>
                  </a:lnTo>
                  <a:lnTo>
                    <a:pt x="4" y="695"/>
                  </a:lnTo>
                  <a:lnTo>
                    <a:pt x="3" y="715"/>
                  </a:lnTo>
                  <a:lnTo>
                    <a:pt x="1" y="735"/>
                  </a:lnTo>
                  <a:lnTo>
                    <a:pt x="0" y="757"/>
                  </a:lnTo>
                  <a:lnTo>
                    <a:pt x="0" y="776"/>
                  </a:lnTo>
                  <a:lnTo>
                    <a:pt x="0" y="796"/>
                  </a:lnTo>
                  <a:lnTo>
                    <a:pt x="0" y="818"/>
                  </a:lnTo>
                  <a:lnTo>
                    <a:pt x="0" y="838"/>
                  </a:lnTo>
                  <a:lnTo>
                    <a:pt x="1" y="859"/>
                  </a:lnTo>
                  <a:lnTo>
                    <a:pt x="3" y="879"/>
                  </a:lnTo>
                  <a:lnTo>
                    <a:pt x="4" y="899"/>
                  </a:lnTo>
                  <a:lnTo>
                    <a:pt x="5" y="919"/>
                  </a:lnTo>
                  <a:lnTo>
                    <a:pt x="8" y="938"/>
                  </a:lnTo>
                  <a:lnTo>
                    <a:pt x="11" y="957"/>
                  </a:lnTo>
                  <a:lnTo>
                    <a:pt x="17" y="997"/>
                  </a:lnTo>
                  <a:lnTo>
                    <a:pt x="24" y="1034"/>
                  </a:lnTo>
                  <a:lnTo>
                    <a:pt x="33" y="1071"/>
                  </a:lnTo>
                  <a:lnTo>
                    <a:pt x="44" y="1107"/>
                  </a:lnTo>
                  <a:lnTo>
                    <a:pt x="54" y="1143"/>
                  </a:lnTo>
                  <a:lnTo>
                    <a:pt x="66" y="1177"/>
                  </a:lnTo>
                  <a:lnTo>
                    <a:pt x="80" y="1211"/>
                  </a:lnTo>
                  <a:lnTo>
                    <a:pt x="94" y="1243"/>
                  </a:lnTo>
                  <a:lnTo>
                    <a:pt x="110" y="1274"/>
                  </a:lnTo>
                  <a:lnTo>
                    <a:pt x="126" y="1304"/>
                  </a:lnTo>
                  <a:lnTo>
                    <a:pt x="145" y="1333"/>
                  </a:lnTo>
                  <a:lnTo>
                    <a:pt x="163" y="1361"/>
                  </a:lnTo>
                  <a:lnTo>
                    <a:pt x="173" y="1374"/>
                  </a:lnTo>
                  <a:lnTo>
                    <a:pt x="182" y="1387"/>
                  </a:lnTo>
                  <a:lnTo>
                    <a:pt x="193" y="1399"/>
                  </a:lnTo>
                  <a:lnTo>
                    <a:pt x="202" y="1413"/>
                  </a:lnTo>
                  <a:lnTo>
                    <a:pt x="212" y="1424"/>
                  </a:lnTo>
                  <a:lnTo>
                    <a:pt x="223" y="1435"/>
                  </a:lnTo>
                  <a:lnTo>
                    <a:pt x="234" y="1447"/>
                  </a:lnTo>
                  <a:lnTo>
                    <a:pt x="246" y="1458"/>
                  </a:lnTo>
                  <a:lnTo>
                    <a:pt x="256" y="1468"/>
                  </a:lnTo>
                  <a:lnTo>
                    <a:pt x="268" y="1479"/>
                  </a:lnTo>
                  <a:lnTo>
                    <a:pt x="279" y="1488"/>
                  </a:lnTo>
                  <a:lnTo>
                    <a:pt x="291" y="1497"/>
                  </a:lnTo>
                  <a:lnTo>
                    <a:pt x="303" y="1507"/>
                  </a:lnTo>
                  <a:lnTo>
                    <a:pt x="315" y="1515"/>
                  </a:lnTo>
                  <a:lnTo>
                    <a:pt x="328" y="1524"/>
                  </a:lnTo>
                  <a:lnTo>
                    <a:pt x="340" y="1531"/>
                  </a:lnTo>
                  <a:lnTo>
                    <a:pt x="352" y="1539"/>
                  </a:lnTo>
                  <a:lnTo>
                    <a:pt x="365" y="1545"/>
                  </a:lnTo>
                  <a:lnTo>
                    <a:pt x="378" y="1552"/>
                  </a:lnTo>
                  <a:lnTo>
                    <a:pt x="392" y="1559"/>
                  </a:lnTo>
                  <a:lnTo>
                    <a:pt x="405" y="1564"/>
                  </a:lnTo>
                  <a:lnTo>
                    <a:pt x="418" y="1569"/>
                  </a:lnTo>
                  <a:lnTo>
                    <a:pt x="432" y="1573"/>
                  </a:lnTo>
                  <a:lnTo>
                    <a:pt x="445" y="1577"/>
                  </a:lnTo>
                  <a:lnTo>
                    <a:pt x="458" y="1581"/>
                  </a:lnTo>
                  <a:lnTo>
                    <a:pt x="473" y="1585"/>
                  </a:lnTo>
                  <a:lnTo>
                    <a:pt x="486" y="1588"/>
                  </a:lnTo>
                  <a:lnTo>
                    <a:pt x="501" y="1589"/>
                  </a:lnTo>
                  <a:lnTo>
                    <a:pt x="514" y="1592"/>
                  </a:lnTo>
                  <a:lnTo>
                    <a:pt x="528" y="1593"/>
                  </a:lnTo>
                  <a:lnTo>
                    <a:pt x="543" y="1593"/>
                  </a:lnTo>
                  <a:lnTo>
                    <a:pt x="558" y="1593"/>
                  </a:lnTo>
                  <a:lnTo>
                    <a:pt x="558" y="1594"/>
                  </a:lnTo>
                </a:path>
              </a:pathLst>
            </a:custGeom>
            <a:noFill/>
            <a:ln w="3175">
              <a:solidFill>
                <a:srgbClr val="000080"/>
              </a:solidFill>
              <a:round/>
              <a:headEnd/>
              <a:tailEnd/>
            </a:ln>
          </p:spPr>
          <p:txBody>
            <a:bodyPr/>
            <a:lstStyle/>
            <a:p>
              <a:endParaRPr lang="ar-OM"/>
            </a:p>
          </p:txBody>
        </p:sp>
        <p:sp>
          <p:nvSpPr>
            <p:cNvPr id="110" name="Rectangle 33"/>
            <p:cNvSpPr>
              <a:spLocks noChangeArrowheads="1"/>
            </p:cNvSpPr>
            <p:nvPr/>
          </p:nvSpPr>
          <p:spPr bwMode="auto">
            <a:xfrm>
              <a:off x="4590" y="3592"/>
              <a:ext cx="850" cy="535"/>
            </a:xfrm>
            <a:prstGeom prst="rect">
              <a:avLst/>
            </a:prstGeom>
            <a:noFill/>
            <a:ln w="9525">
              <a:noFill/>
              <a:miter lim="800000"/>
              <a:headEnd/>
              <a:tailEnd/>
            </a:ln>
          </p:spPr>
          <p:txBody>
            <a:bodyPr lIns="0" tIns="0" rIns="0" bIns="0">
              <a:spAutoFit/>
            </a:bodyPr>
            <a:lstStyle/>
            <a:p>
              <a:pPr algn="ctr" rtl="1"/>
              <a:r>
                <a:rPr lang="en-US" sz="1400" b="1" dirty="0">
                  <a:solidFill>
                    <a:srgbClr val="000080"/>
                  </a:solidFill>
                </a:rPr>
                <a:t> </a:t>
              </a:r>
              <a:r>
                <a:rPr lang="ar-OM" sz="1400" b="1" dirty="0"/>
                <a:t>إنهاء</a:t>
              </a:r>
              <a:r>
                <a:rPr lang="ar-OM" sz="1400" b="1" dirty="0">
                  <a:solidFill>
                    <a:schemeClr val="bg1"/>
                  </a:solidFill>
                </a:rPr>
                <a:t> </a:t>
              </a:r>
              <a:r>
                <a:rPr lang="ar-OM" sz="1400" b="1" dirty="0" smtClean="0"/>
                <a:t>الاعتماد</a:t>
              </a:r>
              <a:r>
                <a:rPr lang="ar-OM" sz="1400" b="1" dirty="0" smtClean="0">
                  <a:solidFill>
                    <a:schemeClr val="bg1"/>
                  </a:solidFill>
                </a:rPr>
                <a:t> </a:t>
              </a:r>
              <a:r>
                <a:rPr lang="ar-OM" sz="1400" b="1" dirty="0" smtClean="0"/>
                <a:t>المؤسسي</a:t>
              </a:r>
            </a:p>
            <a:p>
              <a:pPr algn="ctr" rtl="0"/>
              <a:r>
                <a:rPr lang="en-US" sz="1200" b="1" dirty="0" smtClean="0">
                  <a:solidFill>
                    <a:srgbClr val="000080"/>
                  </a:solidFill>
                </a:rPr>
                <a:t>HEI</a:t>
              </a:r>
              <a:r>
                <a:rPr lang="en-US" sz="1400" b="1" dirty="0" smtClean="0"/>
                <a:t> </a:t>
              </a:r>
              <a:r>
                <a:rPr lang="en-US" sz="1200" b="1" dirty="0" smtClean="0">
                  <a:solidFill>
                    <a:srgbClr val="000080"/>
                  </a:solidFill>
                </a:rPr>
                <a:t>Accreditation Terminated</a:t>
              </a:r>
              <a:r>
                <a:rPr lang="ar-OM" sz="1200" b="1" dirty="0" smtClean="0">
                  <a:solidFill>
                    <a:srgbClr val="000080"/>
                  </a:solidFill>
                </a:rPr>
                <a:t> </a:t>
              </a:r>
              <a:endParaRPr lang="en-US" sz="1200" b="1" dirty="0">
                <a:solidFill>
                  <a:srgbClr val="000080"/>
                </a:solidFill>
              </a:endParaRPr>
            </a:p>
          </p:txBody>
        </p:sp>
      </p:grpSp>
      <p:grpSp>
        <p:nvGrpSpPr>
          <p:cNvPr id="111" name="Group 34"/>
          <p:cNvGrpSpPr>
            <a:grpSpLocks/>
          </p:cNvGrpSpPr>
          <p:nvPr/>
        </p:nvGrpSpPr>
        <p:grpSpPr bwMode="auto">
          <a:xfrm>
            <a:off x="5105400" y="1604963"/>
            <a:ext cx="2203450" cy="3811587"/>
            <a:chOff x="3193" y="1207"/>
            <a:chExt cx="1374" cy="2401"/>
          </a:xfrm>
        </p:grpSpPr>
        <p:grpSp>
          <p:nvGrpSpPr>
            <p:cNvPr id="112" name="Group 35"/>
            <p:cNvGrpSpPr>
              <a:grpSpLocks/>
            </p:cNvGrpSpPr>
            <p:nvPr/>
          </p:nvGrpSpPr>
          <p:grpSpPr bwMode="auto">
            <a:xfrm>
              <a:off x="4108" y="2375"/>
              <a:ext cx="431" cy="66"/>
              <a:chOff x="4108" y="2375"/>
              <a:chExt cx="431" cy="66"/>
            </a:xfrm>
          </p:grpSpPr>
          <p:sp>
            <p:nvSpPr>
              <p:cNvPr id="119" name="Freeform 36"/>
              <p:cNvSpPr>
                <a:spLocks noEditPoints="1"/>
              </p:cNvSpPr>
              <p:nvPr/>
            </p:nvSpPr>
            <p:spPr bwMode="auto">
              <a:xfrm>
                <a:off x="4108" y="2402"/>
                <a:ext cx="431" cy="11"/>
              </a:xfrm>
              <a:custGeom>
                <a:avLst/>
                <a:gdLst>
                  <a:gd name="T0" fmla="*/ 0 w 863"/>
                  <a:gd name="T1" fmla="*/ 1 h 21"/>
                  <a:gd name="T2" fmla="*/ 0 w 863"/>
                  <a:gd name="T3" fmla="*/ 1 h 21"/>
                  <a:gd name="T4" fmla="*/ 0 w 863"/>
                  <a:gd name="T5" fmla="*/ 1 h 21"/>
                  <a:gd name="T6" fmla="*/ 0 w 863"/>
                  <a:gd name="T7" fmla="*/ 1 h 21"/>
                  <a:gd name="T8" fmla="*/ 0 w 863"/>
                  <a:gd name="T9" fmla="*/ 1 h 21"/>
                  <a:gd name="T10" fmla="*/ 0 w 863"/>
                  <a:gd name="T11" fmla="*/ 1 h 21"/>
                  <a:gd name="T12" fmla="*/ 0 w 863"/>
                  <a:gd name="T13" fmla="*/ 1 h 21"/>
                  <a:gd name="T14" fmla="*/ 0 w 863"/>
                  <a:gd name="T15" fmla="*/ 1 h 21"/>
                  <a:gd name="T16" fmla="*/ 0 w 863"/>
                  <a:gd name="T17" fmla="*/ 0 h 21"/>
                  <a:gd name="T18" fmla="*/ 0 w 863"/>
                  <a:gd name="T19" fmla="*/ 1 h 21"/>
                  <a:gd name="T20" fmla="*/ 0 w 863"/>
                  <a:gd name="T21" fmla="*/ 1 h 21"/>
                  <a:gd name="T22" fmla="*/ 0 w 863"/>
                  <a:gd name="T23" fmla="*/ 1 h 21"/>
                  <a:gd name="T24" fmla="*/ 0 w 863"/>
                  <a:gd name="T25" fmla="*/ 1 h 21"/>
                  <a:gd name="T26" fmla="*/ 0 w 863"/>
                  <a:gd name="T27" fmla="*/ 1 h 21"/>
                  <a:gd name="T28" fmla="*/ 0 w 863"/>
                  <a:gd name="T29" fmla="*/ 1 h 21"/>
                  <a:gd name="T30" fmla="*/ 0 w 863"/>
                  <a:gd name="T31" fmla="*/ 1 h 21"/>
                  <a:gd name="T32" fmla="*/ 0 w 863"/>
                  <a:gd name="T33" fmla="*/ 1 h 21"/>
                  <a:gd name="T34" fmla="*/ 0 w 863"/>
                  <a:gd name="T35" fmla="*/ 0 h 21"/>
                  <a:gd name="T36" fmla="*/ 0 w 863"/>
                  <a:gd name="T37" fmla="*/ 1 h 21"/>
                  <a:gd name="T38" fmla="*/ 0 w 863"/>
                  <a:gd name="T39" fmla="*/ 1 h 21"/>
                  <a:gd name="T40" fmla="*/ 0 w 863"/>
                  <a:gd name="T41" fmla="*/ 1 h 21"/>
                  <a:gd name="T42" fmla="*/ 0 w 863"/>
                  <a:gd name="T43" fmla="*/ 1 h 21"/>
                  <a:gd name="T44" fmla="*/ 0 w 863"/>
                  <a:gd name="T45" fmla="*/ 1 h 21"/>
                  <a:gd name="T46" fmla="*/ 0 w 863"/>
                  <a:gd name="T47" fmla="*/ 1 h 21"/>
                  <a:gd name="T48" fmla="*/ 0 w 863"/>
                  <a:gd name="T49" fmla="*/ 1 h 21"/>
                  <a:gd name="T50" fmla="*/ 0 w 863"/>
                  <a:gd name="T51" fmla="*/ 1 h 21"/>
                  <a:gd name="T52" fmla="*/ 0 w 863"/>
                  <a:gd name="T53" fmla="*/ 0 h 21"/>
                  <a:gd name="T54" fmla="*/ 0 w 863"/>
                  <a:gd name="T55" fmla="*/ 1 h 21"/>
                  <a:gd name="T56" fmla="*/ 0 w 863"/>
                  <a:gd name="T57" fmla="*/ 1 h 21"/>
                  <a:gd name="T58" fmla="*/ 0 w 863"/>
                  <a:gd name="T59" fmla="*/ 1 h 21"/>
                  <a:gd name="T60" fmla="*/ 0 w 863"/>
                  <a:gd name="T61" fmla="*/ 1 h 21"/>
                  <a:gd name="T62" fmla="*/ 0 w 863"/>
                  <a:gd name="T63" fmla="*/ 1 h 21"/>
                  <a:gd name="T64" fmla="*/ 0 w 863"/>
                  <a:gd name="T65" fmla="*/ 1 h 21"/>
                  <a:gd name="T66" fmla="*/ 0 w 863"/>
                  <a:gd name="T67" fmla="*/ 1 h 21"/>
                  <a:gd name="T68" fmla="*/ 0 w 863"/>
                  <a:gd name="T69" fmla="*/ 1 h 21"/>
                  <a:gd name="T70" fmla="*/ 0 w 863"/>
                  <a:gd name="T71" fmla="*/ 0 h 21"/>
                  <a:gd name="T72" fmla="*/ 0 w 863"/>
                  <a:gd name="T73" fmla="*/ 1 h 21"/>
                  <a:gd name="T74" fmla="*/ 0 w 863"/>
                  <a:gd name="T75" fmla="*/ 1 h 21"/>
                  <a:gd name="T76" fmla="*/ 0 w 863"/>
                  <a:gd name="T77" fmla="*/ 1 h 21"/>
                  <a:gd name="T78" fmla="*/ 0 w 863"/>
                  <a:gd name="T79" fmla="*/ 1 h 21"/>
                  <a:gd name="T80" fmla="*/ 0 w 863"/>
                  <a:gd name="T81" fmla="*/ 1 h 21"/>
                  <a:gd name="T82" fmla="*/ 0 w 863"/>
                  <a:gd name="T83" fmla="*/ 1 h 21"/>
                  <a:gd name="T84" fmla="*/ 0 w 863"/>
                  <a:gd name="T85" fmla="*/ 1 h 21"/>
                  <a:gd name="T86" fmla="*/ 0 w 863"/>
                  <a:gd name="T87" fmla="*/ 1 h 21"/>
                  <a:gd name="T88" fmla="*/ 0 w 863"/>
                  <a:gd name="T89" fmla="*/ 0 h 21"/>
                  <a:gd name="T90" fmla="*/ 0 w 863"/>
                  <a:gd name="T91" fmla="*/ 1 h 21"/>
                  <a:gd name="T92" fmla="*/ 0 w 863"/>
                  <a:gd name="T93" fmla="*/ 1 h 21"/>
                  <a:gd name="T94" fmla="*/ 0 w 863"/>
                  <a:gd name="T95" fmla="*/ 1 h 21"/>
                  <a:gd name="T96" fmla="*/ 0 w 863"/>
                  <a:gd name="T97" fmla="*/ 1 h 21"/>
                  <a:gd name="T98" fmla="*/ 0 w 863"/>
                  <a:gd name="T99" fmla="*/ 1 h 21"/>
                  <a:gd name="T100" fmla="*/ 0 w 863"/>
                  <a:gd name="T101" fmla="*/ 1 h 21"/>
                  <a:gd name="T102" fmla="*/ 0 w 863"/>
                  <a:gd name="T103" fmla="*/ 1 h 21"/>
                  <a:gd name="T104" fmla="*/ 0 w 863"/>
                  <a:gd name="T105" fmla="*/ 1 h 21"/>
                  <a:gd name="T106" fmla="*/ 0 w 863"/>
                  <a:gd name="T107" fmla="*/ 0 h 21"/>
                  <a:gd name="T108" fmla="*/ 0 w 863"/>
                  <a:gd name="T109" fmla="*/ 1 h 21"/>
                  <a:gd name="T110" fmla="*/ 0 w 863"/>
                  <a:gd name="T111" fmla="*/ 1 h 21"/>
                  <a:gd name="T112" fmla="*/ 0 w 863"/>
                  <a:gd name="T113" fmla="*/ 1 h 21"/>
                  <a:gd name="T114" fmla="*/ 0 w 863"/>
                  <a:gd name="T115" fmla="*/ 1 h 21"/>
                  <a:gd name="T116" fmla="*/ 0 w 863"/>
                  <a:gd name="T117" fmla="*/ 1 h 21"/>
                  <a:gd name="T118" fmla="*/ 0 w 863"/>
                  <a:gd name="T119" fmla="*/ 1 h 21"/>
                  <a:gd name="T120" fmla="*/ 0 w 863"/>
                  <a:gd name="T121" fmla="*/ 1 h 21"/>
                  <a:gd name="T122" fmla="*/ 0 w 863"/>
                  <a:gd name="T123" fmla="*/ 1 h 21"/>
                  <a:gd name="T124" fmla="*/ 0 w 863"/>
                  <a:gd name="T125" fmla="*/ 0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3"/>
                  <a:gd name="T190" fmla="*/ 0 h 21"/>
                  <a:gd name="T191" fmla="*/ 863 w 863"/>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3" h="21">
                    <a:moveTo>
                      <a:pt x="11" y="0"/>
                    </a:moveTo>
                    <a:lnTo>
                      <a:pt x="32" y="0"/>
                    </a:lnTo>
                    <a:lnTo>
                      <a:pt x="35" y="0"/>
                    </a:lnTo>
                    <a:lnTo>
                      <a:pt x="36" y="1"/>
                    </a:lnTo>
                    <a:lnTo>
                      <a:pt x="39" y="2"/>
                    </a:lnTo>
                    <a:lnTo>
                      <a:pt x="40" y="4"/>
                    </a:lnTo>
                    <a:lnTo>
                      <a:pt x="41" y="5"/>
                    </a:lnTo>
                    <a:lnTo>
                      <a:pt x="43" y="6"/>
                    </a:lnTo>
                    <a:lnTo>
                      <a:pt x="43" y="9"/>
                    </a:lnTo>
                    <a:lnTo>
                      <a:pt x="43" y="10"/>
                    </a:lnTo>
                    <a:lnTo>
                      <a:pt x="43" y="13"/>
                    </a:lnTo>
                    <a:lnTo>
                      <a:pt x="43" y="14"/>
                    </a:lnTo>
                    <a:lnTo>
                      <a:pt x="41" y="17"/>
                    </a:lnTo>
                    <a:lnTo>
                      <a:pt x="40" y="18"/>
                    </a:lnTo>
                    <a:lnTo>
                      <a:pt x="39" y="20"/>
                    </a:lnTo>
                    <a:lnTo>
                      <a:pt x="36" y="21"/>
                    </a:lnTo>
                    <a:lnTo>
                      <a:pt x="35" y="21"/>
                    </a:lnTo>
                    <a:lnTo>
                      <a:pt x="32" y="21"/>
                    </a:lnTo>
                    <a:lnTo>
                      <a:pt x="11" y="21"/>
                    </a:lnTo>
                    <a:lnTo>
                      <a:pt x="9" y="21"/>
                    </a:lnTo>
                    <a:lnTo>
                      <a:pt x="7" y="21"/>
                    </a:lnTo>
                    <a:lnTo>
                      <a:pt x="5" y="20"/>
                    </a:lnTo>
                    <a:lnTo>
                      <a:pt x="4" y="18"/>
                    </a:lnTo>
                    <a:lnTo>
                      <a:pt x="3" y="17"/>
                    </a:lnTo>
                    <a:lnTo>
                      <a:pt x="1" y="14"/>
                    </a:lnTo>
                    <a:lnTo>
                      <a:pt x="0" y="13"/>
                    </a:lnTo>
                    <a:lnTo>
                      <a:pt x="0" y="10"/>
                    </a:lnTo>
                    <a:lnTo>
                      <a:pt x="0" y="9"/>
                    </a:lnTo>
                    <a:lnTo>
                      <a:pt x="1" y="6"/>
                    </a:lnTo>
                    <a:lnTo>
                      <a:pt x="3" y="5"/>
                    </a:lnTo>
                    <a:lnTo>
                      <a:pt x="4" y="4"/>
                    </a:lnTo>
                    <a:lnTo>
                      <a:pt x="5" y="2"/>
                    </a:lnTo>
                    <a:lnTo>
                      <a:pt x="7" y="1"/>
                    </a:lnTo>
                    <a:lnTo>
                      <a:pt x="9" y="0"/>
                    </a:lnTo>
                    <a:lnTo>
                      <a:pt x="11" y="0"/>
                    </a:lnTo>
                    <a:close/>
                    <a:moveTo>
                      <a:pt x="75" y="0"/>
                    </a:moveTo>
                    <a:lnTo>
                      <a:pt x="96" y="0"/>
                    </a:lnTo>
                    <a:lnTo>
                      <a:pt x="98" y="0"/>
                    </a:lnTo>
                    <a:lnTo>
                      <a:pt x="100" y="1"/>
                    </a:lnTo>
                    <a:lnTo>
                      <a:pt x="102" y="2"/>
                    </a:lnTo>
                    <a:lnTo>
                      <a:pt x="104" y="4"/>
                    </a:lnTo>
                    <a:lnTo>
                      <a:pt x="105" y="5"/>
                    </a:lnTo>
                    <a:lnTo>
                      <a:pt x="106" y="6"/>
                    </a:lnTo>
                    <a:lnTo>
                      <a:pt x="106" y="9"/>
                    </a:lnTo>
                    <a:lnTo>
                      <a:pt x="106" y="10"/>
                    </a:lnTo>
                    <a:lnTo>
                      <a:pt x="106" y="13"/>
                    </a:lnTo>
                    <a:lnTo>
                      <a:pt x="106" y="14"/>
                    </a:lnTo>
                    <a:lnTo>
                      <a:pt x="105" y="17"/>
                    </a:lnTo>
                    <a:lnTo>
                      <a:pt x="104" y="18"/>
                    </a:lnTo>
                    <a:lnTo>
                      <a:pt x="102" y="20"/>
                    </a:lnTo>
                    <a:lnTo>
                      <a:pt x="100" y="21"/>
                    </a:lnTo>
                    <a:lnTo>
                      <a:pt x="98" y="21"/>
                    </a:lnTo>
                    <a:lnTo>
                      <a:pt x="96" y="21"/>
                    </a:lnTo>
                    <a:lnTo>
                      <a:pt x="75" y="21"/>
                    </a:lnTo>
                    <a:lnTo>
                      <a:pt x="73" y="21"/>
                    </a:lnTo>
                    <a:lnTo>
                      <a:pt x="71" y="21"/>
                    </a:lnTo>
                    <a:lnTo>
                      <a:pt x="69" y="20"/>
                    </a:lnTo>
                    <a:lnTo>
                      <a:pt x="68" y="18"/>
                    </a:lnTo>
                    <a:lnTo>
                      <a:pt x="67" y="17"/>
                    </a:lnTo>
                    <a:lnTo>
                      <a:pt x="65" y="14"/>
                    </a:lnTo>
                    <a:lnTo>
                      <a:pt x="64" y="13"/>
                    </a:lnTo>
                    <a:lnTo>
                      <a:pt x="64" y="10"/>
                    </a:lnTo>
                    <a:lnTo>
                      <a:pt x="64" y="9"/>
                    </a:lnTo>
                    <a:lnTo>
                      <a:pt x="65" y="6"/>
                    </a:lnTo>
                    <a:lnTo>
                      <a:pt x="67" y="5"/>
                    </a:lnTo>
                    <a:lnTo>
                      <a:pt x="68" y="4"/>
                    </a:lnTo>
                    <a:lnTo>
                      <a:pt x="69" y="2"/>
                    </a:lnTo>
                    <a:lnTo>
                      <a:pt x="71" y="1"/>
                    </a:lnTo>
                    <a:lnTo>
                      <a:pt x="73" y="0"/>
                    </a:lnTo>
                    <a:lnTo>
                      <a:pt x="75" y="0"/>
                    </a:lnTo>
                    <a:close/>
                    <a:moveTo>
                      <a:pt x="138" y="0"/>
                    </a:moveTo>
                    <a:lnTo>
                      <a:pt x="159" y="0"/>
                    </a:lnTo>
                    <a:lnTo>
                      <a:pt x="162" y="0"/>
                    </a:lnTo>
                    <a:lnTo>
                      <a:pt x="163" y="1"/>
                    </a:lnTo>
                    <a:lnTo>
                      <a:pt x="166" y="2"/>
                    </a:lnTo>
                    <a:lnTo>
                      <a:pt x="167" y="4"/>
                    </a:lnTo>
                    <a:lnTo>
                      <a:pt x="169" y="5"/>
                    </a:lnTo>
                    <a:lnTo>
                      <a:pt x="170" y="6"/>
                    </a:lnTo>
                    <a:lnTo>
                      <a:pt x="170" y="9"/>
                    </a:lnTo>
                    <a:lnTo>
                      <a:pt x="170" y="10"/>
                    </a:lnTo>
                    <a:lnTo>
                      <a:pt x="170" y="13"/>
                    </a:lnTo>
                    <a:lnTo>
                      <a:pt x="170" y="14"/>
                    </a:lnTo>
                    <a:lnTo>
                      <a:pt x="169" y="17"/>
                    </a:lnTo>
                    <a:lnTo>
                      <a:pt x="167" y="18"/>
                    </a:lnTo>
                    <a:lnTo>
                      <a:pt x="166" y="20"/>
                    </a:lnTo>
                    <a:lnTo>
                      <a:pt x="163" y="21"/>
                    </a:lnTo>
                    <a:lnTo>
                      <a:pt x="162" y="21"/>
                    </a:lnTo>
                    <a:lnTo>
                      <a:pt x="159" y="21"/>
                    </a:lnTo>
                    <a:lnTo>
                      <a:pt x="138" y="21"/>
                    </a:lnTo>
                    <a:lnTo>
                      <a:pt x="137" y="21"/>
                    </a:lnTo>
                    <a:lnTo>
                      <a:pt x="134" y="21"/>
                    </a:lnTo>
                    <a:lnTo>
                      <a:pt x="133" y="20"/>
                    </a:lnTo>
                    <a:lnTo>
                      <a:pt x="132" y="18"/>
                    </a:lnTo>
                    <a:lnTo>
                      <a:pt x="130" y="17"/>
                    </a:lnTo>
                    <a:lnTo>
                      <a:pt x="129" y="14"/>
                    </a:lnTo>
                    <a:lnTo>
                      <a:pt x="128" y="13"/>
                    </a:lnTo>
                    <a:lnTo>
                      <a:pt x="128" y="10"/>
                    </a:lnTo>
                    <a:lnTo>
                      <a:pt x="128" y="9"/>
                    </a:lnTo>
                    <a:lnTo>
                      <a:pt x="129" y="6"/>
                    </a:lnTo>
                    <a:lnTo>
                      <a:pt x="130" y="5"/>
                    </a:lnTo>
                    <a:lnTo>
                      <a:pt x="132" y="4"/>
                    </a:lnTo>
                    <a:lnTo>
                      <a:pt x="133" y="2"/>
                    </a:lnTo>
                    <a:lnTo>
                      <a:pt x="134" y="1"/>
                    </a:lnTo>
                    <a:lnTo>
                      <a:pt x="137" y="0"/>
                    </a:lnTo>
                    <a:lnTo>
                      <a:pt x="138" y="0"/>
                    </a:lnTo>
                    <a:close/>
                    <a:moveTo>
                      <a:pt x="202" y="0"/>
                    </a:moveTo>
                    <a:lnTo>
                      <a:pt x="223" y="0"/>
                    </a:lnTo>
                    <a:lnTo>
                      <a:pt x="226" y="0"/>
                    </a:lnTo>
                    <a:lnTo>
                      <a:pt x="227" y="1"/>
                    </a:lnTo>
                    <a:lnTo>
                      <a:pt x="230" y="2"/>
                    </a:lnTo>
                    <a:lnTo>
                      <a:pt x="231" y="4"/>
                    </a:lnTo>
                    <a:lnTo>
                      <a:pt x="233" y="5"/>
                    </a:lnTo>
                    <a:lnTo>
                      <a:pt x="234" y="6"/>
                    </a:lnTo>
                    <a:lnTo>
                      <a:pt x="234" y="9"/>
                    </a:lnTo>
                    <a:lnTo>
                      <a:pt x="234" y="10"/>
                    </a:lnTo>
                    <a:lnTo>
                      <a:pt x="234" y="13"/>
                    </a:lnTo>
                    <a:lnTo>
                      <a:pt x="234" y="14"/>
                    </a:lnTo>
                    <a:lnTo>
                      <a:pt x="233" y="17"/>
                    </a:lnTo>
                    <a:lnTo>
                      <a:pt x="231" y="18"/>
                    </a:lnTo>
                    <a:lnTo>
                      <a:pt x="230" y="20"/>
                    </a:lnTo>
                    <a:lnTo>
                      <a:pt x="227" y="21"/>
                    </a:lnTo>
                    <a:lnTo>
                      <a:pt x="226" y="21"/>
                    </a:lnTo>
                    <a:lnTo>
                      <a:pt x="223" y="21"/>
                    </a:lnTo>
                    <a:lnTo>
                      <a:pt x="202" y="21"/>
                    </a:lnTo>
                    <a:lnTo>
                      <a:pt x="201" y="21"/>
                    </a:lnTo>
                    <a:lnTo>
                      <a:pt x="198" y="21"/>
                    </a:lnTo>
                    <a:lnTo>
                      <a:pt x="197" y="20"/>
                    </a:lnTo>
                    <a:lnTo>
                      <a:pt x="195" y="18"/>
                    </a:lnTo>
                    <a:lnTo>
                      <a:pt x="194" y="17"/>
                    </a:lnTo>
                    <a:lnTo>
                      <a:pt x="193" y="14"/>
                    </a:lnTo>
                    <a:lnTo>
                      <a:pt x="191" y="13"/>
                    </a:lnTo>
                    <a:lnTo>
                      <a:pt x="191" y="10"/>
                    </a:lnTo>
                    <a:lnTo>
                      <a:pt x="191" y="9"/>
                    </a:lnTo>
                    <a:lnTo>
                      <a:pt x="193" y="6"/>
                    </a:lnTo>
                    <a:lnTo>
                      <a:pt x="194" y="5"/>
                    </a:lnTo>
                    <a:lnTo>
                      <a:pt x="195" y="4"/>
                    </a:lnTo>
                    <a:lnTo>
                      <a:pt x="197" y="2"/>
                    </a:lnTo>
                    <a:lnTo>
                      <a:pt x="198" y="1"/>
                    </a:lnTo>
                    <a:lnTo>
                      <a:pt x="201" y="0"/>
                    </a:lnTo>
                    <a:lnTo>
                      <a:pt x="202" y="0"/>
                    </a:lnTo>
                    <a:close/>
                    <a:moveTo>
                      <a:pt x="266" y="0"/>
                    </a:moveTo>
                    <a:lnTo>
                      <a:pt x="287" y="0"/>
                    </a:lnTo>
                    <a:lnTo>
                      <a:pt x="290" y="0"/>
                    </a:lnTo>
                    <a:lnTo>
                      <a:pt x="291" y="1"/>
                    </a:lnTo>
                    <a:lnTo>
                      <a:pt x="294" y="2"/>
                    </a:lnTo>
                    <a:lnTo>
                      <a:pt x="295" y="4"/>
                    </a:lnTo>
                    <a:lnTo>
                      <a:pt x="296" y="5"/>
                    </a:lnTo>
                    <a:lnTo>
                      <a:pt x="298" y="6"/>
                    </a:lnTo>
                    <a:lnTo>
                      <a:pt x="298" y="9"/>
                    </a:lnTo>
                    <a:lnTo>
                      <a:pt x="298" y="10"/>
                    </a:lnTo>
                    <a:lnTo>
                      <a:pt x="298" y="13"/>
                    </a:lnTo>
                    <a:lnTo>
                      <a:pt x="298" y="14"/>
                    </a:lnTo>
                    <a:lnTo>
                      <a:pt x="296" y="17"/>
                    </a:lnTo>
                    <a:lnTo>
                      <a:pt x="295" y="18"/>
                    </a:lnTo>
                    <a:lnTo>
                      <a:pt x="294" y="20"/>
                    </a:lnTo>
                    <a:lnTo>
                      <a:pt x="291" y="21"/>
                    </a:lnTo>
                    <a:lnTo>
                      <a:pt x="290" y="21"/>
                    </a:lnTo>
                    <a:lnTo>
                      <a:pt x="287" y="21"/>
                    </a:lnTo>
                    <a:lnTo>
                      <a:pt x="266" y="21"/>
                    </a:lnTo>
                    <a:lnTo>
                      <a:pt x="264" y="21"/>
                    </a:lnTo>
                    <a:lnTo>
                      <a:pt x="262" y="21"/>
                    </a:lnTo>
                    <a:lnTo>
                      <a:pt x="260" y="20"/>
                    </a:lnTo>
                    <a:lnTo>
                      <a:pt x="259" y="18"/>
                    </a:lnTo>
                    <a:lnTo>
                      <a:pt x="258" y="17"/>
                    </a:lnTo>
                    <a:lnTo>
                      <a:pt x="256" y="14"/>
                    </a:lnTo>
                    <a:lnTo>
                      <a:pt x="255" y="13"/>
                    </a:lnTo>
                    <a:lnTo>
                      <a:pt x="255" y="10"/>
                    </a:lnTo>
                    <a:lnTo>
                      <a:pt x="255" y="9"/>
                    </a:lnTo>
                    <a:lnTo>
                      <a:pt x="256" y="6"/>
                    </a:lnTo>
                    <a:lnTo>
                      <a:pt x="258" y="5"/>
                    </a:lnTo>
                    <a:lnTo>
                      <a:pt x="259" y="4"/>
                    </a:lnTo>
                    <a:lnTo>
                      <a:pt x="260" y="2"/>
                    </a:lnTo>
                    <a:lnTo>
                      <a:pt x="262" y="1"/>
                    </a:lnTo>
                    <a:lnTo>
                      <a:pt x="264" y="0"/>
                    </a:lnTo>
                    <a:lnTo>
                      <a:pt x="266" y="0"/>
                    </a:lnTo>
                    <a:close/>
                    <a:moveTo>
                      <a:pt x="329" y="0"/>
                    </a:moveTo>
                    <a:lnTo>
                      <a:pt x="351" y="0"/>
                    </a:lnTo>
                    <a:lnTo>
                      <a:pt x="353" y="0"/>
                    </a:lnTo>
                    <a:lnTo>
                      <a:pt x="355" y="1"/>
                    </a:lnTo>
                    <a:lnTo>
                      <a:pt x="357" y="2"/>
                    </a:lnTo>
                    <a:lnTo>
                      <a:pt x="359" y="4"/>
                    </a:lnTo>
                    <a:lnTo>
                      <a:pt x="360" y="5"/>
                    </a:lnTo>
                    <a:lnTo>
                      <a:pt x="361" y="6"/>
                    </a:lnTo>
                    <a:lnTo>
                      <a:pt x="361" y="9"/>
                    </a:lnTo>
                    <a:lnTo>
                      <a:pt x="361" y="10"/>
                    </a:lnTo>
                    <a:lnTo>
                      <a:pt x="361" y="13"/>
                    </a:lnTo>
                    <a:lnTo>
                      <a:pt x="361" y="14"/>
                    </a:lnTo>
                    <a:lnTo>
                      <a:pt x="360" y="17"/>
                    </a:lnTo>
                    <a:lnTo>
                      <a:pt x="359" y="18"/>
                    </a:lnTo>
                    <a:lnTo>
                      <a:pt x="357" y="20"/>
                    </a:lnTo>
                    <a:lnTo>
                      <a:pt x="355" y="21"/>
                    </a:lnTo>
                    <a:lnTo>
                      <a:pt x="353" y="21"/>
                    </a:lnTo>
                    <a:lnTo>
                      <a:pt x="351" y="21"/>
                    </a:lnTo>
                    <a:lnTo>
                      <a:pt x="329" y="21"/>
                    </a:lnTo>
                    <a:lnTo>
                      <a:pt x="328" y="21"/>
                    </a:lnTo>
                    <a:lnTo>
                      <a:pt x="325" y="21"/>
                    </a:lnTo>
                    <a:lnTo>
                      <a:pt x="324" y="20"/>
                    </a:lnTo>
                    <a:lnTo>
                      <a:pt x="323" y="18"/>
                    </a:lnTo>
                    <a:lnTo>
                      <a:pt x="321" y="17"/>
                    </a:lnTo>
                    <a:lnTo>
                      <a:pt x="320" y="14"/>
                    </a:lnTo>
                    <a:lnTo>
                      <a:pt x="319" y="13"/>
                    </a:lnTo>
                    <a:lnTo>
                      <a:pt x="319" y="10"/>
                    </a:lnTo>
                    <a:lnTo>
                      <a:pt x="319" y="9"/>
                    </a:lnTo>
                    <a:lnTo>
                      <a:pt x="320" y="6"/>
                    </a:lnTo>
                    <a:lnTo>
                      <a:pt x="321" y="5"/>
                    </a:lnTo>
                    <a:lnTo>
                      <a:pt x="323" y="4"/>
                    </a:lnTo>
                    <a:lnTo>
                      <a:pt x="324" y="2"/>
                    </a:lnTo>
                    <a:lnTo>
                      <a:pt x="325" y="1"/>
                    </a:lnTo>
                    <a:lnTo>
                      <a:pt x="328" y="0"/>
                    </a:lnTo>
                    <a:lnTo>
                      <a:pt x="329" y="0"/>
                    </a:lnTo>
                    <a:close/>
                    <a:moveTo>
                      <a:pt x="393" y="0"/>
                    </a:moveTo>
                    <a:lnTo>
                      <a:pt x="414" y="0"/>
                    </a:lnTo>
                    <a:lnTo>
                      <a:pt x="417" y="0"/>
                    </a:lnTo>
                    <a:lnTo>
                      <a:pt x="418" y="1"/>
                    </a:lnTo>
                    <a:lnTo>
                      <a:pt x="421" y="2"/>
                    </a:lnTo>
                    <a:lnTo>
                      <a:pt x="422" y="4"/>
                    </a:lnTo>
                    <a:lnTo>
                      <a:pt x="424" y="5"/>
                    </a:lnTo>
                    <a:lnTo>
                      <a:pt x="425" y="6"/>
                    </a:lnTo>
                    <a:lnTo>
                      <a:pt x="425" y="9"/>
                    </a:lnTo>
                    <a:lnTo>
                      <a:pt x="425" y="10"/>
                    </a:lnTo>
                    <a:lnTo>
                      <a:pt x="425" y="13"/>
                    </a:lnTo>
                    <a:lnTo>
                      <a:pt x="425" y="14"/>
                    </a:lnTo>
                    <a:lnTo>
                      <a:pt x="424" y="17"/>
                    </a:lnTo>
                    <a:lnTo>
                      <a:pt x="422" y="18"/>
                    </a:lnTo>
                    <a:lnTo>
                      <a:pt x="421" y="20"/>
                    </a:lnTo>
                    <a:lnTo>
                      <a:pt x="418" y="21"/>
                    </a:lnTo>
                    <a:lnTo>
                      <a:pt x="417" y="21"/>
                    </a:lnTo>
                    <a:lnTo>
                      <a:pt x="414" y="21"/>
                    </a:lnTo>
                    <a:lnTo>
                      <a:pt x="393" y="21"/>
                    </a:lnTo>
                    <a:lnTo>
                      <a:pt x="392" y="21"/>
                    </a:lnTo>
                    <a:lnTo>
                      <a:pt x="389" y="21"/>
                    </a:lnTo>
                    <a:lnTo>
                      <a:pt x="388" y="20"/>
                    </a:lnTo>
                    <a:lnTo>
                      <a:pt x="387" y="18"/>
                    </a:lnTo>
                    <a:lnTo>
                      <a:pt x="385" y="17"/>
                    </a:lnTo>
                    <a:lnTo>
                      <a:pt x="384" y="14"/>
                    </a:lnTo>
                    <a:lnTo>
                      <a:pt x="383" y="13"/>
                    </a:lnTo>
                    <a:lnTo>
                      <a:pt x="383" y="10"/>
                    </a:lnTo>
                    <a:lnTo>
                      <a:pt x="383" y="9"/>
                    </a:lnTo>
                    <a:lnTo>
                      <a:pt x="384" y="6"/>
                    </a:lnTo>
                    <a:lnTo>
                      <a:pt x="385" y="5"/>
                    </a:lnTo>
                    <a:lnTo>
                      <a:pt x="387" y="4"/>
                    </a:lnTo>
                    <a:lnTo>
                      <a:pt x="388" y="2"/>
                    </a:lnTo>
                    <a:lnTo>
                      <a:pt x="389" y="1"/>
                    </a:lnTo>
                    <a:lnTo>
                      <a:pt x="392" y="0"/>
                    </a:lnTo>
                    <a:lnTo>
                      <a:pt x="393" y="0"/>
                    </a:lnTo>
                    <a:close/>
                    <a:moveTo>
                      <a:pt x="457" y="0"/>
                    </a:moveTo>
                    <a:lnTo>
                      <a:pt x="478" y="0"/>
                    </a:lnTo>
                    <a:lnTo>
                      <a:pt x="481" y="0"/>
                    </a:lnTo>
                    <a:lnTo>
                      <a:pt x="482" y="1"/>
                    </a:lnTo>
                    <a:lnTo>
                      <a:pt x="485" y="2"/>
                    </a:lnTo>
                    <a:lnTo>
                      <a:pt x="486" y="4"/>
                    </a:lnTo>
                    <a:lnTo>
                      <a:pt x="487" y="5"/>
                    </a:lnTo>
                    <a:lnTo>
                      <a:pt x="489" y="6"/>
                    </a:lnTo>
                    <a:lnTo>
                      <a:pt x="489" y="9"/>
                    </a:lnTo>
                    <a:lnTo>
                      <a:pt x="489" y="10"/>
                    </a:lnTo>
                    <a:lnTo>
                      <a:pt x="489" y="13"/>
                    </a:lnTo>
                    <a:lnTo>
                      <a:pt x="489" y="14"/>
                    </a:lnTo>
                    <a:lnTo>
                      <a:pt x="487" y="17"/>
                    </a:lnTo>
                    <a:lnTo>
                      <a:pt x="486" y="18"/>
                    </a:lnTo>
                    <a:lnTo>
                      <a:pt x="485" y="20"/>
                    </a:lnTo>
                    <a:lnTo>
                      <a:pt x="482" y="21"/>
                    </a:lnTo>
                    <a:lnTo>
                      <a:pt x="481" y="21"/>
                    </a:lnTo>
                    <a:lnTo>
                      <a:pt x="478" y="21"/>
                    </a:lnTo>
                    <a:lnTo>
                      <a:pt x="457" y="21"/>
                    </a:lnTo>
                    <a:lnTo>
                      <a:pt x="456" y="21"/>
                    </a:lnTo>
                    <a:lnTo>
                      <a:pt x="453" y="21"/>
                    </a:lnTo>
                    <a:lnTo>
                      <a:pt x="452" y="20"/>
                    </a:lnTo>
                    <a:lnTo>
                      <a:pt x="450" y="18"/>
                    </a:lnTo>
                    <a:lnTo>
                      <a:pt x="449" y="17"/>
                    </a:lnTo>
                    <a:lnTo>
                      <a:pt x="448" y="14"/>
                    </a:lnTo>
                    <a:lnTo>
                      <a:pt x="446" y="13"/>
                    </a:lnTo>
                    <a:lnTo>
                      <a:pt x="446" y="10"/>
                    </a:lnTo>
                    <a:lnTo>
                      <a:pt x="446" y="9"/>
                    </a:lnTo>
                    <a:lnTo>
                      <a:pt x="448" y="6"/>
                    </a:lnTo>
                    <a:lnTo>
                      <a:pt x="449" y="5"/>
                    </a:lnTo>
                    <a:lnTo>
                      <a:pt x="450" y="4"/>
                    </a:lnTo>
                    <a:lnTo>
                      <a:pt x="452" y="2"/>
                    </a:lnTo>
                    <a:lnTo>
                      <a:pt x="453" y="1"/>
                    </a:lnTo>
                    <a:lnTo>
                      <a:pt x="456" y="0"/>
                    </a:lnTo>
                    <a:lnTo>
                      <a:pt x="457" y="0"/>
                    </a:lnTo>
                    <a:close/>
                    <a:moveTo>
                      <a:pt x="521" y="0"/>
                    </a:moveTo>
                    <a:lnTo>
                      <a:pt x="542" y="0"/>
                    </a:lnTo>
                    <a:lnTo>
                      <a:pt x="544" y="0"/>
                    </a:lnTo>
                    <a:lnTo>
                      <a:pt x="546" y="1"/>
                    </a:lnTo>
                    <a:lnTo>
                      <a:pt x="548" y="2"/>
                    </a:lnTo>
                    <a:lnTo>
                      <a:pt x="550" y="4"/>
                    </a:lnTo>
                    <a:lnTo>
                      <a:pt x="551" y="5"/>
                    </a:lnTo>
                    <a:lnTo>
                      <a:pt x="552" y="6"/>
                    </a:lnTo>
                    <a:lnTo>
                      <a:pt x="552" y="9"/>
                    </a:lnTo>
                    <a:lnTo>
                      <a:pt x="552" y="10"/>
                    </a:lnTo>
                    <a:lnTo>
                      <a:pt x="552" y="13"/>
                    </a:lnTo>
                    <a:lnTo>
                      <a:pt x="552" y="14"/>
                    </a:lnTo>
                    <a:lnTo>
                      <a:pt x="551" y="17"/>
                    </a:lnTo>
                    <a:lnTo>
                      <a:pt x="550" y="18"/>
                    </a:lnTo>
                    <a:lnTo>
                      <a:pt x="548" y="20"/>
                    </a:lnTo>
                    <a:lnTo>
                      <a:pt x="546" y="21"/>
                    </a:lnTo>
                    <a:lnTo>
                      <a:pt x="544" y="21"/>
                    </a:lnTo>
                    <a:lnTo>
                      <a:pt x="542" y="21"/>
                    </a:lnTo>
                    <a:lnTo>
                      <a:pt x="521" y="21"/>
                    </a:lnTo>
                    <a:lnTo>
                      <a:pt x="519" y="21"/>
                    </a:lnTo>
                    <a:lnTo>
                      <a:pt x="517" y="21"/>
                    </a:lnTo>
                    <a:lnTo>
                      <a:pt x="515" y="20"/>
                    </a:lnTo>
                    <a:lnTo>
                      <a:pt x="514" y="18"/>
                    </a:lnTo>
                    <a:lnTo>
                      <a:pt x="513" y="17"/>
                    </a:lnTo>
                    <a:lnTo>
                      <a:pt x="511" y="14"/>
                    </a:lnTo>
                    <a:lnTo>
                      <a:pt x="510" y="13"/>
                    </a:lnTo>
                    <a:lnTo>
                      <a:pt x="510" y="10"/>
                    </a:lnTo>
                    <a:lnTo>
                      <a:pt x="510" y="9"/>
                    </a:lnTo>
                    <a:lnTo>
                      <a:pt x="511" y="6"/>
                    </a:lnTo>
                    <a:lnTo>
                      <a:pt x="513" y="5"/>
                    </a:lnTo>
                    <a:lnTo>
                      <a:pt x="514" y="4"/>
                    </a:lnTo>
                    <a:lnTo>
                      <a:pt x="515" y="2"/>
                    </a:lnTo>
                    <a:lnTo>
                      <a:pt x="517" y="1"/>
                    </a:lnTo>
                    <a:lnTo>
                      <a:pt x="519" y="0"/>
                    </a:lnTo>
                    <a:lnTo>
                      <a:pt x="521" y="0"/>
                    </a:lnTo>
                    <a:close/>
                    <a:moveTo>
                      <a:pt x="584" y="0"/>
                    </a:moveTo>
                    <a:lnTo>
                      <a:pt x="606" y="0"/>
                    </a:lnTo>
                    <a:lnTo>
                      <a:pt x="608" y="0"/>
                    </a:lnTo>
                    <a:lnTo>
                      <a:pt x="610" y="1"/>
                    </a:lnTo>
                    <a:lnTo>
                      <a:pt x="612" y="2"/>
                    </a:lnTo>
                    <a:lnTo>
                      <a:pt x="614" y="4"/>
                    </a:lnTo>
                    <a:lnTo>
                      <a:pt x="615" y="5"/>
                    </a:lnTo>
                    <a:lnTo>
                      <a:pt x="616" y="6"/>
                    </a:lnTo>
                    <a:lnTo>
                      <a:pt x="616" y="9"/>
                    </a:lnTo>
                    <a:lnTo>
                      <a:pt x="616" y="10"/>
                    </a:lnTo>
                    <a:lnTo>
                      <a:pt x="616" y="13"/>
                    </a:lnTo>
                    <a:lnTo>
                      <a:pt x="616" y="14"/>
                    </a:lnTo>
                    <a:lnTo>
                      <a:pt x="615" y="17"/>
                    </a:lnTo>
                    <a:lnTo>
                      <a:pt x="614" y="18"/>
                    </a:lnTo>
                    <a:lnTo>
                      <a:pt x="612" y="20"/>
                    </a:lnTo>
                    <a:lnTo>
                      <a:pt x="610" y="21"/>
                    </a:lnTo>
                    <a:lnTo>
                      <a:pt x="608" y="21"/>
                    </a:lnTo>
                    <a:lnTo>
                      <a:pt x="606" y="21"/>
                    </a:lnTo>
                    <a:lnTo>
                      <a:pt x="584" y="21"/>
                    </a:lnTo>
                    <a:lnTo>
                      <a:pt x="583" y="21"/>
                    </a:lnTo>
                    <a:lnTo>
                      <a:pt x="580" y="21"/>
                    </a:lnTo>
                    <a:lnTo>
                      <a:pt x="579" y="20"/>
                    </a:lnTo>
                    <a:lnTo>
                      <a:pt x="578" y="18"/>
                    </a:lnTo>
                    <a:lnTo>
                      <a:pt x="576" y="17"/>
                    </a:lnTo>
                    <a:lnTo>
                      <a:pt x="575" y="14"/>
                    </a:lnTo>
                    <a:lnTo>
                      <a:pt x="574" y="13"/>
                    </a:lnTo>
                    <a:lnTo>
                      <a:pt x="574" y="10"/>
                    </a:lnTo>
                    <a:lnTo>
                      <a:pt x="574" y="9"/>
                    </a:lnTo>
                    <a:lnTo>
                      <a:pt x="575" y="6"/>
                    </a:lnTo>
                    <a:lnTo>
                      <a:pt x="576" y="5"/>
                    </a:lnTo>
                    <a:lnTo>
                      <a:pt x="578" y="4"/>
                    </a:lnTo>
                    <a:lnTo>
                      <a:pt x="579" y="2"/>
                    </a:lnTo>
                    <a:lnTo>
                      <a:pt x="580" y="1"/>
                    </a:lnTo>
                    <a:lnTo>
                      <a:pt x="583" y="0"/>
                    </a:lnTo>
                    <a:lnTo>
                      <a:pt x="584" y="0"/>
                    </a:lnTo>
                    <a:close/>
                    <a:moveTo>
                      <a:pt x="648" y="0"/>
                    </a:moveTo>
                    <a:lnTo>
                      <a:pt x="669" y="0"/>
                    </a:lnTo>
                    <a:lnTo>
                      <a:pt x="672" y="0"/>
                    </a:lnTo>
                    <a:lnTo>
                      <a:pt x="673" y="1"/>
                    </a:lnTo>
                    <a:lnTo>
                      <a:pt x="676" y="2"/>
                    </a:lnTo>
                    <a:lnTo>
                      <a:pt x="677" y="4"/>
                    </a:lnTo>
                    <a:lnTo>
                      <a:pt x="679" y="5"/>
                    </a:lnTo>
                    <a:lnTo>
                      <a:pt x="680" y="6"/>
                    </a:lnTo>
                    <a:lnTo>
                      <a:pt x="680" y="9"/>
                    </a:lnTo>
                    <a:lnTo>
                      <a:pt x="680" y="10"/>
                    </a:lnTo>
                    <a:lnTo>
                      <a:pt x="680" y="13"/>
                    </a:lnTo>
                    <a:lnTo>
                      <a:pt x="680" y="14"/>
                    </a:lnTo>
                    <a:lnTo>
                      <a:pt x="679" y="17"/>
                    </a:lnTo>
                    <a:lnTo>
                      <a:pt x="677" y="18"/>
                    </a:lnTo>
                    <a:lnTo>
                      <a:pt x="676" y="20"/>
                    </a:lnTo>
                    <a:lnTo>
                      <a:pt x="673" y="21"/>
                    </a:lnTo>
                    <a:lnTo>
                      <a:pt x="672" y="21"/>
                    </a:lnTo>
                    <a:lnTo>
                      <a:pt x="669" y="21"/>
                    </a:lnTo>
                    <a:lnTo>
                      <a:pt x="648" y="21"/>
                    </a:lnTo>
                    <a:lnTo>
                      <a:pt x="647" y="21"/>
                    </a:lnTo>
                    <a:lnTo>
                      <a:pt x="644" y="21"/>
                    </a:lnTo>
                    <a:lnTo>
                      <a:pt x="643" y="20"/>
                    </a:lnTo>
                    <a:lnTo>
                      <a:pt x="641" y="18"/>
                    </a:lnTo>
                    <a:lnTo>
                      <a:pt x="640" y="17"/>
                    </a:lnTo>
                    <a:lnTo>
                      <a:pt x="639" y="14"/>
                    </a:lnTo>
                    <a:lnTo>
                      <a:pt x="637" y="13"/>
                    </a:lnTo>
                    <a:lnTo>
                      <a:pt x="637" y="10"/>
                    </a:lnTo>
                    <a:lnTo>
                      <a:pt x="637" y="9"/>
                    </a:lnTo>
                    <a:lnTo>
                      <a:pt x="639" y="6"/>
                    </a:lnTo>
                    <a:lnTo>
                      <a:pt x="640" y="5"/>
                    </a:lnTo>
                    <a:lnTo>
                      <a:pt x="641" y="4"/>
                    </a:lnTo>
                    <a:lnTo>
                      <a:pt x="643" y="2"/>
                    </a:lnTo>
                    <a:lnTo>
                      <a:pt x="644" y="1"/>
                    </a:lnTo>
                    <a:lnTo>
                      <a:pt x="647" y="0"/>
                    </a:lnTo>
                    <a:lnTo>
                      <a:pt x="648" y="0"/>
                    </a:lnTo>
                    <a:close/>
                    <a:moveTo>
                      <a:pt x="712" y="0"/>
                    </a:moveTo>
                    <a:lnTo>
                      <a:pt x="733" y="0"/>
                    </a:lnTo>
                    <a:lnTo>
                      <a:pt x="736" y="0"/>
                    </a:lnTo>
                    <a:lnTo>
                      <a:pt x="737" y="1"/>
                    </a:lnTo>
                    <a:lnTo>
                      <a:pt x="740" y="2"/>
                    </a:lnTo>
                    <a:lnTo>
                      <a:pt x="741" y="4"/>
                    </a:lnTo>
                    <a:lnTo>
                      <a:pt x="742" y="5"/>
                    </a:lnTo>
                    <a:lnTo>
                      <a:pt x="744" y="6"/>
                    </a:lnTo>
                    <a:lnTo>
                      <a:pt x="744" y="9"/>
                    </a:lnTo>
                    <a:lnTo>
                      <a:pt x="744" y="10"/>
                    </a:lnTo>
                    <a:lnTo>
                      <a:pt x="744" y="13"/>
                    </a:lnTo>
                    <a:lnTo>
                      <a:pt x="744" y="14"/>
                    </a:lnTo>
                    <a:lnTo>
                      <a:pt x="742" y="17"/>
                    </a:lnTo>
                    <a:lnTo>
                      <a:pt x="741" y="18"/>
                    </a:lnTo>
                    <a:lnTo>
                      <a:pt x="740" y="20"/>
                    </a:lnTo>
                    <a:lnTo>
                      <a:pt x="737" y="21"/>
                    </a:lnTo>
                    <a:lnTo>
                      <a:pt x="736" y="21"/>
                    </a:lnTo>
                    <a:lnTo>
                      <a:pt x="733" y="21"/>
                    </a:lnTo>
                    <a:lnTo>
                      <a:pt x="712" y="21"/>
                    </a:lnTo>
                    <a:lnTo>
                      <a:pt x="710" y="21"/>
                    </a:lnTo>
                    <a:lnTo>
                      <a:pt x="708" y="21"/>
                    </a:lnTo>
                    <a:lnTo>
                      <a:pt x="706" y="20"/>
                    </a:lnTo>
                    <a:lnTo>
                      <a:pt x="705" y="18"/>
                    </a:lnTo>
                    <a:lnTo>
                      <a:pt x="704" y="17"/>
                    </a:lnTo>
                    <a:lnTo>
                      <a:pt x="702" y="14"/>
                    </a:lnTo>
                    <a:lnTo>
                      <a:pt x="701" y="13"/>
                    </a:lnTo>
                    <a:lnTo>
                      <a:pt x="701" y="10"/>
                    </a:lnTo>
                    <a:lnTo>
                      <a:pt x="701" y="9"/>
                    </a:lnTo>
                    <a:lnTo>
                      <a:pt x="702" y="6"/>
                    </a:lnTo>
                    <a:lnTo>
                      <a:pt x="704" y="5"/>
                    </a:lnTo>
                    <a:lnTo>
                      <a:pt x="705" y="4"/>
                    </a:lnTo>
                    <a:lnTo>
                      <a:pt x="706" y="2"/>
                    </a:lnTo>
                    <a:lnTo>
                      <a:pt x="708" y="1"/>
                    </a:lnTo>
                    <a:lnTo>
                      <a:pt x="710" y="0"/>
                    </a:lnTo>
                    <a:lnTo>
                      <a:pt x="712" y="0"/>
                    </a:lnTo>
                    <a:close/>
                    <a:moveTo>
                      <a:pt x="776" y="0"/>
                    </a:moveTo>
                    <a:lnTo>
                      <a:pt x="797" y="0"/>
                    </a:lnTo>
                    <a:lnTo>
                      <a:pt x="799" y="0"/>
                    </a:lnTo>
                    <a:lnTo>
                      <a:pt x="801" y="1"/>
                    </a:lnTo>
                    <a:lnTo>
                      <a:pt x="803" y="2"/>
                    </a:lnTo>
                    <a:lnTo>
                      <a:pt x="805" y="4"/>
                    </a:lnTo>
                    <a:lnTo>
                      <a:pt x="806" y="5"/>
                    </a:lnTo>
                    <a:lnTo>
                      <a:pt x="807" y="6"/>
                    </a:lnTo>
                    <a:lnTo>
                      <a:pt x="807" y="9"/>
                    </a:lnTo>
                    <a:lnTo>
                      <a:pt x="807" y="10"/>
                    </a:lnTo>
                    <a:lnTo>
                      <a:pt x="807" y="13"/>
                    </a:lnTo>
                    <a:lnTo>
                      <a:pt x="807" y="14"/>
                    </a:lnTo>
                    <a:lnTo>
                      <a:pt x="806" y="17"/>
                    </a:lnTo>
                    <a:lnTo>
                      <a:pt x="805" y="18"/>
                    </a:lnTo>
                    <a:lnTo>
                      <a:pt x="803" y="20"/>
                    </a:lnTo>
                    <a:lnTo>
                      <a:pt x="801" y="21"/>
                    </a:lnTo>
                    <a:lnTo>
                      <a:pt x="799" y="21"/>
                    </a:lnTo>
                    <a:lnTo>
                      <a:pt x="797" y="21"/>
                    </a:lnTo>
                    <a:lnTo>
                      <a:pt x="776" y="21"/>
                    </a:lnTo>
                    <a:lnTo>
                      <a:pt x="774" y="21"/>
                    </a:lnTo>
                    <a:lnTo>
                      <a:pt x="772" y="21"/>
                    </a:lnTo>
                    <a:lnTo>
                      <a:pt x="770" y="20"/>
                    </a:lnTo>
                    <a:lnTo>
                      <a:pt x="769" y="18"/>
                    </a:lnTo>
                    <a:lnTo>
                      <a:pt x="768" y="17"/>
                    </a:lnTo>
                    <a:lnTo>
                      <a:pt x="766" y="14"/>
                    </a:lnTo>
                    <a:lnTo>
                      <a:pt x="765" y="13"/>
                    </a:lnTo>
                    <a:lnTo>
                      <a:pt x="765" y="10"/>
                    </a:lnTo>
                    <a:lnTo>
                      <a:pt x="765" y="9"/>
                    </a:lnTo>
                    <a:lnTo>
                      <a:pt x="766" y="6"/>
                    </a:lnTo>
                    <a:lnTo>
                      <a:pt x="768" y="5"/>
                    </a:lnTo>
                    <a:lnTo>
                      <a:pt x="769" y="4"/>
                    </a:lnTo>
                    <a:lnTo>
                      <a:pt x="770" y="2"/>
                    </a:lnTo>
                    <a:lnTo>
                      <a:pt x="772" y="1"/>
                    </a:lnTo>
                    <a:lnTo>
                      <a:pt x="774" y="0"/>
                    </a:lnTo>
                    <a:lnTo>
                      <a:pt x="776" y="0"/>
                    </a:lnTo>
                    <a:close/>
                    <a:moveTo>
                      <a:pt x="839" y="0"/>
                    </a:moveTo>
                    <a:lnTo>
                      <a:pt x="853" y="0"/>
                    </a:lnTo>
                    <a:lnTo>
                      <a:pt x="854" y="0"/>
                    </a:lnTo>
                    <a:lnTo>
                      <a:pt x="856" y="1"/>
                    </a:lnTo>
                    <a:lnTo>
                      <a:pt x="858" y="2"/>
                    </a:lnTo>
                    <a:lnTo>
                      <a:pt x="859" y="4"/>
                    </a:lnTo>
                    <a:lnTo>
                      <a:pt x="860" y="5"/>
                    </a:lnTo>
                    <a:lnTo>
                      <a:pt x="862" y="6"/>
                    </a:lnTo>
                    <a:lnTo>
                      <a:pt x="862" y="9"/>
                    </a:lnTo>
                    <a:lnTo>
                      <a:pt x="863" y="10"/>
                    </a:lnTo>
                    <a:lnTo>
                      <a:pt x="862" y="13"/>
                    </a:lnTo>
                    <a:lnTo>
                      <a:pt x="862" y="14"/>
                    </a:lnTo>
                    <a:lnTo>
                      <a:pt x="860" y="17"/>
                    </a:lnTo>
                    <a:lnTo>
                      <a:pt x="859" y="18"/>
                    </a:lnTo>
                    <a:lnTo>
                      <a:pt x="858" y="20"/>
                    </a:lnTo>
                    <a:lnTo>
                      <a:pt x="856" y="21"/>
                    </a:lnTo>
                    <a:lnTo>
                      <a:pt x="854" y="21"/>
                    </a:lnTo>
                    <a:lnTo>
                      <a:pt x="853" y="21"/>
                    </a:lnTo>
                    <a:lnTo>
                      <a:pt x="839" y="21"/>
                    </a:lnTo>
                    <a:lnTo>
                      <a:pt x="838" y="21"/>
                    </a:lnTo>
                    <a:lnTo>
                      <a:pt x="835" y="21"/>
                    </a:lnTo>
                    <a:lnTo>
                      <a:pt x="834" y="20"/>
                    </a:lnTo>
                    <a:lnTo>
                      <a:pt x="833" y="18"/>
                    </a:lnTo>
                    <a:lnTo>
                      <a:pt x="831" y="17"/>
                    </a:lnTo>
                    <a:lnTo>
                      <a:pt x="830" y="14"/>
                    </a:lnTo>
                    <a:lnTo>
                      <a:pt x="829" y="13"/>
                    </a:lnTo>
                    <a:lnTo>
                      <a:pt x="829" y="10"/>
                    </a:lnTo>
                    <a:lnTo>
                      <a:pt x="829" y="9"/>
                    </a:lnTo>
                    <a:lnTo>
                      <a:pt x="830" y="6"/>
                    </a:lnTo>
                    <a:lnTo>
                      <a:pt x="831" y="5"/>
                    </a:lnTo>
                    <a:lnTo>
                      <a:pt x="833" y="4"/>
                    </a:lnTo>
                    <a:lnTo>
                      <a:pt x="834" y="2"/>
                    </a:lnTo>
                    <a:lnTo>
                      <a:pt x="835" y="1"/>
                    </a:lnTo>
                    <a:lnTo>
                      <a:pt x="838" y="0"/>
                    </a:lnTo>
                    <a:lnTo>
                      <a:pt x="839" y="0"/>
                    </a:lnTo>
                    <a:close/>
                  </a:path>
                </a:pathLst>
              </a:custGeom>
              <a:solidFill>
                <a:srgbClr val="003300"/>
              </a:solidFill>
              <a:ln w="1588">
                <a:solidFill>
                  <a:srgbClr val="003300"/>
                </a:solidFill>
                <a:round/>
                <a:headEnd/>
                <a:tailEnd/>
              </a:ln>
            </p:spPr>
            <p:txBody>
              <a:bodyPr/>
              <a:lstStyle/>
              <a:p>
                <a:endParaRPr lang="ar-OM"/>
              </a:p>
            </p:txBody>
          </p:sp>
          <p:sp>
            <p:nvSpPr>
              <p:cNvPr id="120" name="Freeform 37"/>
              <p:cNvSpPr>
                <a:spLocks/>
              </p:cNvSpPr>
              <p:nvPr/>
            </p:nvSpPr>
            <p:spPr bwMode="auto">
              <a:xfrm>
                <a:off x="4472" y="2375"/>
                <a:ext cx="66" cy="66"/>
              </a:xfrm>
              <a:custGeom>
                <a:avLst/>
                <a:gdLst>
                  <a:gd name="T0" fmla="*/ 0 w 132"/>
                  <a:gd name="T1" fmla="*/ 0 h 132"/>
                  <a:gd name="T2" fmla="*/ 1 w 132"/>
                  <a:gd name="T3" fmla="*/ 1 h 132"/>
                  <a:gd name="T4" fmla="*/ 0 w 132"/>
                  <a:gd name="T5" fmla="*/ 1 h 132"/>
                  <a:gd name="T6" fmla="*/ 0 w 132"/>
                  <a:gd name="T7" fmla="*/ 0 h 132"/>
                  <a:gd name="T8" fmla="*/ 0 60000 65536"/>
                  <a:gd name="T9" fmla="*/ 0 60000 65536"/>
                  <a:gd name="T10" fmla="*/ 0 60000 65536"/>
                  <a:gd name="T11" fmla="*/ 0 60000 65536"/>
                  <a:gd name="T12" fmla="*/ 0 w 132"/>
                  <a:gd name="T13" fmla="*/ 0 h 132"/>
                  <a:gd name="T14" fmla="*/ 132 w 132"/>
                  <a:gd name="T15" fmla="*/ 132 h 132"/>
                </a:gdLst>
                <a:ahLst/>
                <a:cxnLst>
                  <a:cxn ang="T8">
                    <a:pos x="T0" y="T1"/>
                  </a:cxn>
                  <a:cxn ang="T9">
                    <a:pos x="T2" y="T3"/>
                  </a:cxn>
                  <a:cxn ang="T10">
                    <a:pos x="T4" y="T5"/>
                  </a:cxn>
                  <a:cxn ang="T11">
                    <a:pos x="T6" y="T7"/>
                  </a:cxn>
                </a:cxnLst>
                <a:rect l="T12" t="T13" r="T14" b="T15"/>
                <a:pathLst>
                  <a:path w="132" h="132">
                    <a:moveTo>
                      <a:pt x="0" y="0"/>
                    </a:moveTo>
                    <a:lnTo>
                      <a:pt x="132" y="65"/>
                    </a:lnTo>
                    <a:lnTo>
                      <a:pt x="0" y="132"/>
                    </a:lnTo>
                    <a:lnTo>
                      <a:pt x="0" y="0"/>
                    </a:lnTo>
                    <a:close/>
                  </a:path>
                </a:pathLst>
              </a:custGeom>
              <a:solidFill>
                <a:srgbClr val="003300"/>
              </a:solidFill>
              <a:ln w="9525">
                <a:noFill/>
                <a:round/>
                <a:headEnd/>
                <a:tailEnd/>
              </a:ln>
            </p:spPr>
            <p:txBody>
              <a:bodyPr/>
              <a:lstStyle/>
              <a:p>
                <a:endParaRPr lang="ar-OM"/>
              </a:p>
            </p:txBody>
          </p:sp>
        </p:grpSp>
        <p:grpSp>
          <p:nvGrpSpPr>
            <p:cNvPr id="113" name="Group 38"/>
            <p:cNvGrpSpPr>
              <a:grpSpLocks/>
            </p:cNvGrpSpPr>
            <p:nvPr/>
          </p:nvGrpSpPr>
          <p:grpSpPr bwMode="auto">
            <a:xfrm>
              <a:off x="3193" y="1207"/>
              <a:ext cx="1346" cy="814"/>
              <a:chOff x="3193" y="1207"/>
              <a:chExt cx="1346" cy="814"/>
            </a:xfrm>
          </p:grpSpPr>
          <p:sp>
            <p:nvSpPr>
              <p:cNvPr id="117" name="Freeform 39"/>
              <p:cNvSpPr>
                <a:spLocks noEditPoints="1"/>
              </p:cNvSpPr>
              <p:nvPr/>
            </p:nvSpPr>
            <p:spPr bwMode="auto">
              <a:xfrm>
                <a:off x="3193" y="1207"/>
                <a:ext cx="1346" cy="814"/>
              </a:xfrm>
              <a:custGeom>
                <a:avLst/>
                <a:gdLst>
                  <a:gd name="T0" fmla="*/ 1 w 2472"/>
                  <a:gd name="T1" fmla="*/ 1 h 1553"/>
                  <a:gd name="T2" fmla="*/ 1 w 2472"/>
                  <a:gd name="T3" fmla="*/ 1 h 1553"/>
                  <a:gd name="T4" fmla="*/ 1 w 2472"/>
                  <a:gd name="T5" fmla="*/ 1 h 1553"/>
                  <a:gd name="T6" fmla="*/ 1 w 2472"/>
                  <a:gd name="T7" fmla="*/ 1 h 1553"/>
                  <a:gd name="T8" fmla="*/ 1 w 2472"/>
                  <a:gd name="T9" fmla="*/ 1 h 1553"/>
                  <a:gd name="T10" fmla="*/ 1 w 2472"/>
                  <a:gd name="T11" fmla="*/ 1 h 1553"/>
                  <a:gd name="T12" fmla="*/ 1 w 2472"/>
                  <a:gd name="T13" fmla="*/ 1 h 1553"/>
                  <a:gd name="T14" fmla="*/ 1 w 2472"/>
                  <a:gd name="T15" fmla="*/ 1 h 1553"/>
                  <a:gd name="T16" fmla="*/ 1 w 2472"/>
                  <a:gd name="T17" fmla="*/ 1 h 1553"/>
                  <a:gd name="T18" fmla="*/ 1 w 2472"/>
                  <a:gd name="T19" fmla="*/ 1 h 1553"/>
                  <a:gd name="T20" fmla="*/ 1 w 2472"/>
                  <a:gd name="T21" fmla="*/ 1 h 1553"/>
                  <a:gd name="T22" fmla="*/ 1 w 2472"/>
                  <a:gd name="T23" fmla="*/ 1 h 1553"/>
                  <a:gd name="T24" fmla="*/ 1 w 2472"/>
                  <a:gd name="T25" fmla="*/ 1 h 1553"/>
                  <a:gd name="T26" fmla="*/ 1 w 2472"/>
                  <a:gd name="T27" fmla="*/ 1 h 1553"/>
                  <a:gd name="T28" fmla="*/ 1 w 2472"/>
                  <a:gd name="T29" fmla="*/ 1 h 1553"/>
                  <a:gd name="T30" fmla="*/ 1 w 2472"/>
                  <a:gd name="T31" fmla="*/ 1 h 1553"/>
                  <a:gd name="T32" fmla="*/ 1 w 2472"/>
                  <a:gd name="T33" fmla="*/ 1 h 1553"/>
                  <a:gd name="T34" fmla="*/ 1 w 2472"/>
                  <a:gd name="T35" fmla="*/ 1 h 1553"/>
                  <a:gd name="T36" fmla="*/ 1 w 2472"/>
                  <a:gd name="T37" fmla="*/ 1 h 1553"/>
                  <a:gd name="T38" fmla="*/ 1 w 2472"/>
                  <a:gd name="T39" fmla="*/ 1 h 1553"/>
                  <a:gd name="T40" fmla="*/ 1 w 2472"/>
                  <a:gd name="T41" fmla="*/ 1 h 1553"/>
                  <a:gd name="T42" fmla="*/ 1 w 2472"/>
                  <a:gd name="T43" fmla="*/ 1 h 1553"/>
                  <a:gd name="T44" fmla="*/ 1 w 2472"/>
                  <a:gd name="T45" fmla="*/ 1 h 1553"/>
                  <a:gd name="T46" fmla="*/ 1 w 2472"/>
                  <a:gd name="T47" fmla="*/ 1 h 1553"/>
                  <a:gd name="T48" fmla="*/ 1 w 2472"/>
                  <a:gd name="T49" fmla="*/ 1 h 1553"/>
                  <a:gd name="T50" fmla="*/ 1 w 2472"/>
                  <a:gd name="T51" fmla="*/ 1 h 1553"/>
                  <a:gd name="T52" fmla="*/ 1 w 2472"/>
                  <a:gd name="T53" fmla="*/ 1 h 1553"/>
                  <a:gd name="T54" fmla="*/ 1 w 2472"/>
                  <a:gd name="T55" fmla="*/ 1 h 1553"/>
                  <a:gd name="T56" fmla="*/ 1 w 2472"/>
                  <a:gd name="T57" fmla="*/ 1 h 1553"/>
                  <a:gd name="T58" fmla="*/ 1 w 2472"/>
                  <a:gd name="T59" fmla="*/ 1 h 1553"/>
                  <a:gd name="T60" fmla="*/ 1 w 2472"/>
                  <a:gd name="T61" fmla="*/ 1 h 1553"/>
                  <a:gd name="T62" fmla="*/ 1 w 2472"/>
                  <a:gd name="T63" fmla="*/ 1 h 1553"/>
                  <a:gd name="T64" fmla="*/ 1 w 2472"/>
                  <a:gd name="T65" fmla="*/ 1 h 1553"/>
                  <a:gd name="T66" fmla="*/ 1 w 2472"/>
                  <a:gd name="T67" fmla="*/ 1 h 1553"/>
                  <a:gd name="T68" fmla="*/ 1 w 2472"/>
                  <a:gd name="T69" fmla="*/ 1 h 1553"/>
                  <a:gd name="T70" fmla="*/ 1 w 2472"/>
                  <a:gd name="T71" fmla="*/ 1 h 1553"/>
                  <a:gd name="T72" fmla="*/ 1 w 2472"/>
                  <a:gd name="T73" fmla="*/ 1 h 1553"/>
                  <a:gd name="T74" fmla="*/ 1 w 2472"/>
                  <a:gd name="T75" fmla="*/ 1 h 1553"/>
                  <a:gd name="T76" fmla="*/ 1 w 2472"/>
                  <a:gd name="T77" fmla="*/ 1 h 1553"/>
                  <a:gd name="T78" fmla="*/ 1 w 2472"/>
                  <a:gd name="T79" fmla="*/ 1 h 1553"/>
                  <a:gd name="T80" fmla="*/ 1 w 2472"/>
                  <a:gd name="T81" fmla="*/ 1 h 1553"/>
                  <a:gd name="T82" fmla="*/ 1 w 2472"/>
                  <a:gd name="T83" fmla="*/ 1 h 1553"/>
                  <a:gd name="T84" fmla="*/ 1 w 2472"/>
                  <a:gd name="T85" fmla="*/ 1 h 1553"/>
                  <a:gd name="T86" fmla="*/ 1 w 2472"/>
                  <a:gd name="T87" fmla="*/ 1 h 1553"/>
                  <a:gd name="T88" fmla="*/ 1 w 2472"/>
                  <a:gd name="T89" fmla="*/ 1 h 1553"/>
                  <a:gd name="T90" fmla="*/ 1 w 2472"/>
                  <a:gd name="T91" fmla="*/ 1 h 1553"/>
                  <a:gd name="T92" fmla="*/ 1 w 2472"/>
                  <a:gd name="T93" fmla="*/ 1 h 1553"/>
                  <a:gd name="T94" fmla="*/ 1 w 2472"/>
                  <a:gd name="T95" fmla="*/ 1 h 1553"/>
                  <a:gd name="T96" fmla="*/ 1 w 2472"/>
                  <a:gd name="T97" fmla="*/ 1 h 1553"/>
                  <a:gd name="T98" fmla="*/ 1 w 2472"/>
                  <a:gd name="T99" fmla="*/ 1 h 1553"/>
                  <a:gd name="T100" fmla="*/ 1 w 2472"/>
                  <a:gd name="T101" fmla="*/ 1 h 1553"/>
                  <a:gd name="T102" fmla="*/ 1 w 2472"/>
                  <a:gd name="T103" fmla="*/ 1 h 1553"/>
                  <a:gd name="T104" fmla="*/ 1 w 2472"/>
                  <a:gd name="T105" fmla="*/ 1 h 1553"/>
                  <a:gd name="T106" fmla="*/ 1 w 2472"/>
                  <a:gd name="T107" fmla="*/ 1 h 1553"/>
                  <a:gd name="T108" fmla="*/ 1 w 2472"/>
                  <a:gd name="T109" fmla="*/ 1 h 1553"/>
                  <a:gd name="T110" fmla="*/ 1 w 2472"/>
                  <a:gd name="T111" fmla="*/ 1 h 1553"/>
                  <a:gd name="T112" fmla="*/ 1 w 2472"/>
                  <a:gd name="T113" fmla="*/ 1 h 1553"/>
                  <a:gd name="T114" fmla="*/ 1 w 2472"/>
                  <a:gd name="T115" fmla="*/ 1 h 1553"/>
                  <a:gd name="T116" fmla="*/ 1 w 2472"/>
                  <a:gd name="T117" fmla="*/ 1 h 1553"/>
                  <a:gd name="T118" fmla="*/ 1 w 2472"/>
                  <a:gd name="T119" fmla="*/ 1 h 1553"/>
                  <a:gd name="T120" fmla="*/ 1 w 2472"/>
                  <a:gd name="T121" fmla="*/ 1 h 1553"/>
                  <a:gd name="T122" fmla="*/ 1 w 2472"/>
                  <a:gd name="T123" fmla="*/ 1 h 1553"/>
                  <a:gd name="T124" fmla="*/ 1 w 2472"/>
                  <a:gd name="T125" fmla="*/ 1 h 15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2"/>
                  <a:gd name="T190" fmla="*/ 0 h 1553"/>
                  <a:gd name="T191" fmla="*/ 2472 w 2472"/>
                  <a:gd name="T192" fmla="*/ 1553 h 15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2" h="1553">
                    <a:moveTo>
                      <a:pt x="17" y="2"/>
                    </a:moveTo>
                    <a:lnTo>
                      <a:pt x="35" y="13"/>
                    </a:lnTo>
                    <a:lnTo>
                      <a:pt x="36" y="14"/>
                    </a:lnTo>
                    <a:lnTo>
                      <a:pt x="37" y="16"/>
                    </a:lnTo>
                    <a:lnTo>
                      <a:pt x="38" y="18"/>
                    </a:lnTo>
                    <a:lnTo>
                      <a:pt x="40" y="20"/>
                    </a:lnTo>
                    <a:lnTo>
                      <a:pt x="40" y="21"/>
                    </a:lnTo>
                    <a:lnTo>
                      <a:pt x="40" y="24"/>
                    </a:lnTo>
                    <a:lnTo>
                      <a:pt x="38" y="26"/>
                    </a:lnTo>
                    <a:lnTo>
                      <a:pt x="38" y="28"/>
                    </a:lnTo>
                    <a:lnTo>
                      <a:pt x="37" y="29"/>
                    </a:lnTo>
                    <a:lnTo>
                      <a:pt x="36" y="30"/>
                    </a:lnTo>
                    <a:lnTo>
                      <a:pt x="33" y="32"/>
                    </a:lnTo>
                    <a:lnTo>
                      <a:pt x="32" y="33"/>
                    </a:lnTo>
                    <a:lnTo>
                      <a:pt x="29" y="33"/>
                    </a:lnTo>
                    <a:lnTo>
                      <a:pt x="28" y="33"/>
                    </a:lnTo>
                    <a:lnTo>
                      <a:pt x="25" y="32"/>
                    </a:lnTo>
                    <a:lnTo>
                      <a:pt x="24" y="32"/>
                    </a:lnTo>
                    <a:lnTo>
                      <a:pt x="5" y="20"/>
                    </a:lnTo>
                    <a:lnTo>
                      <a:pt x="4" y="18"/>
                    </a:lnTo>
                    <a:lnTo>
                      <a:pt x="3" y="17"/>
                    </a:lnTo>
                    <a:lnTo>
                      <a:pt x="1" y="16"/>
                    </a:lnTo>
                    <a:lnTo>
                      <a:pt x="1" y="13"/>
                    </a:lnTo>
                    <a:lnTo>
                      <a:pt x="0" y="12"/>
                    </a:lnTo>
                    <a:lnTo>
                      <a:pt x="0" y="9"/>
                    </a:lnTo>
                    <a:lnTo>
                      <a:pt x="1" y="6"/>
                    </a:lnTo>
                    <a:lnTo>
                      <a:pt x="3" y="5"/>
                    </a:lnTo>
                    <a:lnTo>
                      <a:pt x="4" y="4"/>
                    </a:lnTo>
                    <a:lnTo>
                      <a:pt x="5" y="2"/>
                    </a:lnTo>
                    <a:lnTo>
                      <a:pt x="7" y="1"/>
                    </a:lnTo>
                    <a:lnTo>
                      <a:pt x="9" y="1"/>
                    </a:lnTo>
                    <a:lnTo>
                      <a:pt x="11" y="0"/>
                    </a:lnTo>
                    <a:lnTo>
                      <a:pt x="13" y="0"/>
                    </a:lnTo>
                    <a:lnTo>
                      <a:pt x="15" y="1"/>
                    </a:lnTo>
                    <a:lnTo>
                      <a:pt x="17" y="2"/>
                    </a:lnTo>
                    <a:close/>
                    <a:moveTo>
                      <a:pt x="70" y="36"/>
                    </a:moveTo>
                    <a:lnTo>
                      <a:pt x="89" y="47"/>
                    </a:lnTo>
                    <a:lnTo>
                      <a:pt x="90" y="47"/>
                    </a:lnTo>
                    <a:lnTo>
                      <a:pt x="92" y="50"/>
                    </a:lnTo>
                    <a:lnTo>
                      <a:pt x="93" y="51"/>
                    </a:lnTo>
                    <a:lnTo>
                      <a:pt x="93" y="53"/>
                    </a:lnTo>
                    <a:lnTo>
                      <a:pt x="94" y="55"/>
                    </a:lnTo>
                    <a:lnTo>
                      <a:pt x="93" y="58"/>
                    </a:lnTo>
                    <a:lnTo>
                      <a:pt x="93" y="59"/>
                    </a:lnTo>
                    <a:lnTo>
                      <a:pt x="92" y="62"/>
                    </a:lnTo>
                    <a:lnTo>
                      <a:pt x="90" y="63"/>
                    </a:lnTo>
                    <a:lnTo>
                      <a:pt x="89" y="65"/>
                    </a:lnTo>
                    <a:lnTo>
                      <a:pt x="88" y="66"/>
                    </a:lnTo>
                    <a:lnTo>
                      <a:pt x="85" y="66"/>
                    </a:lnTo>
                    <a:lnTo>
                      <a:pt x="84" y="66"/>
                    </a:lnTo>
                    <a:lnTo>
                      <a:pt x="81" y="66"/>
                    </a:lnTo>
                    <a:lnTo>
                      <a:pt x="80" y="66"/>
                    </a:lnTo>
                    <a:lnTo>
                      <a:pt x="77" y="65"/>
                    </a:lnTo>
                    <a:lnTo>
                      <a:pt x="60" y="54"/>
                    </a:lnTo>
                    <a:lnTo>
                      <a:pt x="57" y="53"/>
                    </a:lnTo>
                    <a:lnTo>
                      <a:pt x="56" y="50"/>
                    </a:lnTo>
                    <a:lnTo>
                      <a:pt x="56" y="49"/>
                    </a:lnTo>
                    <a:lnTo>
                      <a:pt x="54" y="47"/>
                    </a:lnTo>
                    <a:lnTo>
                      <a:pt x="54" y="45"/>
                    </a:lnTo>
                    <a:lnTo>
                      <a:pt x="54" y="43"/>
                    </a:lnTo>
                    <a:lnTo>
                      <a:pt x="56" y="41"/>
                    </a:lnTo>
                    <a:lnTo>
                      <a:pt x="56" y="39"/>
                    </a:lnTo>
                    <a:lnTo>
                      <a:pt x="57" y="37"/>
                    </a:lnTo>
                    <a:lnTo>
                      <a:pt x="58" y="36"/>
                    </a:lnTo>
                    <a:lnTo>
                      <a:pt x="61" y="34"/>
                    </a:lnTo>
                    <a:lnTo>
                      <a:pt x="62" y="34"/>
                    </a:lnTo>
                    <a:lnTo>
                      <a:pt x="65" y="34"/>
                    </a:lnTo>
                    <a:lnTo>
                      <a:pt x="66" y="34"/>
                    </a:lnTo>
                    <a:lnTo>
                      <a:pt x="69" y="34"/>
                    </a:lnTo>
                    <a:lnTo>
                      <a:pt x="70" y="36"/>
                    </a:lnTo>
                    <a:close/>
                    <a:moveTo>
                      <a:pt x="125" y="70"/>
                    </a:moveTo>
                    <a:lnTo>
                      <a:pt x="143" y="81"/>
                    </a:lnTo>
                    <a:lnTo>
                      <a:pt x="145" y="82"/>
                    </a:lnTo>
                    <a:lnTo>
                      <a:pt x="146" y="83"/>
                    </a:lnTo>
                    <a:lnTo>
                      <a:pt x="147" y="86"/>
                    </a:lnTo>
                    <a:lnTo>
                      <a:pt x="147" y="87"/>
                    </a:lnTo>
                    <a:lnTo>
                      <a:pt x="147" y="89"/>
                    </a:lnTo>
                    <a:lnTo>
                      <a:pt x="147" y="91"/>
                    </a:lnTo>
                    <a:lnTo>
                      <a:pt x="147" y="94"/>
                    </a:lnTo>
                    <a:lnTo>
                      <a:pt x="146" y="95"/>
                    </a:lnTo>
                    <a:lnTo>
                      <a:pt x="145" y="97"/>
                    </a:lnTo>
                    <a:lnTo>
                      <a:pt x="143" y="98"/>
                    </a:lnTo>
                    <a:lnTo>
                      <a:pt x="142" y="99"/>
                    </a:lnTo>
                    <a:lnTo>
                      <a:pt x="139" y="101"/>
                    </a:lnTo>
                    <a:lnTo>
                      <a:pt x="138" y="101"/>
                    </a:lnTo>
                    <a:lnTo>
                      <a:pt x="135" y="101"/>
                    </a:lnTo>
                    <a:lnTo>
                      <a:pt x="133" y="99"/>
                    </a:lnTo>
                    <a:lnTo>
                      <a:pt x="131" y="99"/>
                    </a:lnTo>
                    <a:lnTo>
                      <a:pt x="114" y="87"/>
                    </a:lnTo>
                    <a:lnTo>
                      <a:pt x="112" y="86"/>
                    </a:lnTo>
                    <a:lnTo>
                      <a:pt x="110" y="85"/>
                    </a:lnTo>
                    <a:lnTo>
                      <a:pt x="109" y="83"/>
                    </a:lnTo>
                    <a:lnTo>
                      <a:pt x="109" y="81"/>
                    </a:lnTo>
                    <a:lnTo>
                      <a:pt x="109" y="79"/>
                    </a:lnTo>
                    <a:lnTo>
                      <a:pt x="109" y="77"/>
                    </a:lnTo>
                    <a:lnTo>
                      <a:pt x="109" y="74"/>
                    </a:lnTo>
                    <a:lnTo>
                      <a:pt x="110" y="73"/>
                    </a:lnTo>
                    <a:lnTo>
                      <a:pt x="112" y="71"/>
                    </a:lnTo>
                    <a:lnTo>
                      <a:pt x="113" y="70"/>
                    </a:lnTo>
                    <a:lnTo>
                      <a:pt x="115" y="69"/>
                    </a:lnTo>
                    <a:lnTo>
                      <a:pt x="117" y="67"/>
                    </a:lnTo>
                    <a:lnTo>
                      <a:pt x="118" y="67"/>
                    </a:lnTo>
                    <a:lnTo>
                      <a:pt x="121" y="67"/>
                    </a:lnTo>
                    <a:lnTo>
                      <a:pt x="123" y="69"/>
                    </a:lnTo>
                    <a:lnTo>
                      <a:pt x="125" y="70"/>
                    </a:lnTo>
                    <a:close/>
                    <a:moveTo>
                      <a:pt x="179" y="103"/>
                    </a:moveTo>
                    <a:lnTo>
                      <a:pt x="196" y="114"/>
                    </a:lnTo>
                    <a:lnTo>
                      <a:pt x="199" y="115"/>
                    </a:lnTo>
                    <a:lnTo>
                      <a:pt x="200" y="118"/>
                    </a:lnTo>
                    <a:lnTo>
                      <a:pt x="200" y="119"/>
                    </a:lnTo>
                    <a:lnTo>
                      <a:pt x="202" y="120"/>
                    </a:lnTo>
                    <a:lnTo>
                      <a:pt x="202" y="123"/>
                    </a:lnTo>
                    <a:lnTo>
                      <a:pt x="202" y="124"/>
                    </a:lnTo>
                    <a:lnTo>
                      <a:pt x="200" y="127"/>
                    </a:lnTo>
                    <a:lnTo>
                      <a:pt x="200" y="128"/>
                    </a:lnTo>
                    <a:lnTo>
                      <a:pt x="199" y="131"/>
                    </a:lnTo>
                    <a:lnTo>
                      <a:pt x="198" y="132"/>
                    </a:lnTo>
                    <a:lnTo>
                      <a:pt x="195" y="132"/>
                    </a:lnTo>
                    <a:lnTo>
                      <a:pt x="194" y="134"/>
                    </a:lnTo>
                    <a:lnTo>
                      <a:pt x="191" y="134"/>
                    </a:lnTo>
                    <a:lnTo>
                      <a:pt x="190" y="134"/>
                    </a:lnTo>
                    <a:lnTo>
                      <a:pt x="187" y="134"/>
                    </a:lnTo>
                    <a:lnTo>
                      <a:pt x="186" y="132"/>
                    </a:lnTo>
                    <a:lnTo>
                      <a:pt x="167" y="122"/>
                    </a:lnTo>
                    <a:lnTo>
                      <a:pt x="166" y="119"/>
                    </a:lnTo>
                    <a:lnTo>
                      <a:pt x="165" y="118"/>
                    </a:lnTo>
                    <a:lnTo>
                      <a:pt x="163" y="116"/>
                    </a:lnTo>
                    <a:lnTo>
                      <a:pt x="163" y="114"/>
                    </a:lnTo>
                    <a:lnTo>
                      <a:pt x="162" y="113"/>
                    </a:lnTo>
                    <a:lnTo>
                      <a:pt x="163" y="110"/>
                    </a:lnTo>
                    <a:lnTo>
                      <a:pt x="163" y="109"/>
                    </a:lnTo>
                    <a:lnTo>
                      <a:pt x="165" y="107"/>
                    </a:lnTo>
                    <a:lnTo>
                      <a:pt x="166" y="105"/>
                    </a:lnTo>
                    <a:lnTo>
                      <a:pt x="167" y="103"/>
                    </a:lnTo>
                    <a:lnTo>
                      <a:pt x="169" y="102"/>
                    </a:lnTo>
                    <a:lnTo>
                      <a:pt x="171" y="102"/>
                    </a:lnTo>
                    <a:lnTo>
                      <a:pt x="173" y="102"/>
                    </a:lnTo>
                    <a:lnTo>
                      <a:pt x="175" y="102"/>
                    </a:lnTo>
                    <a:lnTo>
                      <a:pt x="177" y="102"/>
                    </a:lnTo>
                    <a:lnTo>
                      <a:pt x="179" y="103"/>
                    </a:lnTo>
                    <a:close/>
                    <a:moveTo>
                      <a:pt x="232" y="136"/>
                    </a:moveTo>
                    <a:lnTo>
                      <a:pt x="251" y="148"/>
                    </a:lnTo>
                    <a:lnTo>
                      <a:pt x="252" y="150"/>
                    </a:lnTo>
                    <a:lnTo>
                      <a:pt x="254" y="151"/>
                    </a:lnTo>
                    <a:lnTo>
                      <a:pt x="255" y="152"/>
                    </a:lnTo>
                    <a:lnTo>
                      <a:pt x="256" y="155"/>
                    </a:lnTo>
                    <a:lnTo>
                      <a:pt x="256" y="156"/>
                    </a:lnTo>
                    <a:lnTo>
                      <a:pt x="256" y="159"/>
                    </a:lnTo>
                    <a:lnTo>
                      <a:pt x="255" y="160"/>
                    </a:lnTo>
                    <a:lnTo>
                      <a:pt x="255" y="163"/>
                    </a:lnTo>
                    <a:lnTo>
                      <a:pt x="254" y="164"/>
                    </a:lnTo>
                    <a:lnTo>
                      <a:pt x="251" y="166"/>
                    </a:lnTo>
                    <a:lnTo>
                      <a:pt x="250" y="167"/>
                    </a:lnTo>
                    <a:lnTo>
                      <a:pt x="248" y="167"/>
                    </a:lnTo>
                    <a:lnTo>
                      <a:pt x="246" y="168"/>
                    </a:lnTo>
                    <a:lnTo>
                      <a:pt x="244" y="167"/>
                    </a:lnTo>
                    <a:lnTo>
                      <a:pt x="242" y="167"/>
                    </a:lnTo>
                    <a:lnTo>
                      <a:pt x="240" y="166"/>
                    </a:lnTo>
                    <a:lnTo>
                      <a:pt x="222" y="155"/>
                    </a:lnTo>
                    <a:lnTo>
                      <a:pt x="220" y="154"/>
                    </a:lnTo>
                    <a:lnTo>
                      <a:pt x="219" y="152"/>
                    </a:lnTo>
                    <a:lnTo>
                      <a:pt x="218" y="150"/>
                    </a:lnTo>
                    <a:lnTo>
                      <a:pt x="216" y="148"/>
                    </a:lnTo>
                    <a:lnTo>
                      <a:pt x="216" y="146"/>
                    </a:lnTo>
                    <a:lnTo>
                      <a:pt x="216" y="144"/>
                    </a:lnTo>
                    <a:lnTo>
                      <a:pt x="218" y="142"/>
                    </a:lnTo>
                    <a:lnTo>
                      <a:pt x="218" y="140"/>
                    </a:lnTo>
                    <a:lnTo>
                      <a:pt x="219" y="138"/>
                    </a:lnTo>
                    <a:lnTo>
                      <a:pt x="222" y="136"/>
                    </a:lnTo>
                    <a:lnTo>
                      <a:pt x="223" y="136"/>
                    </a:lnTo>
                    <a:lnTo>
                      <a:pt x="224" y="135"/>
                    </a:lnTo>
                    <a:lnTo>
                      <a:pt x="227" y="135"/>
                    </a:lnTo>
                    <a:lnTo>
                      <a:pt x="228" y="135"/>
                    </a:lnTo>
                    <a:lnTo>
                      <a:pt x="231" y="136"/>
                    </a:lnTo>
                    <a:lnTo>
                      <a:pt x="232" y="136"/>
                    </a:lnTo>
                    <a:close/>
                    <a:moveTo>
                      <a:pt x="287" y="171"/>
                    </a:moveTo>
                    <a:lnTo>
                      <a:pt x="305" y="182"/>
                    </a:lnTo>
                    <a:lnTo>
                      <a:pt x="307" y="183"/>
                    </a:lnTo>
                    <a:lnTo>
                      <a:pt x="308" y="184"/>
                    </a:lnTo>
                    <a:lnTo>
                      <a:pt x="309" y="187"/>
                    </a:lnTo>
                    <a:lnTo>
                      <a:pt x="309" y="188"/>
                    </a:lnTo>
                    <a:lnTo>
                      <a:pt x="309" y="191"/>
                    </a:lnTo>
                    <a:lnTo>
                      <a:pt x="309" y="192"/>
                    </a:lnTo>
                    <a:lnTo>
                      <a:pt x="309" y="195"/>
                    </a:lnTo>
                    <a:lnTo>
                      <a:pt x="308" y="196"/>
                    </a:lnTo>
                    <a:lnTo>
                      <a:pt x="307" y="199"/>
                    </a:lnTo>
                    <a:lnTo>
                      <a:pt x="305" y="200"/>
                    </a:lnTo>
                    <a:lnTo>
                      <a:pt x="304" y="200"/>
                    </a:lnTo>
                    <a:lnTo>
                      <a:pt x="301" y="201"/>
                    </a:lnTo>
                    <a:lnTo>
                      <a:pt x="300" y="201"/>
                    </a:lnTo>
                    <a:lnTo>
                      <a:pt x="297" y="201"/>
                    </a:lnTo>
                    <a:lnTo>
                      <a:pt x="296" y="200"/>
                    </a:lnTo>
                    <a:lnTo>
                      <a:pt x="293" y="200"/>
                    </a:lnTo>
                    <a:lnTo>
                      <a:pt x="276" y="188"/>
                    </a:lnTo>
                    <a:lnTo>
                      <a:pt x="273" y="187"/>
                    </a:lnTo>
                    <a:lnTo>
                      <a:pt x="272" y="186"/>
                    </a:lnTo>
                    <a:lnTo>
                      <a:pt x="271" y="184"/>
                    </a:lnTo>
                    <a:lnTo>
                      <a:pt x="271" y="182"/>
                    </a:lnTo>
                    <a:lnTo>
                      <a:pt x="271" y="180"/>
                    </a:lnTo>
                    <a:lnTo>
                      <a:pt x="271" y="178"/>
                    </a:lnTo>
                    <a:lnTo>
                      <a:pt x="271" y="176"/>
                    </a:lnTo>
                    <a:lnTo>
                      <a:pt x="272" y="174"/>
                    </a:lnTo>
                    <a:lnTo>
                      <a:pt x="273" y="172"/>
                    </a:lnTo>
                    <a:lnTo>
                      <a:pt x="275" y="171"/>
                    </a:lnTo>
                    <a:lnTo>
                      <a:pt x="277" y="170"/>
                    </a:lnTo>
                    <a:lnTo>
                      <a:pt x="279" y="170"/>
                    </a:lnTo>
                    <a:lnTo>
                      <a:pt x="281" y="170"/>
                    </a:lnTo>
                    <a:lnTo>
                      <a:pt x="283" y="170"/>
                    </a:lnTo>
                    <a:lnTo>
                      <a:pt x="285" y="170"/>
                    </a:lnTo>
                    <a:lnTo>
                      <a:pt x="287" y="171"/>
                    </a:lnTo>
                    <a:close/>
                    <a:moveTo>
                      <a:pt x="341" y="204"/>
                    </a:moveTo>
                    <a:lnTo>
                      <a:pt x="358" y="216"/>
                    </a:lnTo>
                    <a:lnTo>
                      <a:pt x="361" y="217"/>
                    </a:lnTo>
                    <a:lnTo>
                      <a:pt x="362" y="219"/>
                    </a:lnTo>
                    <a:lnTo>
                      <a:pt x="362" y="220"/>
                    </a:lnTo>
                    <a:lnTo>
                      <a:pt x="364" y="223"/>
                    </a:lnTo>
                    <a:lnTo>
                      <a:pt x="364" y="224"/>
                    </a:lnTo>
                    <a:lnTo>
                      <a:pt x="364" y="227"/>
                    </a:lnTo>
                    <a:lnTo>
                      <a:pt x="364" y="228"/>
                    </a:lnTo>
                    <a:lnTo>
                      <a:pt x="362" y="231"/>
                    </a:lnTo>
                    <a:lnTo>
                      <a:pt x="361" y="232"/>
                    </a:lnTo>
                    <a:lnTo>
                      <a:pt x="360" y="233"/>
                    </a:lnTo>
                    <a:lnTo>
                      <a:pt x="357" y="235"/>
                    </a:lnTo>
                    <a:lnTo>
                      <a:pt x="356" y="235"/>
                    </a:lnTo>
                    <a:lnTo>
                      <a:pt x="353" y="235"/>
                    </a:lnTo>
                    <a:lnTo>
                      <a:pt x="352" y="235"/>
                    </a:lnTo>
                    <a:lnTo>
                      <a:pt x="349" y="235"/>
                    </a:lnTo>
                    <a:lnTo>
                      <a:pt x="348" y="233"/>
                    </a:lnTo>
                    <a:lnTo>
                      <a:pt x="329" y="223"/>
                    </a:lnTo>
                    <a:lnTo>
                      <a:pt x="328" y="221"/>
                    </a:lnTo>
                    <a:lnTo>
                      <a:pt x="327" y="220"/>
                    </a:lnTo>
                    <a:lnTo>
                      <a:pt x="325" y="217"/>
                    </a:lnTo>
                    <a:lnTo>
                      <a:pt x="325" y="216"/>
                    </a:lnTo>
                    <a:lnTo>
                      <a:pt x="325" y="213"/>
                    </a:lnTo>
                    <a:lnTo>
                      <a:pt x="325" y="212"/>
                    </a:lnTo>
                    <a:lnTo>
                      <a:pt x="325" y="209"/>
                    </a:lnTo>
                    <a:lnTo>
                      <a:pt x="327" y="208"/>
                    </a:lnTo>
                    <a:lnTo>
                      <a:pt x="328" y="205"/>
                    </a:lnTo>
                    <a:lnTo>
                      <a:pt x="329" y="204"/>
                    </a:lnTo>
                    <a:lnTo>
                      <a:pt x="331" y="204"/>
                    </a:lnTo>
                    <a:lnTo>
                      <a:pt x="333" y="203"/>
                    </a:lnTo>
                    <a:lnTo>
                      <a:pt x="335" y="203"/>
                    </a:lnTo>
                    <a:lnTo>
                      <a:pt x="337" y="203"/>
                    </a:lnTo>
                    <a:lnTo>
                      <a:pt x="339" y="204"/>
                    </a:lnTo>
                    <a:lnTo>
                      <a:pt x="341" y="204"/>
                    </a:lnTo>
                    <a:close/>
                    <a:moveTo>
                      <a:pt x="396" y="239"/>
                    </a:moveTo>
                    <a:lnTo>
                      <a:pt x="413" y="249"/>
                    </a:lnTo>
                    <a:lnTo>
                      <a:pt x="414" y="251"/>
                    </a:lnTo>
                    <a:lnTo>
                      <a:pt x="416" y="252"/>
                    </a:lnTo>
                    <a:lnTo>
                      <a:pt x="417" y="255"/>
                    </a:lnTo>
                    <a:lnTo>
                      <a:pt x="418" y="256"/>
                    </a:lnTo>
                    <a:lnTo>
                      <a:pt x="418" y="259"/>
                    </a:lnTo>
                    <a:lnTo>
                      <a:pt x="418" y="260"/>
                    </a:lnTo>
                    <a:lnTo>
                      <a:pt x="417" y="263"/>
                    </a:lnTo>
                    <a:lnTo>
                      <a:pt x="417" y="264"/>
                    </a:lnTo>
                    <a:lnTo>
                      <a:pt x="416" y="265"/>
                    </a:lnTo>
                    <a:lnTo>
                      <a:pt x="413" y="267"/>
                    </a:lnTo>
                    <a:lnTo>
                      <a:pt x="412" y="268"/>
                    </a:lnTo>
                    <a:lnTo>
                      <a:pt x="410" y="269"/>
                    </a:lnTo>
                    <a:lnTo>
                      <a:pt x="408" y="269"/>
                    </a:lnTo>
                    <a:lnTo>
                      <a:pt x="406" y="269"/>
                    </a:lnTo>
                    <a:lnTo>
                      <a:pt x="404" y="268"/>
                    </a:lnTo>
                    <a:lnTo>
                      <a:pt x="402" y="268"/>
                    </a:lnTo>
                    <a:lnTo>
                      <a:pt x="384" y="256"/>
                    </a:lnTo>
                    <a:lnTo>
                      <a:pt x="382" y="255"/>
                    </a:lnTo>
                    <a:lnTo>
                      <a:pt x="381" y="253"/>
                    </a:lnTo>
                    <a:lnTo>
                      <a:pt x="380" y="252"/>
                    </a:lnTo>
                    <a:lnTo>
                      <a:pt x="378" y="249"/>
                    </a:lnTo>
                    <a:lnTo>
                      <a:pt x="378" y="248"/>
                    </a:lnTo>
                    <a:lnTo>
                      <a:pt x="378" y="245"/>
                    </a:lnTo>
                    <a:lnTo>
                      <a:pt x="380" y="244"/>
                    </a:lnTo>
                    <a:lnTo>
                      <a:pt x="381" y="241"/>
                    </a:lnTo>
                    <a:lnTo>
                      <a:pt x="381" y="240"/>
                    </a:lnTo>
                    <a:lnTo>
                      <a:pt x="384" y="239"/>
                    </a:lnTo>
                    <a:lnTo>
                      <a:pt x="385" y="237"/>
                    </a:lnTo>
                    <a:lnTo>
                      <a:pt x="386" y="237"/>
                    </a:lnTo>
                    <a:lnTo>
                      <a:pt x="389" y="236"/>
                    </a:lnTo>
                    <a:lnTo>
                      <a:pt x="392" y="236"/>
                    </a:lnTo>
                    <a:lnTo>
                      <a:pt x="393" y="237"/>
                    </a:lnTo>
                    <a:lnTo>
                      <a:pt x="396" y="239"/>
                    </a:lnTo>
                    <a:close/>
                    <a:moveTo>
                      <a:pt x="449" y="272"/>
                    </a:moveTo>
                    <a:lnTo>
                      <a:pt x="467" y="284"/>
                    </a:lnTo>
                    <a:lnTo>
                      <a:pt x="469" y="284"/>
                    </a:lnTo>
                    <a:lnTo>
                      <a:pt x="470" y="286"/>
                    </a:lnTo>
                    <a:lnTo>
                      <a:pt x="471" y="288"/>
                    </a:lnTo>
                    <a:lnTo>
                      <a:pt x="471" y="289"/>
                    </a:lnTo>
                    <a:lnTo>
                      <a:pt x="473" y="292"/>
                    </a:lnTo>
                    <a:lnTo>
                      <a:pt x="471" y="294"/>
                    </a:lnTo>
                    <a:lnTo>
                      <a:pt x="471" y="296"/>
                    </a:lnTo>
                    <a:lnTo>
                      <a:pt x="470" y="298"/>
                    </a:lnTo>
                    <a:lnTo>
                      <a:pt x="469" y="300"/>
                    </a:lnTo>
                    <a:lnTo>
                      <a:pt x="467" y="301"/>
                    </a:lnTo>
                    <a:lnTo>
                      <a:pt x="466" y="302"/>
                    </a:lnTo>
                    <a:lnTo>
                      <a:pt x="463" y="302"/>
                    </a:lnTo>
                    <a:lnTo>
                      <a:pt x="462" y="302"/>
                    </a:lnTo>
                    <a:lnTo>
                      <a:pt x="459" y="302"/>
                    </a:lnTo>
                    <a:lnTo>
                      <a:pt x="458" y="302"/>
                    </a:lnTo>
                    <a:lnTo>
                      <a:pt x="455" y="301"/>
                    </a:lnTo>
                    <a:lnTo>
                      <a:pt x="438" y="290"/>
                    </a:lnTo>
                    <a:lnTo>
                      <a:pt x="435" y="289"/>
                    </a:lnTo>
                    <a:lnTo>
                      <a:pt x="434" y="286"/>
                    </a:lnTo>
                    <a:lnTo>
                      <a:pt x="434" y="285"/>
                    </a:lnTo>
                    <a:lnTo>
                      <a:pt x="433" y="284"/>
                    </a:lnTo>
                    <a:lnTo>
                      <a:pt x="433" y="281"/>
                    </a:lnTo>
                    <a:lnTo>
                      <a:pt x="433" y="280"/>
                    </a:lnTo>
                    <a:lnTo>
                      <a:pt x="434" y="277"/>
                    </a:lnTo>
                    <a:lnTo>
                      <a:pt x="434" y="276"/>
                    </a:lnTo>
                    <a:lnTo>
                      <a:pt x="435" y="273"/>
                    </a:lnTo>
                    <a:lnTo>
                      <a:pt x="437" y="272"/>
                    </a:lnTo>
                    <a:lnTo>
                      <a:pt x="439" y="271"/>
                    </a:lnTo>
                    <a:lnTo>
                      <a:pt x="441" y="271"/>
                    </a:lnTo>
                    <a:lnTo>
                      <a:pt x="443" y="271"/>
                    </a:lnTo>
                    <a:lnTo>
                      <a:pt x="445" y="271"/>
                    </a:lnTo>
                    <a:lnTo>
                      <a:pt x="447" y="271"/>
                    </a:lnTo>
                    <a:lnTo>
                      <a:pt x="449" y="272"/>
                    </a:lnTo>
                    <a:close/>
                    <a:moveTo>
                      <a:pt x="503" y="306"/>
                    </a:moveTo>
                    <a:lnTo>
                      <a:pt x="522" y="317"/>
                    </a:lnTo>
                    <a:lnTo>
                      <a:pt x="523" y="318"/>
                    </a:lnTo>
                    <a:lnTo>
                      <a:pt x="524" y="320"/>
                    </a:lnTo>
                    <a:lnTo>
                      <a:pt x="526" y="322"/>
                    </a:lnTo>
                    <a:lnTo>
                      <a:pt x="526" y="324"/>
                    </a:lnTo>
                    <a:lnTo>
                      <a:pt x="526" y="325"/>
                    </a:lnTo>
                    <a:lnTo>
                      <a:pt x="526" y="328"/>
                    </a:lnTo>
                    <a:lnTo>
                      <a:pt x="526" y="330"/>
                    </a:lnTo>
                    <a:lnTo>
                      <a:pt x="524" y="332"/>
                    </a:lnTo>
                    <a:lnTo>
                      <a:pt x="523" y="333"/>
                    </a:lnTo>
                    <a:lnTo>
                      <a:pt x="522" y="334"/>
                    </a:lnTo>
                    <a:lnTo>
                      <a:pt x="520" y="336"/>
                    </a:lnTo>
                    <a:lnTo>
                      <a:pt x="518" y="337"/>
                    </a:lnTo>
                    <a:lnTo>
                      <a:pt x="516" y="337"/>
                    </a:lnTo>
                    <a:lnTo>
                      <a:pt x="514" y="337"/>
                    </a:lnTo>
                    <a:lnTo>
                      <a:pt x="511" y="336"/>
                    </a:lnTo>
                    <a:lnTo>
                      <a:pt x="510" y="336"/>
                    </a:lnTo>
                    <a:lnTo>
                      <a:pt x="493" y="324"/>
                    </a:lnTo>
                    <a:lnTo>
                      <a:pt x="490" y="322"/>
                    </a:lnTo>
                    <a:lnTo>
                      <a:pt x="489" y="321"/>
                    </a:lnTo>
                    <a:lnTo>
                      <a:pt x="487" y="320"/>
                    </a:lnTo>
                    <a:lnTo>
                      <a:pt x="487" y="317"/>
                    </a:lnTo>
                    <a:lnTo>
                      <a:pt x="487" y="316"/>
                    </a:lnTo>
                    <a:lnTo>
                      <a:pt x="487" y="313"/>
                    </a:lnTo>
                    <a:lnTo>
                      <a:pt x="487" y="310"/>
                    </a:lnTo>
                    <a:lnTo>
                      <a:pt x="489" y="309"/>
                    </a:lnTo>
                    <a:lnTo>
                      <a:pt x="490" y="308"/>
                    </a:lnTo>
                    <a:lnTo>
                      <a:pt x="491" y="306"/>
                    </a:lnTo>
                    <a:lnTo>
                      <a:pt x="493" y="305"/>
                    </a:lnTo>
                    <a:lnTo>
                      <a:pt x="495" y="305"/>
                    </a:lnTo>
                    <a:lnTo>
                      <a:pt x="497" y="304"/>
                    </a:lnTo>
                    <a:lnTo>
                      <a:pt x="499" y="304"/>
                    </a:lnTo>
                    <a:lnTo>
                      <a:pt x="502" y="305"/>
                    </a:lnTo>
                    <a:lnTo>
                      <a:pt x="503" y="306"/>
                    </a:lnTo>
                    <a:close/>
                    <a:moveTo>
                      <a:pt x="558" y="340"/>
                    </a:moveTo>
                    <a:lnTo>
                      <a:pt x="575" y="352"/>
                    </a:lnTo>
                    <a:lnTo>
                      <a:pt x="578" y="352"/>
                    </a:lnTo>
                    <a:lnTo>
                      <a:pt x="579" y="354"/>
                    </a:lnTo>
                    <a:lnTo>
                      <a:pt x="579" y="356"/>
                    </a:lnTo>
                    <a:lnTo>
                      <a:pt x="580" y="357"/>
                    </a:lnTo>
                    <a:lnTo>
                      <a:pt x="580" y="359"/>
                    </a:lnTo>
                    <a:lnTo>
                      <a:pt x="580" y="362"/>
                    </a:lnTo>
                    <a:lnTo>
                      <a:pt x="579" y="363"/>
                    </a:lnTo>
                    <a:lnTo>
                      <a:pt x="579" y="366"/>
                    </a:lnTo>
                    <a:lnTo>
                      <a:pt x="578" y="367"/>
                    </a:lnTo>
                    <a:lnTo>
                      <a:pt x="576" y="369"/>
                    </a:lnTo>
                    <a:lnTo>
                      <a:pt x="574" y="370"/>
                    </a:lnTo>
                    <a:lnTo>
                      <a:pt x="572" y="370"/>
                    </a:lnTo>
                    <a:lnTo>
                      <a:pt x="570" y="370"/>
                    </a:lnTo>
                    <a:lnTo>
                      <a:pt x="568" y="370"/>
                    </a:lnTo>
                    <a:lnTo>
                      <a:pt x="566" y="370"/>
                    </a:lnTo>
                    <a:lnTo>
                      <a:pt x="564" y="369"/>
                    </a:lnTo>
                    <a:lnTo>
                      <a:pt x="546" y="358"/>
                    </a:lnTo>
                    <a:lnTo>
                      <a:pt x="544" y="357"/>
                    </a:lnTo>
                    <a:lnTo>
                      <a:pt x="543" y="354"/>
                    </a:lnTo>
                    <a:lnTo>
                      <a:pt x="542" y="353"/>
                    </a:lnTo>
                    <a:lnTo>
                      <a:pt x="542" y="352"/>
                    </a:lnTo>
                    <a:lnTo>
                      <a:pt x="540" y="349"/>
                    </a:lnTo>
                    <a:lnTo>
                      <a:pt x="540" y="348"/>
                    </a:lnTo>
                    <a:lnTo>
                      <a:pt x="542" y="345"/>
                    </a:lnTo>
                    <a:lnTo>
                      <a:pt x="543" y="344"/>
                    </a:lnTo>
                    <a:lnTo>
                      <a:pt x="544" y="341"/>
                    </a:lnTo>
                    <a:lnTo>
                      <a:pt x="546" y="340"/>
                    </a:lnTo>
                    <a:lnTo>
                      <a:pt x="547" y="338"/>
                    </a:lnTo>
                    <a:lnTo>
                      <a:pt x="550" y="338"/>
                    </a:lnTo>
                    <a:lnTo>
                      <a:pt x="551" y="338"/>
                    </a:lnTo>
                    <a:lnTo>
                      <a:pt x="554" y="338"/>
                    </a:lnTo>
                    <a:lnTo>
                      <a:pt x="555" y="338"/>
                    </a:lnTo>
                    <a:lnTo>
                      <a:pt x="558" y="340"/>
                    </a:lnTo>
                    <a:close/>
                    <a:moveTo>
                      <a:pt x="611" y="373"/>
                    </a:moveTo>
                    <a:lnTo>
                      <a:pt x="629" y="385"/>
                    </a:lnTo>
                    <a:lnTo>
                      <a:pt x="631" y="386"/>
                    </a:lnTo>
                    <a:lnTo>
                      <a:pt x="632" y="387"/>
                    </a:lnTo>
                    <a:lnTo>
                      <a:pt x="633" y="389"/>
                    </a:lnTo>
                    <a:lnTo>
                      <a:pt x="633" y="391"/>
                    </a:lnTo>
                    <a:lnTo>
                      <a:pt x="635" y="393"/>
                    </a:lnTo>
                    <a:lnTo>
                      <a:pt x="635" y="395"/>
                    </a:lnTo>
                    <a:lnTo>
                      <a:pt x="633" y="398"/>
                    </a:lnTo>
                    <a:lnTo>
                      <a:pt x="633" y="399"/>
                    </a:lnTo>
                    <a:lnTo>
                      <a:pt x="629" y="402"/>
                    </a:lnTo>
                    <a:lnTo>
                      <a:pt x="628" y="403"/>
                    </a:lnTo>
                    <a:lnTo>
                      <a:pt x="625" y="403"/>
                    </a:lnTo>
                    <a:lnTo>
                      <a:pt x="624" y="405"/>
                    </a:lnTo>
                    <a:lnTo>
                      <a:pt x="621" y="405"/>
                    </a:lnTo>
                    <a:lnTo>
                      <a:pt x="620" y="403"/>
                    </a:lnTo>
                    <a:lnTo>
                      <a:pt x="619" y="403"/>
                    </a:lnTo>
                    <a:lnTo>
                      <a:pt x="600" y="391"/>
                    </a:lnTo>
                    <a:lnTo>
                      <a:pt x="597" y="390"/>
                    </a:lnTo>
                    <a:lnTo>
                      <a:pt x="596" y="389"/>
                    </a:lnTo>
                    <a:lnTo>
                      <a:pt x="596" y="386"/>
                    </a:lnTo>
                    <a:lnTo>
                      <a:pt x="595" y="385"/>
                    </a:lnTo>
                    <a:lnTo>
                      <a:pt x="595" y="382"/>
                    </a:lnTo>
                    <a:lnTo>
                      <a:pt x="595" y="381"/>
                    </a:lnTo>
                    <a:lnTo>
                      <a:pt x="596" y="378"/>
                    </a:lnTo>
                    <a:lnTo>
                      <a:pt x="596" y="377"/>
                    </a:lnTo>
                    <a:lnTo>
                      <a:pt x="597" y="375"/>
                    </a:lnTo>
                    <a:lnTo>
                      <a:pt x="599" y="374"/>
                    </a:lnTo>
                    <a:lnTo>
                      <a:pt x="601" y="373"/>
                    </a:lnTo>
                    <a:lnTo>
                      <a:pt x="603" y="371"/>
                    </a:lnTo>
                    <a:lnTo>
                      <a:pt x="605" y="371"/>
                    </a:lnTo>
                    <a:lnTo>
                      <a:pt x="607" y="371"/>
                    </a:lnTo>
                    <a:lnTo>
                      <a:pt x="609" y="373"/>
                    </a:lnTo>
                    <a:lnTo>
                      <a:pt x="611" y="373"/>
                    </a:lnTo>
                    <a:close/>
                    <a:moveTo>
                      <a:pt x="665" y="407"/>
                    </a:moveTo>
                    <a:lnTo>
                      <a:pt x="684" y="418"/>
                    </a:lnTo>
                    <a:lnTo>
                      <a:pt x="685" y="419"/>
                    </a:lnTo>
                    <a:lnTo>
                      <a:pt x="686" y="422"/>
                    </a:lnTo>
                    <a:lnTo>
                      <a:pt x="688" y="423"/>
                    </a:lnTo>
                    <a:lnTo>
                      <a:pt x="688" y="425"/>
                    </a:lnTo>
                    <a:lnTo>
                      <a:pt x="688" y="427"/>
                    </a:lnTo>
                    <a:lnTo>
                      <a:pt x="688" y="429"/>
                    </a:lnTo>
                    <a:lnTo>
                      <a:pt x="688" y="431"/>
                    </a:lnTo>
                    <a:lnTo>
                      <a:pt x="686" y="433"/>
                    </a:lnTo>
                    <a:lnTo>
                      <a:pt x="685" y="435"/>
                    </a:lnTo>
                    <a:lnTo>
                      <a:pt x="684" y="437"/>
                    </a:lnTo>
                    <a:lnTo>
                      <a:pt x="682" y="437"/>
                    </a:lnTo>
                    <a:lnTo>
                      <a:pt x="680" y="438"/>
                    </a:lnTo>
                    <a:lnTo>
                      <a:pt x="678" y="438"/>
                    </a:lnTo>
                    <a:lnTo>
                      <a:pt x="676" y="438"/>
                    </a:lnTo>
                    <a:lnTo>
                      <a:pt x="673" y="438"/>
                    </a:lnTo>
                    <a:lnTo>
                      <a:pt x="672" y="437"/>
                    </a:lnTo>
                    <a:lnTo>
                      <a:pt x="655" y="426"/>
                    </a:lnTo>
                    <a:lnTo>
                      <a:pt x="652" y="423"/>
                    </a:lnTo>
                    <a:lnTo>
                      <a:pt x="651" y="422"/>
                    </a:lnTo>
                    <a:lnTo>
                      <a:pt x="649" y="421"/>
                    </a:lnTo>
                    <a:lnTo>
                      <a:pt x="649" y="418"/>
                    </a:lnTo>
                    <a:lnTo>
                      <a:pt x="649" y="417"/>
                    </a:lnTo>
                    <a:lnTo>
                      <a:pt x="649" y="414"/>
                    </a:lnTo>
                    <a:lnTo>
                      <a:pt x="649" y="413"/>
                    </a:lnTo>
                    <a:lnTo>
                      <a:pt x="651" y="410"/>
                    </a:lnTo>
                    <a:lnTo>
                      <a:pt x="652" y="409"/>
                    </a:lnTo>
                    <a:lnTo>
                      <a:pt x="653" y="407"/>
                    </a:lnTo>
                    <a:lnTo>
                      <a:pt x="656" y="406"/>
                    </a:lnTo>
                    <a:lnTo>
                      <a:pt x="657" y="406"/>
                    </a:lnTo>
                    <a:lnTo>
                      <a:pt x="658" y="406"/>
                    </a:lnTo>
                    <a:lnTo>
                      <a:pt x="661" y="406"/>
                    </a:lnTo>
                    <a:lnTo>
                      <a:pt x="664" y="406"/>
                    </a:lnTo>
                    <a:lnTo>
                      <a:pt x="665" y="407"/>
                    </a:lnTo>
                    <a:close/>
                    <a:moveTo>
                      <a:pt x="720" y="440"/>
                    </a:moveTo>
                    <a:lnTo>
                      <a:pt x="737" y="452"/>
                    </a:lnTo>
                    <a:lnTo>
                      <a:pt x="739" y="454"/>
                    </a:lnTo>
                    <a:lnTo>
                      <a:pt x="741" y="455"/>
                    </a:lnTo>
                    <a:lnTo>
                      <a:pt x="741" y="456"/>
                    </a:lnTo>
                    <a:lnTo>
                      <a:pt x="742" y="459"/>
                    </a:lnTo>
                    <a:lnTo>
                      <a:pt x="742" y="460"/>
                    </a:lnTo>
                    <a:lnTo>
                      <a:pt x="742" y="463"/>
                    </a:lnTo>
                    <a:lnTo>
                      <a:pt x="742" y="464"/>
                    </a:lnTo>
                    <a:lnTo>
                      <a:pt x="741" y="467"/>
                    </a:lnTo>
                    <a:lnTo>
                      <a:pt x="739" y="468"/>
                    </a:lnTo>
                    <a:lnTo>
                      <a:pt x="738" y="470"/>
                    </a:lnTo>
                    <a:lnTo>
                      <a:pt x="736" y="471"/>
                    </a:lnTo>
                    <a:lnTo>
                      <a:pt x="734" y="471"/>
                    </a:lnTo>
                    <a:lnTo>
                      <a:pt x="732" y="472"/>
                    </a:lnTo>
                    <a:lnTo>
                      <a:pt x="730" y="471"/>
                    </a:lnTo>
                    <a:lnTo>
                      <a:pt x="728" y="471"/>
                    </a:lnTo>
                    <a:lnTo>
                      <a:pt x="726" y="470"/>
                    </a:lnTo>
                    <a:lnTo>
                      <a:pt x="708" y="459"/>
                    </a:lnTo>
                    <a:lnTo>
                      <a:pt x="706" y="458"/>
                    </a:lnTo>
                    <a:lnTo>
                      <a:pt x="705" y="456"/>
                    </a:lnTo>
                    <a:lnTo>
                      <a:pt x="704" y="454"/>
                    </a:lnTo>
                    <a:lnTo>
                      <a:pt x="704" y="452"/>
                    </a:lnTo>
                    <a:lnTo>
                      <a:pt x="702" y="450"/>
                    </a:lnTo>
                    <a:lnTo>
                      <a:pt x="704" y="448"/>
                    </a:lnTo>
                    <a:lnTo>
                      <a:pt x="704" y="446"/>
                    </a:lnTo>
                    <a:lnTo>
                      <a:pt x="705" y="444"/>
                    </a:lnTo>
                    <a:lnTo>
                      <a:pt x="706" y="442"/>
                    </a:lnTo>
                    <a:lnTo>
                      <a:pt x="708" y="440"/>
                    </a:lnTo>
                    <a:lnTo>
                      <a:pt x="709" y="440"/>
                    </a:lnTo>
                    <a:lnTo>
                      <a:pt x="712" y="439"/>
                    </a:lnTo>
                    <a:lnTo>
                      <a:pt x="713" y="439"/>
                    </a:lnTo>
                    <a:lnTo>
                      <a:pt x="716" y="439"/>
                    </a:lnTo>
                    <a:lnTo>
                      <a:pt x="717" y="440"/>
                    </a:lnTo>
                    <a:lnTo>
                      <a:pt x="720" y="440"/>
                    </a:lnTo>
                    <a:close/>
                    <a:moveTo>
                      <a:pt x="774" y="475"/>
                    </a:moveTo>
                    <a:lnTo>
                      <a:pt x="791" y="486"/>
                    </a:lnTo>
                    <a:lnTo>
                      <a:pt x="793" y="487"/>
                    </a:lnTo>
                    <a:lnTo>
                      <a:pt x="794" y="488"/>
                    </a:lnTo>
                    <a:lnTo>
                      <a:pt x="795" y="491"/>
                    </a:lnTo>
                    <a:lnTo>
                      <a:pt x="797" y="492"/>
                    </a:lnTo>
                    <a:lnTo>
                      <a:pt x="797" y="495"/>
                    </a:lnTo>
                    <a:lnTo>
                      <a:pt x="797" y="496"/>
                    </a:lnTo>
                    <a:lnTo>
                      <a:pt x="795" y="499"/>
                    </a:lnTo>
                    <a:lnTo>
                      <a:pt x="795" y="500"/>
                    </a:lnTo>
                    <a:lnTo>
                      <a:pt x="794" y="503"/>
                    </a:lnTo>
                    <a:lnTo>
                      <a:pt x="791" y="504"/>
                    </a:lnTo>
                    <a:lnTo>
                      <a:pt x="790" y="504"/>
                    </a:lnTo>
                    <a:lnTo>
                      <a:pt x="789" y="506"/>
                    </a:lnTo>
                    <a:lnTo>
                      <a:pt x="786" y="506"/>
                    </a:lnTo>
                    <a:lnTo>
                      <a:pt x="785" y="506"/>
                    </a:lnTo>
                    <a:lnTo>
                      <a:pt x="782" y="504"/>
                    </a:lnTo>
                    <a:lnTo>
                      <a:pt x="781" y="504"/>
                    </a:lnTo>
                    <a:lnTo>
                      <a:pt x="762" y="492"/>
                    </a:lnTo>
                    <a:lnTo>
                      <a:pt x="761" y="491"/>
                    </a:lnTo>
                    <a:lnTo>
                      <a:pt x="759" y="490"/>
                    </a:lnTo>
                    <a:lnTo>
                      <a:pt x="758" y="488"/>
                    </a:lnTo>
                    <a:lnTo>
                      <a:pt x="757" y="486"/>
                    </a:lnTo>
                    <a:lnTo>
                      <a:pt x="757" y="484"/>
                    </a:lnTo>
                    <a:lnTo>
                      <a:pt x="757" y="482"/>
                    </a:lnTo>
                    <a:lnTo>
                      <a:pt x="758" y="480"/>
                    </a:lnTo>
                    <a:lnTo>
                      <a:pt x="759" y="478"/>
                    </a:lnTo>
                    <a:lnTo>
                      <a:pt x="759" y="476"/>
                    </a:lnTo>
                    <a:lnTo>
                      <a:pt x="762" y="475"/>
                    </a:lnTo>
                    <a:lnTo>
                      <a:pt x="763" y="474"/>
                    </a:lnTo>
                    <a:lnTo>
                      <a:pt x="765" y="474"/>
                    </a:lnTo>
                    <a:lnTo>
                      <a:pt x="767" y="472"/>
                    </a:lnTo>
                    <a:lnTo>
                      <a:pt x="770" y="474"/>
                    </a:lnTo>
                    <a:lnTo>
                      <a:pt x="771" y="474"/>
                    </a:lnTo>
                    <a:lnTo>
                      <a:pt x="774" y="475"/>
                    </a:lnTo>
                    <a:close/>
                    <a:moveTo>
                      <a:pt x="827" y="508"/>
                    </a:moveTo>
                    <a:lnTo>
                      <a:pt x="846" y="520"/>
                    </a:lnTo>
                    <a:lnTo>
                      <a:pt x="847" y="521"/>
                    </a:lnTo>
                    <a:lnTo>
                      <a:pt x="848" y="523"/>
                    </a:lnTo>
                    <a:lnTo>
                      <a:pt x="850" y="524"/>
                    </a:lnTo>
                    <a:lnTo>
                      <a:pt x="850" y="527"/>
                    </a:lnTo>
                    <a:lnTo>
                      <a:pt x="850" y="528"/>
                    </a:lnTo>
                    <a:lnTo>
                      <a:pt x="850" y="531"/>
                    </a:lnTo>
                    <a:lnTo>
                      <a:pt x="850" y="532"/>
                    </a:lnTo>
                    <a:lnTo>
                      <a:pt x="848" y="535"/>
                    </a:lnTo>
                    <a:lnTo>
                      <a:pt x="847" y="536"/>
                    </a:lnTo>
                    <a:lnTo>
                      <a:pt x="846" y="537"/>
                    </a:lnTo>
                    <a:lnTo>
                      <a:pt x="844" y="539"/>
                    </a:lnTo>
                    <a:lnTo>
                      <a:pt x="842" y="539"/>
                    </a:lnTo>
                    <a:lnTo>
                      <a:pt x="840" y="539"/>
                    </a:lnTo>
                    <a:lnTo>
                      <a:pt x="838" y="539"/>
                    </a:lnTo>
                    <a:lnTo>
                      <a:pt x="836" y="539"/>
                    </a:lnTo>
                    <a:lnTo>
                      <a:pt x="834" y="537"/>
                    </a:lnTo>
                    <a:lnTo>
                      <a:pt x="816" y="527"/>
                    </a:lnTo>
                    <a:lnTo>
                      <a:pt x="814" y="525"/>
                    </a:lnTo>
                    <a:lnTo>
                      <a:pt x="813" y="524"/>
                    </a:lnTo>
                    <a:lnTo>
                      <a:pt x="813" y="521"/>
                    </a:lnTo>
                    <a:lnTo>
                      <a:pt x="811" y="520"/>
                    </a:lnTo>
                    <a:lnTo>
                      <a:pt x="811" y="517"/>
                    </a:lnTo>
                    <a:lnTo>
                      <a:pt x="811" y="516"/>
                    </a:lnTo>
                    <a:lnTo>
                      <a:pt x="811" y="514"/>
                    </a:lnTo>
                    <a:lnTo>
                      <a:pt x="813" y="512"/>
                    </a:lnTo>
                    <a:lnTo>
                      <a:pt x="814" y="510"/>
                    </a:lnTo>
                    <a:lnTo>
                      <a:pt x="815" y="508"/>
                    </a:lnTo>
                    <a:lnTo>
                      <a:pt x="818" y="508"/>
                    </a:lnTo>
                    <a:lnTo>
                      <a:pt x="819" y="507"/>
                    </a:lnTo>
                    <a:lnTo>
                      <a:pt x="822" y="507"/>
                    </a:lnTo>
                    <a:lnTo>
                      <a:pt x="823" y="507"/>
                    </a:lnTo>
                    <a:lnTo>
                      <a:pt x="826" y="508"/>
                    </a:lnTo>
                    <a:lnTo>
                      <a:pt x="827" y="508"/>
                    </a:lnTo>
                    <a:close/>
                    <a:moveTo>
                      <a:pt x="882" y="543"/>
                    </a:moveTo>
                    <a:lnTo>
                      <a:pt x="900" y="553"/>
                    </a:lnTo>
                    <a:lnTo>
                      <a:pt x="901" y="555"/>
                    </a:lnTo>
                    <a:lnTo>
                      <a:pt x="903" y="556"/>
                    </a:lnTo>
                    <a:lnTo>
                      <a:pt x="904" y="559"/>
                    </a:lnTo>
                    <a:lnTo>
                      <a:pt x="904" y="560"/>
                    </a:lnTo>
                    <a:lnTo>
                      <a:pt x="904" y="563"/>
                    </a:lnTo>
                    <a:lnTo>
                      <a:pt x="904" y="564"/>
                    </a:lnTo>
                    <a:lnTo>
                      <a:pt x="904" y="567"/>
                    </a:lnTo>
                    <a:lnTo>
                      <a:pt x="903" y="568"/>
                    </a:lnTo>
                    <a:lnTo>
                      <a:pt x="901" y="569"/>
                    </a:lnTo>
                    <a:lnTo>
                      <a:pt x="900" y="571"/>
                    </a:lnTo>
                    <a:lnTo>
                      <a:pt x="897" y="572"/>
                    </a:lnTo>
                    <a:lnTo>
                      <a:pt x="896" y="573"/>
                    </a:lnTo>
                    <a:lnTo>
                      <a:pt x="893" y="573"/>
                    </a:lnTo>
                    <a:lnTo>
                      <a:pt x="892" y="573"/>
                    </a:lnTo>
                    <a:lnTo>
                      <a:pt x="890" y="572"/>
                    </a:lnTo>
                    <a:lnTo>
                      <a:pt x="888" y="572"/>
                    </a:lnTo>
                    <a:lnTo>
                      <a:pt x="870" y="560"/>
                    </a:lnTo>
                    <a:lnTo>
                      <a:pt x="868" y="559"/>
                    </a:lnTo>
                    <a:lnTo>
                      <a:pt x="867" y="557"/>
                    </a:lnTo>
                    <a:lnTo>
                      <a:pt x="866" y="556"/>
                    </a:lnTo>
                    <a:lnTo>
                      <a:pt x="866" y="553"/>
                    </a:lnTo>
                    <a:lnTo>
                      <a:pt x="866" y="552"/>
                    </a:lnTo>
                    <a:lnTo>
                      <a:pt x="866" y="549"/>
                    </a:lnTo>
                    <a:lnTo>
                      <a:pt x="866" y="547"/>
                    </a:lnTo>
                    <a:lnTo>
                      <a:pt x="867" y="545"/>
                    </a:lnTo>
                    <a:lnTo>
                      <a:pt x="868" y="544"/>
                    </a:lnTo>
                    <a:lnTo>
                      <a:pt x="870" y="543"/>
                    </a:lnTo>
                    <a:lnTo>
                      <a:pt x="871" y="541"/>
                    </a:lnTo>
                    <a:lnTo>
                      <a:pt x="874" y="541"/>
                    </a:lnTo>
                    <a:lnTo>
                      <a:pt x="875" y="540"/>
                    </a:lnTo>
                    <a:lnTo>
                      <a:pt x="878" y="540"/>
                    </a:lnTo>
                    <a:lnTo>
                      <a:pt x="879" y="541"/>
                    </a:lnTo>
                    <a:lnTo>
                      <a:pt x="882" y="543"/>
                    </a:lnTo>
                    <a:close/>
                    <a:moveTo>
                      <a:pt x="936" y="576"/>
                    </a:moveTo>
                    <a:lnTo>
                      <a:pt x="953" y="588"/>
                    </a:lnTo>
                    <a:lnTo>
                      <a:pt x="955" y="588"/>
                    </a:lnTo>
                    <a:lnTo>
                      <a:pt x="956" y="591"/>
                    </a:lnTo>
                    <a:lnTo>
                      <a:pt x="957" y="592"/>
                    </a:lnTo>
                    <a:lnTo>
                      <a:pt x="959" y="593"/>
                    </a:lnTo>
                    <a:lnTo>
                      <a:pt x="959" y="596"/>
                    </a:lnTo>
                    <a:lnTo>
                      <a:pt x="959" y="598"/>
                    </a:lnTo>
                    <a:lnTo>
                      <a:pt x="957" y="600"/>
                    </a:lnTo>
                    <a:lnTo>
                      <a:pt x="957" y="602"/>
                    </a:lnTo>
                    <a:lnTo>
                      <a:pt x="956" y="604"/>
                    </a:lnTo>
                    <a:lnTo>
                      <a:pt x="953" y="605"/>
                    </a:lnTo>
                    <a:lnTo>
                      <a:pt x="952" y="606"/>
                    </a:lnTo>
                    <a:lnTo>
                      <a:pt x="951" y="606"/>
                    </a:lnTo>
                    <a:lnTo>
                      <a:pt x="948" y="606"/>
                    </a:lnTo>
                    <a:lnTo>
                      <a:pt x="947" y="606"/>
                    </a:lnTo>
                    <a:lnTo>
                      <a:pt x="944" y="606"/>
                    </a:lnTo>
                    <a:lnTo>
                      <a:pt x="943" y="605"/>
                    </a:lnTo>
                    <a:lnTo>
                      <a:pt x="924" y="595"/>
                    </a:lnTo>
                    <a:lnTo>
                      <a:pt x="923" y="593"/>
                    </a:lnTo>
                    <a:lnTo>
                      <a:pt x="921" y="591"/>
                    </a:lnTo>
                    <a:lnTo>
                      <a:pt x="920" y="589"/>
                    </a:lnTo>
                    <a:lnTo>
                      <a:pt x="920" y="588"/>
                    </a:lnTo>
                    <a:lnTo>
                      <a:pt x="919" y="585"/>
                    </a:lnTo>
                    <a:lnTo>
                      <a:pt x="919" y="584"/>
                    </a:lnTo>
                    <a:lnTo>
                      <a:pt x="920" y="581"/>
                    </a:lnTo>
                    <a:lnTo>
                      <a:pt x="921" y="580"/>
                    </a:lnTo>
                    <a:lnTo>
                      <a:pt x="921" y="577"/>
                    </a:lnTo>
                    <a:lnTo>
                      <a:pt x="924" y="576"/>
                    </a:lnTo>
                    <a:lnTo>
                      <a:pt x="925" y="575"/>
                    </a:lnTo>
                    <a:lnTo>
                      <a:pt x="927" y="575"/>
                    </a:lnTo>
                    <a:lnTo>
                      <a:pt x="929" y="575"/>
                    </a:lnTo>
                    <a:lnTo>
                      <a:pt x="932" y="575"/>
                    </a:lnTo>
                    <a:lnTo>
                      <a:pt x="933" y="575"/>
                    </a:lnTo>
                    <a:lnTo>
                      <a:pt x="936" y="576"/>
                    </a:lnTo>
                    <a:close/>
                    <a:moveTo>
                      <a:pt x="989" y="610"/>
                    </a:moveTo>
                    <a:lnTo>
                      <a:pt x="1008" y="621"/>
                    </a:lnTo>
                    <a:lnTo>
                      <a:pt x="1009" y="622"/>
                    </a:lnTo>
                    <a:lnTo>
                      <a:pt x="1010" y="624"/>
                    </a:lnTo>
                    <a:lnTo>
                      <a:pt x="1012" y="626"/>
                    </a:lnTo>
                    <a:lnTo>
                      <a:pt x="1012" y="628"/>
                    </a:lnTo>
                    <a:lnTo>
                      <a:pt x="1013" y="629"/>
                    </a:lnTo>
                    <a:lnTo>
                      <a:pt x="1012" y="632"/>
                    </a:lnTo>
                    <a:lnTo>
                      <a:pt x="1012" y="634"/>
                    </a:lnTo>
                    <a:lnTo>
                      <a:pt x="1010" y="636"/>
                    </a:lnTo>
                    <a:lnTo>
                      <a:pt x="1009" y="637"/>
                    </a:lnTo>
                    <a:lnTo>
                      <a:pt x="1008" y="638"/>
                    </a:lnTo>
                    <a:lnTo>
                      <a:pt x="1006" y="640"/>
                    </a:lnTo>
                    <a:lnTo>
                      <a:pt x="1004" y="641"/>
                    </a:lnTo>
                    <a:lnTo>
                      <a:pt x="1002" y="641"/>
                    </a:lnTo>
                    <a:lnTo>
                      <a:pt x="1000" y="641"/>
                    </a:lnTo>
                    <a:lnTo>
                      <a:pt x="998" y="640"/>
                    </a:lnTo>
                    <a:lnTo>
                      <a:pt x="996" y="640"/>
                    </a:lnTo>
                    <a:lnTo>
                      <a:pt x="978" y="628"/>
                    </a:lnTo>
                    <a:lnTo>
                      <a:pt x="976" y="626"/>
                    </a:lnTo>
                    <a:lnTo>
                      <a:pt x="974" y="625"/>
                    </a:lnTo>
                    <a:lnTo>
                      <a:pt x="974" y="624"/>
                    </a:lnTo>
                    <a:lnTo>
                      <a:pt x="973" y="621"/>
                    </a:lnTo>
                    <a:lnTo>
                      <a:pt x="973" y="620"/>
                    </a:lnTo>
                    <a:lnTo>
                      <a:pt x="973" y="617"/>
                    </a:lnTo>
                    <a:lnTo>
                      <a:pt x="974" y="614"/>
                    </a:lnTo>
                    <a:lnTo>
                      <a:pt x="974" y="613"/>
                    </a:lnTo>
                    <a:lnTo>
                      <a:pt x="976" y="612"/>
                    </a:lnTo>
                    <a:lnTo>
                      <a:pt x="977" y="610"/>
                    </a:lnTo>
                    <a:lnTo>
                      <a:pt x="980" y="609"/>
                    </a:lnTo>
                    <a:lnTo>
                      <a:pt x="981" y="608"/>
                    </a:lnTo>
                    <a:lnTo>
                      <a:pt x="984" y="608"/>
                    </a:lnTo>
                    <a:lnTo>
                      <a:pt x="985" y="608"/>
                    </a:lnTo>
                    <a:lnTo>
                      <a:pt x="988" y="609"/>
                    </a:lnTo>
                    <a:lnTo>
                      <a:pt x="989" y="610"/>
                    </a:lnTo>
                    <a:close/>
                    <a:moveTo>
                      <a:pt x="1044" y="644"/>
                    </a:moveTo>
                    <a:lnTo>
                      <a:pt x="1062" y="654"/>
                    </a:lnTo>
                    <a:lnTo>
                      <a:pt x="1063" y="656"/>
                    </a:lnTo>
                    <a:lnTo>
                      <a:pt x="1065" y="658"/>
                    </a:lnTo>
                    <a:lnTo>
                      <a:pt x="1066" y="660"/>
                    </a:lnTo>
                    <a:lnTo>
                      <a:pt x="1066" y="661"/>
                    </a:lnTo>
                    <a:lnTo>
                      <a:pt x="1066" y="664"/>
                    </a:lnTo>
                    <a:lnTo>
                      <a:pt x="1066" y="666"/>
                    </a:lnTo>
                    <a:lnTo>
                      <a:pt x="1066" y="668"/>
                    </a:lnTo>
                    <a:lnTo>
                      <a:pt x="1065" y="670"/>
                    </a:lnTo>
                    <a:lnTo>
                      <a:pt x="1063" y="672"/>
                    </a:lnTo>
                    <a:lnTo>
                      <a:pt x="1062" y="673"/>
                    </a:lnTo>
                    <a:lnTo>
                      <a:pt x="1061" y="674"/>
                    </a:lnTo>
                    <a:lnTo>
                      <a:pt x="1058" y="674"/>
                    </a:lnTo>
                    <a:lnTo>
                      <a:pt x="1057" y="674"/>
                    </a:lnTo>
                    <a:lnTo>
                      <a:pt x="1054" y="674"/>
                    </a:lnTo>
                    <a:lnTo>
                      <a:pt x="1051" y="674"/>
                    </a:lnTo>
                    <a:lnTo>
                      <a:pt x="1050" y="673"/>
                    </a:lnTo>
                    <a:lnTo>
                      <a:pt x="1033" y="662"/>
                    </a:lnTo>
                    <a:lnTo>
                      <a:pt x="1030" y="660"/>
                    </a:lnTo>
                    <a:lnTo>
                      <a:pt x="1029" y="658"/>
                    </a:lnTo>
                    <a:lnTo>
                      <a:pt x="1028" y="657"/>
                    </a:lnTo>
                    <a:lnTo>
                      <a:pt x="1028" y="654"/>
                    </a:lnTo>
                    <a:lnTo>
                      <a:pt x="1028" y="653"/>
                    </a:lnTo>
                    <a:lnTo>
                      <a:pt x="1028" y="650"/>
                    </a:lnTo>
                    <a:lnTo>
                      <a:pt x="1028" y="649"/>
                    </a:lnTo>
                    <a:lnTo>
                      <a:pt x="1029" y="648"/>
                    </a:lnTo>
                    <a:lnTo>
                      <a:pt x="1030" y="645"/>
                    </a:lnTo>
                    <a:lnTo>
                      <a:pt x="1032" y="644"/>
                    </a:lnTo>
                    <a:lnTo>
                      <a:pt x="1034" y="642"/>
                    </a:lnTo>
                    <a:lnTo>
                      <a:pt x="1036" y="642"/>
                    </a:lnTo>
                    <a:lnTo>
                      <a:pt x="1037" y="642"/>
                    </a:lnTo>
                    <a:lnTo>
                      <a:pt x="1040" y="642"/>
                    </a:lnTo>
                    <a:lnTo>
                      <a:pt x="1042" y="642"/>
                    </a:lnTo>
                    <a:lnTo>
                      <a:pt x="1044" y="644"/>
                    </a:lnTo>
                    <a:close/>
                    <a:moveTo>
                      <a:pt x="1098" y="677"/>
                    </a:moveTo>
                    <a:lnTo>
                      <a:pt x="1115" y="689"/>
                    </a:lnTo>
                    <a:lnTo>
                      <a:pt x="1118" y="690"/>
                    </a:lnTo>
                    <a:lnTo>
                      <a:pt x="1119" y="691"/>
                    </a:lnTo>
                    <a:lnTo>
                      <a:pt x="1119" y="693"/>
                    </a:lnTo>
                    <a:lnTo>
                      <a:pt x="1121" y="695"/>
                    </a:lnTo>
                    <a:lnTo>
                      <a:pt x="1121" y="697"/>
                    </a:lnTo>
                    <a:lnTo>
                      <a:pt x="1121" y="699"/>
                    </a:lnTo>
                    <a:lnTo>
                      <a:pt x="1119" y="701"/>
                    </a:lnTo>
                    <a:lnTo>
                      <a:pt x="1119" y="703"/>
                    </a:lnTo>
                    <a:lnTo>
                      <a:pt x="1118" y="705"/>
                    </a:lnTo>
                    <a:lnTo>
                      <a:pt x="1117" y="706"/>
                    </a:lnTo>
                    <a:lnTo>
                      <a:pt x="1114" y="707"/>
                    </a:lnTo>
                    <a:lnTo>
                      <a:pt x="1113" y="707"/>
                    </a:lnTo>
                    <a:lnTo>
                      <a:pt x="1110" y="709"/>
                    </a:lnTo>
                    <a:lnTo>
                      <a:pt x="1109" y="709"/>
                    </a:lnTo>
                    <a:lnTo>
                      <a:pt x="1106" y="707"/>
                    </a:lnTo>
                    <a:lnTo>
                      <a:pt x="1105" y="707"/>
                    </a:lnTo>
                    <a:lnTo>
                      <a:pt x="1086" y="695"/>
                    </a:lnTo>
                    <a:lnTo>
                      <a:pt x="1085" y="694"/>
                    </a:lnTo>
                    <a:lnTo>
                      <a:pt x="1083" y="693"/>
                    </a:lnTo>
                    <a:lnTo>
                      <a:pt x="1082" y="690"/>
                    </a:lnTo>
                    <a:lnTo>
                      <a:pt x="1082" y="689"/>
                    </a:lnTo>
                    <a:lnTo>
                      <a:pt x="1081" y="686"/>
                    </a:lnTo>
                    <a:lnTo>
                      <a:pt x="1081" y="685"/>
                    </a:lnTo>
                    <a:lnTo>
                      <a:pt x="1082" y="682"/>
                    </a:lnTo>
                    <a:lnTo>
                      <a:pt x="1083" y="681"/>
                    </a:lnTo>
                    <a:lnTo>
                      <a:pt x="1085" y="679"/>
                    </a:lnTo>
                    <a:lnTo>
                      <a:pt x="1086" y="678"/>
                    </a:lnTo>
                    <a:lnTo>
                      <a:pt x="1087" y="677"/>
                    </a:lnTo>
                    <a:lnTo>
                      <a:pt x="1090" y="676"/>
                    </a:lnTo>
                    <a:lnTo>
                      <a:pt x="1091" y="676"/>
                    </a:lnTo>
                    <a:lnTo>
                      <a:pt x="1094" y="676"/>
                    </a:lnTo>
                    <a:lnTo>
                      <a:pt x="1095" y="677"/>
                    </a:lnTo>
                    <a:lnTo>
                      <a:pt x="1098" y="677"/>
                    </a:lnTo>
                    <a:close/>
                    <a:moveTo>
                      <a:pt x="1151" y="711"/>
                    </a:moveTo>
                    <a:lnTo>
                      <a:pt x="1170" y="722"/>
                    </a:lnTo>
                    <a:lnTo>
                      <a:pt x="1171" y="723"/>
                    </a:lnTo>
                    <a:lnTo>
                      <a:pt x="1172" y="725"/>
                    </a:lnTo>
                    <a:lnTo>
                      <a:pt x="1174" y="727"/>
                    </a:lnTo>
                    <a:lnTo>
                      <a:pt x="1175" y="729"/>
                    </a:lnTo>
                    <a:lnTo>
                      <a:pt x="1175" y="731"/>
                    </a:lnTo>
                    <a:lnTo>
                      <a:pt x="1175" y="733"/>
                    </a:lnTo>
                    <a:lnTo>
                      <a:pt x="1174" y="735"/>
                    </a:lnTo>
                    <a:lnTo>
                      <a:pt x="1174" y="737"/>
                    </a:lnTo>
                    <a:lnTo>
                      <a:pt x="1171" y="739"/>
                    </a:lnTo>
                    <a:lnTo>
                      <a:pt x="1170" y="741"/>
                    </a:lnTo>
                    <a:lnTo>
                      <a:pt x="1168" y="741"/>
                    </a:lnTo>
                    <a:lnTo>
                      <a:pt x="1166" y="742"/>
                    </a:lnTo>
                    <a:lnTo>
                      <a:pt x="1164" y="742"/>
                    </a:lnTo>
                    <a:lnTo>
                      <a:pt x="1162" y="742"/>
                    </a:lnTo>
                    <a:lnTo>
                      <a:pt x="1160" y="742"/>
                    </a:lnTo>
                    <a:lnTo>
                      <a:pt x="1159" y="741"/>
                    </a:lnTo>
                    <a:lnTo>
                      <a:pt x="1140" y="729"/>
                    </a:lnTo>
                    <a:lnTo>
                      <a:pt x="1138" y="727"/>
                    </a:lnTo>
                    <a:lnTo>
                      <a:pt x="1136" y="726"/>
                    </a:lnTo>
                    <a:lnTo>
                      <a:pt x="1136" y="725"/>
                    </a:lnTo>
                    <a:lnTo>
                      <a:pt x="1135" y="722"/>
                    </a:lnTo>
                    <a:lnTo>
                      <a:pt x="1135" y="721"/>
                    </a:lnTo>
                    <a:lnTo>
                      <a:pt x="1135" y="718"/>
                    </a:lnTo>
                    <a:lnTo>
                      <a:pt x="1136" y="717"/>
                    </a:lnTo>
                    <a:lnTo>
                      <a:pt x="1136" y="714"/>
                    </a:lnTo>
                    <a:lnTo>
                      <a:pt x="1138" y="713"/>
                    </a:lnTo>
                    <a:lnTo>
                      <a:pt x="1140" y="711"/>
                    </a:lnTo>
                    <a:lnTo>
                      <a:pt x="1142" y="710"/>
                    </a:lnTo>
                    <a:lnTo>
                      <a:pt x="1143" y="710"/>
                    </a:lnTo>
                    <a:lnTo>
                      <a:pt x="1146" y="710"/>
                    </a:lnTo>
                    <a:lnTo>
                      <a:pt x="1147" y="710"/>
                    </a:lnTo>
                    <a:lnTo>
                      <a:pt x="1150" y="710"/>
                    </a:lnTo>
                    <a:lnTo>
                      <a:pt x="1151" y="711"/>
                    </a:lnTo>
                    <a:close/>
                    <a:moveTo>
                      <a:pt x="1205" y="745"/>
                    </a:moveTo>
                    <a:lnTo>
                      <a:pt x="1224" y="757"/>
                    </a:lnTo>
                    <a:lnTo>
                      <a:pt x="1225" y="758"/>
                    </a:lnTo>
                    <a:lnTo>
                      <a:pt x="1227" y="759"/>
                    </a:lnTo>
                    <a:lnTo>
                      <a:pt x="1228" y="760"/>
                    </a:lnTo>
                    <a:lnTo>
                      <a:pt x="1228" y="763"/>
                    </a:lnTo>
                    <a:lnTo>
                      <a:pt x="1228" y="764"/>
                    </a:lnTo>
                    <a:lnTo>
                      <a:pt x="1228" y="767"/>
                    </a:lnTo>
                    <a:lnTo>
                      <a:pt x="1228" y="768"/>
                    </a:lnTo>
                    <a:lnTo>
                      <a:pt x="1227" y="771"/>
                    </a:lnTo>
                    <a:lnTo>
                      <a:pt x="1225" y="772"/>
                    </a:lnTo>
                    <a:lnTo>
                      <a:pt x="1224" y="774"/>
                    </a:lnTo>
                    <a:lnTo>
                      <a:pt x="1223" y="775"/>
                    </a:lnTo>
                    <a:lnTo>
                      <a:pt x="1220" y="775"/>
                    </a:lnTo>
                    <a:lnTo>
                      <a:pt x="1219" y="775"/>
                    </a:lnTo>
                    <a:lnTo>
                      <a:pt x="1216" y="775"/>
                    </a:lnTo>
                    <a:lnTo>
                      <a:pt x="1213" y="775"/>
                    </a:lnTo>
                    <a:lnTo>
                      <a:pt x="1212" y="774"/>
                    </a:lnTo>
                    <a:lnTo>
                      <a:pt x="1195" y="763"/>
                    </a:lnTo>
                    <a:lnTo>
                      <a:pt x="1192" y="762"/>
                    </a:lnTo>
                    <a:lnTo>
                      <a:pt x="1191" y="760"/>
                    </a:lnTo>
                    <a:lnTo>
                      <a:pt x="1190" y="758"/>
                    </a:lnTo>
                    <a:lnTo>
                      <a:pt x="1190" y="757"/>
                    </a:lnTo>
                    <a:lnTo>
                      <a:pt x="1190" y="754"/>
                    </a:lnTo>
                    <a:lnTo>
                      <a:pt x="1190" y="753"/>
                    </a:lnTo>
                    <a:lnTo>
                      <a:pt x="1190" y="750"/>
                    </a:lnTo>
                    <a:lnTo>
                      <a:pt x="1191" y="749"/>
                    </a:lnTo>
                    <a:lnTo>
                      <a:pt x="1192" y="746"/>
                    </a:lnTo>
                    <a:lnTo>
                      <a:pt x="1194" y="745"/>
                    </a:lnTo>
                    <a:lnTo>
                      <a:pt x="1196" y="745"/>
                    </a:lnTo>
                    <a:lnTo>
                      <a:pt x="1198" y="743"/>
                    </a:lnTo>
                    <a:lnTo>
                      <a:pt x="1199" y="743"/>
                    </a:lnTo>
                    <a:lnTo>
                      <a:pt x="1202" y="743"/>
                    </a:lnTo>
                    <a:lnTo>
                      <a:pt x="1204" y="745"/>
                    </a:lnTo>
                    <a:lnTo>
                      <a:pt x="1205" y="745"/>
                    </a:lnTo>
                    <a:close/>
                    <a:moveTo>
                      <a:pt x="1260" y="779"/>
                    </a:moveTo>
                    <a:lnTo>
                      <a:pt x="1277" y="790"/>
                    </a:lnTo>
                    <a:lnTo>
                      <a:pt x="1280" y="791"/>
                    </a:lnTo>
                    <a:lnTo>
                      <a:pt x="1281" y="792"/>
                    </a:lnTo>
                    <a:lnTo>
                      <a:pt x="1281" y="795"/>
                    </a:lnTo>
                    <a:lnTo>
                      <a:pt x="1282" y="796"/>
                    </a:lnTo>
                    <a:lnTo>
                      <a:pt x="1282" y="799"/>
                    </a:lnTo>
                    <a:lnTo>
                      <a:pt x="1282" y="800"/>
                    </a:lnTo>
                    <a:lnTo>
                      <a:pt x="1282" y="803"/>
                    </a:lnTo>
                    <a:lnTo>
                      <a:pt x="1281" y="804"/>
                    </a:lnTo>
                    <a:lnTo>
                      <a:pt x="1280" y="807"/>
                    </a:lnTo>
                    <a:lnTo>
                      <a:pt x="1279" y="808"/>
                    </a:lnTo>
                    <a:lnTo>
                      <a:pt x="1276" y="808"/>
                    </a:lnTo>
                    <a:lnTo>
                      <a:pt x="1275" y="810"/>
                    </a:lnTo>
                    <a:lnTo>
                      <a:pt x="1272" y="810"/>
                    </a:lnTo>
                    <a:lnTo>
                      <a:pt x="1271" y="810"/>
                    </a:lnTo>
                    <a:lnTo>
                      <a:pt x="1268" y="808"/>
                    </a:lnTo>
                    <a:lnTo>
                      <a:pt x="1267" y="808"/>
                    </a:lnTo>
                    <a:lnTo>
                      <a:pt x="1248" y="796"/>
                    </a:lnTo>
                    <a:lnTo>
                      <a:pt x="1247" y="795"/>
                    </a:lnTo>
                    <a:lnTo>
                      <a:pt x="1245" y="794"/>
                    </a:lnTo>
                    <a:lnTo>
                      <a:pt x="1244" y="792"/>
                    </a:lnTo>
                    <a:lnTo>
                      <a:pt x="1244" y="790"/>
                    </a:lnTo>
                    <a:lnTo>
                      <a:pt x="1243" y="788"/>
                    </a:lnTo>
                    <a:lnTo>
                      <a:pt x="1244" y="786"/>
                    </a:lnTo>
                    <a:lnTo>
                      <a:pt x="1244" y="784"/>
                    </a:lnTo>
                    <a:lnTo>
                      <a:pt x="1245" y="782"/>
                    </a:lnTo>
                    <a:lnTo>
                      <a:pt x="1247" y="780"/>
                    </a:lnTo>
                    <a:lnTo>
                      <a:pt x="1248" y="779"/>
                    </a:lnTo>
                    <a:lnTo>
                      <a:pt x="1249" y="778"/>
                    </a:lnTo>
                    <a:lnTo>
                      <a:pt x="1252" y="778"/>
                    </a:lnTo>
                    <a:lnTo>
                      <a:pt x="1253" y="776"/>
                    </a:lnTo>
                    <a:lnTo>
                      <a:pt x="1256" y="778"/>
                    </a:lnTo>
                    <a:lnTo>
                      <a:pt x="1257" y="778"/>
                    </a:lnTo>
                    <a:lnTo>
                      <a:pt x="1260" y="779"/>
                    </a:lnTo>
                    <a:close/>
                    <a:moveTo>
                      <a:pt x="1314" y="812"/>
                    </a:moveTo>
                    <a:lnTo>
                      <a:pt x="1332" y="824"/>
                    </a:lnTo>
                    <a:lnTo>
                      <a:pt x="1333" y="826"/>
                    </a:lnTo>
                    <a:lnTo>
                      <a:pt x="1334" y="827"/>
                    </a:lnTo>
                    <a:lnTo>
                      <a:pt x="1336" y="828"/>
                    </a:lnTo>
                    <a:lnTo>
                      <a:pt x="1337" y="831"/>
                    </a:lnTo>
                    <a:lnTo>
                      <a:pt x="1337" y="832"/>
                    </a:lnTo>
                    <a:lnTo>
                      <a:pt x="1337" y="835"/>
                    </a:lnTo>
                    <a:lnTo>
                      <a:pt x="1336" y="836"/>
                    </a:lnTo>
                    <a:lnTo>
                      <a:pt x="1336" y="839"/>
                    </a:lnTo>
                    <a:lnTo>
                      <a:pt x="1334" y="840"/>
                    </a:lnTo>
                    <a:lnTo>
                      <a:pt x="1332" y="841"/>
                    </a:lnTo>
                    <a:lnTo>
                      <a:pt x="1330" y="843"/>
                    </a:lnTo>
                    <a:lnTo>
                      <a:pt x="1329" y="843"/>
                    </a:lnTo>
                    <a:lnTo>
                      <a:pt x="1326" y="843"/>
                    </a:lnTo>
                    <a:lnTo>
                      <a:pt x="1325" y="843"/>
                    </a:lnTo>
                    <a:lnTo>
                      <a:pt x="1322" y="843"/>
                    </a:lnTo>
                    <a:lnTo>
                      <a:pt x="1321" y="841"/>
                    </a:lnTo>
                    <a:lnTo>
                      <a:pt x="1302" y="831"/>
                    </a:lnTo>
                    <a:lnTo>
                      <a:pt x="1301" y="830"/>
                    </a:lnTo>
                    <a:lnTo>
                      <a:pt x="1300" y="828"/>
                    </a:lnTo>
                    <a:lnTo>
                      <a:pt x="1298" y="826"/>
                    </a:lnTo>
                    <a:lnTo>
                      <a:pt x="1297" y="824"/>
                    </a:lnTo>
                    <a:lnTo>
                      <a:pt x="1297" y="822"/>
                    </a:lnTo>
                    <a:lnTo>
                      <a:pt x="1297" y="820"/>
                    </a:lnTo>
                    <a:lnTo>
                      <a:pt x="1298" y="818"/>
                    </a:lnTo>
                    <a:lnTo>
                      <a:pt x="1300" y="816"/>
                    </a:lnTo>
                    <a:lnTo>
                      <a:pt x="1300" y="814"/>
                    </a:lnTo>
                    <a:lnTo>
                      <a:pt x="1302" y="812"/>
                    </a:lnTo>
                    <a:lnTo>
                      <a:pt x="1304" y="812"/>
                    </a:lnTo>
                    <a:lnTo>
                      <a:pt x="1305" y="811"/>
                    </a:lnTo>
                    <a:lnTo>
                      <a:pt x="1308" y="811"/>
                    </a:lnTo>
                    <a:lnTo>
                      <a:pt x="1310" y="811"/>
                    </a:lnTo>
                    <a:lnTo>
                      <a:pt x="1312" y="811"/>
                    </a:lnTo>
                    <a:lnTo>
                      <a:pt x="1314" y="812"/>
                    </a:lnTo>
                    <a:close/>
                    <a:moveTo>
                      <a:pt x="1367" y="847"/>
                    </a:moveTo>
                    <a:lnTo>
                      <a:pt x="1386" y="857"/>
                    </a:lnTo>
                    <a:lnTo>
                      <a:pt x="1387" y="859"/>
                    </a:lnTo>
                    <a:lnTo>
                      <a:pt x="1389" y="860"/>
                    </a:lnTo>
                    <a:lnTo>
                      <a:pt x="1390" y="863"/>
                    </a:lnTo>
                    <a:lnTo>
                      <a:pt x="1390" y="864"/>
                    </a:lnTo>
                    <a:lnTo>
                      <a:pt x="1390" y="865"/>
                    </a:lnTo>
                    <a:lnTo>
                      <a:pt x="1390" y="868"/>
                    </a:lnTo>
                    <a:lnTo>
                      <a:pt x="1390" y="871"/>
                    </a:lnTo>
                    <a:lnTo>
                      <a:pt x="1389" y="872"/>
                    </a:lnTo>
                    <a:lnTo>
                      <a:pt x="1387" y="873"/>
                    </a:lnTo>
                    <a:lnTo>
                      <a:pt x="1386" y="875"/>
                    </a:lnTo>
                    <a:lnTo>
                      <a:pt x="1385" y="876"/>
                    </a:lnTo>
                    <a:lnTo>
                      <a:pt x="1382" y="877"/>
                    </a:lnTo>
                    <a:lnTo>
                      <a:pt x="1381" y="877"/>
                    </a:lnTo>
                    <a:lnTo>
                      <a:pt x="1378" y="877"/>
                    </a:lnTo>
                    <a:lnTo>
                      <a:pt x="1377" y="876"/>
                    </a:lnTo>
                    <a:lnTo>
                      <a:pt x="1374" y="876"/>
                    </a:lnTo>
                    <a:lnTo>
                      <a:pt x="1357" y="864"/>
                    </a:lnTo>
                    <a:lnTo>
                      <a:pt x="1354" y="863"/>
                    </a:lnTo>
                    <a:lnTo>
                      <a:pt x="1353" y="861"/>
                    </a:lnTo>
                    <a:lnTo>
                      <a:pt x="1353" y="860"/>
                    </a:lnTo>
                    <a:lnTo>
                      <a:pt x="1352" y="857"/>
                    </a:lnTo>
                    <a:lnTo>
                      <a:pt x="1352" y="856"/>
                    </a:lnTo>
                    <a:lnTo>
                      <a:pt x="1352" y="853"/>
                    </a:lnTo>
                    <a:lnTo>
                      <a:pt x="1352" y="851"/>
                    </a:lnTo>
                    <a:lnTo>
                      <a:pt x="1353" y="849"/>
                    </a:lnTo>
                    <a:lnTo>
                      <a:pt x="1354" y="848"/>
                    </a:lnTo>
                    <a:lnTo>
                      <a:pt x="1356" y="847"/>
                    </a:lnTo>
                    <a:lnTo>
                      <a:pt x="1358" y="845"/>
                    </a:lnTo>
                    <a:lnTo>
                      <a:pt x="1359" y="845"/>
                    </a:lnTo>
                    <a:lnTo>
                      <a:pt x="1362" y="844"/>
                    </a:lnTo>
                    <a:lnTo>
                      <a:pt x="1363" y="844"/>
                    </a:lnTo>
                    <a:lnTo>
                      <a:pt x="1366" y="845"/>
                    </a:lnTo>
                    <a:lnTo>
                      <a:pt x="1367" y="847"/>
                    </a:lnTo>
                    <a:close/>
                    <a:moveTo>
                      <a:pt x="1422" y="880"/>
                    </a:moveTo>
                    <a:lnTo>
                      <a:pt x="1440" y="892"/>
                    </a:lnTo>
                    <a:lnTo>
                      <a:pt x="1442" y="892"/>
                    </a:lnTo>
                    <a:lnTo>
                      <a:pt x="1443" y="895"/>
                    </a:lnTo>
                    <a:lnTo>
                      <a:pt x="1444" y="896"/>
                    </a:lnTo>
                    <a:lnTo>
                      <a:pt x="1444" y="897"/>
                    </a:lnTo>
                    <a:lnTo>
                      <a:pt x="1444" y="900"/>
                    </a:lnTo>
                    <a:lnTo>
                      <a:pt x="1444" y="903"/>
                    </a:lnTo>
                    <a:lnTo>
                      <a:pt x="1444" y="904"/>
                    </a:lnTo>
                    <a:lnTo>
                      <a:pt x="1443" y="907"/>
                    </a:lnTo>
                    <a:lnTo>
                      <a:pt x="1442" y="908"/>
                    </a:lnTo>
                    <a:lnTo>
                      <a:pt x="1440" y="909"/>
                    </a:lnTo>
                    <a:lnTo>
                      <a:pt x="1438" y="911"/>
                    </a:lnTo>
                    <a:lnTo>
                      <a:pt x="1437" y="911"/>
                    </a:lnTo>
                    <a:lnTo>
                      <a:pt x="1434" y="911"/>
                    </a:lnTo>
                    <a:lnTo>
                      <a:pt x="1433" y="911"/>
                    </a:lnTo>
                    <a:lnTo>
                      <a:pt x="1430" y="911"/>
                    </a:lnTo>
                    <a:lnTo>
                      <a:pt x="1429" y="909"/>
                    </a:lnTo>
                    <a:lnTo>
                      <a:pt x="1410" y="899"/>
                    </a:lnTo>
                    <a:lnTo>
                      <a:pt x="1409" y="897"/>
                    </a:lnTo>
                    <a:lnTo>
                      <a:pt x="1407" y="895"/>
                    </a:lnTo>
                    <a:lnTo>
                      <a:pt x="1406" y="893"/>
                    </a:lnTo>
                    <a:lnTo>
                      <a:pt x="1406" y="892"/>
                    </a:lnTo>
                    <a:lnTo>
                      <a:pt x="1406" y="889"/>
                    </a:lnTo>
                    <a:lnTo>
                      <a:pt x="1406" y="888"/>
                    </a:lnTo>
                    <a:lnTo>
                      <a:pt x="1406" y="885"/>
                    </a:lnTo>
                    <a:lnTo>
                      <a:pt x="1407" y="884"/>
                    </a:lnTo>
                    <a:lnTo>
                      <a:pt x="1409" y="881"/>
                    </a:lnTo>
                    <a:lnTo>
                      <a:pt x="1410" y="880"/>
                    </a:lnTo>
                    <a:lnTo>
                      <a:pt x="1411" y="879"/>
                    </a:lnTo>
                    <a:lnTo>
                      <a:pt x="1414" y="879"/>
                    </a:lnTo>
                    <a:lnTo>
                      <a:pt x="1415" y="879"/>
                    </a:lnTo>
                    <a:lnTo>
                      <a:pt x="1418" y="879"/>
                    </a:lnTo>
                    <a:lnTo>
                      <a:pt x="1419" y="879"/>
                    </a:lnTo>
                    <a:lnTo>
                      <a:pt x="1422" y="880"/>
                    </a:lnTo>
                    <a:close/>
                    <a:moveTo>
                      <a:pt x="1476" y="915"/>
                    </a:moveTo>
                    <a:lnTo>
                      <a:pt x="1494" y="925"/>
                    </a:lnTo>
                    <a:lnTo>
                      <a:pt x="1495" y="926"/>
                    </a:lnTo>
                    <a:lnTo>
                      <a:pt x="1496" y="928"/>
                    </a:lnTo>
                    <a:lnTo>
                      <a:pt x="1498" y="930"/>
                    </a:lnTo>
                    <a:lnTo>
                      <a:pt x="1499" y="932"/>
                    </a:lnTo>
                    <a:lnTo>
                      <a:pt x="1499" y="933"/>
                    </a:lnTo>
                    <a:lnTo>
                      <a:pt x="1499" y="936"/>
                    </a:lnTo>
                    <a:lnTo>
                      <a:pt x="1498" y="938"/>
                    </a:lnTo>
                    <a:lnTo>
                      <a:pt x="1498" y="940"/>
                    </a:lnTo>
                    <a:lnTo>
                      <a:pt x="1496" y="941"/>
                    </a:lnTo>
                    <a:lnTo>
                      <a:pt x="1495" y="942"/>
                    </a:lnTo>
                    <a:lnTo>
                      <a:pt x="1492" y="944"/>
                    </a:lnTo>
                    <a:lnTo>
                      <a:pt x="1491" y="945"/>
                    </a:lnTo>
                    <a:lnTo>
                      <a:pt x="1488" y="945"/>
                    </a:lnTo>
                    <a:lnTo>
                      <a:pt x="1487" y="945"/>
                    </a:lnTo>
                    <a:lnTo>
                      <a:pt x="1484" y="944"/>
                    </a:lnTo>
                    <a:lnTo>
                      <a:pt x="1483" y="944"/>
                    </a:lnTo>
                    <a:lnTo>
                      <a:pt x="1464" y="932"/>
                    </a:lnTo>
                    <a:lnTo>
                      <a:pt x="1463" y="930"/>
                    </a:lnTo>
                    <a:lnTo>
                      <a:pt x="1462" y="929"/>
                    </a:lnTo>
                    <a:lnTo>
                      <a:pt x="1460" y="928"/>
                    </a:lnTo>
                    <a:lnTo>
                      <a:pt x="1460" y="925"/>
                    </a:lnTo>
                    <a:lnTo>
                      <a:pt x="1459" y="924"/>
                    </a:lnTo>
                    <a:lnTo>
                      <a:pt x="1459" y="921"/>
                    </a:lnTo>
                    <a:lnTo>
                      <a:pt x="1460" y="918"/>
                    </a:lnTo>
                    <a:lnTo>
                      <a:pt x="1462" y="917"/>
                    </a:lnTo>
                    <a:lnTo>
                      <a:pt x="1462" y="916"/>
                    </a:lnTo>
                    <a:lnTo>
                      <a:pt x="1464" y="915"/>
                    </a:lnTo>
                    <a:lnTo>
                      <a:pt x="1466" y="913"/>
                    </a:lnTo>
                    <a:lnTo>
                      <a:pt x="1467" y="912"/>
                    </a:lnTo>
                    <a:lnTo>
                      <a:pt x="1470" y="912"/>
                    </a:lnTo>
                    <a:lnTo>
                      <a:pt x="1472" y="912"/>
                    </a:lnTo>
                    <a:lnTo>
                      <a:pt x="1474" y="913"/>
                    </a:lnTo>
                    <a:lnTo>
                      <a:pt x="1476" y="915"/>
                    </a:lnTo>
                    <a:close/>
                    <a:moveTo>
                      <a:pt x="1529" y="948"/>
                    </a:moveTo>
                    <a:lnTo>
                      <a:pt x="1548" y="958"/>
                    </a:lnTo>
                    <a:lnTo>
                      <a:pt x="1549" y="960"/>
                    </a:lnTo>
                    <a:lnTo>
                      <a:pt x="1551" y="962"/>
                    </a:lnTo>
                    <a:lnTo>
                      <a:pt x="1552" y="964"/>
                    </a:lnTo>
                    <a:lnTo>
                      <a:pt x="1552" y="965"/>
                    </a:lnTo>
                    <a:lnTo>
                      <a:pt x="1553" y="968"/>
                    </a:lnTo>
                    <a:lnTo>
                      <a:pt x="1552" y="969"/>
                    </a:lnTo>
                    <a:lnTo>
                      <a:pt x="1552" y="972"/>
                    </a:lnTo>
                    <a:lnTo>
                      <a:pt x="1551" y="973"/>
                    </a:lnTo>
                    <a:lnTo>
                      <a:pt x="1549" y="976"/>
                    </a:lnTo>
                    <a:lnTo>
                      <a:pt x="1548" y="977"/>
                    </a:lnTo>
                    <a:lnTo>
                      <a:pt x="1547" y="977"/>
                    </a:lnTo>
                    <a:lnTo>
                      <a:pt x="1544" y="978"/>
                    </a:lnTo>
                    <a:lnTo>
                      <a:pt x="1543" y="978"/>
                    </a:lnTo>
                    <a:lnTo>
                      <a:pt x="1540" y="978"/>
                    </a:lnTo>
                    <a:lnTo>
                      <a:pt x="1539" y="978"/>
                    </a:lnTo>
                    <a:lnTo>
                      <a:pt x="1536" y="977"/>
                    </a:lnTo>
                    <a:lnTo>
                      <a:pt x="1519" y="966"/>
                    </a:lnTo>
                    <a:lnTo>
                      <a:pt x="1516" y="964"/>
                    </a:lnTo>
                    <a:lnTo>
                      <a:pt x="1515" y="962"/>
                    </a:lnTo>
                    <a:lnTo>
                      <a:pt x="1515" y="961"/>
                    </a:lnTo>
                    <a:lnTo>
                      <a:pt x="1514" y="958"/>
                    </a:lnTo>
                    <a:lnTo>
                      <a:pt x="1514" y="957"/>
                    </a:lnTo>
                    <a:lnTo>
                      <a:pt x="1514" y="954"/>
                    </a:lnTo>
                    <a:lnTo>
                      <a:pt x="1515" y="953"/>
                    </a:lnTo>
                    <a:lnTo>
                      <a:pt x="1515" y="952"/>
                    </a:lnTo>
                    <a:lnTo>
                      <a:pt x="1516" y="949"/>
                    </a:lnTo>
                    <a:lnTo>
                      <a:pt x="1517" y="948"/>
                    </a:lnTo>
                    <a:lnTo>
                      <a:pt x="1520" y="946"/>
                    </a:lnTo>
                    <a:lnTo>
                      <a:pt x="1521" y="946"/>
                    </a:lnTo>
                    <a:lnTo>
                      <a:pt x="1524" y="946"/>
                    </a:lnTo>
                    <a:lnTo>
                      <a:pt x="1525" y="946"/>
                    </a:lnTo>
                    <a:lnTo>
                      <a:pt x="1528" y="946"/>
                    </a:lnTo>
                    <a:lnTo>
                      <a:pt x="1529" y="948"/>
                    </a:lnTo>
                    <a:close/>
                    <a:moveTo>
                      <a:pt x="1584" y="981"/>
                    </a:moveTo>
                    <a:lnTo>
                      <a:pt x="1602" y="993"/>
                    </a:lnTo>
                    <a:lnTo>
                      <a:pt x="1604" y="994"/>
                    </a:lnTo>
                    <a:lnTo>
                      <a:pt x="1605" y="996"/>
                    </a:lnTo>
                    <a:lnTo>
                      <a:pt x="1606" y="997"/>
                    </a:lnTo>
                    <a:lnTo>
                      <a:pt x="1606" y="999"/>
                    </a:lnTo>
                    <a:lnTo>
                      <a:pt x="1606" y="1001"/>
                    </a:lnTo>
                    <a:lnTo>
                      <a:pt x="1606" y="1003"/>
                    </a:lnTo>
                    <a:lnTo>
                      <a:pt x="1606" y="1005"/>
                    </a:lnTo>
                    <a:lnTo>
                      <a:pt x="1605" y="1007"/>
                    </a:lnTo>
                    <a:lnTo>
                      <a:pt x="1604" y="1009"/>
                    </a:lnTo>
                    <a:lnTo>
                      <a:pt x="1602" y="1010"/>
                    </a:lnTo>
                    <a:lnTo>
                      <a:pt x="1601" y="1011"/>
                    </a:lnTo>
                    <a:lnTo>
                      <a:pt x="1598" y="1011"/>
                    </a:lnTo>
                    <a:lnTo>
                      <a:pt x="1597" y="1013"/>
                    </a:lnTo>
                    <a:lnTo>
                      <a:pt x="1594" y="1011"/>
                    </a:lnTo>
                    <a:lnTo>
                      <a:pt x="1592" y="1011"/>
                    </a:lnTo>
                    <a:lnTo>
                      <a:pt x="1591" y="1010"/>
                    </a:lnTo>
                    <a:lnTo>
                      <a:pt x="1573" y="999"/>
                    </a:lnTo>
                    <a:lnTo>
                      <a:pt x="1571" y="998"/>
                    </a:lnTo>
                    <a:lnTo>
                      <a:pt x="1569" y="997"/>
                    </a:lnTo>
                    <a:lnTo>
                      <a:pt x="1568" y="994"/>
                    </a:lnTo>
                    <a:lnTo>
                      <a:pt x="1568" y="993"/>
                    </a:lnTo>
                    <a:lnTo>
                      <a:pt x="1568" y="990"/>
                    </a:lnTo>
                    <a:lnTo>
                      <a:pt x="1568" y="989"/>
                    </a:lnTo>
                    <a:lnTo>
                      <a:pt x="1568" y="986"/>
                    </a:lnTo>
                    <a:lnTo>
                      <a:pt x="1569" y="985"/>
                    </a:lnTo>
                    <a:lnTo>
                      <a:pt x="1571" y="982"/>
                    </a:lnTo>
                    <a:lnTo>
                      <a:pt x="1572" y="981"/>
                    </a:lnTo>
                    <a:lnTo>
                      <a:pt x="1575" y="981"/>
                    </a:lnTo>
                    <a:lnTo>
                      <a:pt x="1576" y="980"/>
                    </a:lnTo>
                    <a:lnTo>
                      <a:pt x="1577" y="980"/>
                    </a:lnTo>
                    <a:lnTo>
                      <a:pt x="1580" y="980"/>
                    </a:lnTo>
                    <a:lnTo>
                      <a:pt x="1583" y="981"/>
                    </a:lnTo>
                    <a:lnTo>
                      <a:pt x="1584" y="981"/>
                    </a:lnTo>
                    <a:close/>
                    <a:moveTo>
                      <a:pt x="1638" y="1015"/>
                    </a:moveTo>
                    <a:lnTo>
                      <a:pt x="1656" y="1026"/>
                    </a:lnTo>
                    <a:lnTo>
                      <a:pt x="1658" y="1027"/>
                    </a:lnTo>
                    <a:lnTo>
                      <a:pt x="1660" y="1029"/>
                    </a:lnTo>
                    <a:lnTo>
                      <a:pt x="1660" y="1031"/>
                    </a:lnTo>
                    <a:lnTo>
                      <a:pt x="1661" y="1033"/>
                    </a:lnTo>
                    <a:lnTo>
                      <a:pt x="1661" y="1035"/>
                    </a:lnTo>
                    <a:lnTo>
                      <a:pt x="1661" y="1037"/>
                    </a:lnTo>
                    <a:lnTo>
                      <a:pt x="1660" y="1039"/>
                    </a:lnTo>
                    <a:lnTo>
                      <a:pt x="1660" y="1041"/>
                    </a:lnTo>
                    <a:lnTo>
                      <a:pt x="1658" y="1043"/>
                    </a:lnTo>
                    <a:lnTo>
                      <a:pt x="1657" y="1045"/>
                    </a:lnTo>
                    <a:lnTo>
                      <a:pt x="1654" y="1045"/>
                    </a:lnTo>
                    <a:lnTo>
                      <a:pt x="1653" y="1046"/>
                    </a:lnTo>
                    <a:lnTo>
                      <a:pt x="1650" y="1046"/>
                    </a:lnTo>
                    <a:lnTo>
                      <a:pt x="1649" y="1046"/>
                    </a:lnTo>
                    <a:lnTo>
                      <a:pt x="1646" y="1045"/>
                    </a:lnTo>
                    <a:lnTo>
                      <a:pt x="1645" y="1045"/>
                    </a:lnTo>
                    <a:lnTo>
                      <a:pt x="1626" y="1033"/>
                    </a:lnTo>
                    <a:lnTo>
                      <a:pt x="1625" y="1031"/>
                    </a:lnTo>
                    <a:lnTo>
                      <a:pt x="1624" y="1030"/>
                    </a:lnTo>
                    <a:lnTo>
                      <a:pt x="1622" y="1029"/>
                    </a:lnTo>
                    <a:lnTo>
                      <a:pt x="1622" y="1026"/>
                    </a:lnTo>
                    <a:lnTo>
                      <a:pt x="1621" y="1025"/>
                    </a:lnTo>
                    <a:lnTo>
                      <a:pt x="1622" y="1022"/>
                    </a:lnTo>
                    <a:lnTo>
                      <a:pt x="1622" y="1021"/>
                    </a:lnTo>
                    <a:lnTo>
                      <a:pt x="1624" y="1018"/>
                    </a:lnTo>
                    <a:lnTo>
                      <a:pt x="1625" y="1017"/>
                    </a:lnTo>
                    <a:lnTo>
                      <a:pt x="1626" y="1015"/>
                    </a:lnTo>
                    <a:lnTo>
                      <a:pt x="1628" y="1014"/>
                    </a:lnTo>
                    <a:lnTo>
                      <a:pt x="1630" y="1014"/>
                    </a:lnTo>
                    <a:lnTo>
                      <a:pt x="1632" y="1014"/>
                    </a:lnTo>
                    <a:lnTo>
                      <a:pt x="1634" y="1014"/>
                    </a:lnTo>
                    <a:lnTo>
                      <a:pt x="1636" y="1014"/>
                    </a:lnTo>
                    <a:lnTo>
                      <a:pt x="1638" y="1015"/>
                    </a:lnTo>
                    <a:close/>
                    <a:moveTo>
                      <a:pt x="1691" y="1049"/>
                    </a:moveTo>
                    <a:lnTo>
                      <a:pt x="1710" y="1061"/>
                    </a:lnTo>
                    <a:lnTo>
                      <a:pt x="1711" y="1062"/>
                    </a:lnTo>
                    <a:lnTo>
                      <a:pt x="1713" y="1063"/>
                    </a:lnTo>
                    <a:lnTo>
                      <a:pt x="1714" y="1065"/>
                    </a:lnTo>
                    <a:lnTo>
                      <a:pt x="1715" y="1067"/>
                    </a:lnTo>
                    <a:lnTo>
                      <a:pt x="1715" y="1069"/>
                    </a:lnTo>
                    <a:lnTo>
                      <a:pt x="1715" y="1071"/>
                    </a:lnTo>
                    <a:lnTo>
                      <a:pt x="1714" y="1073"/>
                    </a:lnTo>
                    <a:lnTo>
                      <a:pt x="1714" y="1075"/>
                    </a:lnTo>
                    <a:lnTo>
                      <a:pt x="1713" y="1077"/>
                    </a:lnTo>
                    <a:lnTo>
                      <a:pt x="1710" y="1078"/>
                    </a:lnTo>
                    <a:lnTo>
                      <a:pt x="1709" y="1079"/>
                    </a:lnTo>
                    <a:lnTo>
                      <a:pt x="1707" y="1079"/>
                    </a:lnTo>
                    <a:lnTo>
                      <a:pt x="1705" y="1079"/>
                    </a:lnTo>
                    <a:lnTo>
                      <a:pt x="1703" y="1079"/>
                    </a:lnTo>
                    <a:lnTo>
                      <a:pt x="1701" y="1079"/>
                    </a:lnTo>
                    <a:lnTo>
                      <a:pt x="1699" y="1078"/>
                    </a:lnTo>
                    <a:lnTo>
                      <a:pt x="1681" y="1067"/>
                    </a:lnTo>
                    <a:lnTo>
                      <a:pt x="1679" y="1066"/>
                    </a:lnTo>
                    <a:lnTo>
                      <a:pt x="1678" y="1065"/>
                    </a:lnTo>
                    <a:lnTo>
                      <a:pt x="1677" y="1062"/>
                    </a:lnTo>
                    <a:lnTo>
                      <a:pt x="1675" y="1061"/>
                    </a:lnTo>
                    <a:lnTo>
                      <a:pt x="1675" y="1058"/>
                    </a:lnTo>
                    <a:lnTo>
                      <a:pt x="1675" y="1057"/>
                    </a:lnTo>
                    <a:lnTo>
                      <a:pt x="1677" y="1054"/>
                    </a:lnTo>
                    <a:lnTo>
                      <a:pt x="1677" y="1053"/>
                    </a:lnTo>
                    <a:lnTo>
                      <a:pt x="1678" y="1050"/>
                    </a:lnTo>
                    <a:lnTo>
                      <a:pt x="1681" y="1049"/>
                    </a:lnTo>
                    <a:lnTo>
                      <a:pt x="1682" y="1049"/>
                    </a:lnTo>
                    <a:lnTo>
                      <a:pt x="1683" y="1047"/>
                    </a:lnTo>
                    <a:lnTo>
                      <a:pt x="1686" y="1047"/>
                    </a:lnTo>
                    <a:lnTo>
                      <a:pt x="1687" y="1047"/>
                    </a:lnTo>
                    <a:lnTo>
                      <a:pt x="1690" y="1049"/>
                    </a:lnTo>
                    <a:lnTo>
                      <a:pt x="1691" y="1049"/>
                    </a:lnTo>
                    <a:close/>
                    <a:moveTo>
                      <a:pt x="1746" y="1083"/>
                    </a:moveTo>
                    <a:lnTo>
                      <a:pt x="1764" y="1094"/>
                    </a:lnTo>
                    <a:lnTo>
                      <a:pt x="1766" y="1095"/>
                    </a:lnTo>
                    <a:lnTo>
                      <a:pt x="1767" y="1096"/>
                    </a:lnTo>
                    <a:lnTo>
                      <a:pt x="1768" y="1099"/>
                    </a:lnTo>
                    <a:lnTo>
                      <a:pt x="1768" y="1100"/>
                    </a:lnTo>
                    <a:lnTo>
                      <a:pt x="1768" y="1103"/>
                    </a:lnTo>
                    <a:lnTo>
                      <a:pt x="1768" y="1104"/>
                    </a:lnTo>
                    <a:lnTo>
                      <a:pt x="1768" y="1107"/>
                    </a:lnTo>
                    <a:lnTo>
                      <a:pt x="1767" y="1108"/>
                    </a:lnTo>
                    <a:lnTo>
                      <a:pt x="1766" y="1110"/>
                    </a:lnTo>
                    <a:lnTo>
                      <a:pt x="1764" y="1111"/>
                    </a:lnTo>
                    <a:lnTo>
                      <a:pt x="1763" y="1112"/>
                    </a:lnTo>
                    <a:lnTo>
                      <a:pt x="1760" y="1114"/>
                    </a:lnTo>
                    <a:lnTo>
                      <a:pt x="1759" y="1114"/>
                    </a:lnTo>
                    <a:lnTo>
                      <a:pt x="1756" y="1114"/>
                    </a:lnTo>
                    <a:lnTo>
                      <a:pt x="1755" y="1112"/>
                    </a:lnTo>
                    <a:lnTo>
                      <a:pt x="1752" y="1112"/>
                    </a:lnTo>
                    <a:lnTo>
                      <a:pt x="1735" y="1100"/>
                    </a:lnTo>
                    <a:lnTo>
                      <a:pt x="1733" y="1099"/>
                    </a:lnTo>
                    <a:lnTo>
                      <a:pt x="1731" y="1098"/>
                    </a:lnTo>
                    <a:lnTo>
                      <a:pt x="1730" y="1096"/>
                    </a:lnTo>
                    <a:lnTo>
                      <a:pt x="1730" y="1094"/>
                    </a:lnTo>
                    <a:lnTo>
                      <a:pt x="1730" y="1092"/>
                    </a:lnTo>
                    <a:lnTo>
                      <a:pt x="1730" y="1090"/>
                    </a:lnTo>
                    <a:lnTo>
                      <a:pt x="1730" y="1088"/>
                    </a:lnTo>
                    <a:lnTo>
                      <a:pt x="1731" y="1086"/>
                    </a:lnTo>
                    <a:lnTo>
                      <a:pt x="1733" y="1084"/>
                    </a:lnTo>
                    <a:lnTo>
                      <a:pt x="1734" y="1083"/>
                    </a:lnTo>
                    <a:lnTo>
                      <a:pt x="1737" y="1082"/>
                    </a:lnTo>
                    <a:lnTo>
                      <a:pt x="1738" y="1082"/>
                    </a:lnTo>
                    <a:lnTo>
                      <a:pt x="1741" y="1080"/>
                    </a:lnTo>
                    <a:lnTo>
                      <a:pt x="1742" y="1080"/>
                    </a:lnTo>
                    <a:lnTo>
                      <a:pt x="1745" y="1082"/>
                    </a:lnTo>
                    <a:lnTo>
                      <a:pt x="1746" y="1083"/>
                    </a:lnTo>
                    <a:close/>
                    <a:moveTo>
                      <a:pt x="1800" y="1116"/>
                    </a:moveTo>
                    <a:lnTo>
                      <a:pt x="1818" y="1128"/>
                    </a:lnTo>
                    <a:lnTo>
                      <a:pt x="1820" y="1128"/>
                    </a:lnTo>
                    <a:lnTo>
                      <a:pt x="1822" y="1131"/>
                    </a:lnTo>
                    <a:lnTo>
                      <a:pt x="1822" y="1132"/>
                    </a:lnTo>
                    <a:lnTo>
                      <a:pt x="1823" y="1134"/>
                    </a:lnTo>
                    <a:lnTo>
                      <a:pt x="1823" y="1136"/>
                    </a:lnTo>
                    <a:lnTo>
                      <a:pt x="1823" y="1139"/>
                    </a:lnTo>
                    <a:lnTo>
                      <a:pt x="1823" y="1140"/>
                    </a:lnTo>
                    <a:lnTo>
                      <a:pt x="1822" y="1143"/>
                    </a:lnTo>
                    <a:lnTo>
                      <a:pt x="1820" y="1144"/>
                    </a:lnTo>
                    <a:lnTo>
                      <a:pt x="1819" y="1146"/>
                    </a:lnTo>
                    <a:lnTo>
                      <a:pt x="1816" y="1147"/>
                    </a:lnTo>
                    <a:lnTo>
                      <a:pt x="1815" y="1147"/>
                    </a:lnTo>
                    <a:lnTo>
                      <a:pt x="1812" y="1147"/>
                    </a:lnTo>
                    <a:lnTo>
                      <a:pt x="1811" y="1147"/>
                    </a:lnTo>
                    <a:lnTo>
                      <a:pt x="1808" y="1147"/>
                    </a:lnTo>
                    <a:lnTo>
                      <a:pt x="1807" y="1146"/>
                    </a:lnTo>
                    <a:lnTo>
                      <a:pt x="1788" y="1135"/>
                    </a:lnTo>
                    <a:lnTo>
                      <a:pt x="1787" y="1134"/>
                    </a:lnTo>
                    <a:lnTo>
                      <a:pt x="1786" y="1131"/>
                    </a:lnTo>
                    <a:lnTo>
                      <a:pt x="1784" y="1130"/>
                    </a:lnTo>
                    <a:lnTo>
                      <a:pt x="1784" y="1128"/>
                    </a:lnTo>
                    <a:lnTo>
                      <a:pt x="1784" y="1126"/>
                    </a:lnTo>
                    <a:lnTo>
                      <a:pt x="1784" y="1124"/>
                    </a:lnTo>
                    <a:lnTo>
                      <a:pt x="1784" y="1122"/>
                    </a:lnTo>
                    <a:lnTo>
                      <a:pt x="1786" y="1120"/>
                    </a:lnTo>
                    <a:lnTo>
                      <a:pt x="1787" y="1118"/>
                    </a:lnTo>
                    <a:lnTo>
                      <a:pt x="1788" y="1116"/>
                    </a:lnTo>
                    <a:lnTo>
                      <a:pt x="1790" y="1115"/>
                    </a:lnTo>
                    <a:lnTo>
                      <a:pt x="1792" y="1115"/>
                    </a:lnTo>
                    <a:lnTo>
                      <a:pt x="1794" y="1115"/>
                    </a:lnTo>
                    <a:lnTo>
                      <a:pt x="1796" y="1115"/>
                    </a:lnTo>
                    <a:lnTo>
                      <a:pt x="1798" y="1115"/>
                    </a:lnTo>
                    <a:lnTo>
                      <a:pt x="1800" y="1116"/>
                    </a:lnTo>
                    <a:close/>
                    <a:moveTo>
                      <a:pt x="1855" y="1151"/>
                    </a:moveTo>
                    <a:lnTo>
                      <a:pt x="1872" y="1161"/>
                    </a:lnTo>
                    <a:lnTo>
                      <a:pt x="1873" y="1163"/>
                    </a:lnTo>
                    <a:lnTo>
                      <a:pt x="1875" y="1164"/>
                    </a:lnTo>
                    <a:lnTo>
                      <a:pt x="1876" y="1167"/>
                    </a:lnTo>
                    <a:lnTo>
                      <a:pt x="1877" y="1168"/>
                    </a:lnTo>
                    <a:lnTo>
                      <a:pt x="1877" y="1169"/>
                    </a:lnTo>
                    <a:lnTo>
                      <a:pt x="1877" y="1172"/>
                    </a:lnTo>
                    <a:lnTo>
                      <a:pt x="1876" y="1175"/>
                    </a:lnTo>
                    <a:lnTo>
                      <a:pt x="1876" y="1176"/>
                    </a:lnTo>
                    <a:lnTo>
                      <a:pt x="1875" y="1177"/>
                    </a:lnTo>
                    <a:lnTo>
                      <a:pt x="1872" y="1179"/>
                    </a:lnTo>
                    <a:lnTo>
                      <a:pt x="1871" y="1180"/>
                    </a:lnTo>
                    <a:lnTo>
                      <a:pt x="1869" y="1181"/>
                    </a:lnTo>
                    <a:lnTo>
                      <a:pt x="1867" y="1181"/>
                    </a:lnTo>
                    <a:lnTo>
                      <a:pt x="1865" y="1181"/>
                    </a:lnTo>
                    <a:lnTo>
                      <a:pt x="1863" y="1180"/>
                    </a:lnTo>
                    <a:lnTo>
                      <a:pt x="1861" y="1180"/>
                    </a:lnTo>
                    <a:lnTo>
                      <a:pt x="1843" y="1168"/>
                    </a:lnTo>
                    <a:lnTo>
                      <a:pt x="1841" y="1167"/>
                    </a:lnTo>
                    <a:lnTo>
                      <a:pt x="1840" y="1165"/>
                    </a:lnTo>
                    <a:lnTo>
                      <a:pt x="1839" y="1164"/>
                    </a:lnTo>
                    <a:lnTo>
                      <a:pt x="1837" y="1161"/>
                    </a:lnTo>
                    <a:lnTo>
                      <a:pt x="1837" y="1160"/>
                    </a:lnTo>
                    <a:lnTo>
                      <a:pt x="1837" y="1158"/>
                    </a:lnTo>
                    <a:lnTo>
                      <a:pt x="1839" y="1155"/>
                    </a:lnTo>
                    <a:lnTo>
                      <a:pt x="1840" y="1154"/>
                    </a:lnTo>
                    <a:lnTo>
                      <a:pt x="1840" y="1152"/>
                    </a:lnTo>
                    <a:lnTo>
                      <a:pt x="1843" y="1151"/>
                    </a:lnTo>
                    <a:lnTo>
                      <a:pt x="1844" y="1150"/>
                    </a:lnTo>
                    <a:lnTo>
                      <a:pt x="1845" y="1150"/>
                    </a:lnTo>
                    <a:lnTo>
                      <a:pt x="1848" y="1148"/>
                    </a:lnTo>
                    <a:lnTo>
                      <a:pt x="1851" y="1148"/>
                    </a:lnTo>
                    <a:lnTo>
                      <a:pt x="1852" y="1150"/>
                    </a:lnTo>
                    <a:lnTo>
                      <a:pt x="1855" y="1151"/>
                    </a:lnTo>
                    <a:close/>
                    <a:moveTo>
                      <a:pt x="1908" y="1184"/>
                    </a:moveTo>
                    <a:lnTo>
                      <a:pt x="1926" y="1196"/>
                    </a:lnTo>
                    <a:lnTo>
                      <a:pt x="1928" y="1196"/>
                    </a:lnTo>
                    <a:lnTo>
                      <a:pt x="1929" y="1199"/>
                    </a:lnTo>
                    <a:lnTo>
                      <a:pt x="1930" y="1200"/>
                    </a:lnTo>
                    <a:lnTo>
                      <a:pt x="1930" y="1201"/>
                    </a:lnTo>
                    <a:lnTo>
                      <a:pt x="1932" y="1204"/>
                    </a:lnTo>
                    <a:lnTo>
                      <a:pt x="1930" y="1207"/>
                    </a:lnTo>
                    <a:lnTo>
                      <a:pt x="1930" y="1208"/>
                    </a:lnTo>
                    <a:lnTo>
                      <a:pt x="1929" y="1211"/>
                    </a:lnTo>
                    <a:lnTo>
                      <a:pt x="1928" y="1212"/>
                    </a:lnTo>
                    <a:lnTo>
                      <a:pt x="1926" y="1213"/>
                    </a:lnTo>
                    <a:lnTo>
                      <a:pt x="1925" y="1215"/>
                    </a:lnTo>
                    <a:lnTo>
                      <a:pt x="1922" y="1215"/>
                    </a:lnTo>
                    <a:lnTo>
                      <a:pt x="1921" y="1215"/>
                    </a:lnTo>
                    <a:lnTo>
                      <a:pt x="1918" y="1215"/>
                    </a:lnTo>
                    <a:lnTo>
                      <a:pt x="1917" y="1215"/>
                    </a:lnTo>
                    <a:lnTo>
                      <a:pt x="1914" y="1213"/>
                    </a:lnTo>
                    <a:lnTo>
                      <a:pt x="1897" y="1203"/>
                    </a:lnTo>
                    <a:lnTo>
                      <a:pt x="1895" y="1201"/>
                    </a:lnTo>
                    <a:lnTo>
                      <a:pt x="1893" y="1199"/>
                    </a:lnTo>
                    <a:lnTo>
                      <a:pt x="1893" y="1197"/>
                    </a:lnTo>
                    <a:lnTo>
                      <a:pt x="1892" y="1196"/>
                    </a:lnTo>
                    <a:lnTo>
                      <a:pt x="1892" y="1193"/>
                    </a:lnTo>
                    <a:lnTo>
                      <a:pt x="1892" y="1192"/>
                    </a:lnTo>
                    <a:lnTo>
                      <a:pt x="1893" y="1189"/>
                    </a:lnTo>
                    <a:lnTo>
                      <a:pt x="1893" y="1188"/>
                    </a:lnTo>
                    <a:lnTo>
                      <a:pt x="1895" y="1185"/>
                    </a:lnTo>
                    <a:lnTo>
                      <a:pt x="1896" y="1184"/>
                    </a:lnTo>
                    <a:lnTo>
                      <a:pt x="1899" y="1183"/>
                    </a:lnTo>
                    <a:lnTo>
                      <a:pt x="1900" y="1183"/>
                    </a:lnTo>
                    <a:lnTo>
                      <a:pt x="1903" y="1183"/>
                    </a:lnTo>
                    <a:lnTo>
                      <a:pt x="1904" y="1183"/>
                    </a:lnTo>
                    <a:lnTo>
                      <a:pt x="1906" y="1183"/>
                    </a:lnTo>
                    <a:lnTo>
                      <a:pt x="1908" y="1184"/>
                    </a:lnTo>
                    <a:close/>
                    <a:moveTo>
                      <a:pt x="1962" y="1217"/>
                    </a:moveTo>
                    <a:lnTo>
                      <a:pt x="1981" y="1229"/>
                    </a:lnTo>
                    <a:lnTo>
                      <a:pt x="1982" y="1231"/>
                    </a:lnTo>
                    <a:lnTo>
                      <a:pt x="1983" y="1232"/>
                    </a:lnTo>
                    <a:lnTo>
                      <a:pt x="1985" y="1233"/>
                    </a:lnTo>
                    <a:lnTo>
                      <a:pt x="1985" y="1236"/>
                    </a:lnTo>
                    <a:lnTo>
                      <a:pt x="1985" y="1237"/>
                    </a:lnTo>
                    <a:lnTo>
                      <a:pt x="1985" y="1240"/>
                    </a:lnTo>
                    <a:lnTo>
                      <a:pt x="1985" y="1242"/>
                    </a:lnTo>
                    <a:lnTo>
                      <a:pt x="1983" y="1244"/>
                    </a:lnTo>
                    <a:lnTo>
                      <a:pt x="1982" y="1245"/>
                    </a:lnTo>
                    <a:lnTo>
                      <a:pt x="1981" y="1246"/>
                    </a:lnTo>
                    <a:lnTo>
                      <a:pt x="1980" y="1248"/>
                    </a:lnTo>
                    <a:lnTo>
                      <a:pt x="1977" y="1248"/>
                    </a:lnTo>
                    <a:lnTo>
                      <a:pt x="1976" y="1249"/>
                    </a:lnTo>
                    <a:lnTo>
                      <a:pt x="1973" y="1249"/>
                    </a:lnTo>
                    <a:lnTo>
                      <a:pt x="1970" y="1248"/>
                    </a:lnTo>
                    <a:lnTo>
                      <a:pt x="1969" y="1248"/>
                    </a:lnTo>
                    <a:lnTo>
                      <a:pt x="1952" y="1236"/>
                    </a:lnTo>
                    <a:lnTo>
                      <a:pt x="1949" y="1235"/>
                    </a:lnTo>
                    <a:lnTo>
                      <a:pt x="1948" y="1233"/>
                    </a:lnTo>
                    <a:lnTo>
                      <a:pt x="1946" y="1231"/>
                    </a:lnTo>
                    <a:lnTo>
                      <a:pt x="1946" y="1229"/>
                    </a:lnTo>
                    <a:lnTo>
                      <a:pt x="1946" y="1227"/>
                    </a:lnTo>
                    <a:lnTo>
                      <a:pt x="1946" y="1225"/>
                    </a:lnTo>
                    <a:lnTo>
                      <a:pt x="1946" y="1223"/>
                    </a:lnTo>
                    <a:lnTo>
                      <a:pt x="1948" y="1221"/>
                    </a:lnTo>
                    <a:lnTo>
                      <a:pt x="1949" y="1220"/>
                    </a:lnTo>
                    <a:lnTo>
                      <a:pt x="1950" y="1219"/>
                    </a:lnTo>
                    <a:lnTo>
                      <a:pt x="1952" y="1217"/>
                    </a:lnTo>
                    <a:lnTo>
                      <a:pt x="1954" y="1216"/>
                    </a:lnTo>
                    <a:lnTo>
                      <a:pt x="1956" y="1216"/>
                    </a:lnTo>
                    <a:lnTo>
                      <a:pt x="1958" y="1216"/>
                    </a:lnTo>
                    <a:lnTo>
                      <a:pt x="1961" y="1217"/>
                    </a:lnTo>
                    <a:lnTo>
                      <a:pt x="1962" y="1217"/>
                    </a:lnTo>
                    <a:close/>
                    <a:moveTo>
                      <a:pt x="2017" y="1252"/>
                    </a:moveTo>
                    <a:lnTo>
                      <a:pt x="2034" y="1262"/>
                    </a:lnTo>
                    <a:lnTo>
                      <a:pt x="2037" y="1264"/>
                    </a:lnTo>
                    <a:lnTo>
                      <a:pt x="2038" y="1266"/>
                    </a:lnTo>
                    <a:lnTo>
                      <a:pt x="2038" y="1268"/>
                    </a:lnTo>
                    <a:lnTo>
                      <a:pt x="2039" y="1269"/>
                    </a:lnTo>
                    <a:lnTo>
                      <a:pt x="2039" y="1272"/>
                    </a:lnTo>
                    <a:lnTo>
                      <a:pt x="2039" y="1273"/>
                    </a:lnTo>
                    <a:lnTo>
                      <a:pt x="2038" y="1276"/>
                    </a:lnTo>
                    <a:lnTo>
                      <a:pt x="2038" y="1277"/>
                    </a:lnTo>
                    <a:lnTo>
                      <a:pt x="2037" y="1280"/>
                    </a:lnTo>
                    <a:lnTo>
                      <a:pt x="2035" y="1281"/>
                    </a:lnTo>
                    <a:lnTo>
                      <a:pt x="2033" y="1281"/>
                    </a:lnTo>
                    <a:lnTo>
                      <a:pt x="2031" y="1282"/>
                    </a:lnTo>
                    <a:lnTo>
                      <a:pt x="2029" y="1282"/>
                    </a:lnTo>
                    <a:lnTo>
                      <a:pt x="2027" y="1282"/>
                    </a:lnTo>
                    <a:lnTo>
                      <a:pt x="2025" y="1282"/>
                    </a:lnTo>
                    <a:lnTo>
                      <a:pt x="2023" y="1281"/>
                    </a:lnTo>
                    <a:lnTo>
                      <a:pt x="2005" y="1270"/>
                    </a:lnTo>
                    <a:lnTo>
                      <a:pt x="2003" y="1268"/>
                    </a:lnTo>
                    <a:lnTo>
                      <a:pt x="2002" y="1266"/>
                    </a:lnTo>
                    <a:lnTo>
                      <a:pt x="2001" y="1265"/>
                    </a:lnTo>
                    <a:lnTo>
                      <a:pt x="2001" y="1262"/>
                    </a:lnTo>
                    <a:lnTo>
                      <a:pt x="1999" y="1261"/>
                    </a:lnTo>
                    <a:lnTo>
                      <a:pt x="1999" y="1258"/>
                    </a:lnTo>
                    <a:lnTo>
                      <a:pt x="2001" y="1257"/>
                    </a:lnTo>
                    <a:lnTo>
                      <a:pt x="2002" y="1254"/>
                    </a:lnTo>
                    <a:lnTo>
                      <a:pt x="2003" y="1253"/>
                    </a:lnTo>
                    <a:lnTo>
                      <a:pt x="2005" y="1252"/>
                    </a:lnTo>
                    <a:lnTo>
                      <a:pt x="2006" y="1250"/>
                    </a:lnTo>
                    <a:lnTo>
                      <a:pt x="2009" y="1250"/>
                    </a:lnTo>
                    <a:lnTo>
                      <a:pt x="2010" y="1250"/>
                    </a:lnTo>
                    <a:lnTo>
                      <a:pt x="2013" y="1250"/>
                    </a:lnTo>
                    <a:lnTo>
                      <a:pt x="2014" y="1250"/>
                    </a:lnTo>
                    <a:lnTo>
                      <a:pt x="2017" y="1252"/>
                    </a:lnTo>
                    <a:close/>
                    <a:moveTo>
                      <a:pt x="2070" y="1285"/>
                    </a:moveTo>
                    <a:lnTo>
                      <a:pt x="2088" y="1297"/>
                    </a:lnTo>
                    <a:lnTo>
                      <a:pt x="2090" y="1298"/>
                    </a:lnTo>
                    <a:lnTo>
                      <a:pt x="2091" y="1300"/>
                    </a:lnTo>
                    <a:lnTo>
                      <a:pt x="2092" y="1301"/>
                    </a:lnTo>
                    <a:lnTo>
                      <a:pt x="2092" y="1304"/>
                    </a:lnTo>
                    <a:lnTo>
                      <a:pt x="2094" y="1305"/>
                    </a:lnTo>
                    <a:lnTo>
                      <a:pt x="2094" y="1308"/>
                    </a:lnTo>
                    <a:lnTo>
                      <a:pt x="2092" y="1309"/>
                    </a:lnTo>
                    <a:lnTo>
                      <a:pt x="2092" y="1312"/>
                    </a:lnTo>
                    <a:lnTo>
                      <a:pt x="2090" y="1313"/>
                    </a:lnTo>
                    <a:lnTo>
                      <a:pt x="2088" y="1314"/>
                    </a:lnTo>
                    <a:lnTo>
                      <a:pt x="2087" y="1316"/>
                    </a:lnTo>
                    <a:lnTo>
                      <a:pt x="2084" y="1316"/>
                    </a:lnTo>
                    <a:lnTo>
                      <a:pt x="2083" y="1317"/>
                    </a:lnTo>
                    <a:lnTo>
                      <a:pt x="2080" y="1316"/>
                    </a:lnTo>
                    <a:lnTo>
                      <a:pt x="2079" y="1316"/>
                    </a:lnTo>
                    <a:lnTo>
                      <a:pt x="2078" y="1314"/>
                    </a:lnTo>
                    <a:lnTo>
                      <a:pt x="2059" y="1304"/>
                    </a:lnTo>
                    <a:lnTo>
                      <a:pt x="2057" y="1302"/>
                    </a:lnTo>
                    <a:lnTo>
                      <a:pt x="2055" y="1301"/>
                    </a:lnTo>
                    <a:lnTo>
                      <a:pt x="2055" y="1298"/>
                    </a:lnTo>
                    <a:lnTo>
                      <a:pt x="2054" y="1297"/>
                    </a:lnTo>
                    <a:lnTo>
                      <a:pt x="2054" y="1294"/>
                    </a:lnTo>
                    <a:lnTo>
                      <a:pt x="2054" y="1293"/>
                    </a:lnTo>
                    <a:lnTo>
                      <a:pt x="2055" y="1290"/>
                    </a:lnTo>
                    <a:lnTo>
                      <a:pt x="2055" y="1289"/>
                    </a:lnTo>
                    <a:lnTo>
                      <a:pt x="2057" y="1286"/>
                    </a:lnTo>
                    <a:lnTo>
                      <a:pt x="2058" y="1285"/>
                    </a:lnTo>
                    <a:lnTo>
                      <a:pt x="2060" y="1285"/>
                    </a:lnTo>
                    <a:lnTo>
                      <a:pt x="2062" y="1284"/>
                    </a:lnTo>
                    <a:lnTo>
                      <a:pt x="2064" y="1284"/>
                    </a:lnTo>
                    <a:lnTo>
                      <a:pt x="2066" y="1284"/>
                    </a:lnTo>
                    <a:lnTo>
                      <a:pt x="2068" y="1285"/>
                    </a:lnTo>
                    <a:lnTo>
                      <a:pt x="2070" y="1285"/>
                    </a:lnTo>
                    <a:close/>
                    <a:moveTo>
                      <a:pt x="2124" y="1319"/>
                    </a:moveTo>
                    <a:lnTo>
                      <a:pt x="2143" y="1330"/>
                    </a:lnTo>
                    <a:lnTo>
                      <a:pt x="2144" y="1331"/>
                    </a:lnTo>
                    <a:lnTo>
                      <a:pt x="2145" y="1333"/>
                    </a:lnTo>
                    <a:lnTo>
                      <a:pt x="2147" y="1335"/>
                    </a:lnTo>
                    <a:lnTo>
                      <a:pt x="2147" y="1337"/>
                    </a:lnTo>
                    <a:lnTo>
                      <a:pt x="2147" y="1339"/>
                    </a:lnTo>
                    <a:lnTo>
                      <a:pt x="2147" y="1341"/>
                    </a:lnTo>
                    <a:lnTo>
                      <a:pt x="2147" y="1343"/>
                    </a:lnTo>
                    <a:lnTo>
                      <a:pt x="2145" y="1345"/>
                    </a:lnTo>
                    <a:lnTo>
                      <a:pt x="2144" y="1347"/>
                    </a:lnTo>
                    <a:lnTo>
                      <a:pt x="2143" y="1349"/>
                    </a:lnTo>
                    <a:lnTo>
                      <a:pt x="2141" y="1349"/>
                    </a:lnTo>
                    <a:lnTo>
                      <a:pt x="2139" y="1350"/>
                    </a:lnTo>
                    <a:lnTo>
                      <a:pt x="2137" y="1350"/>
                    </a:lnTo>
                    <a:lnTo>
                      <a:pt x="2135" y="1350"/>
                    </a:lnTo>
                    <a:lnTo>
                      <a:pt x="2132" y="1349"/>
                    </a:lnTo>
                    <a:lnTo>
                      <a:pt x="2131" y="1349"/>
                    </a:lnTo>
                    <a:lnTo>
                      <a:pt x="2114" y="1337"/>
                    </a:lnTo>
                    <a:lnTo>
                      <a:pt x="2111" y="1335"/>
                    </a:lnTo>
                    <a:lnTo>
                      <a:pt x="2110" y="1334"/>
                    </a:lnTo>
                    <a:lnTo>
                      <a:pt x="2108" y="1333"/>
                    </a:lnTo>
                    <a:lnTo>
                      <a:pt x="2108" y="1330"/>
                    </a:lnTo>
                    <a:lnTo>
                      <a:pt x="2108" y="1329"/>
                    </a:lnTo>
                    <a:lnTo>
                      <a:pt x="2108" y="1326"/>
                    </a:lnTo>
                    <a:lnTo>
                      <a:pt x="2108" y="1325"/>
                    </a:lnTo>
                    <a:lnTo>
                      <a:pt x="2110" y="1322"/>
                    </a:lnTo>
                    <a:lnTo>
                      <a:pt x="2111" y="1321"/>
                    </a:lnTo>
                    <a:lnTo>
                      <a:pt x="2112" y="1319"/>
                    </a:lnTo>
                    <a:lnTo>
                      <a:pt x="2115" y="1318"/>
                    </a:lnTo>
                    <a:lnTo>
                      <a:pt x="2116" y="1318"/>
                    </a:lnTo>
                    <a:lnTo>
                      <a:pt x="2118" y="1317"/>
                    </a:lnTo>
                    <a:lnTo>
                      <a:pt x="2120" y="1318"/>
                    </a:lnTo>
                    <a:lnTo>
                      <a:pt x="2123" y="1318"/>
                    </a:lnTo>
                    <a:lnTo>
                      <a:pt x="2124" y="1319"/>
                    </a:lnTo>
                    <a:close/>
                    <a:moveTo>
                      <a:pt x="2179" y="1353"/>
                    </a:moveTo>
                    <a:lnTo>
                      <a:pt x="2196" y="1365"/>
                    </a:lnTo>
                    <a:lnTo>
                      <a:pt x="2199" y="1366"/>
                    </a:lnTo>
                    <a:lnTo>
                      <a:pt x="2200" y="1367"/>
                    </a:lnTo>
                    <a:lnTo>
                      <a:pt x="2200" y="1369"/>
                    </a:lnTo>
                    <a:lnTo>
                      <a:pt x="2201" y="1371"/>
                    </a:lnTo>
                    <a:lnTo>
                      <a:pt x="2201" y="1373"/>
                    </a:lnTo>
                    <a:lnTo>
                      <a:pt x="2201" y="1375"/>
                    </a:lnTo>
                    <a:lnTo>
                      <a:pt x="2201" y="1377"/>
                    </a:lnTo>
                    <a:lnTo>
                      <a:pt x="2200" y="1379"/>
                    </a:lnTo>
                    <a:lnTo>
                      <a:pt x="2199" y="1381"/>
                    </a:lnTo>
                    <a:lnTo>
                      <a:pt x="2197" y="1382"/>
                    </a:lnTo>
                    <a:lnTo>
                      <a:pt x="2195" y="1383"/>
                    </a:lnTo>
                    <a:lnTo>
                      <a:pt x="2193" y="1383"/>
                    </a:lnTo>
                    <a:lnTo>
                      <a:pt x="2191" y="1383"/>
                    </a:lnTo>
                    <a:lnTo>
                      <a:pt x="2189" y="1383"/>
                    </a:lnTo>
                    <a:lnTo>
                      <a:pt x="2187" y="1383"/>
                    </a:lnTo>
                    <a:lnTo>
                      <a:pt x="2185" y="1382"/>
                    </a:lnTo>
                    <a:lnTo>
                      <a:pt x="2167" y="1371"/>
                    </a:lnTo>
                    <a:lnTo>
                      <a:pt x="2165" y="1370"/>
                    </a:lnTo>
                    <a:lnTo>
                      <a:pt x="2164" y="1369"/>
                    </a:lnTo>
                    <a:lnTo>
                      <a:pt x="2163" y="1366"/>
                    </a:lnTo>
                    <a:lnTo>
                      <a:pt x="2163" y="1365"/>
                    </a:lnTo>
                    <a:lnTo>
                      <a:pt x="2161" y="1362"/>
                    </a:lnTo>
                    <a:lnTo>
                      <a:pt x="2163" y="1361"/>
                    </a:lnTo>
                    <a:lnTo>
                      <a:pt x="2163" y="1358"/>
                    </a:lnTo>
                    <a:lnTo>
                      <a:pt x="2164" y="1357"/>
                    </a:lnTo>
                    <a:lnTo>
                      <a:pt x="2165" y="1354"/>
                    </a:lnTo>
                    <a:lnTo>
                      <a:pt x="2167" y="1353"/>
                    </a:lnTo>
                    <a:lnTo>
                      <a:pt x="2168" y="1353"/>
                    </a:lnTo>
                    <a:lnTo>
                      <a:pt x="2171" y="1351"/>
                    </a:lnTo>
                    <a:lnTo>
                      <a:pt x="2172" y="1351"/>
                    </a:lnTo>
                    <a:lnTo>
                      <a:pt x="2175" y="1351"/>
                    </a:lnTo>
                    <a:lnTo>
                      <a:pt x="2176" y="1353"/>
                    </a:lnTo>
                    <a:lnTo>
                      <a:pt x="2179" y="1353"/>
                    </a:lnTo>
                    <a:close/>
                    <a:moveTo>
                      <a:pt x="2233" y="1387"/>
                    </a:moveTo>
                    <a:lnTo>
                      <a:pt x="2250" y="1398"/>
                    </a:lnTo>
                    <a:lnTo>
                      <a:pt x="2252" y="1399"/>
                    </a:lnTo>
                    <a:lnTo>
                      <a:pt x="2253" y="1400"/>
                    </a:lnTo>
                    <a:lnTo>
                      <a:pt x="2254" y="1403"/>
                    </a:lnTo>
                    <a:lnTo>
                      <a:pt x="2256" y="1404"/>
                    </a:lnTo>
                    <a:lnTo>
                      <a:pt x="2256" y="1407"/>
                    </a:lnTo>
                    <a:lnTo>
                      <a:pt x="2256" y="1408"/>
                    </a:lnTo>
                    <a:lnTo>
                      <a:pt x="2254" y="1411"/>
                    </a:lnTo>
                    <a:lnTo>
                      <a:pt x="2254" y="1412"/>
                    </a:lnTo>
                    <a:lnTo>
                      <a:pt x="2253" y="1414"/>
                    </a:lnTo>
                    <a:lnTo>
                      <a:pt x="2250" y="1415"/>
                    </a:lnTo>
                    <a:lnTo>
                      <a:pt x="2249" y="1416"/>
                    </a:lnTo>
                    <a:lnTo>
                      <a:pt x="2248" y="1418"/>
                    </a:lnTo>
                    <a:lnTo>
                      <a:pt x="2245" y="1418"/>
                    </a:lnTo>
                    <a:lnTo>
                      <a:pt x="2244" y="1418"/>
                    </a:lnTo>
                    <a:lnTo>
                      <a:pt x="2241" y="1416"/>
                    </a:lnTo>
                    <a:lnTo>
                      <a:pt x="2240" y="1416"/>
                    </a:lnTo>
                    <a:lnTo>
                      <a:pt x="2221" y="1404"/>
                    </a:lnTo>
                    <a:lnTo>
                      <a:pt x="2220" y="1403"/>
                    </a:lnTo>
                    <a:lnTo>
                      <a:pt x="2218" y="1402"/>
                    </a:lnTo>
                    <a:lnTo>
                      <a:pt x="2217" y="1400"/>
                    </a:lnTo>
                    <a:lnTo>
                      <a:pt x="2216" y="1398"/>
                    </a:lnTo>
                    <a:lnTo>
                      <a:pt x="2216" y="1397"/>
                    </a:lnTo>
                    <a:lnTo>
                      <a:pt x="2216" y="1394"/>
                    </a:lnTo>
                    <a:lnTo>
                      <a:pt x="2217" y="1391"/>
                    </a:lnTo>
                    <a:lnTo>
                      <a:pt x="2218" y="1390"/>
                    </a:lnTo>
                    <a:lnTo>
                      <a:pt x="2218" y="1389"/>
                    </a:lnTo>
                    <a:lnTo>
                      <a:pt x="2221" y="1387"/>
                    </a:lnTo>
                    <a:lnTo>
                      <a:pt x="2222" y="1386"/>
                    </a:lnTo>
                    <a:lnTo>
                      <a:pt x="2224" y="1386"/>
                    </a:lnTo>
                    <a:lnTo>
                      <a:pt x="2226" y="1385"/>
                    </a:lnTo>
                    <a:lnTo>
                      <a:pt x="2229" y="1385"/>
                    </a:lnTo>
                    <a:lnTo>
                      <a:pt x="2230" y="1386"/>
                    </a:lnTo>
                    <a:lnTo>
                      <a:pt x="2233" y="1387"/>
                    </a:lnTo>
                    <a:close/>
                    <a:moveTo>
                      <a:pt x="2286" y="1420"/>
                    </a:moveTo>
                    <a:lnTo>
                      <a:pt x="2305" y="1432"/>
                    </a:lnTo>
                    <a:lnTo>
                      <a:pt x="2306" y="1432"/>
                    </a:lnTo>
                    <a:lnTo>
                      <a:pt x="2307" y="1435"/>
                    </a:lnTo>
                    <a:lnTo>
                      <a:pt x="2309" y="1436"/>
                    </a:lnTo>
                    <a:lnTo>
                      <a:pt x="2309" y="1438"/>
                    </a:lnTo>
                    <a:lnTo>
                      <a:pt x="2309" y="1440"/>
                    </a:lnTo>
                    <a:lnTo>
                      <a:pt x="2309" y="1443"/>
                    </a:lnTo>
                    <a:lnTo>
                      <a:pt x="2309" y="1444"/>
                    </a:lnTo>
                    <a:lnTo>
                      <a:pt x="2307" y="1447"/>
                    </a:lnTo>
                    <a:lnTo>
                      <a:pt x="2306" y="1448"/>
                    </a:lnTo>
                    <a:lnTo>
                      <a:pt x="2305" y="1450"/>
                    </a:lnTo>
                    <a:lnTo>
                      <a:pt x="2303" y="1451"/>
                    </a:lnTo>
                    <a:lnTo>
                      <a:pt x="2301" y="1451"/>
                    </a:lnTo>
                    <a:lnTo>
                      <a:pt x="2299" y="1451"/>
                    </a:lnTo>
                    <a:lnTo>
                      <a:pt x="2297" y="1451"/>
                    </a:lnTo>
                    <a:lnTo>
                      <a:pt x="2295" y="1451"/>
                    </a:lnTo>
                    <a:lnTo>
                      <a:pt x="2293" y="1450"/>
                    </a:lnTo>
                    <a:lnTo>
                      <a:pt x="2276" y="1439"/>
                    </a:lnTo>
                    <a:lnTo>
                      <a:pt x="2273" y="1438"/>
                    </a:lnTo>
                    <a:lnTo>
                      <a:pt x="2272" y="1435"/>
                    </a:lnTo>
                    <a:lnTo>
                      <a:pt x="2272" y="1434"/>
                    </a:lnTo>
                    <a:lnTo>
                      <a:pt x="2270" y="1432"/>
                    </a:lnTo>
                    <a:lnTo>
                      <a:pt x="2270" y="1430"/>
                    </a:lnTo>
                    <a:lnTo>
                      <a:pt x="2270" y="1428"/>
                    </a:lnTo>
                    <a:lnTo>
                      <a:pt x="2270" y="1426"/>
                    </a:lnTo>
                    <a:lnTo>
                      <a:pt x="2272" y="1424"/>
                    </a:lnTo>
                    <a:lnTo>
                      <a:pt x="2273" y="1422"/>
                    </a:lnTo>
                    <a:lnTo>
                      <a:pt x="2274" y="1420"/>
                    </a:lnTo>
                    <a:lnTo>
                      <a:pt x="2277" y="1419"/>
                    </a:lnTo>
                    <a:lnTo>
                      <a:pt x="2278" y="1419"/>
                    </a:lnTo>
                    <a:lnTo>
                      <a:pt x="2281" y="1419"/>
                    </a:lnTo>
                    <a:lnTo>
                      <a:pt x="2282" y="1419"/>
                    </a:lnTo>
                    <a:lnTo>
                      <a:pt x="2285" y="1419"/>
                    </a:lnTo>
                    <a:lnTo>
                      <a:pt x="2286" y="1420"/>
                    </a:lnTo>
                    <a:close/>
                    <a:moveTo>
                      <a:pt x="2341" y="1455"/>
                    </a:moveTo>
                    <a:lnTo>
                      <a:pt x="2359" y="1466"/>
                    </a:lnTo>
                    <a:lnTo>
                      <a:pt x="2361" y="1467"/>
                    </a:lnTo>
                    <a:lnTo>
                      <a:pt x="2362" y="1468"/>
                    </a:lnTo>
                    <a:lnTo>
                      <a:pt x="2363" y="1471"/>
                    </a:lnTo>
                    <a:lnTo>
                      <a:pt x="2363" y="1472"/>
                    </a:lnTo>
                    <a:lnTo>
                      <a:pt x="2363" y="1474"/>
                    </a:lnTo>
                    <a:lnTo>
                      <a:pt x="2363" y="1476"/>
                    </a:lnTo>
                    <a:lnTo>
                      <a:pt x="2363" y="1479"/>
                    </a:lnTo>
                    <a:lnTo>
                      <a:pt x="2362" y="1480"/>
                    </a:lnTo>
                    <a:lnTo>
                      <a:pt x="2361" y="1481"/>
                    </a:lnTo>
                    <a:lnTo>
                      <a:pt x="2359" y="1483"/>
                    </a:lnTo>
                    <a:lnTo>
                      <a:pt x="2357" y="1484"/>
                    </a:lnTo>
                    <a:lnTo>
                      <a:pt x="2355" y="1485"/>
                    </a:lnTo>
                    <a:lnTo>
                      <a:pt x="2353" y="1485"/>
                    </a:lnTo>
                    <a:lnTo>
                      <a:pt x="2351" y="1485"/>
                    </a:lnTo>
                    <a:lnTo>
                      <a:pt x="2349" y="1484"/>
                    </a:lnTo>
                    <a:lnTo>
                      <a:pt x="2347" y="1484"/>
                    </a:lnTo>
                    <a:lnTo>
                      <a:pt x="2329" y="1472"/>
                    </a:lnTo>
                    <a:lnTo>
                      <a:pt x="2327" y="1471"/>
                    </a:lnTo>
                    <a:lnTo>
                      <a:pt x="2326" y="1470"/>
                    </a:lnTo>
                    <a:lnTo>
                      <a:pt x="2325" y="1468"/>
                    </a:lnTo>
                    <a:lnTo>
                      <a:pt x="2325" y="1466"/>
                    </a:lnTo>
                    <a:lnTo>
                      <a:pt x="2325" y="1464"/>
                    </a:lnTo>
                    <a:lnTo>
                      <a:pt x="2325" y="1462"/>
                    </a:lnTo>
                    <a:lnTo>
                      <a:pt x="2325" y="1459"/>
                    </a:lnTo>
                    <a:lnTo>
                      <a:pt x="2326" y="1458"/>
                    </a:lnTo>
                    <a:lnTo>
                      <a:pt x="2327" y="1456"/>
                    </a:lnTo>
                    <a:lnTo>
                      <a:pt x="2329" y="1455"/>
                    </a:lnTo>
                    <a:lnTo>
                      <a:pt x="2330" y="1454"/>
                    </a:lnTo>
                    <a:lnTo>
                      <a:pt x="2333" y="1452"/>
                    </a:lnTo>
                    <a:lnTo>
                      <a:pt x="2334" y="1452"/>
                    </a:lnTo>
                    <a:lnTo>
                      <a:pt x="2337" y="1452"/>
                    </a:lnTo>
                    <a:lnTo>
                      <a:pt x="2338" y="1454"/>
                    </a:lnTo>
                    <a:lnTo>
                      <a:pt x="2341" y="1455"/>
                    </a:lnTo>
                    <a:close/>
                    <a:moveTo>
                      <a:pt x="2395" y="1488"/>
                    </a:moveTo>
                    <a:lnTo>
                      <a:pt x="2412" y="1499"/>
                    </a:lnTo>
                    <a:lnTo>
                      <a:pt x="2414" y="1500"/>
                    </a:lnTo>
                    <a:lnTo>
                      <a:pt x="2415" y="1503"/>
                    </a:lnTo>
                    <a:lnTo>
                      <a:pt x="2416" y="1504"/>
                    </a:lnTo>
                    <a:lnTo>
                      <a:pt x="2418" y="1505"/>
                    </a:lnTo>
                    <a:lnTo>
                      <a:pt x="2418" y="1508"/>
                    </a:lnTo>
                    <a:lnTo>
                      <a:pt x="2418" y="1511"/>
                    </a:lnTo>
                    <a:lnTo>
                      <a:pt x="2416" y="1512"/>
                    </a:lnTo>
                    <a:lnTo>
                      <a:pt x="2416" y="1515"/>
                    </a:lnTo>
                    <a:lnTo>
                      <a:pt x="2415" y="1516"/>
                    </a:lnTo>
                    <a:lnTo>
                      <a:pt x="2412" y="1517"/>
                    </a:lnTo>
                    <a:lnTo>
                      <a:pt x="2411" y="1519"/>
                    </a:lnTo>
                    <a:lnTo>
                      <a:pt x="2410" y="1519"/>
                    </a:lnTo>
                    <a:lnTo>
                      <a:pt x="2407" y="1519"/>
                    </a:lnTo>
                    <a:lnTo>
                      <a:pt x="2406" y="1519"/>
                    </a:lnTo>
                    <a:lnTo>
                      <a:pt x="2403" y="1519"/>
                    </a:lnTo>
                    <a:lnTo>
                      <a:pt x="2402" y="1517"/>
                    </a:lnTo>
                    <a:lnTo>
                      <a:pt x="2383" y="1507"/>
                    </a:lnTo>
                    <a:lnTo>
                      <a:pt x="2382" y="1504"/>
                    </a:lnTo>
                    <a:lnTo>
                      <a:pt x="2380" y="1503"/>
                    </a:lnTo>
                    <a:lnTo>
                      <a:pt x="2379" y="1501"/>
                    </a:lnTo>
                    <a:lnTo>
                      <a:pt x="2379" y="1499"/>
                    </a:lnTo>
                    <a:lnTo>
                      <a:pt x="2378" y="1497"/>
                    </a:lnTo>
                    <a:lnTo>
                      <a:pt x="2378" y="1495"/>
                    </a:lnTo>
                    <a:lnTo>
                      <a:pt x="2379" y="1493"/>
                    </a:lnTo>
                    <a:lnTo>
                      <a:pt x="2380" y="1492"/>
                    </a:lnTo>
                    <a:lnTo>
                      <a:pt x="2380" y="1489"/>
                    </a:lnTo>
                    <a:lnTo>
                      <a:pt x="2383" y="1488"/>
                    </a:lnTo>
                    <a:lnTo>
                      <a:pt x="2384" y="1487"/>
                    </a:lnTo>
                    <a:lnTo>
                      <a:pt x="2386" y="1487"/>
                    </a:lnTo>
                    <a:lnTo>
                      <a:pt x="2388" y="1487"/>
                    </a:lnTo>
                    <a:lnTo>
                      <a:pt x="2391" y="1487"/>
                    </a:lnTo>
                    <a:lnTo>
                      <a:pt x="2392" y="1487"/>
                    </a:lnTo>
                    <a:lnTo>
                      <a:pt x="2395" y="1488"/>
                    </a:lnTo>
                    <a:close/>
                    <a:moveTo>
                      <a:pt x="2448" y="1521"/>
                    </a:moveTo>
                    <a:lnTo>
                      <a:pt x="2467" y="1533"/>
                    </a:lnTo>
                    <a:lnTo>
                      <a:pt x="2468" y="1535"/>
                    </a:lnTo>
                    <a:lnTo>
                      <a:pt x="2469" y="1536"/>
                    </a:lnTo>
                    <a:lnTo>
                      <a:pt x="2471" y="1537"/>
                    </a:lnTo>
                    <a:lnTo>
                      <a:pt x="2471" y="1540"/>
                    </a:lnTo>
                    <a:lnTo>
                      <a:pt x="2472" y="1541"/>
                    </a:lnTo>
                    <a:lnTo>
                      <a:pt x="2471" y="1544"/>
                    </a:lnTo>
                    <a:lnTo>
                      <a:pt x="2471" y="1545"/>
                    </a:lnTo>
                    <a:lnTo>
                      <a:pt x="2469" y="1548"/>
                    </a:lnTo>
                    <a:lnTo>
                      <a:pt x="2468" y="1549"/>
                    </a:lnTo>
                    <a:lnTo>
                      <a:pt x="2467" y="1551"/>
                    </a:lnTo>
                    <a:lnTo>
                      <a:pt x="2465" y="1552"/>
                    </a:lnTo>
                    <a:lnTo>
                      <a:pt x="2463" y="1552"/>
                    </a:lnTo>
                    <a:lnTo>
                      <a:pt x="2461" y="1553"/>
                    </a:lnTo>
                    <a:lnTo>
                      <a:pt x="2459" y="1553"/>
                    </a:lnTo>
                    <a:lnTo>
                      <a:pt x="2457" y="1552"/>
                    </a:lnTo>
                    <a:lnTo>
                      <a:pt x="2455" y="1552"/>
                    </a:lnTo>
                    <a:lnTo>
                      <a:pt x="2438" y="1540"/>
                    </a:lnTo>
                    <a:lnTo>
                      <a:pt x="2435" y="1539"/>
                    </a:lnTo>
                    <a:lnTo>
                      <a:pt x="2434" y="1537"/>
                    </a:lnTo>
                    <a:lnTo>
                      <a:pt x="2434" y="1535"/>
                    </a:lnTo>
                    <a:lnTo>
                      <a:pt x="2432" y="1533"/>
                    </a:lnTo>
                    <a:lnTo>
                      <a:pt x="2432" y="1531"/>
                    </a:lnTo>
                    <a:lnTo>
                      <a:pt x="2432" y="1529"/>
                    </a:lnTo>
                    <a:lnTo>
                      <a:pt x="2434" y="1527"/>
                    </a:lnTo>
                    <a:lnTo>
                      <a:pt x="2434" y="1525"/>
                    </a:lnTo>
                    <a:lnTo>
                      <a:pt x="2435" y="1524"/>
                    </a:lnTo>
                    <a:lnTo>
                      <a:pt x="2436" y="1523"/>
                    </a:lnTo>
                    <a:lnTo>
                      <a:pt x="2439" y="1521"/>
                    </a:lnTo>
                    <a:lnTo>
                      <a:pt x="2440" y="1520"/>
                    </a:lnTo>
                    <a:lnTo>
                      <a:pt x="2443" y="1520"/>
                    </a:lnTo>
                    <a:lnTo>
                      <a:pt x="2444" y="1520"/>
                    </a:lnTo>
                    <a:lnTo>
                      <a:pt x="2447" y="1521"/>
                    </a:lnTo>
                    <a:lnTo>
                      <a:pt x="2448" y="1521"/>
                    </a:lnTo>
                    <a:close/>
                  </a:path>
                </a:pathLst>
              </a:custGeom>
              <a:solidFill>
                <a:srgbClr val="003300"/>
              </a:solidFill>
              <a:ln w="1588">
                <a:solidFill>
                  <a:srgbClr val="003300"/>
                </a:solidFill>
                <a:round/>
                <a:headEnd/>
                <a:tailEnd/>
              </a:ln>
            </p:spPr>
            <p:txBody>
              <a:bodyPr/>
              <a:lstStyle/>
              <a:p>
                <a:endParaRPr lang="ar-OM"/>
              </a:p>
            </p:txBody>
          </p:sp>
          <p:sp>
            <p:nvSpPr>
              <p:cNvPr id="118" name="Freeform 40"/>
              <p:cNvSpPr>
                <a:spLocks/>
              </p:cNvSpPr>
              <p:nvPr/>
            </p:nvSpPr>
            <p:spPr bwMode="auto">
              <a:xfrm>
                <a:off x="4466" y="1956"/>
                <a:ext cx="73" cy="62"/>
              </a:xfrm>
              <a:custGeom>
                <a:avLst/>
                <a:gdLst>
                  <a:gd name="T0" fmla="*/ 1 w 146"/>
                  <a:gd name="T1" fmla="*/ 0 h 125"/>
                  <a:gd name="T2" fmla="*/ 1 w 146"/>
                  <a:gd name="T3" fmla="*/ 0 h 125"/>
                  <a:gd name="T4" fmla="*/ 0 w 146"/>
                  <a:gd name="T5" fmla="*/ 0 h 125"/>
                  <a:gd name="T6" fmla="*/ 1 w 146"/>
                  <a:gd name="T7" fmla="*/ 0 h 125"/>
                  <a:gd name="T8" fmla="*/ 0 60000 65536"/>
                  <a:gd name="T9" fmla="*/ 0 60000 65536"/>
                  <a:gd name="T10" fmla="*/ 0 60000 65536"/>
                  <a:gd name="T11" fmla="*/ 0 60000 65536"/>
                  <a:gd name="T12" fmla="*/ 0 w 146"/>
                  <a:gd name="T13" fmla="*/ 0 h 125"/>
                  <a:gd name="T14" fmla="*/ 146 w 146"/>
                  <a:gd name="T15" fmla="*/ 125 h 125"/>
                </a:gdLst>
                <a:ahLst/>
                <a:cxnLst>
                  <a:cxn ang="T8">
                    <a:pos x="T0" y="T1"/>
                  </a:cxn>
                  <a:cxn ang="T9">
                    <a:pos x="T2" y="T3"/>
                  </a:cxn>
                  <a:cxn ang="T10">
                    <a:pos x="T4" y="T5"/>
                  </a:cxn>
                  <a:cxn ang="T11">
                    <a:pos x="T6" y="T7"/>
                  </a:cxn>
                </a:cxnLst>
                <a:rect l="T12" t="T13" r="T14" b="T15"/>
                <a:pathLst>
                  <a:path w="146" h="125">
                    <a:moveTo>
                      <a:pt x="70" y="0"/>
                    </a:moveTo>
                    <a:lnTo>
                      <a:pt x="146" y="125"/>
                    </a:lnTo>
                    <a:lnTo>
                      <a:pt x="0" y="111"/>
                    </a:lnTo>
                    <a:lnTo>
                      <a:pt x="70" y="0"/>
                    </a:lnTo>
                    <a:close/>
                  </a:path>
                </a:pathLst>
              </a:custGeom>
              <a:solidFill>
                <a:srgbClr val="003300"/>
              </a:solidFill>
              <a:ln w="9525">
                <a:noFill/>
                <a:round/>
                <a:headEnd/>
                <a:tailEnd/>
              </a:ln>
            </p:spPr>
            <p:txBody>
              <a:bodyPr/>
              <a:lstStyle/>
              <a:p>
                <a:endParaRPr lang="ar-OM"/>
              </a:p>
            </p:txBody>
          </p:sp>
        </p:grpSp>
        <p:grpSp>
          <p:nvGrpSpPr>
            <p:cNvPr id="114" name="Group 41"/>
            <p:cNvGrpSpPr>
              <a:grpSpLocks/>
            </p:cNvGrpSpPr>
            <p:nvPr/>
          </p:nvGrpSpPr>
          <p:grpSpPr bwMode="auto">
            <a:xfrm>
              <a:off x="3193" y="2797"/>
              <a:ext cx="1374" cy="811"/>
              <a:chOff x="3193" y="2797"/>
              <a:chExt cx="1374" cy="811"/>
            </a:xfrm>
          </p:grpSpPr>
          <p:sp>
            <p:nvSpPr>
              <p:cNvPr id="115" name="Freeform 42"/>
              <p:cNvSpPr>
                <a:spLocks noEditPoints="1"/>
              </p:cNvSpPr>
              <p:nvPr/>
            </p:nvSpPr>
            <p:spPr bwMode="auto">
              <a:xfrm>
                <a:off x="3193" y="2816"/>
                <a:ext cx="1328" cy="792"/>
              </a:xfrm>
              <a:custGeom>
                <a:avLst/>
                <a:gdLst>
                  <a:gd name="T0" fmla="*/ 1 w 2472"/>
                  <a:gd name="T1" fmla="*/ 1 h 1552"/>
                  <a:gd name="T2" fmla="*/ 1 w 2472"/>
                  <a:gd name="T3" fmla="*/ 1 h 1552"/>
                  <a:gd name="T4" fmla="*/ 1 w 2472"/>
                  <a:gd name="T5" fmla="*/ 1 h 1552"/>
                  <a:gd name="T6" fmla="*/ 1 w 2472"/>
                  <a:gd name="T7" fmla="*/ 1 h 1552"/>
                  <a:gd name="T8" fmla="*/ 1 w 2472"/>
                  <a:gd name="T9" fmla="*/ 1 h 1552"/>
                  <a:gd name="T10" fmla="*/ 1 w 2472"/>
                  <a:gd name="T11" fmla="*/ 1 h 1552"/>
                  <a:gd name="T12" fmla="*/ 1 w 2472"/>
                  <a:gd name="T13" fmla="*/ 1 h 1552"/>
                  <a:gd name="T14" fmla="*/ 1 w 2472"/>
                  <a:gd name="T15" fmla="*/ 1 h 1552"/>
                  <a:gd name="T16" fmla="*/ 1 w 2472"/>
                  <a:gd name="T17" fmla="*/ 1 h 1552"/>
                  <a:gd name="T18" fmla="*/ 1 w 2472"/>
                  <a:gd name="T19" fmla="*/ 1 h 1552"/>
                  <a:gd name="T20" fmla="*/ 1 w 2472"/>
                  <a:gd name="T21" fmla="*/ 1 h 1552"/>
                  <a:gd name="T22" fmla="*/ 1 w 2472"/>
                  <a:gd name="T23" fmla="*/ 1 h 1552"/>
                  <a:gd name="T24" fmla="*/ 1 w 2472"/>
                  <a:gd name="T25" fmla="*/ 1 h 1552"/>
                  <a:gd name="T26" fmla="*/ 1 w 2472"/>
                  <a:gd name="T27" fmla="*/ 1 h 1552"/>
                  <a:gd name="T28" fmla="*/ 1 w 2472"/>
                  <a:gd name="T29" fmla="*/ 1 h 1552"/>
                  <a:gd name="T30" fmla="*/ 1 w 2472"/>
                  <a:gd name="T31" fmla="*/ 1 h 1552"/>
                  <a:gd name="T32" fmla="*/ 1 w 2472"/>
                  <a:gd name="T33" fmla="*/ 1 h 1552"/>
                  <a:gd name="T34" fmla="*/ 1 w 2472"/>
                  <a:gd name="T35" fmla="*/ 1 h 1552"/>
                  <a:gd name="T36" fmla="*/ 1 w 2472"/>
                  <a:gd name="T37" fmla="*/ 1 h 1552"/>
                  <a:gd name="T38" fmla="*/ 1 w 2472"/>
                  <a:gd name="T39" fmla="*/ 1 h 1552"/>
                  <a:gd name="T40" fmla="*/ 1 w 2472"/>
                  <a:gd name="T41" fmla="*/ 1 h 1552"/>
                  <a:gd name="T42" fmla="*/ 1 w 2472"/>
                  <a:gd name="T43" fmla="*/ 1 h 1552"/>
                  <a:gd name="T44" fmla="*/ 1 w 2472"/>
                  <a:gd name="T45" fmla="*/ 1 h 1552"/>
                  <a:gd name="T46" fmla="*/ 1 w 2472"/>
                  <a:gd name="T47" fmla="*/ 1 h 1552"/>
                  <a:gd name="T48" fmla="*/ 1 w 2472"/>
                  <a:gd name="T49" fmla="*/ 1 h 1552"/>
                  <a:gd name="T50" fmla="*/ 1 w 2472"/>
                  <a:gd name="T51" fmla="*/ 1 h 1552"/>
                  <a:gd name="T52" fmla="*/ 1 w 2472"/>
                  <a:gd name="T53" fmla="*/ 1 h 1552"/>
                  <a:gd name="T54" fmla="*/ 1 w 2472"/>
                  <a:gd name="T55" fmla="*/ 1 h 1552"/>
                  <a:gd name="T56" fmla="*/ 1 w 2472"/>
                  <a:gd name="T57" fmla="*/ 1 h 1552"/>
                  <a:gd name="T58" fmla="*/ 1 w 2472"/>
                  <a:gd name="T59" fmla="*/ 1 h 1552"/>
                  <a:gd name="T60" fmla="*/ 1 w 2472"/>
                  <a:gd name="T61" fmla="*/ 1 h 1552"/>
                  <a:gd name="T62" fmla="*/ 1 w 2472"/>
                  <a:gd name="T63" fmla="*/ 1 h 1552"/>
                  <a:gd name="T64" fmla="*/ 1 w 2472"/>
                  <a:gd name="T65" fmla="*/ 1 h 1552"/>
                  <a:gd name="T66" fmla="*/ 1 w 2472"/>
                  <a:gd name="T67" fmla="*/ 1 h 1552"/>
                  <a:gd name="T68" fmla="*/ 1 w 2472"/>
                  <a:gd name="T69" fmla="*/ 1 h 1552"/>
                  <a:gd name="T70" fmla="*/ 1 w 2472"/>
                  <a:gd name="T71" fmla="*/ 1 h 1552"/>
                  <a:gd name="T72" fmla="*/ 1 w 2472"/>
                  <a:gd name="T73" fmla="*/ 1 h 1552"/>
                  <a:gd name="T74" fmla="*/ 1 w 2472"/>
                  <a:gd name="T75" fmla="*/ 1 h 1552"/>
                  <a:gd name="T76" fmla="*/ 1 w 2472"/>
                  <a:gd name="T77" fmla="*/ 1 h 1552"/>
                  <a:gd name="T78" fmla="*/ 1 w 2472"/>
                  <a:gd name="T79" fmla="*/ 1 h 1552"/>
                  <a:gd name="T80" fmla="*/ 1 w 2472"/>
                  <a:gd name="T81" fmla="*/ 1 h 1552"/>
                  <a:gd name="T82" fmla="*/ 1 w 2472"/>
                  <a:gd name="T83" fmla="*/ 1 h 1552"/>
                  <a:gd name="T84" fmla="*/ 1 w 2472"/>
                  <a:gd name="T85" fmla="*/ 1 h 1552"/>
                  <a:gd name="T86" fmla="*/ 1 w 2472"/>
                  <a:gd name="T87" fmla="*/ 1 h 1552"/>
                  <a:gd name="T88" fmla="*/ 1 w 2472"/>
                  <a:gd name="T89" fmla="*/ 1 h 1552"/>
                  <a:gd name="T90" fmla="*/ 1 w 2472"/>
                  <a:gd name="T91" fmla="*/ 1 h 1552"/>
                  <a:gd name="T92" fmla="*/ 1 w 2472"/>
                  <a:gd name="T93" fmla="*/ 1 h 1552"/>
                  <a:gd name="T94" fmla="*/ 1 w 2472"/>
                  <a:gd name="T95" fmla="*/ 1 h 1552"/>
                  <a:gd name="T96" fmla="*/ 1 w 2472"/>
                  <a:gd name="T97" fmla="*/ 1 h 1552"/>
                  <a:gd name="T98" fmla="*/ 1 w 2472"/>
                  <a:gd name="T99" fmla="*/ 1 h 1552"/>
                  <a:gd name="T100" fmla="*/ 1 w 2472"/>
                  <a:gd name="T101" fmla="*/ 1 h 1552"/>
                  <a:gd name="T102" fmla="*/ 1 w 2472"/>
                  <a:gd name="T103" fmla="*/ 1 h 1552"/>
                  <a:gd name="T104" fmla="*/ 1 w 2472"/>
                  <a:gd name="T105" fmla="*/ 1 h 1552"/>
                  <a:gd name="T106" fmla="*/ 1 w 2472"/>
                  <a:gd name="T107" fmla="*/ 1 h 1552"/>
                  <a:gd name="T108" fmla="*/ 1 w 2472"/>
                  <a:gd name="T109" fmla="*/ 1 h 1552"/>
                  <a:gd name="T110" fmla="*/ 1 w 2472"/>
                  <a:gd name="T111" fmla="*/ 1 h 1552"/>
                  <a:gd name="T112" fmla="*/ 1 w 2472"/>
                  <a:gd name="T113" fmla="*/ 1 h 1552"/>
                  <a:gd name="T114" fmla="*/ 1 w 2472"/>
                  <a:gd name="T115" fmla="*/ 1 h 1552"/>
                  <a:gd name="T116" fmla="*/ 1 w 2472"/>
                  <a:gd name="T117" fmla="*/ 1 h 1552"/>
                  <a:gd name="T118" fmla="*/ 1 w 2472"/>
                  <a:gd name="T119" fmla="*/ 1 h 1552"/>
                  <a:gd name="T120" fmla="*/ 1 w 2472"/>
                  <a:gd name="T121" fmla="*/ 1 h 1552"/>
                  <a:gd name="T122" fmla="*/ 1 w 2472"/>
                  <a:gd name="T123" fmla="*/ 1 h 1552"/>
                  <a:gd name="T124" fmla="*/ 1 w 2472"/>
                  <a:gd name="T125" fmla="*/ 1 h 1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2"/>
                  <a:gd name="T190" fmla="*/ 0 h 1552"/>
                  <a:gd name="T191" fmla="*/ 2472 w 2472"/>
                  <a:gd name="T192" fmla="*/ 1552 h 15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2" h="1552">
                    <a:moveTo>
                      <a:pt x="5" y="1533"/>
                    </a:moveTo>
                    <a:lnTo>
                      <a:pt x="24" y="1521"/>
                    </a:lnTo>
                    <a:lnTo>
                      <a:pt x="25" y="1520"/>
                    </a:lnTo>
                    <a:lnTo>
                      <a:pt x="28" y="1520"/>
                    </a:lnTo>
                    <a:lnTo>
                      <a:pt x="29" y="1520"/>
                    </a:lnTo>
                    <a:lnTo>
                      <a:pt x="32" y="1520"/>
                    </a:lnTo>
                    <a:lnTo>
                      <a:pt x="33" y="1520"/>
                    </a:lnTo>
                    <a:lnTo>
                      <a:pt x="36" y="1521"/>
                    </a:lnTo>
                    <a:lnTo>
                      <a:pt x="37" y="1523"/>
                    </a:lnTo>
                    <a:lnTo>
                      <a:pt x="38" y="1525"/>
                    </a:lnTo>
                    <a:lnTo>
                      <a:pt x="38" y="1527"/>
                    </a:lnTo>
                    <a:lnTo>
                      <a:pt x="40" y="1529"/>
                    </a:lnTo>
                    <a:lnTo>
                      <a:pt x="40" y="1531"/>
                    </a:lnTo>
                    <a:lnTo>
                      <a:pt x="40" y="1533"/>
                    </a:lnTo>
                    <a:lnTo>
                      <a:pt x="38" y="1535"/>
                    </a:lnTo>
                    <a:lnTo>
                      <a:pt x="37" y="1536"/>
                    </a:lnTo>
                    <a:lnTo>
                      <a:pt x="36" y="1539"/>
                    </a:lnTo>
                    <a:lnTo>
                      <a:pt x="35" y="1540"/>
                    </a:lnTo>
                    <a:lnTo>
                      <a:pt x="17" y="1551"/>
                    </a:lnTo>
                    <a:lnTo>
                      <a:pt x="15" y="1552"/>
                    </a:lnTo>
                    <a:lnTo>
                      <a:pt x="13" y="1552"/>
                    </a:lnTo>
                    <a:lnTo>
                      <a:pt x="11" y="1552"/>
                    </a:lnTo>
                    <a:lnTo>
                      <a:pt x="9" y="1552"/>
                    </a:lnTo>
                    <a:lnTo>
                      <a:pt x="7" y="1552"/>
                    </a:lnTo>
                    <a:lnTo>
                      <a:pt x="5" y="1551"/>
                    </a:lnTo>
                    <a:lnTo>
                      <a:pt x="4" y="1549"/>
                    </a:lnTo>
                    <a:lnTo>
                      <a:pt x="3" y="1548"/>
                    </a:lnTo>
                    <a:lnTo>
                      <a:pt x="1" y="1545"/>
                    </a:lnTo>
                    <a:lnTo>
                      <a:pt x="0" y="1544"/>
                    </a:lnTo>
                    <a:lnTo>
                      <a:pt x="0" y="1541"/>
                    </a:lnTo>
                    <a:lnTo>
                      <a:pt x="1" y="1540"/>
                    </a:lnTo>
                    <a:lnTo>
                      <a:pt x="1" y="1537"/>
                    </a:lnTo>
                    <a:lnTo>
                      <a:pt x="3" y="1536"/>
                    </a:lnTo>
                    <a:lnTo>
                      <a:pt x="4" y="1535"/>
                    </a:lnTo>
                    <a:lnTo>
                      <a:pt x="5" y="1533"/>
                    </a:lnTo>
                    <a:close/>
                    <a:moveTo>
                      <a:pt x="60" y="1499"/>
                    </a:moveTo>
                    <a:lnTo>
                      <a:pt x="77" y="1488"/>
                    </a:lnTo>
                    <a:lnTo>
                      <a:pt x="80" y="1487"/>
                    </a:lnTo>
                    <a:lnTo>
                      <a:pt x="81" y="1486"/>
                    </a:lnTo>
                    <a:lnTo>
                      <a:pt x="84" y="1486"/>
                    </a:lnTo>
                    <a:lnTo>
                      <a:pt x="85" y="1487"/>
                    </a:lnTo>
                    <a:lnTo>
                      <a:pt x="88" y="1487"/>
                    </a:lnTo>
                    <a:lnTo>
                      <a:pt x="89" y="1488"/>
                    </a:lnTo>
                    <a:lnTo>
                      <a:pt x="90" y="1490"/>
                    </a:lnTo>
                    <a:lnTo>
                      <a:pt x="92" y="1491"/>
                    </a:lnTo>
                    <a:lnTo>
                      <a:pt x="93" y="1494"/>
                    </a:lnTo>
                    <a:lnTo>
                      <a:pt x="93" y="1495"/>
                    </a:lnTo>
                    <a:lnTo>
                      <a:pt x="94" y="1498"/>
                    </a:lnTo>
                    <a:lnTo>
                      <a:pt x="93" y="1499"/>
                    </a:lnTo>
                    <a:lnTo>
                      <a:pt x="93" y="1502"/>
                    </a:lnTo>
                    <a:lnTo>
                      <a:pt x="92" y="1503"/>
                    </a:lnTo>
                    <a:lnTo>
                      <a:pt x="90" y="1504"/>
                    </a:lnTo>
                    <a:lnTo>
                      <a:pt x="89" y="1506"/>
                    </a:lnTo>
                    <a:lnTo>
                      <a:pt x="70" y="1517"/>
                    </a:lnTo>
                    <a:lnTo>
                      <a:pt x="69" y="1517"/>
                    </a:lnTo>
                    <a:lnTo>
                      <a:pt x="66" y="1519"/>
                    </a:lnTo>
                    <a:lnTo>
                      <a:pt x="65" y="1519"/>
                    </a:lnTo>
                    <a:lnTo>
                      <a:pt x="62" y="1519"/>
                    </a:lnTo>
                    <a:lnTo>
                      <a:pt x="61" y="1517"/>
                    </a:lnTo>
                    <a:lnTo>
                      <a:pt x="58" y="1516"/>
                    </a:lnTo>
                    <a:lnTo>
                      <a:pt x="57" y="1515"/>
                    </a:lnTo>
                    <a:lnTo>
                      <a:pt x="56" y="1514"/>
                    </a:lnTo>
                    <a:lnTo>
                      <a:pt x="56" y="1512"/>
                    </a:lnTo>
                    <a:lnTo>
                      <a:pt x="54" y="1510"/>
                    </a:lnTo>
                    <a:lnTo>
                      <a:pt x="54" y="1508"/>
                    </a:lnTo>
                    <a:lnTo>
                      <a:pt x="54" y="1506"/>
                    </a:lnTo>
                    <a:lnTo>
                      <a:pt x="56" y="1504"/>
                    </a:lnTo>
                    <a:lnTo>
                      <a:pt x="56" y="1502"/>
                    </a:lnTo>
                    <a:lnTo>
                      <a:pt x="57" y="1500"/>
                    </a:lnTo>
                    <a:lnTo>
                      <a:pt x="60" y="1499"/>
                    </a:lnTo>
                    <a:close/>
                    <a:moveTo>
                      <a:pt x="114" y="1466"/>
                    </a:moveTo>
                    <a:lnTo>
                      <a:pt x="131" y="1454"/>
                    </a:lnTo>
                    <a:lnTo>
                      <a:pt x="133" y="1454"/>
                    </a:lnTo>
                    <a:lnTo>
                      <a:pt x="135" y="1452"/>
                    </a:lnTo>
                    <a:lnTo>
                      <a:pt x="138" y="1452"/>
                    </a:lnTo>
                    <a:lnTo>
                      <a:pt x="139" y="1452"/>
                    </a:lnTo>
                    <a:lnTo>
                      <a:pt x="142" y="1454"/>
                    </a:lnTo>
                    <a:lnTo>
                      <a:pt x="143" y="1454"/>
                    </a:lnTo>
                    <a:lnTo>
                      <a:pt x="145" y="1455"/>
                    </a:lnTo>
                    <a:lnTo>
                      <a:pt x="146" y="1458"/>
                    </a:lnTo>
                    <a:lnTo>
                      <a:pt x="147" y="1459"/>
                    </a:lnTo>
                    <a:lnTo>
                      <a:pt x="147" y="1462"/>
                    </a:lnTo>
                    <a:lnTo>
                      <a:pt x="147" y="1463"/>
                    </a:lnTo>
                    <a:lnTo>
                      <a:pt x="147" y="1466"/>
                    </a:lnTo>
                    <a:lnTo>
                      <a:pt x="147" y="1467"/>
                    </a:lnTo>
                    <a:lnTo>
                      <a:pt x="146" y="1470"/>
                    </a:lnTo>
                    <a:lnTo>
                      <a:pt x="145" y="1471"/>
                    </a:lnTo>
                    <a:lnTo>
                      <a:pt x="143" y="1472"/>
                    </a:lnTo>
                    <a:lnTo>
                      <a:pt x="125" y="1483"/>
                    </a:lnTo>
                    <a:lnTo>
                      <a:pt x="123" y="1484"/>
                    </a:lnTo>
                    <a:lnTo>
                      <a:pt x="121" y="1484"/>
                    </a:lnTo>
                    <a:lnTo>
                      <a:pt x="118" y="1484"/>
                    </a:lnTo>
                    <a:lnTo>
                      <a:pt x="117" y="1484"/>
                    </a:lnTo>
                    <a:lnTo>
                      <a:pt x="115" y="1484"/>
                    </a:lnTo>
                    <a:lnTo>
                      <a:pt x="113" y="1483"/>
                    </a:lnTo>
                    <a:lnTo>
                      <a:pt x="112" y="1482"/>
                    </a:lnTo>
                    <a:lnTo>
                      <a:pt x="110" y="1480"/>
                    </a:lnTo>
                    <a:lnTo>
                      <a:pt x="109" y="1478"/>
                    </a:lnTo>
                    <a:lnTo>
                      <a:pt x="109" y="1476"/>
                    </a:lnTo>
                    <a:lnTo>
                      <a:pt x="109" y="1474"/>
                    </a:lnTo>
                    <a:lnTo>
                      <a:pt x="109" y="1472"/>
                    </a:lnTo>
                    <a:lnTo>
                      <a:pt x="109" y="1470"/>
                    </a:lnTo>
                    <a:lnTo>
                      <a:pt x="110" y="1468"/>
                    </a:lnTo>
                    <a:lnTo>
                      <a:pt x="112" y="1467"/>
                    </a:lnTo>
                    <a:lnTo>
                      <a:pt x="114" y="1466"/>
                    </a:lnTo>
                    <a:close/>
                    <a:moveTo>
                      <a:pt x="167" y="1431"/>
                    </a:moveTo>
                    <a:lnTo>
                      <a:pt x="186" y="1421"/>
                    </a:lnTo>
                    <a:lnTo>
                      <a:pt x="187" y="1419"/>
                    </a:lnTo>
                    <a:lnTo>
                      <a:pt x="190" y="1419"/>
                    </a:lnTo>
                    <a:lnTo>
                      <a:pt x="191" y="1419"/>
                    </a:lnTo>
                    <a:lnTo>
                      <a:pt x="194" y="1419"/>
                    </a:lnTo>
                    <a:lnTo>
                      <a:pt x="195" y="1419"/>
                    </a:lnTo>
                    <a:lnTo>
                      <a:pt x="198" y="1421"/>
                    </a:lnTo>
                    <a:lnTo>
                      <a:pt x="199" y="1422"/>
                    </a:lnTo>
                    <a:lnTo>
                      <a:pt x="200" y="1423"/>
                    </a:lnTo>
                    <a:lnTo>
                      <a:pt x="200" y="1426"/>
                    </a:lnTo>
                    <a:lnTo>
                      <a:pt x="202" y="1427"/>
                    </a:lnTo>
                    <a:lnTo>
                      <a:pt x="202" y="1430"/>
                    </a:lnTo>
                    <a:lnTo>
                      <a:pt x="202" y="1431"/>
                    </a:lnTo>
                    <a:lnTo>
                      <a:pt x="200" y="1434"/>
                    </a:lnTo>
                    <a:lnTo>
                      <a:pt x="200" y="1435"/>
                    </a:lnTo>
                    <a:lnTo>
                      <a:pt x="199" y="1437"/>
                    </a:lnTo>
                    <a:lnTo>
                      <a:pt x="196" y="1438"/>
                    </a:lnTo>
                    <a:lnTo>
                      <a:pt x="179" y="1450"/>
                    </a:lnTo>
                    <a:lnTo>
                      <a:pt x="177" y="1450"/>
                    </a:lnTo>
                    <a:lnTo>
                      <a:pt x="175" y="1451"/>
                    </a:lnTo>
                    <a:lnTo>
                      <a:pt x="173" y="1451"/>
                    </a:lnTo>
                    <a:lnTo>
                      <a:pt x="171" y="1451"/>
                    </a:lnTo>
                    <a:lnTo>
                      <a:pt x="169" y="1450"/>
                    </a:lnTo>
                    <a:lnTo>
                      <a:pt x="167" y="1450"/>
                    </a:lnTo>
                    <a:lnTo>
                      <a:pt x="166" y="1448"/>
                    </a:lnTo>
                    <a:lnTo>
                      <a:pt x="165" y="1446"/>
                    </a:lnTo>
                    <a:lnTo>
                      <a:pt x="163" y="1444"/>
                    </a:lnTo>
                    <a:lnTo>
                      <a:pt x="163" y="1442"/>
                    </a:lnTo>
                    <a:lnTo>
                      <a:pt x="162" y="1440"/>
                    </a:lnTo>
                    <a:lnTo>
                      <a:pt x="163" y="1438"/>
                    </a:lnTo>
                    <a:lnTo>
                      <a:pt x="163" y="1437"/>
                    </a:lnTo>
                    <a:lnTo>
                      <a:pt x="165" y="1434"/>
                    </a:lnTo>
                    <a:lnTo>
                      <a:pt x="166" y="1433"/>
                    </a:lnTo>
                    <a:lnTo>
                      <a:pt x="167" y="1431"/>
                    </a:lnTo>
                    <a:close/>
                    <a:moveTo>
                      <a:pt x="222" y="1398"/>
                    </a:moveTo>
                    <a:lnTo>
                      <a:pt x="240" y="1386"/>
                    </a:lnTo>
                    <a:lnTo>
                      <a:pt x="242" y="1386"/>
                    </a:lnTo>
                    <a:lnTo>
                      <a:pt x="244" y="1385"/>
                    </a:lnTo>
                    <a:lnTo>
                      <a:pt x="246" y="1385"/>
                    </a:lnTo>
                    <a:lnTo>
                      <a:pt x="248" y="1385"/>
                    </a:lnTo>
                    <a:lnTo>
                      <a:pt x="250" y="1386"/>
                    </a:lnTo>
                    <a:lnTo>
                      <a:pt x="251" y="1386"/>
                    </a:lnTo>
                    <a:lnTo>
                      <a:pt x="254" y="1387"/>
                    </a:lnTo>
                    <a:lnTo>
                      <a:pt x="255" y="1390"/>
                    </a:lnTo>
                    <a:lnTo>
                      <a:pt x="255" y="1391"/>
                    </a:lnTo>
                    <a:lnTo>
                      <a:pt x="256" y="1394"/>
                    </a:lnTo>
                    <a:lnTo>
                      <a:pt x="256" y="1395"/>
                    </a:lnTo>
                    <a:lnTo>
                      <a:pt x="256" y="1398"/>
                    </a:lnTo>
                    <a:lnTo>
                      <a:pt x="255" y="1399"/>
                    </a:lnTo>
                    <a:lnTo>
                      <a:pt x="254" y="1402"/>
                    </a:lnTo>
                    <a:lnTo>
                      <a:pt x="252" y="1403"/>
                    </a:lnTo>
                    <a:lnTo>
                      <a:pt x="251" y="1405"/>
                    </a:lnTo>
                    <a:lnTo>
                      <a:pt x="232" y="1415"/>
                    </a:lnTo>
                    <a:lnTo>
                      <a:pt x="231" y="1417"/>
                    </a:lnTo>
                    <a:lnTo>
                      <a:pt x="228" y="1417"/>
                    </a:lnTo>
                    <a:lnTo>
                      <a:pt x="227" y="1418"/>
                    </a:lnTo>
                    <a:lnTo>
                      <a:pt x="224" y="1417"/>
                    </a:lnTo>
                    <a:lnTo>
                      <a:pt x="223" y="1417"/>
                    </a:lnTo>
                    <a:lnTo>
                      <a:pt x="222" y="1415"/>
                    </a:lnTo>
                    <a:lnTo>
                      <a:pt x="219" y="1414"/>
                    </a:lnTo>
                    <a:lnTo>
                      <a:pt x="218" y="1413"/>
                    </a:lnTo>
                    <a:lnTo>
                      <a:pt x="218" y="1410"/>
                    </a:lnTo>
                    <a:lnTo>
                      <a:pt x="216" y="1409"/>
                    </a:lnTo>
                    <a:lnTo>
                      <a:pt x="216" y="1406"/>
                    </a:lnTo>
                    <a:lnTo>
                      <a:pt x="216" y="1405"/>
                    </a:lnTo>
                    <a:lnTo>
                      <a:pt x="218" y="1402"/>
                    </a:lnTo>
                    <a:lnTo>
                      <a:pt x="219" y="1401"/>
                    </a:lnTo>
                    <a:lnTo>
                      <a:pt x="220" y="1399"/>
                    </a:lnTo>
                    <a:lnTo>
                      <a:pt x="222" y="1398"/>
                    </a:lnTo>
                    <a:close/>
                    <a:moveTo>
                      <a:pt x="276" y="1363"/>
                    </a:moveTo>
                    <a:lnTo>
                      <a:pt x="293" y="1353"/>
                    </a:lnTo>
                    <a:lnTo>
                      <a:pt x="296" y="1352"/>
                    </a:lnTo>
                    <a:lnTo>
                      <a:pt x="297" y="1352"/>
                    </a:lnTo>
                    <a:lnTo>
                      <a:pt x="300" y="1352"/>
                    </a:lnTo>
                    <a:lnTo>
                      <a:pt x="301" y="1352"/>
                    </a:lnTo>
                    <a:lnTo>
                      <a:pt x="304" y="1352"/>
                    </a:lnTo>
                    <a:lnTo>
                      <a:pt x="305" y="1353"/>
                    </a:lnTo>
                    <a:lnTo>
                      <a:pt x="307" y="1354"/>
                    </a:lnTo>
                    <a:lnTo>
                      <a:pt x="308" y="1357"/>
                    </a:lnTo>
                    <a:lnTo>
                      <a:pt x="309" y="1358"/>
                    </a:lnTo>
                    <a:lnTo>
                      <a:pt x="309" y="1359"/>
                    </a:lnTo>
                    <a:lnTo>
                      <a:pt x="309" y="1362"/>
                    </a:lnTo>
                    <a:lnTo>
                      <a:pt x="309" y="1363"/>
                    </a:lnTo>
                    <a:lnTo>
                      <a:pt x="309" y="1366"/>
                    </a:lnTo>
                    <a:lnTo>
                      <a:pt x="308" y="1367"/>
                    </a:lnTo>
                    <a:lnTo>
                      <a:pt x="307" y="1369"/>
                    </a:lnTo>
                    <a:lnTo>
                      <a:pt x="305" y="1371"/>
                    </a:lnTo>
                    <a:lnTo>
                      <a:pt x="287" y="1382"/>
                    </a:lnTo>
                    <a:lnTo>
                      <a:pt x="285" y="1383"/>
                    </a:lnTo>
                    <a:lnTo>
                      <a:pt x="283" y="1383"/>
                    </a:lnTo>
                    <a:lnTo>
                      <a:pt x="281" y="1383"/>
                    </a:lnTo>
                    <a:lnTo>
                      <a:pt x="279" y="1383"/>
                    </a:lnTo>
                    <a:lnTo>
                      <a:pt x="277" y="1382"/>
                    </a:lnTo>
                    <a:lnTo>
                      <a:pt x="275" y="1382"/>
                    </a:lnTo>
                    <a:lnTo>
                      <a:pt x="273" y="1381"/>
                    </a:lnTo>
                    <a:lnTo>
                      <a:pt x="272" y="1378"/>
                    </a:lnTo>
                    <a:lnTo>
                      <a:pt x="271" y="1377"/>
                    </a:lnTo>
                    <a:lnTo>
                      <a:pt x="271" y="1374"/>
                    </a:lnTo>
                    <a:lnTo>
                      <a:pt x="271" y="1373"/>
                    </a:lnTo>
                    <a:lnTo>
                      <a:pt x="271" y="1370"/>
                    </a:lnTo>
                    <a:lnTo>
                      <a:pt x="271" y="1369"/>
                    </a:lnTo>
                    <a:lnTo>
                      <a:pt x="272" y="1367"/>
                    </a:lnTo>
                    <a:lnTo>
                      <a:pt x="273" y="1365"/>
                    </a:lnTo>
                    <a:lnTo>
                      <a:pt x="276" y="1363"/>
                    </a:lnTo>
                    <a:close/>
                    <a:moveTo>
                      <a:pt x="329" y="1330"/>
                    </a:moveTo>
                    <a:lnTo>
                      <a:pt x="348" y="1320"/>
                    </a:lnTo>
                    <a:lnTo>
                      <a:pt x="349" y="1318"/>
                    </a:lnTo>
                    <a:lnTo>
                      <a:pt x="352" y="1317"/>
                    </a:lnTo>
                    <a:lnTo>
                      <a:pt x="353" y="1317"/>
                    </a:lnTo>
                    <a:lnTo>
                      <a:pt x="356" y="1317"/>
                    </a:lnTo>
                    <a:lnTo>
                      <a:pt x="357" y="1318"/>
                    </a:lnTo>
                    <a:lnTo>
                      <a:pt x="360" y="1320"/>
                    </a:lnTo>
                    <a:lnTo>
                      <a:pt x="361" y="1321"/>
                    </a:lnTo>
                    <a:lnTo>
                      <a:pt x="362" y="1322"/>
                    </a:lnTo>
                    <a:lnTo>
                      <a:pt x="364" y="1324"/>
                    </a:lnTo>
                    <a:lnTo>
                      <a:pt x="364" y="1326"/>
                    </a:lnTo>
                    <a:lnTo>
                      <a:pt x="364" y="1329"/>
                    </a:lnTo>
                    <a:lnTo>
                      <a:pt x="364" y="1330"/>
                    </a:lnTo>
                    <a:lnTo>
                      <a:pt x="362" y="1333"/>
                    </a:lnTo>
                    <a:lnTo>
                      <a:pt x="362" y="1334"/>
                    </a:lnTo>
                    <a:lnTo>
                      <a:pt x="361" y="1336"/>
                    </a:lnTo>
                    <a:lnTo>
                      <a:pt x="358" y="1337"/>
                    </a:lnTo>
                    <a:lnTo>
                      <a:pt x="341" y="1349"/>
                    </a:lnTo>
                    <a:lnTo>
                      <a:pt x="339" y="1349"/>
                    </a:lnTo>
                    <a:lnTo>
                      <a:pt x="337" y="1350"/>
                    </a:lnTo>
                    <a:lnTo>
                      <a:pt x="335" y="1350"/>
                    </a:lnTo>
                    <a:lnTo>
                      <a:pt x="333" y="1350"/>
                    </a:lnTo>
                    <a:lnTo>
                      <a:pt x="331" y="1349"/>
                    </a:lnTo>
                    <a:lnTo>
                      <a:pt x="329" y="1348"/>
                    </a:lnTo>
                    <a:lnTo>
                      <a:pt x="328" y="1346"/>
                    </a:lnTo>
                    <a:lnTo>
                      <a:pt x="327" y="1345"/>
                    </a:lnTo>
                    <a:lnTo>
                      <a:pt x="325" y="1344"/>
                    </a:lnTo>
                    <a:lnTo>
                      <a:pt x="325" y="1341"/>
                    </a:lnTo>
                    <a:lnTo>
                      <a:pt x="325" y="1338"/>
                    </a:lnTo>
                    <a:lnTo>
                      <a:pt x="325" y="1337"/>
                    </a:lnTo>
                    <a:lnTo>
                      <a:pt x="325" y="1336"/>
                    </a:lnTo>
                    <a:lnTo>
                      <a:pt x="327" y="1333"/>
                    </a:lnTo>
                    <a:lnTo>
                      <a:pt x="328" y="1332"/>
                    </a:lnTo>
                    <a:lnTo>
                      <a:pt x="329" y="1330"/>
                    </a:lnTo>
                    <a:close/>
                    <a:moveTo>
                      <a:pt x="384" y="1297"/>
                    </a:moveTo>
                    <a:lnTo>
                      <a:pt x="402" y="1285"/>
                    </a:lnTo>
                    <a:lnTo>
                      <a:pt x="404" y="1284"/>
                    </a:lnTo>
                    <a:lnTo>
                      <a:pt x="406" y="1284"/>
                    </a:lnTo>
                    <a:lnTo>
                      <a:pt x="408" y="1284"/>
                    </a:lnTo>
                    <a:lnTo>
                      <a:pt x="410" y="1284"/>
                    </a:lnTo>
                    <a:lnTo>
                      <a:pt x="412" y="1284"/>
                    </a:lnTo>
                    <a:lnTo>
                      <a:pt x="413" y="1285"/>
                    </a:lnTo>
                    <a:lnTo>
                      <a:pt x="416" y="1286"/>
                    </a:lnTo>
                    <a:lnTo>
                      <a:pt x="417" y="1289"/>
                    </a:lnTo>
                    <a:lnTo>
                      <a:pt x="417" y="1290"/>
                    </a:lnTo>
                    <a:lnTo>
                      <a:pt x="418" y="1293"/>
                    </a:lnTo>
                    <a:lnTo>
                      <a:pt x="418" y="1294"/>
                    </a:lnTo>
                    <a:lnTo>
                      <a:pt x="418" y="1297"/>
                    </a:lnTo>
                    <a:lnTo>
                      <a:pt x="417" y="1298"/>
                    </a:lnTo>
                    <a:lnTo>
                      <a:pt x="416" y="1300"/>
                    </a:lnTo>
                    <a:lnTo>
                      <a:pt x="414" y="1302"/>
                    </a:lnTo>
                    <a:lnTo>
                      <a:pt x="413" y="1304"/>
                    </a:lnTo>
                    <a:lnTo>
                      <a:pt x="396" y="1314"/>
                    </a:lnTo>
                    <a:lnTo>
                      <a:pt x="393" y="1316"/>
                    </a:lnTo>
                    <a:lnTo>
                      <a:pt x="392" y="1316"/>
                    </a:lnTo>
                    <a:lnTo>
                      <a:pt x="389" y="1316"/>
                    </a:lnTo>
                    <a:lnTo>
                      <a:pt x="386" y="1316"/>
                    </a:lnTo>
                    <a:lnTo>
                      <a:pt x="385" y="1316"/>
                    </a:lnTo>
                    <a:lnTo>
                      <a:pt x="384" y="1314"/>
                    </a:lnTo>
                    <a:lnTo>
                      <a:pt x="381" y="1313"/>
                    </a:lnTo>
                    <a:lnTo>
                      <a:pt x="381" y="1312"/>
                    </a:lnTo>
                    <a:lnTo>
                      <a:pt x="380" y="1309"/>
                    </a:lnTo>
                    <a:lnTo>
                      <a:pt x="378" y="1308"/>
                    </a:lnTo>
                    <a:lnTo>
                      <a:pt x="378" y="1305"/>
                    </a:lnTo>
                    <a:lnTo>
                      <a:pt x="378" y="1302"/>
                    </a:lnTo>
                    <a:lnTo>
                      <a:pt x="380" y="1301"/>
                    </a:lnTo>
                    <a:lnTo>
                      <a:pt x="381" y="1300"/>
                    </a:lnTo>
                    <a:lnTo>
                      <a:pt x="382" y="1297"/>
                    </a:lnTo>
                    <a:lnTo>
                      <a:pt x="384" y="1297"/>
                    </a:lnTo>
                    <a:close/>
                    <a:moveTo>
                      <a:pt x="438" y="1263"/>
                    </a:moveTo>
                    <a:lnTo>
                      <a:pt x="455" y="1252"/>
                    </a:lnTo>
                    <a:lnTo>
                      <a:pt x="458" y="1251"/>
                    </a:lnTo>
                    <a:lnTo>
                      <a:pt x="459" y="1249"/>
                    </a:lnTo>
                    <a:lnTo>
                      <a:pt x="462" y="1249"/>
                    </a:lnTo>
                    <a:lnTo>
                      <a:pt x="463" y="1251"/>
                    </a:lnTo>
                    <a:lnTo>
                      <a:pt x="466" y="1251"/>
                    </a:lnTo>
                    <a:lnTo>
                      <a:pt x="467" y="1252"/>
                    </a:lnTo>
                    <a:lnTo>
                      <a:pt x="469" y="1253"/>
                    </a:lnTo>
                    <a:lnTo>
                      <a:pt x="470" y="1255"/>
                    </a:lnTo>
                    <a:lnTo>
                      <a:pt x="471" y="1256"/>
                    </a:lnTo>
                    <a:lnTo>
                      <a:pt x="471" y="1259"/>
                    </a:lnTo>
                    <a:lnTo>
                      <a:pt x="473" y="1261"/>
                    </a:lnTo>
                    <a:lnTo>
                      <a:pt x="471" y="1263"/>
                    </a:lnTo>
                    <a:lnTo>
                      <a:pt x="471" y="1265"/>
                    </a:lnTo>
                    <a:lnTo>
                      <a:pt x="470" y="1267"/>
                    </a:lnTo>
                    <a:lnTo>
                      <a:pt x="469" y="1268"/>
                    </a:lnTo>
                    <a:lnTo>
                      <a:pt x="467" y="1269"/>
                    </a:lnTo>
                    <a:lnTo>
                      <a:pt x="449" y="1281"/>
                    </a:lnTo>
                    <a:lnTo>
                      <a:pt x="447" y="1281"/>
                    </a:lnTo>
                    <a:lnTo>
                      <a:pt x="445" y="1282"/>
                    </a:lnTo>
                    <a:lnTo>
                      <a:pt x="443" y="1282"/>
                    </a:lnTo>
                    <a:lnTo>
                      <a:pt x="441" y="1282"/>
                    </a:lnTo>
                    <a:lnTo>
                      <a:pt x="439" y="1281"/>
                    </a:lnTo>
                    <a:lnTo>
                      <a:pt x="437" y="1280"/>
                    </a:lnTo>
                    <a:lnTo>
                      <a:pt x="435" y="1278"/>
                    </a:lnTo>
                    <a:lnTo>
                      <a:pt x="434" y="1277"/>
                    </a:lnTo>
                    <a:lnTo>
                      <a:pt x="434" y="1276"/>
                    </a:lnTo>
                    <a:lnTo>
                      <a:pt x="433" y="1273"/>
                    </a:lnTo>
                    <a:lnTo>
                      <a:pt x="433" y="1271"/>
                    </a:lnTo>
                    <a:lnTo>
                      <a:pt x="433" y="1269"/>
                    </a:lnTo>
                    <a:lnTo>
                      <a:pt x="434" y="1268"/>
                    </a:lnTo>
                    <a:lnTo>
                      <a:pt x="434" y="1265"/>
                    </a:lnTo>
                    <a:lnTo>
                      <a:pt x="435" y="1264"/>
                    </a:lnTo>
                    <a:lnTo>
                      <a:pt x="438" y="1263"/>
                    </a:lnTo>
                    <a:close/>
                    <a:moveTo>
                      <a:pt x="493" y="1229"/>
                    </a:moveTo>
                    <a:lnTo>
                      <a:pt x="510" y="1217"/>
                    </a:lnTo>
                    <a:lnTo>
                      <a:pt x="511" y="1216"/>
                    </a:lnTo>
                    <a:lnTo>
                      <a:pt x="514" y="1216"/>
                    </a:lnTo>
                    <a:lnTo>
                      <a:pt x="516" y="1216"/>
                    </a:lnTo>
                    <a:lnTo>
                      <a:pt x="518" y="1216"/>
                    </a:lnTo>
                    <a:lnTo>
                      <a:pt x="520" y="1217"/>
                    </a:lnTo>
                    <a:lnTo>
                      <a:pt x="522" y="1217"/>
                    </a:lnTo>
                    <a:lnTo>
                      <a:pt x="523" y="1219"/>
                    </a:lnTo>
                    <a:lnTo>
                      <a:pt x="524" y="1221"/>
                    </a:lnTo>
                    <a:lnTo>
                      <a:pt x="526" y="1223"/>
                    </a:lnTo>
                    <a:lnTo>
                      <a:pt x="526" y="1225"/>
                    </a:lnTo>
                    <a:lnTo>
                      <a:pt x="526" y="1227"/>
                    </a:lnTo>
                    <a:lnTo>
                      <a:pt x="526" y="1229"/>
                    </a:lnTo>
                    <a:lnTo>
                      <a:pt x="526" y="1231"/>
                    </a:lnTo>
                    <a:lnTo>
                      <a:pt x="524" y="1233"/>
                    </a:lnTo>
                    <a:lnTo>
                      <a:pt x="523" y="1235"/>
                    </a:lnTo>
                    <a:lnTo>
                      <a:pt x="522" y="1236"/>
                    </a:lnTo>
                    <a:lnTo>
                      <a:pt x="503" y="1247"/>
                    </a:lnTo>
                    <a:lnTo>
                      <a:pt x="502" y="1248"/>
                    </a:lnTo>
                    <a:lnTo>
                      <a:pt x="499" y="1248"/>
                    </a:lnTo>
                    <a:lnTo>
                      <a:pt x="497" y="1248"/>
                    </a:lnTo>
                    <a:lnTo>
                      <a:pt x="495" y="1248"/>
                    </a:lnTo>
                    <a:lnTo>
                      <a:pt x="493" y="1248"/>
                    </a:lnTo>
                    <a:lnTo>
                      <a:pt x="491" y="1247"/>
                    </a:lnTo>
                    <a:lnTo>
                      <a:pt x="490" y="1245"/>
                    </a:lnTo>
                    <a:lnTo>
                      <a:pt x="489" y="1244"/>
                    </a:lnTo>
                    <a:lnTo>
                      <a:pt x="487" y="1241"/>
                    </a:lnTo>
                    <a:lnTo>
                      <a:pt x="487" y="1240"/>
                    </a:lnTo>
                    <a:lnTo>
                      <a:pt x="487" y="1237"/>
                    </a:lnTo>
                    <a:lnTo>
                      <a:pt x="487" y="1236"/>
                    </a:lnTo>
                    <a:lnTo>
                      <a:pt x="487" y="1233"/>
                    </a:lnTo>
                    <a:lnTo>
                      <a:pt x="489" y="1232"/>
                    </a:lnTo>
                    <a:lnTo>
                      <a:pt x="490" y="1231"/>
                    </a:lnTo>
                    <a:lnTo>
                      <a:pt x="493" y="1229"/>
                    </a:lnTo>
                    <a:close/>
                    <a:moveTo>
                      <a:pt x="546" y="1195"/>
                    </a:moveTo>
                    <a:lnTo>
                      <a:pt x="564" y="1184"/>
                    </a:lnTo>
                    <a:lnTo>
                      <a:pt x="566" y="1183"/>
                    </a:lnTo>
                    <a:lnTo>
                      <a:pt x="568" y="1183"/>
                    </a:lnTo>
                    <a:lnTo>
                      <a:pt x="570" y="1182"/>
                    </a:lnTo>
                    <a:lnTo>
                      <a:pt x="572" y="1183"/>
                    </a:lnTo>
                    <a:lnTo>
                      <a:pt x="574" y="1183"/>
                    </a:lnTo>
                    <a:lnTo>
                      <a:pt x="576" y="1184"/>
                    </a:lnTo>
                    <a:lnTo>
                      <a:pt x="578" y="1186"/>
                    </a:lnTo>
                    <a:lnTo>
                      <a:pt x="579" y="1187"/>
                    </a:lnTo>
                    <a:lnTo>
                      <a:pt x="579" y="1190"/>
                    </a:lnTo>
                    <a:lnTo>
                      <a:pt x="580" y="1191"/>
                    </a:lnTo>
                    <a:lnTo>
                      <a:pt x="580" y="1194"/>
                    </a:lnTo>
                    <a:lnTo>
                      <a:pt x="580" y="1195"/>
                    </a:lnTo>
                    <a:lnTo>
                      <a:pt x="579" y="1197"/>
                    </a:lnTo>
                    <a:lnTo>
                      <a:pt x="579" y="1199"/>
                    </a:lnTo>
                    <a:lnTo>
                      <a:pt x="578" y="1200"/>
                    </a:lnTo>
                    <a:lnTo>
                      <a:pt x="575" y="1201"/>
                    </a:lnTo>
                    <a:lnTo>
                      <a:pt x="558" y="1213"/>
                    </a:lnTo>
                    <a:lnTo>
                      <a:pt x="555" y="1213"/>
                    </a:lnTo>
                    <a:lnTo>
                      <a:pt x="554" y="1215"/>
                    </a:lnTo>
                    <a:lnTo>
                      <a:pt x="551" y="1215"/>
                    </a:lnTo>
                    <a:lnTo>
                      <a:pt x="550" y="1215"/>
                    </a:lnTo>
                    <a:lnTo>
                      <a:pt x="547" y="1213"/>
                    </a:lnTo>
                    <a:lnTo>
                      <a:pt x="546" y="1213"/>
                    </a:lnTo>
                    <a:lnTo>
                      <a:pt x="544" y="1212"/>
                    </a:lnTo>
                    <a:lnTo>
                      <a:pt x="543" y="1209"/>
                    </a:lnTo>
                    <a:lnTo>
                      <a:pt x="542" y="1208"/>
                    </a:lnTo>
                    <a:lnTo>
                      <a:pt x="540" y="1205"/>
                    </a:lnTo>
                    <a:lnTo>
                      <a:pt x="540" y="1204"/>
                    </a:lnTo>
                    <a:lnTo>
                      <a:pt x="542" y="1201"/>
                    </a:lnTo>
                    <a:lnTo>
                      <a:pt x="542" y="1200"/>
                    </a:lnTo>
                    <a:lnTo>
                      <a:pt x="543" y="1197"/>
                    </a:lnTo>
                    <a:lnTo>
                      <a:pt x="544" y="1196"/>
                    </a:lnTo>
                    <a:lnTo>
                      <a:pt x="546" y="1195"/>
                    </a:lnTo>
                    <a:close/>
                    <a:moveTo>
                      <a:pt x="600" y="1162"/>
                    </a:moveTo>
                    <a:lnTo>
                      <a:pt x="619" y="1150"/>
                    </a:lnTo>
                    <a:lnTo>
                      <a:pt x="620" y="1150"/>
                    </a:lnTo>
                    <a:lnTo>
                      <a:pt x="621" y="1148"/>
                    </a:lnTo>
                    <a:lnTo>
                      <a:pt x="624" y="1148"/>
                    </a:lnTo>
                    <a:lnTo>
                      <a:pt x="625" y="1148"/>
                    </a:lnTo>
                    <a:lnTo>
                      <a:pt x="628" y="1150"/>
                    </a:lnTo>
                    <a:lnTo>
                      <a:pt x="629" y="1150"/>
                    </a:lnTo>
                    <a:lnTo>
                      <a:pt x="631" y="1151"/>
                    </a:lnTo>
                    <a:lnTo>
                      <a:pt x="633" y="1154"/>
                    </a:lnTo>
                    <a:lnTo>
                      <a:pt x="633" y="1155"/>
                    </a:lnTo>
                    <a:lnTo>
                      <a:pt x="635" y="1158"/>
                    </a:lnTo>
                    <a:lnTo>
                      <a:pt x="635" y="1159"/>
                    </a:lnTo>
                    <a:lnTo>
                      <a:pt x="633" y="1162"/>
                    </a:lnTo>
                    <a:lnTo>
                      <a:pt x="633" y="1163"/>
                    </a:lnTo>
                    <a:lnTo>
                      <a:pt x="632" y="1166"/>
                    </a:lnTo>
                    <a:lnTo>
                      <a:pt x="631" y="1167"/>
                    </a:lnTo>
                    <a:lnTo>
                      <a:pt x="629" y="1168"/>
                    </a:lnTo>
                    <a:lnTo>
                      <a:pt x="611" y="1179"/>
                    </a:lnTo>
                    <a:lnTo>
                      <a:pt x="609" y="1180"/>
                    </a:lnTo>
                    <a:lnTo>
                      <a:pt x="607" y="1180"/>
                    </a:lnTo>
                    <a:lnTo>
                      <a:pt x="605" y="1180"/>
                    </a:lnTo>
                    <a:lnTo>
                      <a:pt x="603" y="1180"/>
                    </a:lnTo>
                    <a:lnTo>
                      <a:pt x="601" y="1180"/>
                    </a:lnTo>
                    <a:lnTo>
                      <a:pt x="599" y="1179"/>
                    </a:lnTo>
                    <a:lnTo>
                      <a:pt x="597" y="1178"/>
                    </a:lnTo>
                    <a:lnTo>
                      <a:pt x="596" y="1176"/>
                    </a:lnTo>
                    <a:lnTo>
                      <a:pt x="596" y="1174"/>
                    </a:lnTo>
                    <a:lnTo>
                      <a:pt x="595" y="1172"/>
                    </a:lnTo>
                    <a:lnTo>
                      <a:pt x="595" y="1170"/>
                    </a:lnTo>
                    <a:lnTo>
                      <a:pt x="595" y="1168"/>
                    </a:lnTo>
                    <a:lnTo>
                      <a:pt x="596" y="1166"/>
                    </a:lnTo>
                    <a:lnTo>
                      <a:pt x="596" y="1164"/>
                    </a:lnTo>
                    <a:lnTo>
                      <a:pt x="597" y="1163"/>
                    </a:lnTo>
                    <a:lnTo>
                      <a:pt x="600" y="1162"/>
                    </a:lnTo>
                    <a:close/>
                    <a:moveTo>
                      <a:pt x="655" y="1127"/>
                    </a:moveTo>
                    <a:lnTo>
                      <a:pt x="672" y="1116"/>
                    </a:lnTo>
                    <a:lnTo>
                      <a:pt x="673" y="1115"/>
                    </a:lnTo>
                    <a:lnTo>
                      <a:pt x="676" y="1115"/>
                    </a:lnTo>
                    <a:lnTo>
                      <a:pt x="678" y="1115"/>
                    </a:lnTo>
                    <a:lnTo>
                      <a:pt x="680" y="1115"/>
                    </a:lnTo>
                    <a:lnTo>
                      <a:pt x="682" y="1115"/>
                    </a:lnTo>
                    <a:lnTo>
                      <a:pt x="684" y="1116"/>
                    </a:lnTo>
                    <a:lnTo>
                      <a:pt x="685" y="1118"/>
                    </a:lnTo>
                    <a:lnTo>
                      <a:pt x="686" y="1119"/>
                    </a:lnTo>
                    <a:lnTo>
                      <a:pt x="688" y="1122"/>
                    </a:lnTo>
                    <a:lnTo>
                      <a:pt x="688" y="1123"/>
                    </a:lnTo>
                    <a:lnTo>
                      <a:pt x="688" y="1126"/>
                    </a:lnTo>
                    <a:lnTo>
                      <a:pt x="688" y="1127"/>
                    </a:lnTo>
                    <a:lnTo>
                      <a:pt x="688" y="1130"/>
                    </a:lnTo>
                    <a:lnTo>
                      <a:pt x="686" y="1131"/>
                    </a:lnTo>
                    <a:lnTo>
                      <a:pt x="685" y="1132"/>
                    </a:lnTo>
                    <a:lnTo>
                      <a:pt x="684" y="1134"/>
                    </a:lnTo>
                    <a:lnTo>
                      <a:pt x="665" y="1146"/>
                    </a:lnTo>
                    <a:lnTo>
                      <a:pt x="664" y="1147"/>
                    </a:lnTo>
                    <a:lnTo>
                      <a:pt x="661" y="1147"/>
                    </a:lnTo>
                    <a:lnTo>
                      <a:pt x="658" y="1147"/>
                    </a:lnTo>
                    <a:lnTo>
                      <a:pt x="657" y="1147"/>
                    </a:lnTo>
                    <a:lnTo>
                      <a:pt x="656" y="1146"/>
                    </a:lnTo>
                    <a:lnTo>
                      <a:pt x="653" y="1146"/>
                    </a:lnTo>
                    <a:lnTo>
                      <a:pt x="652" y="1144"/>
                    </a:lnTo>
                    <a:lnTo>
                      <a:pt x="651" y="1142"/>
                    </a:lnTo>
                    <a:lnTo>
                      <a:pt x="649" y="1140"/>
                    </a:lnTo>
                    <a:lnTo>
                      <a:pt x="649" y="1138"/>
                    </a:lnTo>
                    <a:lnTo>
                      <a:pt x="649" y="1136"/>
                    </a:lnTo>
                    <a:lnTo>
                      <a:pt x="649" y="1134"/>
                    </a:lnTo>
                    <a:lnTo>
                      <a:pt x="649" y="1132"/>
                    </a:lnTo>
                    <a:lnTo>
                      <a:pt x="651" y="1130"/>
                    </a:lnTo>
                    <a:lnTo>
                      <a:pt x="652" y="1128"/>
                    </a:lnTo>
                    <a:lnTo>
                      <a:pt x="655" y="1127"/>
                    </a:lnTo>
                    <a:close/>
                    <a:moveTo>
                      <a:pt x="708" y="1094"/>
                    </a:moveTo>
                    <a:lnTo>
                      <a:pt x="726" y="1082"/>
                    </a:lnTo>
                    <a:lnTo>
                      <a:pt x="728" y="1082"/>
                    </a:lnTo>
                    <a:lnTo>
                      <a:pt x="730" y="1081"/>
                    </a:lnTo>
                    <a:lnTo>
                      <a:pt x="732" y="1081"/>
                    </a:lnTo>
                    <a:lnTo>
                      <a:pt x="734" y="1081"/>
                    </a:lnTo>
                    <a:lnTo>
                      <a:pt x="736" y="1082"/>
                    </a:lnTo>
                    <a:lnTo>
                      <a:pt x="738" y="1083"/>
                    </a:lnTo>
                    <a:lnTo>
                      <a:pt x="739" y="1085"/>
                    </a:lnTo>
                    <a:lnTo>
                      <a:pt x="741" y="1086"/>
                    </a:lnTo>
                    <a:lnTo>
                      <a:pt x="742" y="1087"/>
                    </a:lnTo>
                    <a:lnTo>
                      <a:pt x="742" y="1090"/>
                    </a:lnTo>
                    <a:lnTo>
                      <a:pt x="742" y="1091"/>
                    </a:lnTo>
                    <a:lnTo>
                      <a:pt x="742" y="1094"/>
                    </a:lnTo>
                    <a:lnTo>
                      <a:pt x="741" y="1095"/>
                    </a:lnTo>
                    <a:lnTo>
                      <a:pt x="741" y="1098"/>
                    </a:lnTo>
                    <a:lnTo>
                      <a:pt x="739" y="1099"/>
                    </a:lnTo>
                    <a:lnTo>
                      <a:pt x="737" y="1101"/>
                    </a:lnTo>
                    <a:lnTo>
                      <a:pt x="720" y="1113"/>
                    </a:lnTo>
                    <a:lnTo>
                      <a:pt x="717" y="1113"/>
                    </a:lnTo>
                    <a:lnTo>
                      <a:pt x="716" y="1114"/>
                    </a:lnTo>
                    <a:lnTo>
                      <a:pt x="713" y="1114"/>
                    </a:lnTo>
                    <a:lnTo>
                      <a:pt x="712" y="1113"/>
                    </a:lnTo>
                    <a:lnTo>
                      <a:pt x="709" y="1113"/>
                    </a:lnTo>
                    <a:lnTo>
                      <a:pt x="708" y="1111"/>
                    </a:lnTo>
                    <a:lnTo>
                      <a:pt x="706" y="1110"/>
                    </a:lnTo>
                    <a:lnTo>
                      <a:pt x="705" y="1109"/>
                    </a:lnTo>
                    <a:lnTo>
                      <a:pt x="704" y="1106"/>
                    </a:lnTo>
                    <a:lnTo>
                      <a:pt x="704" y="1105"/>
                    </a:lnTo>
                    <a:lnTo>
                      <a:pt x="702" y="1102"/>
                    </a:lnTo>
                    <a:lnTo>
                      <a:pt x="704" y="1101"/>
                    </a:lnTo>
                    <a:lnTo>
                      <a:pt x="704" y="1098"/>
                    </a:lnTo>
                    <a:lnTo>
                      <a:pt x="705" y="1097"/>
                    </a:lnTo>
                    <a:lnTo>
                      <a:pt x="706" y="1095"/>
                    </a:lnTo>
                    <a:lnTo>
                      <a:pt x="708" y="1094"/>
                    </a:lnTo>
                    <a:close/>
                    <a:moveTo>
                      <a:pt x="762" y="1059"/>
                    </a:moveTo>
                    <a:lnTo>
                      <a:pt x="781" y="1049"/>
                    </a:lnTo>
                    <a:lnTo>
                      <a:pt x="782" y="1047"/>
                    </a:lnTo>
                    <a:lnTo>
                      <a:pt x="785" y="1047"/>
                    </a:lnTo>
                    <a:lnTo>
                      <a:pt x="786" y="1047"/>
                    </a:lnTo>
                    <a:lnTo>
                      <a:pt x="789" y="1047"/>
                    </a:lnTo>
                    <a:lnTo>
                      <a:pt x="790" y="1047"/>
                    </a:lnTo>
                    <a:lnTo>
                      <a:pt x="791" y="1049"/>
                    </a:lnTo>
                    <a:lnTo>
                      <a:pt x="794" y="1050"/>
                    </a:lnTo>
                    <a:lnTo>
                      <a:pt x="795" y="1053"/>
                    </a:lnTo>
                    <a:lnTo>
                      <a:pt x="795" y="1054"/>
                    </a:lnTo>
                    <a:lnTo>
                      <a:pt x="797" y="1055"/>
                    </a:lnTo>
                    <a:lnTo>
                      <a:pt x="797" y="1058"/>
                    </a:lnTo>
                    <a:lnTo>
                      <a:pt x="797" y="1059"/>
                    </a:lnTo>
                    <a:lnTo>
                      <a:pt x="795" y="1062"/>
                    </a:lnTo>
                    <a:lnTo>
                      <a:pt x="794" y="1063"/>
                    </a:lnTo>
                    <a:lnTo>
                      <a:pt x="793" y="1065"/>
                    </a:lnTo>
                    <a:lnTo>
                      <a:pt x="791" y="1067"/>
                    </a:lnTo>
                    <a:lnTo>
                      <a:pt x="774" y="1078"/>
                    </a:lnTo>
                    <a:lnTo>
                      <a:pt x="771" y="1079"/>
                    </a:lnTo>
                    <a:lnTo>
                      <a:pt x="770" y="1079"/>
                    </a:lnTo>
                    <a:lnTo>
                      <a:pt x="767" y="1079"/>
                    </a:lnTo>
                    <a:lnTo>
                      <a:pt x="765" y="1079"/>
                    </a:lnTo>
                    <a:lnTo>
                      <a:pt x="763" y="1079"/>
                    </a:lnTo>
                    <a:lnTo>
                      <a:pt x="762" y="1078"/>
                    </a:lnTo>
                    <a:lnTo>
                      <a:pt x="759" y="1077"/>
                    </a:lnTo>
                    <a:lnTo>
                      <a:pt x="759" y="1075"/>
                    </a:lnTo>
                    <a:lnTo>
                      <a:pt x="758" y="1073"/>
                    </a:lnTo>
                    <a:lnTo>
                      <a:pt x="757" y="1071"/>
                    </a:lnTo>
                    <a:lnTo>
                      <a:pt x="757" y="1069"/>
                    </a:lnTo>
                    <a:lnTo>
                      <a:pt x="757" y="1066"/>
                    </a:lnTo>
                    <a:lnTo>
                      <a:pt x="758" y="1065"/>
                    </a:lnTo>
                    <a:lnTo>
                      <a:pt x="759" y="1063"/>
                    </a:lnTo>
                    <a:lnTo>
                      <a:pt x="761" y="1061"/>
                    </a:lnTo>
                    <a:lnTo>
                      <a:pt x="762" y="1059"/>
                    </a:lnTo>
                    <a:close/>
                    <a:moveTo>
                      <a:pt x="816" y="1026"/>
                    </a:moveTo>
                    <a:lnTo>
                      <a:pt x="834" y="1016"/>
                    </a:lnTo>
                    <a:lnTo>
                      <a:pt x="836" y="1014"/>
                    </a:lnTo>
                    <a:lnTo>
                      <a:pt x="838" y="1013"/>
                    </a:lnTo>
                    <a:lnTo>
                      <a:pt x="840" y="1013"/>
                    </a:lnTo>
                    <a:lnTo>
                      <a:pt x="842" y="1013"/>
                    </a:lnTo>
                    <a:lnTo>
                      <a:pt x="844" y="1014"/>
                    </a:lnTo>
                    <a:lnTo>
                      <a:pt x="846" y="1016"/>
                    </a:lnTo>
                    <a:lnTo>
                      <a:pt x="847" y="1017"/>
                    </a:lnTo>
                    <a:lnTo>
                      <a:pt x="848" y="1018"/>
                    </a:lnTo>
                    <a:lnTo>
                      <a:pt x="850" y="1020"/>
                    </a:lnTo>
                    <a:lnTo>
                      <a:pt x="850" y="1022"/>
                    </a:lnTo>
                    <a:lnTo>
                      <a:pt x="850" y="1025"/>
                    </a:lnTo>
                    <a:lnTo>
                      <a:pt x="850" y="1026"/>
                    </a:lnTo>
                    <a:lnTo>
                      <a:pt x="850" y="1029"/>
                    </a:lnTo>
                    <a:lnTo>
                      <a:pt x="848" y="1030"/>
                    </a:lnTo>
                    <a:lnTo>
                      <a:pt x="847" y="1032"/>
                    </a:lnTo>
                    <a:lnTo>
                      <a:pt x="846" y="1033"/>
                    </a:lnTo>
                    <a:lnTo>
                      <a:pt x="827" y="1045"/>
                    </a:lnTo>
                    <a:lnTo>
                      <a:pt x="826" y="1045"/>
                    </a:lnTo>
                    <a:lnTo>
                      <a:pt x="823" y="1046"/>
                    </a:lnTo>
                    <a:lnTo>
                      <a:pt x="822" y="1046"/>
                    </a:lnTo>
                    <a:lnTo>
                      <a:pt x="819" y="1046"/>
                    </a:lnTo>
                    <a:lnTo>
                      <a:pt x="818" y="1045"/>
                    </a:lnTo>
                    <a:lnTo>
                      <a:pt x="815" y="1043"/>
                    </a:lnTo>
                    <a:lnTo>
                      <a:pt x="814" y="1042"/>
                    </a:lnTo>
                    <a:lnTo>
                      <a:pt x="813" y="1041"/>
                    </a:lnTo>
                    <a:lnTo>
                      <a:pt x="811" y="1039"/>
                    </a:lnTo>
                    <a:lnTo>
                      <a:pt x="811" y="1037"/>
                    </a:lnTo>
                    <a:lnTo>
                      <a:pt x="811" y="1034"/>
                    </a:lnTo>
                    <a:lnTo>
                      <a:pt x="811" y="1033"/>
                    </a:lnTo>
                    <a:lnTo>
                      <a:pt x="813" y="1032"/>
                    </a:lnTo>
                    <a:lnTo>
                      <a:pt x="813" y="1029"/>
                    </a:lnTo>
                    <a:lnTo>
                      <a:pt x="814" y="1028"/>
                    </a:lnTo>
                    <a:lnTo>
                      <a:pt x="816" y="1026"/>
                    </a:lnTo>
                    <a:close/>
                    <a:moveTo>
                      <a:pt x="870" y="993"/>
                    </a:moveTo>
                    <a:lnTo>
                      <a:pt x="888" y="981"/>
                    </a:lnTo>
                    <a:lnTo>
                      <a:pt x="890" y="980"/>
                    </a:lnTo>
                    <a:lnTo>
                      <a:pt x="892" y="980"/>
                    </a:lnTo>
                    <a:lnTo>
                      <a:pt x="893" y="980"/>
                    </a:lnTo>
                    <a:lnTo>
                      <a:pt x="896" y="980"/>
                    </a:lnTo>
                    <a:lnTo>
                      <a:pt x="897" y="980"/>
                    </a:lnTo>
                    <a:lnTo>
                      <a:pt x="900" y="981"/>
                    </a:lnTo>
                    <a:lnTo>
                      <a:pt x="901" y="982"/>
                    </a:lnTo>
                    <a:lnTo>
                      <a:pt x="903" y="985"/>
                    </a:lnTo>
                    <a:lnTo>
                      <a:pt x="904" y="986"/>
                    </a:lnTo>
                    <a:lnTo>
                      <a:pt x="904" y="989"/>
                    </a:lnTo>
                    <a:lnTo>
                      <a:pt x="904" y="990"/>
                    </a:lnTo>
                    <a:lnTo>
                      <a:pt x="904" y="993"/>
                    </a:lnTo>
                    <a:lnTo>
                      <a:pt x="904" y="994"/>
                    </a:lnTo>
                    <a:lnTo>
                      <a:pt x="903" y="996"/>
                    </a:lnTo>
                    <a:lnTo>
                      <a:pt x="901" y="998"/>
                    </a:lnTo>
                    <a:lnTo>
                      <a:pt x="900" y="1000"/>
                    </a:lnTo>
                    <a:lnTo>
                      <a:pt x="882" y="1010"/>
                    </a:lnTo>
                    <a:lnTo>
                      <a:pt x="879" y="1012"/>
                    </a:lnTo>
                    <a:lnTo>
                      <a:pt x="878" y="1012"/>
                    </a:lnTo>
                    <a:lnTo>
                      <a:pt x="875" y="1012"/>
                    </a:lnTo>
                    <a:lnTo>
                      <a:pt x="874" y="1012"/>
                    </a:lnTo>
                    <a:lnTo>
                      <a:pt x="871" y="1012"/>
                    </a:lnTo>
                    <a:lnTo>
                      <a:pt x="870" y="1010"/>
                    </a:lnTo>
                    <a:lnTo>
                      <a:pt x="868" y="1009"/>
                    </a:lnTo>
                    <a:lnTo>
                      <a:pt x="867" y="1008"/>
                    </a:lnTo>
                    <a:lnTo>
                      <a:pt x="866" y="1005"/>
                    </a:lnTo>
                    <a:lnTo>
                      <a:pt x="866" y="1004"/>
                    </a:lnTo>
                    <a:lnTo>
                      <a:pt x="866" y="1001"/>
                    </a:lnTo>
                    <a:lnTo>
                      <a:pt x="866" y="998"/>
                    </a:lnTo>
                    <a:lnTo>
                      <a:pt x="866" y="997"/>
                    </a:lnTo>
                    <a:lnTo>
                      <a:pt x="867" y="996"/>
                    </a:lnTo>
                    <a:lnTo>
                      <a:pt x="868" y="993"/>
                    </a:lnTo>
                    <a:lnTo>
                      <a:pt x="870" y="993"/>
                    </a:lnTo>
                    <a:close/>
                    <a:moveTo>
                      <a:pt x="924" y="958"/>
                    </a:moveTo>
                    <a:lnTo>
                      <a:pt x="943" y="948"/>
                    </a:lnTo>
                    <a:lnTo>
                      <a:pt x="944" y="947"/>
                    </a:lnTo>
                    <a:lnTo>
                      <a:pt x="947" y="945"/>
                    </a:lnTo>
                    <a:lnTo>
                      <a:pt x="948" y="945"/>
                    </a:lnTo>
                    <a:lnTo>
                      <a:pt x="951" y="947"/>
                    </a:lnTo>
                    <a:lnTo>
                      <a:pt x="952" y="947"/>
                    </a:lnTo>
                    <a:lnTo>
                      <a:pt x="953" y="948"/>
                    </a:lnTo>
                    <a:lnTo>
                      <a:pt x="956" y="949"/>
                    </a:lnTo>
                    <a:lnTo>
                      <a:pt x="957" y="951"/>
                    </a:lnTo>
                    <a:lnTo>
                      <a:pt x="957" y="952"/>
                    </a:lnTo>
                    <a:lnTo>
                      <a:pt x="959" y="955"/>
                    </a:lnTo>
                    <a:lnTo>
                      <a:pt x="959" y="957"/>
                    </a:lnTo>
                    <a:lnTo>
                      <a:pt x="959" y="958"/>
                    </a:lnTo>
                    <a:lnTo>
                      <a:pt x="957" y="961"/>
                    </a:lnTo>
                    <a:lnTo>
                      <a:pt x="956" y="962"/>
                    </a:lnTo>
                    <a:lnTo>
                      <a:pt x="955" y="964"/>
                    </a:lnTo>
                    <a:lnTo>
                      <a:pt x="953" y="965"/>
                    </a:lnTo>
                    <a:lnTo>
                      <a:pt x="936" y="977"/>
                    </a:lnTo>
                    <a:lnTo>
                      <a:pt x="933" y="977"/>
                    </a:lnTo>
                    <a:lnTo>
                      <a:pt x="932" y="978"/>
                    </a:lnTo>
                    <a:lnTo>
                      <a:pt x="929" y="978"/>
                    </a:lnTo>
                    <a:lnTo>
                      <a:pt x="927" y="978"/>
                    </a:lnTo>
                    <a:lnTo>
                      <a:pt x="925" y="977"/>
                    </a:lnTo>
                    <a:lnTo>
                      <a:pt x="924" y="976"/>
                    </a:lnTo>
                    <a:lnTo>
                      <a:pt x="921" y="974"/>
                    </a:lnTo>
                    <a:lnTo>
                      <a:pt x="921" y="973"/>
                    </a:lnTo>
                    <a:lnTo>
                      <a:pt x="920" y="972"/>
                    </a:lnTo>
                    <a:lnTo>
                      <a:pt x="919" y="969"/>
                    </a:lnTo>
                    <a:lnTo>
                      <a:pt x="919" y="968"/>
                    </a:lnTo>
                    <a:lnTo>
                      <a:pt x="920" y="965"/>
                    </a:lnTo>
                    <a:lnTo>
                      <a:pt x="920" y="964"/>
                    </a:lnTo>
                    <a:lnTo>
                      <a:pt x="921" y="961"/>
                    </a:lnTo>
                    <a:lnTo>
                      <a:pt x="923" y="960"/>
                    </a:lnTo>
                    <a:lnTo>
                      <a:pt x="924" y="958"/>
                    </a:lnTo>
                    <a:close/>
                    <a:moveTo>
                      <a:pt x="978" y="925"/>
                    </a:moveTo>
                    <a:lnTo>
                      <a:pt x="996" y="913"/>
                    </a:lnTo>
                    <a:lnTo>
                      <a:pt x="998" y="913"/>
                    </a:lnTo>
                    <a:lnTo>
                      <a:pt x="1000" y="912"/>
                    </a:lnTo>
                    <a:lnTo>
                      <a:pt x="1002" y="912"/>
                    </a:lnTo>
                    <a:lnTo>
                      <a:pt x="1004" y="912"/>
                    </a:lnTo>
                    <a:lnTo>
                      <a:pt x="1006" y="913"/>
                    </a:lnTo>
                    <a:lnTo>
                      <a:pt x="1008" y="913"/>
                    </a:lnTo>
                    <a:lnTo>
                      <a:pt x="1009" y="915"/>
                    </a:lnTo>
                    <a:lnTo>
                      <a:pt x="1010" y="917"/>
                    </a:lnTo>
                    <a:lnTo>
                      <a:pt x="1012" y="919"/>
                    </a:lnTo>
                    <a:lnTo>
                      <a:pt x="1012" y="921"/>
                    </a:lnTo>
                    <a:lnTo>
                      <a:pt x="1013" y="923"/>
                    </a:lnTo>
                    <a:lnTo>
                      <a:pt x="1012" y="925"/>
                    </a:lnTo>
                    <a:lnTo>
                      <a:pt x="1012" y="927"/>
                    </a:lnTo>
                    <a:lnTo>
                      <a:pt x="1010" y="929"/>
                    </a:lnTo>
                    <a:lnTo>
                      <a:pt x="1009" y="931"/>
                    </a:lnTo>
                    <a:lnTo>
                      <a:pt x="1008" y="932"/>
                    </a:lnTo>
                    <a:lnTo>
                      <a:pt x="989" y="943"/>
                    </a:lnTo>
                    <a:lnTo>
                      <a:pt x="988" y="944"/>
                    </a:lnTo>
                    <a:lnTo>
                      <a:pt x="985" y="944"/>
                    </a:lnTo>
                    <a:lnTo>
                      <a:pt x="984" y="944"/>
                    </a:lnTo>
                    <a:lnTo>
                      <a:pt x="981" y="944"/>
                    </a:lnTo>
                    <a:lnTo>
                      <a:pt x="980" y="944"/>
                    </a:lnTo>
                    <a:lnTo>
                      <a:pt x="977" y="943"/>
                    </a:lnTo>
                    <a:lnTo>
                      <a:pt x="976" y="941"/>
                    </a:lnTo>
                    <a:lnTo>
                      <a:pt x="974" y="940"/>
                    </a:lnTo>
                    <a:lnTo>
                      <a:pt x="974" y="937"/>
                    </a:lnTo>
                    <a:lnTo>
                      <a:pt x="973" y="936"/>
                    </a:lnTo>
                    <a:lnTo>
                      <a:pt x="973" y="933"/>
                    </a:lnTo>
                    <a:lnTo>
                      <a:pt x="973" y="932"/>
                    </a:lnTo>
                    <a:lnTo>
                      <a:pt x="974" y="929"/>
                    </a:lnTo>
                    <a:lnTo>
                      <a:pt x="974" y="928"/>
                    </a:lnTo>
                    <a:lnTo>
                      <a:pt x="976" y="927"/>
                    </a:lnTo>
                    <a:lnTo>
                      <a:pt x="978" y="925"/>
                    </a:lnTo>
                    <a:close/>
                    <a:moveTo>
                      <a:pt x="1033" y="891"/>
                    </a:moveTo>
                    <a:lnTo>
                      <a:pt x="1050" y="880"/>
                    </a:lnTo>
                    <a:lnTo>
                      <a:pt x="1051" y="879"/>
                    </a:lnTo>
                    <a:lnTo>
                      <a:pt x="1054" y="879"/>
                    </a:lnTo>
                    <a:lnTo>
                      <a:pt x="1057" y="877"/>
                    </a:lnTo>
                    <a:lnTo>
                      <a:pt x="1058" y="879"/>
                    </a:lnTo>
                    <a:lnTo>
                      <a:pt x="1061" y="879"/>
                    </a:lnTo>
                    <a:lnTo>
                      <a:pt x="1062" y="880"/>
                    </a:lnTo>
                    <a:lnTo>
                      <a:pt x="1063" y="881"/>
                    </a:lnTo>
                    <a:lnTo>
                      <a:pt x="1065" y="883"/>
                    </a:lnTo>
                    <a:lnTo>
                      <a:pt x="1066" y="885"/>
                    </a:lnTo>
                    <a:lnTo>
                      <a:pt x="1066" y="887"/>
                    </a:lnTo>
                    <a:lnTo>
                      <a:pt x="1066" y="889"/>
                    </a:lnTo>
                    <a:lnTo>
                      <a:pt x="1066" y="891"/>
                    </a:lnTo>
                    <a:lnTo>
                      <a:pt x="1066" y="893"/>
                    </a:lnTo>
                    <a:lnTo>
                      <a:pt x="1065" y="895"/>
                    </a:lnTo>
                    <a:lnTo>
                      <a:pt x="1063" y="896"/>
                    </a:lnTo>
                    <a:lnTo>
                      <a:pt x="1062" y="897"/>
                    </a:lnTo>
                    <a:lnTo>
                      <a:pt x="1044" y="909"/>
                    </a:lnTo>
                    <a:lnTo>
                      <a:pt x="1042" y="909"/>
                    </a:lnTo>
                    <a:lnTo>
                      <a:pt x="1040" y="911"/>
                    </a:lnTo>
                    <a:lnTo>
                      <a:pt x="1037" y="911"/>
                    </a:lnTo>
                    <a:lnTo>
                      <a:pt x="1036" y="911"/>
                    </a:lnTo>
                    <a:lnTo>
                      <a:pt x="1034" y="909"/>
                    </a:lnTo>
                    <a:lnTo>
                      <a:pt x="1032" y="909"/>
                    </a:lnTo>
                    <a:lnTo>
                      <a:pt x="1030" y="908"/>
                    </a:lnTo>
                    <a:lnTo>
                      <a:pt x="1029" y="905"/>
                    </a:lnTo>
                    <a:lnTo>
                      <a:pt x="1028" y="904"/>
                    </a:lnTo>
                    <a:lnTo>
                      <a:pt x="1028" y="901"/>
                    </a:lnTo>
                    <a:lnTo>
                      <a:pt x="1028" y="900"/>
                    </a:lnTo>
                    <a:lnTo>
                      <a:pt x="1028" y="897"/>
                    </a:lnTo>
                    <a:lnTo>
                      <a:pt x="1028" y="896"/>
                    </a:lnTo>
                    <a:lnTo>
                      <a:pt x="1029" y="893"/>
                    </a:lnTo>
                    <a:lnTo>
                      <a:pt x="1030" y="892"/>
                    </a:lnTo>
                    <a:lnTo>
                      <a:pt x="1033" y="891"/>
                    </a:lnTo>
                    <a:close/>
                    <a:moveTo>
                      <a:pt x="1086" y="858"/>
                    </a:moveTo>
                    <a:lnTo>
                      <a:pt x="1105" y="846"/>
                    </a:lnTo>
                    <a:lnTo>
                      <a:pt x="1106" y="846"/>
                    </a:lnTo>
                    <a:lnTo>
                      <a:pt x="1109" y="844"/>
                    </a:lnTo>
                    <a:lnTo>
                      <a:pt x="1110" y="844"/>
                    </a:lnTo>
                    <a:lnTo>
                      <a:pt x="1113" y="844"/>
                    </a:lnTo>
                    <a:lnTo>
                      <a:pt x="1114" y="846"/>
                    </a:lnTo>
                    <a:lnTo>
                      <a:pt x="1117" y="846"/>
                    </a:lnTo>
                    <a:lnTo>
                      <a:pt x="1118" y="847"/>
                    </a:lnTo>
                    <a:lnTo>
                      <a:pt x="1119" y="850"/>
                    </a:lnTo>
                    <a:lnTo>
                      <a:pt x="1119" y="851"/>
                    </a:lnTo>
                    <a:lnTo>
                      <a:pt x="1121" y="854"/>
                    </a:lnTo>
                    <a:lnTo>
                      <a:pt x="1121" y="855"/>
                    </a:lnTo>
                    <a:lnTo>
                      <a:pt x="1121" y="858"/>
                    </a:lnTo>
                    <a:lnTo>
                      <a:pt x="1119" y="859"/>
                    </a:lnTo>
                    <a:lnTo>
                      <a:pt x="1119" y="862"/>
                    </a:lnTo>
                    <a:lnTo>
                      <a:pt x="1118" y="863"/>
                    </a:lnTo>
                    <a:lnTo>
                      <a:pt x="1115" y="864"/>
                    </a:lnTo>
                    <a:lnTo>
                      <a:pt x="1098" y="875"/>
                    </a:lnTo>
                    <a:lnTo>
                      <a:pt x="1095" y="876"/>
                    </a:lnTo>
                    <a:lnTo>
                      <a:pt x="1094" y="876"/>
                    </a:lnTo>
                    <a:lnTo>
                      <a:pt x="1091" y="877"/>
                    </a:lnTo>
                    <a:lnTo>
                      <a:pt x="1090" y="876"/>
                    </a:lnTo>
                    <a:lnTo>
                      <a:pt x="1087" y="876"/>
                    </a:lnTo>
                    <a:lnTo>
                      <a:pt x="1086" y="875"/>
                    </a:lnTo>
                    <a:lnTo>
                      <a:pt x="1085" y="874"/>
                    </a:lnTo>
                    <a:lnTo>
                      <a:pt x="1083" y="872"/>
                    </a:lnTo>
                    <a:lnTo>
                      <a:pt x="1082" y="870"/>
                    </a:lnTo>
                    <a:lnTo>
                      <a:pt x="1081" y="868"/>
                    </a:lnTo>
                    <a:lnTo>
                      <a:pt x="1081" y="866"/>
                    </a:lnTo>
                    <a:lnTo>
                      <a:pt x="1082" y="864"/>
                    </a:lnTo>
                    <a:lnTo>
                      <a:pt x="1082" y="862"/>
                    </a:lnTo>
                    <a:lnTo>
                      <a:pt x="1083" y="860"/>
                    </a:lnTo>
                    <a:lnTo>
                      <a:pt x="1085" y="859"/>
                    </a:lnTo>
                    <a:lnTo>
                      <a:pt x="1086" y="858"/>
                    </a:lnTo>
                    <a:close/>
                    <a:moveTo>
                      <a:pt x="1140" y="823"/>
                    </a:moveTo>
                    <a:lnTo>
                      <a:pt x="1159" y="812"/>
                    </a:lnTo>
                    <a:lnTo>
                      <a:pt x="1160" y="811"/>
                    </a:lnTo>
                    <a:lnTo>
                      <a:pt x="1162" y="811"/>
                    </a:lnTo>
                    <a:lnTo>
                      <a:pt x="1164" y="811"/>
                    </a:lnTo>
                    <a:lnTo>
                      <a:pt x="1166" y="811"/>
                    </a:lnTo>
                    <a:lnTo>
                      <a:pt x="1168" y="811"/>
                    </a:lnTo>
                    <a:lnTo>
                      <a:pt x="1170" y="812"/>
                    </a:lnTo>
                    <a:lnTo>
                      <a:pt x="1171" y="814"/>
                    </a:lnTo>
                    <a:lnTo>
                      <a:pt x="1174" y="815"/>
                    </a:lnTo>
                    <a:lnTo>
                      <a:pt x="1174" y="818"/>
                    </a:lnTo>
                    <a:lnTo>
                      <a:pt x="1175" y="819"/>
                    </a:lnTo>
                    <a:lnTo>
                      <a:pt x="1175" y="822"/>
                    </a:lnTo>
                    <a:lnTo>
                      <a:pt x="1175" y="823"/>
                    </a:lnTo>
                    <a:lnTo>
                      <a:pt x="1174" y="826"/>
                    </a:lnTo>
                    <a:lnTo>
                      <a:pt x="1172" y="827"/>
                    </a:lnTo>
                    <a:lnTo>
                      <a:pt x="1171" y="828"/>
                    </a:lnTo>
                    <a:lnTo>
                      <a:pt x="1170" y="831"/>
                    </a:lnTo>
                    <a:lnTo>
                      <a:pt x="1151" y="842"/>
                    </a:lnTo>
                    <a:lnTo>
                      <a:pt x="1150" y="843"/>
                    </a:lnTo>
                    <a:lnTo>
                      <a:pt x="1147" y="843"/>
                    </a:lnTo>
                    <a:lnTo>
                      <a:pt x="1146" y="843"/>
                    </a:lnTo>
                    <a:lnTo>
                      <a:pt x="1143" y="843"/>
                    </a:lnTo>
                    <a:lnTo>
                      <a:pt x="1142" y="842"/>
                    </a:lnTo>
                    <a:lnTo>
                      <a:pt x="1140" y="842"/>
                    </a:lnTo>
                    <a:lnTo>
                      <a:pt x="1138" y="840"/>
                    </a:lnTo>
                    <a:lnTo>
                      <a:pt x="1136" y="838"/>
                    </a:lnTo>
                    <a:lnTo>
                      <a:pt x="1136" y="836"/>
                    </a:lnTo>
                    <a:lnTo>
                      <a:pt x="1135" y="834"/>
                    </a:lnTo>
                    <a:lnTo>
                      <a:pt x="1135" y="832"/>
                    </a:lnTo>
                    <a:lnTo>
                      <a:pt x="1135" y="830"/>
                    </a:lnTo>
                    <a:lnTo>
                      <a:pt x="1136" y="828"/>
                    </a:lnTo>
                    <a:lnTo>
                      <a:pt x="1136" y="827"/>
                    </a:lnTo>
                    <a:lnTo>
                      <a:pt x="1138" y="824"/>
                    </a:lnTo>
                    <a:lnTo>
                      <a:pt x="1140" y="823"/>
                    </a:lnTo>
                    <a:close/>
                    <a:moveTo>
                      <a:pt x="1195" y="790"/>
                    </a:moveTo>
                    <a:lnTo>
                      <a:pt x="1212" y="778"/>
                    </a:lnTo>
                    <a:lnTo>
                      <a:pt x="1213" y="778"/>
                    </a:lnTo>
                    <a:lnTo>
                      <a:pt x="1216" y="777"/>
                    </a:lnTo>
                    <a:lnTo>
                      <a:pt x="1219" y="777"/>
                    </a:lnTo>
                    <a:lnTo>
                      <a:pt x="1220" y="777"/>
                    </a:lnTo>
                    <a:lnTo>
                      <a:pt x="1223" y="778"/>
                    </a:lnTo>
                    <a:lnTo>
                      <a:pt x="1224" y="779"/>
                    </a:lnTo>
                    <a:lnTo>
                      <a:pt x="1225" y="781"/>
                    </a:lnTo>
                    <a:lnTo>
                      <a:pt x="1227" y="782"/>
                    </a:lnTo>
                    <a:lnTo>
                      <a:pt x="1228" y="783"/>
                    </a:lnTo>
                    <a:lnTo>
                      <a:pt x="1228" y="786"/>
                    </a:lnTo>
                    <a:lnTo>
                      <a:pt x="1228" y="787"/>
                    </a:lnTo>
                    <a:lnTo>
                      <a:pt x="1228" y="790"/>
                    </a:lnTo>
                    <a:lnTo>
                      <a:pt x="1228" y="791"/>
                    </a:lnTo>
                    <a:lnTo>
                      <a:pt x="1227" y="794"/>
                    </a:lnTo>
                    <a:lnTo>
                      <a:pt x="1225" y="795"/>
                    </a:lnTo>
                    <a:lnTo>
                      <a:pt x="1224" y="796"/>
                    </a:lnTo>
                    <a:lnTo>
                      <a:pt x="1205" y="808"/>
                    </a:lnTo>
                    <a:lnTo>
                      <a:pt x="1204" y="808"/>
                    </a:lnTo>
                    <a:lnTo>
                      <a:pt x="1202" y="810"/>
                    </a:lnTo>
                    <a:lnTo>
                      <a:pt x="1199" y="810"/>
                    </a:lnTo>
                    <a:lnTo>
                      <a:pt x="1198" y="808"/>
                    </a:lnTo>
                    <a:lnTo>
                      <a:pt x="1196" y="808"/>
                    </a:lnTo>
                    <a:lnTo>
                      <a:pt x="1194" y="807"/>
                    </a:lnTo>
                    <a:lnTo>
                      <a:pt x="1192" y="806"/>
                    </a:lnTo>
                    <a:lnTo>
                      <a:pt x="1191" y="804"/>
                    </a:lnTo>
                    <a:lnTo>
                      <a:pt x="1190" y="803"/>
                    </a:lnTo>
                    <a:lnTo>
                      <a:pt x="1190" y="800"/>
                    </a:lnTo>
                    <a:lnTo>
                      <a:pt x="1190" y="798"/>
                    </a:lnTo>
                    <a:lnTo>
                      <a:pt x="1190" y="796"/>
                    </a:lnTo>
                    <a:lnTo>
                      <a:pt x="1190" y="794"/>
                    </a:lnTo>
                    <a:lnTo>
                      <a:pt x="1191" y="793"/>
                    </a:lnTo>
                    <a:lnTo>
                      <a:pt x="1192" y="791"/>
                    </a:lnTo>
                    <a:lnTo>
                      <a:pt x="1195" y="790"/>
                    </a:lnTo>
                    <a:close/>
                    <a:moveTo>
                      <a:pt x="1248" y="757"/>
                    </a:moveTo>
                    <a:lnTo>
                      <a:pt x="1267" y="745"/>
                    </a:lnTo>
                    <a:lnTo>
                      <a:pt x="1268" y="743"/>
                    </a:lnTo>
                    <a:lnTo>
                      <a:pt x="1271" y="743"/>
                    </a:lnTo>
                    <a:lnTo>
                      <a:pt x="1272" y="743"/>
                    </a:lnTo>
                    <a:lnTo>
                      <a:pt x="1275" y="743"/>
                    </a:lnTo>
                    <a:lnTo>
                      <a:pt x="1276" y="743"/>
                    </a:lnTo>
                    <a:lnTo>
                      <a:pt x="1279" y="745"/>
                    </a:lnTo>
                    <a:lnTo>
                      <a:pt x="1280" y="746"/>
                    </a:lnTo>
                    <a:lnTo>
                      <a:pt x="1281" y="749"/>
                    </a:lnTo>
                    <a:lnTo>
                      <a:pt x="1282" y="750"/>
                    </a:lnTo>
                    <a:lnTo>
                      <a:pt x="1282" y="753"/>
                    </a:lnTo>
                    <a:lnTo>
                      <a:pt x="1282" y="754"/>
                    </a:lnTo>
                    <a:lnTo>
                      <a:pt x="1282" y="757"/>
                    </a:lnTo>
                    <a:lnTo>
                      <a:pt x="1281" y="758"/>
                    </a:lnTo>
                    <a:lnTo>
                      <a:pt x="1281" y="759"/>
                    </a:lnTo>
                    <a:lnTo>
                      <a:pt x="1280" y="762"/>
                    </a:lnTo>
                    <a:lnTo>
                      <a:pt x="1277" y="763"/>
                    </a:lnTo>
                    <a:lnTo>
                      <a:pt x="1260" y="774"/>
                    </a:lnTo>
                    <a:lnTo>
                      <a:pt x="1257" y="775"/>
                    </a:lnTo>
                    <a:lnTo>
                      <a:pt x="1256" y="775"/>
                    </a:lnTo>
                    <a:lnTo>
                      <a:pt x="1253" y="775"/>
                    </a:lnTo>
                    <a:lnTo>
                      <a:pt x="1252" y="775"/>
                    </a:lnTo>
                    <a:lnTo>
                      <a:pt x="1249" y="775"/>
                    </a:lnTo>
                    <a:lnTo>
                      <a:pt x="1248" y="774"/>
                    </a:lnTo>
                    <a:lnTo>
                      <a:pt x="1247" y="773"/>
                    </a:lnTo>
                    <a:lnTo>
                      <a:pt x="1245" y="771"/>
                    </a:lnTo>
                    <a:lnTo>
                      <a:pt x="1244" y="769"/>
                    </a:lnTo>
                    <a:lnTo>
                      <a:pt x="1244" y="767"/>
                    </a:lnTo>
                    <a:lnTo>
                      <a:pt x="1243" y="765"/>
                    </a:lnTo>
                    <a:lnTo>
                      <a:pt x="1244" y="762"/>
                    </a:lnTo>
                    <a:lnTo>
                      <a:pt x="1244" y="761"/>
                    </a:lnTo>
                    <a:lnTo>
                      <a:pt x="1245" y="759"/>
                    </a:lnTo>
                    <a:lnTo>
                      <a:pt x="1247" y="757"/>
                    </a:lnTo>
                    <a:lnTo>
                      <a:pt x="1248" y="757"/>
                    </a:lnTo>
                    <a:close/>
                    <a:moveTo>
                      <a:pt x="1302" y="722"/>
                    </a:moveTo>
                    <a:lnTo>
                      <a:pt x="1321" y="712"/>
                    </a:lnTo>
                    <a:lnTo>
                      <a:pt x="1322" y="710"/>
                    </a:lnTo>
                    <a:lnTo>
                      <a:pt x="1325" y="709"/>
                    </a:lnTo>
                    <a:lnTo>
                      <a:pt x="1326" y="709"/>
                    </a:lnTo>
                    <a:lnTo>
                      <a:pt x="1329" y="710"/>
                    </a:lnTo>
                    <a:lnTo>
                      <a:pt x="1330" y="710"/>
                    </a:lnTo>
                    <a:lnTo>
                      <a:pt x="1332" y="712"/>
                    </a:lnTo>
                    <a:lnTo>
                      <a:pt x="1334" y="713"/>
                    </a:lnTo>
                    <a:lnTo>
                      <a:pt x="1336" y="714"/>
                    </a:lnTo>
                    <a:lnTo>
                      <a:pt x="1336" y="715"/>
                    </a:lnTo>
                    <a:lnTo>
                      <a:pt x="1337" y="718"/>
                    </a:lnTo>
                    <a:lnTo>
                      <a:pt x="1337" y="721"/>
                    </a:lnTo>
                    <a:lnTo>
                      <a:pt x="1337" y="722"/>
                    </a:lnTo>
                    <a:lnTo>
                      <a:pt x="1336" y="725"/>
                    </a:lnTo>
                    <a:lnTo>
                      <a:pt x="1334" y="726"/>
                    </a:lnTo>
                    <a:lnTo>
                      <a:pt x="1333" y="727"/>
                    </a:lnTo>
                    <a:lnTo>
                      <a:pt x="1332" y="729"/>
                    </a:lnTo>
                    <a:lnTo>
                      <a:pt x="1314" y="741"/>
                    </a:lnTo>
                    <a:lnTo>
                      <a:pt x="1312" y="741"/>
                    </a:lnTo>
                    <a:lnTo>
                      <a:pt x="1310" y="742"/>
                    </a:lnTo>
                    <a:lnTo>
                      <a:pt x="1308" y="742"/>
                    </a:lnTo>
                    <a:lnTo>
                      <a:pt x="1305" y="742"/>
                    </a:lnTo>
                    <a:lnTo>
                      <a:pt x="1304" y="741"/>
                    </a:lnTo>
                    <a:lnTo>
                      <a:pt x="1302" y="739"/>
                    </a:lnTo>
                    <a:lnTo>
                      <a:pt x="1300" y="738"/>
                    </a:lnTo>
                    <a:lnTo>
                      <a:pt x="1300" y="737"/>
                    </a:lnTo>
                    <a:lnTo>
                      <a:pt x="1298" y="735"/>
                    </a:lnTo>
                    <a:lnTo>
                      <a:pt x="1297" y="733"/>
                    </a:lnTo>
                    <a:lnTo>
                      <a:pt x="1297" y="730"/>
                    </a:lnTo>
                    <a:lnTo>
                      <a:pt x="1297" y="729"/>
                    </a:lnTo>
                    <a:lnTo>
                      <a:pt x="1298" y="727"/>
                    </a:lnTo>
                    <a:lnTo>
                      <a:pt x="1300" y="725"/>
                    </a:lnTo>
                    <a:lnTo>
                      <a:pt x="1301" y="723"/>
                    </a:lnTo>
                    <a:lnTo>
                      <a:pt x="1302" y="722"/>
                    </a:lnTo>
                    <a:close/>
                    <a:moveTo>
                      <a:pt x="1357" y="689"/>
                    </a:moveTo>
                    <a:lnTo>
                      <a:pt x="1374" y="677"/>
                    </a:lnTo>
                    <a:lnTo>
                      <a:pt x="1377" y="676"/>
                    </a:lnTo>
                    <a:lnTo>
                      <a:pt x="1378" y="676"/>
                    </a:lnTo>
                    <a:lnTo>
                      <a:pt x="1381" y="676"/>
                    </a:lnTo>
                    <a:lnTo>
                      <a:pt x="1382" y="676"/>
                    </a:lnTo>
                    <a:lnTo>
                      <a:pt x="1385" y="676"/>
                    </a:lnTo>
                    <a:lnTo>
                      <a:pt x="1386" y="677"/>
                    </a:lnTo>
                    <a:lnTo>
                      <a:pt x="1387" y="678"/>
                    </a:lnTo>
                    <a:lnTo>
                      <a:pt x="1389" y="681"/>
                    </a:lnTo>
                    <a:lnTo>
                      <a:pt x="1390" y="682"/>
                    </a:lnTo>
                    <a:lnTo>
                      <a:pt x="1390" y="685"/>
                    </a:lnTo>
                    <a:lnTo>
                      <a:pt x="1390" y="686"/>
                    </a:lnTo>
                    <a:lnTo>
                      <a:pt x="1390" y="689"/>
                    </a:lnTo>
                    <a:lnTo>
                      <a:pt x="1390" y="690"/>
                    </a:lnTo>
                    <a:lnTo>
                      <a:pt x="1389" y="692"/>
                    </a:lnTo>
                    <a:lnTo>
                      <a:pt x="1387" y="694"/>
                    </a:lnTo>
                    <a:lnTo>
                      <a:pt x="1386" y="696"/>
                    </a:lnTo>
                    <a:lnTo>
                      <a:pt x="1367" y="706"/>
                    </a:lnTo>
                    <a:lnTo>
                      <a:pt x="1366" y="708"/>
                    </a:lnTo>
                    <a:lnTo>
                      <a:pt x="1363" y="708"/>
                    </a:lnTo>
                    <a:lnTo>
                      <a:pt x="1362" y="708"/>
                    </a:lnTo>
                    <a:lnTo>
                      <a:pt x="1359" y="708"/>
                    </a:lnTo>
                    <a:lnTo>
                      <a:pt x="1358" y="708"/>
                    </a:lnTo>
                    <a:lnTo>
                      <a:pt x="1356" y="706"/>
                    </a:lnTo>
                    <a:lnTo>
                      <a:pt x="1354" y="705"/>
                    </a:lnTo>
                    <a:lnTo>
                      <a:pt x="1353" y="704"/>
                    </a:lnTo>
                    <a:lnTo>
                      <a:pt x="1352" y="701"/>
                    </a:lnTo>
                    <a:lnTo>
                      <a:pt x="1352" y="700"/>
                    </a:lnTo>
                    <a:lnTo>
                      <a:pt x="1352" y="697"/>
                    </a:lnTo>
                    <a:lnTo>
                      <a:pt x="1352" y="696"/>
                    </a:lnTo>
                    <a:lnTo>
                      <a:pt x="1353" y="693"/>
                    </a:lnTo>
                    <a:lnTo>
                      <a:pt x="1353" y="692"/>
                    </a:lnTo>
                    <a:lnTo>
                      <a:pt x="1354" y="690"/>
                    </a:lnTo>
                    <a:lnTo>
                      <a:pt x="1357" y="689"/>
                    </a:lnTo>
                    <a:close/>
                    <a:moveTo>
                      <a:pt x="1410" y="654"/>
                    </a:moveTo>
                    <a:lnTo>
                      <a:pt x="1429" y="644"/>
                    </a:lnTo>
                    <a:lnTo>
                      <a:pt x="1430" y="642"/>
                    </a:lnTo>
                    <a:lnTo>
                      <a:pt x="1433" y="641"/>
                    </a:lnTo>
                    <a:lnTo>
                      <a:pt x="1434" y="641"/>
                    </a:lnTo>
                    <a:lnTo>
                      <a:pt x="1437" y="642"/>
                    </a:lnTo>
                    <a:lnTo>
                      <a:pt x="1438" y="642"/>
                    </a:lnTo>
                    <a:lnTo>
                      <a:pt x="1440" y="644"/>
                    </a:lnTo>
                    <a:lnTo>
                      <a:pt x="1442" y="645"/>
                    </a:lnTo>
                    <a:lnTo>
                      <a:pt x="1443" y="646"/>
                    </a:lnTo>
                    <a:lnTo>
                      <a:pt x="1444" y="649"/>
                    </a:lnTo>
                    <a:lnTo>
                      <a:pt x="1444" y="650"/>
                    </a:lnTo>
                    <a:lnTo>
                      <a:pt x="1444" y="653"/>
                    </a:lnTo>
                    <a:lnTo>
                      <a:pt x="1444" y="654"/>
                    </a:lnTo>
                    <a:lnTo>
                      <a:pt x="1444" y="657"/>
                    </a:lnTo>
                    <a:lnTo>
                      <a:pt x="1443" y="658"/>
                    </a:lnTo>
                    <a:lnTo>
                      <a:pt x="1442" y="660"/>
                    </a:lnTo>
                    <a:lnTo>
                      <a:pt x="1440" y="661"/>
                    </a:lnTo>
                    <a:lnTo>
                      <a:pt x="1422" y="673"/>
                    </a:lnTo>
                    <a:lnTo>
                      <a:pt x="1419" y="673"/>
                    </a:lnTo>
                    <a:lnTo>
                      <a:pt x="1418" y="674"/>
                    </a:lnTo>
                    <a:lnTo>
                      <a:pt x="1415" y="674"/>
                    </a:lnTo>
                    <a:lnTo>
                      <a:pt x="1414" y="674"/>
                    </a:lnTo>
                    <a:lnTo>
                      <a:pt x="1411" y="673"/>
                    </a:lnTo>
                    <a:lnTo>
                      <a:pt x="1410" y="672"/>
                    </a:lnTo>
                    <a:lnTo>
                      <a:pt x="1409" y="670"/>
                    </a:lnTo>
                    <a:lnTo>
                      <a:pt x="1407" y="669"/>
                    </a:lnTo>
                    <a:lnTo>
                      <a:pt x="1406" y="668"/>
                    </a:lnTo>
                    <a:lnTo>
                      <a:pt x="1406" y="665"/>
                    </a:lnTo>
                    <a:lnTo>
                      <a:pt x="1406" y="664"/>
                    </a:lnTo>
                    <a:lnTo>
                      <a:pt x="1406" y="661"/>
                    </a:lnTo>
                    <a:lnTo>
                      <a:pt x="1406" y="660"/>
                    </a:lnTo>
                    <a:lnTo>
                      <a:pt x="1407" y="657"/>
                    </a:lnTo>
                    <a:lnTo>
                      <a:pt x="1409" y="656"/>
                    </a:lnTo>
                    <a:lnTo>
                      <a:pt x="1410" y="654"/>
                    </a:lnTo>
                    <a:close/>
                    <a:moveTo>
                      <a:pt x="1464" y="621"/>
                    </a:moveTo>
                    <a:lnTo>
                      <a:pt x="1483" y="609"/>
                    </a:lnTo>
                    <a:lnTo>
                      <a:pt x="1484" y="609"/>
                    </a:lnTo>
                    <a:lnTo>
                      <a:pt x="1487" y="608"/>
                    </a:lnTo>
                    <a:lnTo>
                      <a:pt x="1488" y="608"/>
                    </a:lnTo>
                    <a:lnTo>
                      <a:pt x="1491" y="608"/>
                    </a:lnTo>
                    <a:lnTo>
                      <a:pt x="1492" y="609"/>
                    </a:lnTo>
                    <a:lnTo>
                      <a:pt x="1495" y="609"/>
                    </a:lnTo>
                    <a:lnTo>
                      <a:pt x="1496" y="611"/>
                    </a:lnTo>
                    <a:lnTo>
                      <a:pt x="1498" y="613"/>
                    </a:lnTo>
                    <a:lnTo>
                      <a:pt x="1498" y="615"/>
                    </a:lnTo>
                    <a:lnTo>
                      <a:pt x="1499" y="617"/>
                    </a:lnTo>
                    <a:lnTo>
                      <a:pt x="1499" y="619"/>
                    </a:lnTo>
                    <a:lnTo>
                      <a:pt x="1499" y="621"/>
                    </a:lnTo>
                    <a:lnTo>
                      <a:pt x="1498" y="623"/>
                    </a:lnTo>
                    <a:lnTo>
                      <a:pt x="1496" y="625"/>
                    </a:lnTo>
                    <a:lnTo>
                      <a:pt x="1495" y="627"/>
                    </a:lnTo>
                    <a:lnTo>
                      <a:pt x="1494" y="628"/>
                    </a:lnTo>
                    <a:lnTo>
                      <a:pt x="1476" y="638"/>
                    </a:lnTo>
                    <a:lnTo>
                      <a:pt x="1474" y="640"/>
                    </a:lnTo>
                    <a:lnTo>
                      <a:pt x="1472" y="640"/>
                    </a:lnTo>
                    <a:lnTo>
                      <a:pt x="1470" y="640"/>
                    </a:lnTo>
                    <a:lnTo>
                      <a:pt x="1467" y="640"/>
                    </a:lnTo>
                    <a:lnTo>
                      <a:pt x="1466" y="640"/>
                    </a:lnTo>
                    <a:lnTo>
                      <a:pt x="1464" y="638"/>
                    </a:lnTo>
                    <a:lnTo>
                      <a:pt x="1462" y="637"/>
                    </a:lnTo>
                    <a:lnTo>
                      <a:pt x="1462" y="636"/>
                    </a:lnTo>
                    <a:lnTo>
                      <a:pt x="1460" y="633"/>
                    </a:lnTo>
                    <a:lnTo>
                      <a:pt x="1459" y="632"/>
                    </a:lnTo>
                    <a:lnTo>
                      <a:pt x="1459" y="629"/>
                    </a:lnTo>
                    <a:lnTo>
                      <a:pt x="1460" y="628"/>
                    </a:lnTo>
                    <a:lnTo>
                      <a:pt x="1460" y="625"/>
                    </a:lnTo>
                    <a:lnTo>
                      <a:pt x="1462" y="624"/>
                    </a:lnTo>
                    <a:lnTo>
                      <a:pt x="1463" y="623"/>
                    </a:lnTo>
                    <a:lnTo>
                      <a:pt x="1464" y="621"/>
                    </a:lnTo>
                    <a:close/>
                    <a:moveTo>
                      <a:pt x="1519" y="587"/>
                    </a:moveTo>
                    <a:lnTo>
                      <a:pt x="1536" y="576"/>
                    </a:lnTo>
                    <a:lnTo>
                      <a:pt x="1539" y="575"/>
                    </a:lnTo>
                    <a:lnTo>
                      <a:pt x="1540" y="575"/>
                    </a:lnTo>
                    <a:lnTo>
                      <a:pt x="1543" y="575"/>
                    </a:lnTo>
                    <a:lnTo>
                      <a:pt x="1544" y="575"/>
                    </a:lnTo>
                    <a:lnTo>
                      <a:pt x="1547" y="575"/>
                    </a:lnTo>
                    <a:lnTo>
                      <a:pt x="1548" y="576"/>
                    </a:lnTo>
                    <a:lnTo>
                      <a:pt x="1549" y="577"/>
                    </a:lnTo>
                    <a:lnTo>
                      <a:pt x="1551" y="579"/>
                    </a:lnTo>
                    <a:lnTo>
                      <a:pt x="1552" y="581"/>
                    </a:lnTo>
                    <a:lnTo>
                      <a:pt x="1552" y="583"/>
                    </a:lnTo>
                    <a:lnTo>
                      <a:pt x="1553" y="585"/>
                    </a:lnTo>
                    <a:lnTo>
                      <a:pt x="1552" y="587"/>
                    </a:lnTo>
                    <a:lnTo>
                      <a:pt x="1552" y="589"/>
                    </a:lnTo>
                    <a:lnTo>
                      <a:pt x="1551" y="591"/>
                    </a:lnTo>
                    <a:lnTo>
                      <a:pt x="1549" y="592"/>
                    </a:lnTo>
                    <a:lnTo>
                      <a:pt x="1548" y="593"/>
                    </a:lnTo>
                    <a:lnTo>
                      <a:pt x="1529" y="605"/>
                    </a:lnTo>
                    <a:lnTo>
                      <a:pt x="1528" y="605"/>
                    </a:lnTo>
                    <a:lnTo>
                      <a:pt x="1525" y="607"/>
                    </a:lnTo>
                    <a:lnTo>
                      <a:pt x="1524" y="607"/>
                    </a:lnTo>
                    <a:lnTo>
                      <a:pt x="1521" y="607"/>
                    </a:lnTo>
                    <a:lnTo>
                      <a:pt x="1520" y="605"/>
                    </a:lnTo>
                    <a:lnTo>
                      <a:pt x="1517" y="605"/>
                    </a:lnTo>
                    <a:lnTo>
                      <a:pt x="1516" y="604"/>
                    </a:lnTo>
                    <a:lnTo>
                      <a:pt x="1515" y="601"/>
                    </a:lnTo>
                    <a:lnTo>
                      <a:pt x="1515" y="600"/>
                    </a:lnTo>
                    <a:lnTo>
                      <a:pt x="1514" y="597"/>
                    </a:lnTo>
                    <a:lnTo>
                      <a:pt x="1514" y="596"/>
                    </a:lnTo>
                    <a:lnTo>
                      <a:pt x="1514" y="593"/>
                    </a:lnTo>
                    <a:lnTo>
                      <a:pt x="1515" y="592"/>
                    </a:lnTo>
                    <a:lnTo>
                      <a:pt x="1515" y="589"/>
                    </a:lnTo>
                    <a:lnTo>
                      <a:pt x="1516" y="588"/>
                    </a:lnTo>
                    <a:lnTo>
                      <a:pt x="1519" y="587"/>
                    </a:lnTo>
                    <a:close/>
                    <a:moveTo>
                      <a:pt x="1573" y="554"/>
                    </a:moveTo>
                    <a:lnTo>
                      <a:pt x="1591" y="542"/>
                    </a:lnTo>
                    <a:lnTo>
                      <a:pt x="1592" y="542"/>
                    </a:lnTo>
                    <a:lnTo>
                      <a:pt x="1594" y="540"/>
                    </a:lnTo>
                    <a:lnTo>
                      <a:pt x="1597" y="540"/>
                    </a:lnTo>
                    <a:lnTo>
                      <a:pt x="1598" y="540"/>
                    </a:lnTo>
                    <a:lnTo>
                      <a:pt x="1601" y="542"/>
                    </a:lnTo>
                    <a:lnTo>
                      <a:pt x="1602" y="542"/>
                    </a:lnTo>
                    <a:lnTo>
                      <a:pt x="1604" y="543"/>
                    </a:lnTo>
                    <a:lnTo>
                      <a:pt x="1605" y="546"/>
                    </a:lnTo>
                    <a:lnTo>
                      <a:pt x="1606" y="547"/>
                    </a:lnTo>
                    <a:lnTo>
                      <a:pt x="1606" y="550"/>
                    </a:lnTo>
                    <a:lnTo>
                      <a:pt x="1606" y="551"/>
                    </a:lnTo>
                    <a:lnTo>
                      <a:pt x="1606" y="554"/>
                    </a:lnTo>
                    <a:lnTo>
                      <a:pt x="1606" y="555"/>
                    </a:lnTo>
                    <a:lnTo>
                      <a:pt x="1605" y="557"/>
                    </a:lnTo>
                    <a:lnTo>
                      <a:pt x="1604" y="559"/>
                    </a:lnTo>
                    <a:lnTo>
                      <a:pt x="1602" y="560"/>
                    </a:lnTo>
                    <a:lnTo>
                      <a:pt x="1584" y="571"/>
                    </a:lnTo>
                    <a:lnTo>
                      <a:pt x="1583" y="572"/>
                    </a:lnTo>
                    <a:lnTo>
                      <a:pt x="1580" y="572"/>
                    </a:lnTo>
                    <a:lnTo>
                      <a:pt x="1577" y="573"/>
                    </a:lnTo>
                    <a:lnTo>
                      <a:pt x="1576" y="572"/>
                    </a:lnTo>
                    <a:lnTo>
                      <a:pt x="1575" y="572"/>
                    </a:lnTo>
                    <a:lnTo>
                      <a:pt x="1572" y="571"/>
                    </a:lnTo>
                    <a:lnTo>
                      <a:pt x="1571" y="569"/>
                    </a:lnTo>
                    <a:lnTo>
                      <a:pt x="1569" y="568"/>
                    </a:lnTo>
                    <a:lnTo>
                      <a:pt x="1568" y="565"/>
                    </a:lnTo>
                    <a:lnTo>
                      <a:pt x="1568" y="564"/>
                    </a:lnTo>
                    <a:lnTo>
                      <a:pt x="1568" y="561"/>
                    </a:lnTo>
                    <a:lnTo>
                      <a:pt x="1568" y="560"/>
                    </a:lnTo>
                    <a:lnTo>
                      <a:pt x="1568" y="557"/>
                    </a:lnTo>
                    <a:lnTo>
                      <a:pt x="1569" y="556"/>
                    </a:lnTo>
                    <a:lnTo>
                      <a:pt x="1571" y="555"/>
                    </a:lnTo>
                    <a:lnTo>
                      <a:pt x="1573" y="554"/>
                    </a:lnTo>
                    <a:close/>
                    <a:moveTo>
                      <a:pt x="1626" y="519"/>
                    </a:moveTo>
                    <a:lnTo>
                      <a:pt x="1645" y="508"/>
                    </a:lnTo>
                    <a:lnTo>
                      <a:pt x="1646" y="507"/>
                    </a:lnTo>
                    <a:lnTo>
                      <a:pt x="1649" y="507"/>
                    </a:lnTo>
                    <a:lnTo>
                      <a:pt x="1650" y="507"/>
                    </a:lnTo>
                    <a:lnTo>
                      <a:pt x="1653" y="507"/>
                    </a:lnTo>
                    <a:lnTo>
                      <a:pt x="1654" y="507"/>
                    </a:lnTo>
                    <a:lnTo>
                      <a:pt x="1657" y="508"/>
                    </a:lnTo>
                    <a:lnTo>
                      <a:pt x="1658" y="510"/>
                    </a:lnTo>
                    <a:lnTo>
                      <a:pt x="1660" y="512"/>
                    </a:lnTo>
                    <a:lnTo>
                      <a:pt x="1660" y="514"/>
                    </a:lnTo>
                    <a:lnTo>
                      <a:pt x="1661" y="515"/>
                    </a:lnTo>
                    <a:lnTo>
                      <a:pt x="1661" y="518"/>
                    </a:lnTo>
                    <a:lnTo>
                      <a:pt x="1661" y="519"/>
                    </a:lnTo>
                    <a:lnTo>
                      <a:pt x="1660" y="522"/>
                    </a:lnTo>
                    <a:lnTo>
                      <a:pt x="1660" y="523"/>
                    </a:lnTo>
                    <a:lnTo>
                      <a:pt x="1658" y="524"/>
                    </a:lnTo>
                    <a:lnTo>
                      <a:pt x="1656" y="527"/>
                    </a:lnTo>
                    <a:lnTo>
                      <a:pt x="1638" y="538"/>
                    </a:lnTo>
                    <a:lnTo>
                      <a:pt x="1636" y="539"/>
                    </a:lnTo>
                    <a:lnTo>
                      <a:pt x="1634" y="539"/>
                    </a:lnTo>
                    <a:lnTo>
                      <a:pt x="1632" y="539"/>
                    </a:lnTo>
                    <a:lnTo>
                      <a:pt x="1630" y="539"/>
                    </a:lnTo>
                    <a:lnTo>
                      <a:pt x="1628" y="538"/>
                    </a:lnTo>
                    <a:lnTo>
                      <a:pt x="1626" y="538"/>
                    </a:lnTo>
                    <a:lnTo>
                      <a:pt x="1625" y="536"/>
                    </a:lnTo>
                    <a:lnTo>
                      <a:pt x="1624" y="534"/>
                    </a:lnTo>
                    <a:lnTo>
                      <a:pt x="1622" y="532"/>
                    </a:lnTo>
                    <a:lnTo>
                      <a:pt x="1622" y="530"/>
                    </a:lnTo>
                    <a:lnTo>
                      <a:pt x="1621" y="528"/>
                    </a:lnTo>
                    <a:lnTo>
                      <a:pt x="1622" y="526"/>
                    </a:lnTo>
                    <a:lnTo>
                      <a:pt x="1622" y="524"/>
                    </a:lnTo>
                    <a:lnTo>
                      <a:pt x="1624" y="523"/>
                    </a:lnTo>
                    <a:lnTo>
                      <a:pt x="1625" y="520"/>
                    </a:lnTo>
                    <a:lnTo>
                      <a:pt x="1626" y="519"/>
                    </a:lnTo>
                    <a:close/>
                    <a:moveTo>
                      <a:pt x="1681" y="486"/>
                    </a:moveTo>
                    <a:lnTo>
                      <a:pt x="1699" y="475"/>
                    </a:lnTo>
                    <a:lnTo>
                      <a:pt x="1701" y="474"/>
                    </a:lnTo>
                    <a:lnTo>
                      <a:pt x="1703" y="473"/>
                    </a:lnTo>
                    <a:lnTo>
                      <a:pt x="1705" y="473"/>
                    </a:lnTo>
                    <a:lnTo>
                      <a:pt x="1707" y="473"/>
                    </a:lnTo>
                    <a:lnTo>
                      <a:pt x="1709" y="474"/>
                    </a:lnTo>
                    <a:lnTo>
                      <a:pt x="1710" y="475"/>
                    </a:lnTo>
                    <a:lnTo>
                      <a:pt x="1713" y="476"/>
                    </a:lnTo>
                    <a:lnTo>
                      <a:pt x="1714" y="478"/>
                    </a:lnTo>
                    <a:lnTo>
                      <a:pt x="1714" y="479"/>
                    </a:lnTo>
                    <a:lnTo>
                      <a:pt x="1715" y="482"/>
                    </a:lnTo>
                    <a:lnTo>
                      <a:pt x="1715" y="484"/>
                    </a:lnTo>
                    <a:lnTo>
                      <a:pt x="1715" y="486"/>
                    </a:lnTo>
                    <a:lnTo>
                      <a:pt x="1714" y="488"/>
                    </a:lnTo>
                    <a:lnTo>
                      <a:pt x="1713" y="490"/>
                    </a:lnTo>
                    <a:lnTo>
                      <a:pt x="1711" y="491"/>
                    </a:lnTo>
                    <a:lnTo>
                      <a:pt x="1710" y="492"/>
                    </a:lnTo>
                    <a:lnTo>
                      <a:pt x="1691" y="504"/>
                    </a:lnTo>
                    <a:lnTo>
                      <a:pt x="1690" y="504"/>
                    </a:lnTo>
                    <a:lnTo>
                      <a:pt x="1687" y="506"/>
                    </a:lnTo>
                    <a:lnTo>
                      <a:pt x="1686" y="506"/>
                    </a:lnTo>
                    <a:lnTo>
                      <a:pt x="1683" y="506"/>
                    </a:lnTo>
                    <a:lnTo>
                      <a:pt x="1682" y="504"/>
                    </a:lnTo>
                    <a:lnTo>
                      <a:pt x="1681" y="503"/>
                    </a:lnTo>
                    <a:lnTo>
                      <a:pt x="1678" y="502"/>
                    </a:lnTo>
                    <a:lnTo>
                      <a:pt x="1677" y="500"/>
                    </a:lnTo>
                    <a:lnTo>
                      <a:pt x="1677" y="499"/>
                    </a:lnTo>
                    <a:lnTo>
                      <a:pt x="1675" y="496"/>
                    </a:lnTo>
                    <a:lnTo>
                      <a:pt x="1675" y="494"/>
                    </a:lnTo>
                    <a:lnTo>
                      <a:pt x="1675" y="492"/>
                    </a:lnTo>
                    <a:lnTo>
                      <a:pt x="1677" y="491"/>
                    </a:lnTo>
                    <a:lnTo>
                      <a:pt x="1678" y="488"/>
                    </a:lnTo>
                    <a:lnTo>
                      <a:pt x="1679" y="487"/>
                    </a:lnTo>
                    <a:lnTo>
                      <a:pt x="1681" y="486"/>
                    </a:lnTo>
                    <a:close/>
                    <a:moveTo>
                      <a:pt x="1735" y="453"/>
                    </a:moveTo>
                    <a:lnTo>
                      <a:pt x="1752" y="441"/>
                    </a:lnTo>
                    <a:lnTo>
                      <a:pt x="1755" y="439"/>
                    </a:lnTo>
                    <a:lnTo>
                      <a:pt x="1756" y="439"/>
                    </a:lnTo>
                    <a:lnTo>
                      <a:pt x="1759" y="439"/>
                    </a:lnTo>
                    <a:lnTo>
                      <a:pt x="1760" y="439"/>
                    </a:lnTo>
                    <a:lnTo>
                      <a:pt x="1763" y="439"/>
                    </a:lnTo>
                    <a:lnTo>
                      <a:pt x="1764" y="441"/>
                    </a:lnTo>
                    <a:lnTo>
                      <a:pt x="1766" y="442"/>
                    </a:lnTo>
                    <a:lnTo>
                      <a:pt x="1767" y="445"/>
                    </a:lnTo>
                    <a:lnTo>
                      <a:pt x="1768" y="446"/>
                    </a:lnTo>
                    <a:lnTo>
                      <a:pt x="1768" y="449"/>
                    </a:lnTo>
                    <a:lnTo>
                      <a:pt x="1768" y="450"/>
                    </a:lnTo>
                    <a:lnTo>
                      <a:pt x="1768" y="453"/>
                    </a:lnTo>
                    <a:lnTo>
                      <a:pt x="1768" y="454"/>
                    </a:lnTo>
                    <a:lnTo>
                      <a:pt x="1767" y="455"/>
                    </a:lnTo>
                    <a:lnTo>
                      <a:pt x="1766" y="458"/>
                    </a:lnTo>
                    <a:lnTo>
                      <a:pt x="1764" y="459"/>
                    </a:lnTo>
                    <a:lnTo>
                      <a:pt x="1746" y="470"/>
                    </a:lnTo>
                    <a:lnTo>
                      <a:pt x="1745" y="471"/>
                    </a:lnTo>
                    <a:lnTo>
                      <a:pt x="1742" y="471"/>
                    </a:lnTo>
                    <a:lnTo>
                      <a:pt x="1741" y="471"/>
                    </a:lnTo>
                    <a:lnTo>
                      <a:pt x="1738" y="471"/>
                    </a:lnTo>
                    <a:lnTo>
                      <a:pt x="1737" y="471"/>
                    </a:lnTo>
                    <a:lnTo>
                      <a:pt x="1734" y="470"/>
                    </a:lnTo>
                    <a:lnTo>
                      <a:pt x="1733" y="469"/>
                    </a:lnTo>
                    <a:lnTo>
                      <a:pt x="1731" y="467"/>
                    </a:lnTo>
                    <a:lnTo>
                      <a:pt x="1730" y="465"/>
                    </a:lnTo>
                    <a:lnTo>
                      <a:pt x="1730" y="463"/>
                    </a:lnTo>
                    <a:lnTo>
                      <a:pt x="1730" y="461"/>
                    </a:lnTo>
                    <a:lnTo>
                      <a:pt x="1730" y="458"/>
                    </a:lnTo>
                    <a:lnTo>
                      <a:pt x="1730" y="457"/>
                    </a:lnTo>
                    <a:lnTo>
                      <a:pt x="1731" y="455"/>
                    </a:lnTo>
                    <a:lnTo>
                      <a:pt x="1733" y="453"/>
                    </a:lnTo>
                    <a:lnTo>
                      <a:pt x="1735" y="453"/>
                    </a:lnTo>
                    <a:close/>
                    <a:moveTo>
                      <a:pt x="1788" y="418"/>
                    </a:moveTo>
                    <a:lnTo>
                      <a:pt x="1807" y="407"/>
                    </a:lnTo>
                    <a:lnTo>
                      <a:pt x="1808" y="406"/>
                    </a:lnTo>
                    <a:lnTo>
                      <a:pt x="1811" y="405"/>
                    </a:lnTo>
                    <a:lnTo>
                      <a:pt x="1812" y="405"/>
                    </a:lnTo>
                    <a:lnTo>
                      <a:pt x="1815" y="406"/>
                    </a:lnTo>
                    <a:lnTo>
                      <a:pt x="1816" y="406"/>
                    </a:lnTo>
                    <a:lnTo>
                      <a:pt x="1819" y="407"/>
                    </a:lnTo>
                    <a:lnTo>
                      <a:pt x="1820" y="409"/>
                    </a:lnTo>
                    <a:lnTo>
                      <a:pt x="1822" y="410"/>
                    </a:lnTo>
                    <a:lnTo>
                      <a:pt x="1823" y="411"/>
                    </a:lnTo>
                    <a:lnTo>
                      <a:pt x="1823" y="414"/>
                    </a:lnTo>
                    <a:lnTo>
                      <a:pt x="1823" y="417"/>
                    </a:lnTo>
                    <a:lnTo>
                      <a:pt x="1823" y="418"/>
                    </a:lnTo>
                    <a:lnTo>
                      <a:pt x="1822" y="421"/>
                    </a:lnTo>
                    <a:lnTo>
                      <a:pt x="1822" y="422"/>
                    </a:lnTo>
                    <a:lnTo>
                      <a:pt x="1820" y="423"/>
                    </a:lnTo>
                    <a:lnTo>
                      <a:pt x="1818" y="425"/>
                    </a:lnTo>
                    <a:lnTo>
                      <a:pt x="1800" y="437"/>
                    </a:lnTo>
                    <a:lnTo>
                      <a:pt x="1798" y="437"/>
                    </a:lnTo>
                    <a:lnTo>
                      <a:pt x="1796" y="438"/>
                    </a:lnTo>
                    <a:lnTo>
                      <a:pt x="1794" y="438"/>
                    </a:lnTo>
                    <a:lnTo>
                      <a:pt x="1792" y="438"/>
                    </a:lnTo>
                    <a:lnTo>
                      <a:pt x="1790" y="437"/>
                    </a:lnTo>
                    <a:lnTo>
                      <a:pt x="1788" y="435"/>
                    </a:lnTo>
                    <a:lnTo>
                      <a:pt x="1787" y="434"/>
                    </a:lnTo>
                    <a:lnTo>
                      <a:pt x="1786" y="433"/>
                    </a:lnTo>
                    <a:lnTo>
                      <a:pt x="1784" y="431"/>
                    </a:lnTo>
                    <a:lnTo>
                      <a:pt x="1784" y="429"/>
                    </a:lnTo>
                    <a:lnTo>
                      <a:pt x="1784" y="426"/>
                    </a:lnTo>
                    <a:lnTo>
                      <a:pt x="1784" y="425"/>
                    </a:lnTo>
                    <a:lnTo>
                      <a:pt x="1784" y="423"/>
                    </a:lnTo>
                    <a:lnTo>
                      <a:pt x="1786" y="421"/>
                    </a:lnTo>
                    <a:lnTo>
                      <a:pt x="1787" y="419"/>
                    </a:lnTo>
                    <a:lnTo>
                      <a:pt x="1788" y="418"/>
                    </a:lnTo>
                    <a:close/>
                    <a:moveTo>
                      <a:pt x="1843" y="385"/>
                    </a:moveTo>
                    <a:lnTo>
                      <a:pt x="1861" y="373"/>
                    </a:lnTo>
                    <a:lnTo>
                      <a:pt x="1863" y="372"/>
                    </a:lnTo>
                    <a:lnTo>
                      <a:pt x="1865" y="372"/>
                    </a:lnTo>
                    <a:lnTo>
                      <a:pt x="1867" y="372"/>
                    </a:lnTo>
                    <a:lnTo>
                      <a:pt x="1869" y="372"/>
                    </a:lnTo>
                    <a:lnTo>
                      <a:pt x="1871" y="373"/>
                    </a:lnTo>
                    <a:lnTo>
                      <a:pt x="1872" y="373"/>
                    </a:lnTo>
                    <a:lnTo>
                      <a:pt x="1875" y="374"/>
                    </a:lnTo>
                    <a:lnTo>
                      <a:pt x="1876" y="377"/>
                    </a:lnTo>
                    <a:lnTo>
                      <a:pt x="1876" y="378"/>
                    </a:lnTo>
                    <a:lnTo>
                      <a:pt x="1877" y="381"/>
                    </a:lnTo>
                    <a:lnTo>
                      <a:pt x="1877" y="382"/>
                    </a:lnTo>
                    <a:lnTo>
                      <a:pt x="1877" y="385"/>
                    </a:lnTo>
                    <a:lnTo>
                      <a:pt x="1876" y="386"/>
                    </a:lnTo>
                    <a:lnTo>
                      <a:pt x="1875" y="389"/>
                    </a:lnTo>
                    <a:lnTo>
                      <a:pt x="1873" y="390"/>
                    </a:lnTo>
                    <a:lnTo>
                      <a:pt x="1872" y="392"/>
                    </a:lnTo>
                    <a:lnTo>
                      <a:pt x="1855" y="402"/>
                    </a:lnTo>
                    <a:lnTo>
                      <a:pt x="1852" y="403"/>
                    </a:lnTo>
                    <a:lnTo>
                      <a:pt x="1851" y="403"/>
                    </a:lnTo>
                    <a:lnTo>
                      <a:pt x="1848" y="403"/>
                    </a:lnTo>
                    <a:lnTo>
                      <a:pt x="1845" y="403"/>
                    </a:lnTo>
                    <a:lnTo>
                      <a:pt x="1844" y="403"/>
                    </a:lnTo>
                    <a:lnTo>
                      <a:pt x="1843" y="402"/>
                    </a:lnTo>
                    <a:lnTo>
                      <a:pt x="1840" y="401"/>
                    </a:lnTo>
                    <a:lnTo>
                      <a:pt x="1840" y="399"/>
                    </a:lnTo>
                    <a:lnTo>
                      <a:pt x="1839" y="397"/>
                    </a:lnTo>
                    <a:lnTo>
                      <a:pt x="1837" y="395"/>
                    </a:lnTo>
                    <a:lnTo>
                      <a:pt x="1837" y="393"/>
                    </a:lnTo>
                    <a:lnTo>
                      <a:pt x="1837" y="392"/>
                    </a:lnTo>
                    <a:lnTo>
                      <a:pt x="1839" y="389"/>
                    </a:lnTo>
                    <a:lnTo>
                      <a:pt x="1840" y="388"/>
                    </a:lnTo>
                    <a:lnTo>
                      <a:pt x="1841" y="386"/>
                    </a:lnTo>
                    <a:lnTo>
                      <a:pt x="1843" y="385"/>
                    </a:lnTo>
                    <a:close/>
                    <a:moveTo>
                      <a:pt x="1897" y="350"/>
                    </a:moveTo>
                    <a:lnTo>
                      <a:pt x="1914" y="340"/>
                    </a:lnTo>
                    <a:lnTo>
                      <a:pt x="1917" y="338"/>
                    </a:lnTo>
                    <a:lnTo>
                      <a:pt x="1918" y="338"/>
                    </a:lnTo>
                    <a:lnTo>
                      <a:pt x="1921" y="337"/>
                    </a:lnTo>
                    <a:lnTo>
                      <a:pt x="1922" y="338"/>
                    </a:lnTo>
                    <a:lnTo>
                      <a:pt x="1925" y="338"/>
                    </a:lnTo>
                    <a:lnTo>
                      <a:pt x="1926" y="340"/>
                    </a:lnTo>
                    <a:lnTo>
                      <a:pt x="1928" y="341"/>
                    </a:lnTo>
                    <a:lnTo>
                      <a:pt x="1929" y="342"/>
                    </a:lnTo>
                    <a:lnTo>
                      <a:pt x="1930" y="345"/>
                    </a:lnTo>
                    <a:lnTo>
                      <a:pt x="1930" y="346"/>
                    </a:lnTo>
                    <a:lnTo>
                      <a:pt x="1932" y="349"/>
                    </a:lnTo>
                    <a:lnTo>
                      <a:pt x="1930" y="350"/>
                    </a:lnTo>
                    <a:lnTo>
                      <a:pt x="1930" y="353"/>
                    </a:lnTo>
                    <a:lnTo>
                      <a:pt x="1929" y="354"/>
                    </a:lnTo>
                    <a:lnTo>
                      <a:pt x="1928" y="356"/>
                    </a:lnTo>
                    <a:lnTo>
                      <a:pt x="1926" y="357"/>
                    </a:lnTo>
                    <a:lnTo>
                      <a:pt x="1908" y="369"/>
                    </a:lnTo>
                    <a:lnTo>
                      <a:pt x="1906" y="369"/>
                    </a:lnTo>
                    <a:lnTo>
                      <a:pt x="1904" y="370"/>
                    </a:lnTo>
                    <a:lnTo>
                      <a:pt x="1903" y="370"/>
                    </a:lnTo>
                    <a:lnTo>
                      <a:pt x="1900" y="370"/>
                    </a:lnTo>
                    <a:lnTo>
                      <a:pt x="1899" y="369"/>
                    </a:lnTo>
                    <a:lnTo>
                      <a:pt x="1896" y="369"/>
                    </a:lnTo>
                    <a:lnTo>
                      <a:pt x="1895" y="368"/>
                    </a:lnTo>
                    <a:lnTo>
                      <a:pt x="1893" y="365"/>
                    </a:lnTo>
                    <a:lnTo>
                      <a:pt x="1893" y="364"/>
                    </a:lnTo>
                    <a:lnTo>
                      <a:pt x="1892" y="361"/>
                    </a:lnTo>
                    <a:lnTo>
                      <a:pt x="1892" y="360"/>
                    </a:lnTo>
                    <a:lnTo>
                      <a:pt x="1892" y="357"/>
                    </a:lnTo>
                    <a:lnTo>
                      <a:pt x="1893" y="356"/>
                    </a:lnTo>
                    <a:lnTo>
                      <a:pt x="1893" y="353"/>
                    </a:lnTo>
                    <a:lnTo>
                      <a:pt x="1895" y="352"/>
                    </a:lnTo>
                    <a:lnTo>
                      <a:pt x="1897" y="350"/>
                    </a:lnTo>
                    <a:close/>
                    <a:moveTo>
                      <a:pt x="1952" y="317"/>
                    </a:moveTo>
                    <a:lnTo>
                      <a:pt x="1969" y="305"/>
                    </a:lnTo>
                    <a:lnTo>
                      <a:pt x="1970" y="305"/>
                    </a:lnTo>
                    <a:lnTo>
                      <a:pt x="1973" y="304"/>
                    </a:lnTo>
                    <a:lnTo>
                      <a:pt x="1976" y="304"/>
                    </a:lnTo>
                    <a:lnTo>
                      <a:pt x="1977" y="304"/>
                    </a:lnTo>
                    <a:lnTo>
                      <a:pt x="1980" y="305"/>
                    </a:lnTo>
                    <a:lnTo>
                      <a:pt x="1981" y="305"/>
                    </a:lnTo>
                    <a:lnTo>
                      <a:pt x="1982" y="307"/>
                    </a:lnTo>
                    <a:lnTo>
                      <a:pt x="1983" y="309"/>
                    </a:lnTo>
                    <a:lnTo>
                      <a:pt x="1985" y="311"/>
                    </a:lnTo>
                    <a:lnTo>
                      <a:pt x="1985" y="313"/>
                    </a:lnTo>
                    <a:lnTo>
                      <a:pt x="1985" y="314"/>
                    </a:lnTo>
                    <a:lnTo>
                      <a:pt x="1985" y="317"/>
                    </a:lnTo>
                    <a:lnTo>
                      <a:pt x="1985" y="318"/>
                    </a:lnTo>
                    <a:lnTo>
                      <a:pt x="1983" y="321"/>
                    </a:lnTo>
                    <a:lnTo>
                      <a:pt x="1982" y="322"/>
                    </a:lnTo>
                    <a:lnTo>
                      <a:pt x="1981" y="324"/>
                    </a:lnTo>
                    <a:lnTo>
                      <a:pt x="1962" y="334"/>
                    </a:lnTo>
                    <a:lnTo>
                      <a:pt x="1961" y="336"/>
                    </a:lnTo>
                    <a:lnTo>
                      <a:pt x="1958" y="336"/>
                    </a:lnTo>
                    <a:lnTo>
                      <a:pt x="1956" y="336"/>
                    </a:lnTo>
                    <a:lnTo>
                      <a:pt x="1954" y="336"/>
                    </a:lnTo>
                    <a:lnTo>
                      <a:pt x="1952" y="336"/>
                    </a:lnTo>
                    <a:lnTo>
                      <a:pt x="1950" y="334"/>
                    </a:lnTo>
                    <a:lnTo>
                      <a:pt x="1949" y="333"/>
                    </a:lnTo>
                    <a:lnTo>
                      <a:pt x="1948" y="332"/>
                    </a:lnTo>
                    <a:lnTo>
                      <a:pt x="1946" y="329"/>
                    </a:lnTo>
                    <a:lnTo>
                      <a:pt x="1946" y="328"/>
                    </a:lnTo>
                    <a:lnTo>
                      <a:pt x="1946" y="325"/>
                    </a:lnTo>
                    <a:lnTo>
                      <a:pt x="1946" y="324"/>
                    </a:lnTo>
                    <a:lnTo>
                      <a:pt x="1946" y="321"/>
                    </a:lnTo>
                    <a:lnTo>
                      <a:pt x="1948" y="320"/>
                    </a:lnTo>
                    <a:lnTo>
                      <a:pt x="1949" y="318"/>
                    </a:lnTo>
                    <a:lnTo>
                      <a:pt x="1952" y="317"/>
                    </a:lnTo>
                    <a:close/>
                    <a:moveTo>
                      <a:pt x="2005" y="283"/>
                    </a:moveTo>
                    <a:lnTo>
                      <a:pt x="2023" y="272"/>
                    </a:lnTo>
                    <a:lnTo>
                      <a:pt x="2025" y="271"/>
                    </a:lnTo>
                    <a:lnTo>
                      <a:pt x="2027" y="271"/>
                    </a:lnTo>
                    <a:lnTo>
                      <a:pt x="2029" y="271"/>
                    </a:lnTo>
                    <a:lnTo>
                      <a:pt x="2031" y="271"/>
                    </a:lnTo>
                    <a:lnTo>
                      <a:pt x="2033" y="271"/>
                    </a:lnTo>
                    <a:lnTo>
                      <a:pt x="2035" y="272"/>
                    </a:lnTo>
                    <a:lnTo>
                      <a:pt x="2037" y="273"/>
                    </a:lnTo>
                    <a:lnTo>
                      <a:pt x="2038" y="275"/>
                    </a:lnTo>
                    <a:lnTo>
                      <a:pt x="2038" y="277"/>
                    </a:lnTo>
                    <a:lnTo>
                      <a:pt x="2039" y="279"/>
                    </a:lnTo>
                    <a:lnTo>
                      <a:pt x="2039" y="281"/>
                    </a:lnTo>
                    <a:lnTo>
                      <a:pt x="2039" y="283"/>
                    </a:lnTo>
                    <a:lnTo>
                      <a:pt x="2038" y="285"/>
                    </a:lnTo>
                    <a:lnTo>
                      <a:pt x="2038" y="287"/>
                    </a:lnTo>
                    <a:lnTo>
                      <a:pt x="2037" y="288"/>
                    </a:lnTo>
                    <a:lnTo>
                      <a:pt x="2034" y="289"/>
                    </a:lnTo>
                    <a:lnTo>
                      <a:pt x="2017" y="301"/>
                    </a:lnTo>
                    <a:lnTo>
                      <a:pt x="2014" y="303"/>
                    </a:lnTo>
                    <a:lnTo>
                      <a:pt x="2013" y="303"/>
                    </a:lnTo>
                    <a:lnTo>
                      <a:pt x="2010" y="303"/>
                    </a:lnTo>
                    <a:lnTo>
                      <a:pt x="2009" y="303"/>
                    </a:lnTo>
                    <a:lnTo>
                      <a:pt x="2006" y="301"/>
                    </a:lnTo>
                    <a:lnTo>
                      <a:pt x="2005" y="301"/>
                    </a:lnTo>
                    <a:lnTo>
                      <a:pt x="2003" y="300"/>
                    </a:lnTo>
                    <a:lnTo>
                      <a:pt x="2002" y="297"/>
                    </a:lnTo>
                    <a:lnTo>
                      <a:pt x="2001" y="296"/>
                    </a:lnTo>
                    <a:lnTo>
                      <a:pt x="1999" y="293"/>
                    </a:lnTo>
                    <a:lnTo>
                      <a:pt x="1999" y="292"/>
                    </a:lnTo>
                    <a:lnTo>
                      <a:pt x="2001" y="289"/>
                    </a:lnTo>
                    <a:lnTo>
                      <a:pt x="2001" y="288"/>
                    </a:lnTo>
                    <a:lnTo>
                      <a:pt x="2002" y="285"/>
                    </a:lnTo>
                    <a:lnTo>
                      <a:pt x="2003" y="284"/>
                    </a:lnTo>
                    <a:lnTo>
                      <a:pt x="2005" y="283"/>
                    </a:lnTo>
                    <a:close/>
                    <a:moveTo>
                      <a:pt x="2059" y="249"/>
                    </a:moveTo>
                    <a:lnTo>
                      <a:pt x="2078" y="237"/>
                    </a:lnTo>
                    <a:lnTo>
                      <a:pt x="2079" y="237"/>
                    </a:lnTo>
                    <a:lnTo>
                      <a:pt x="2080" y="236"/>
                    </a:lnTo>
                    <a:lnTo>
                      <a:pt x="2083" y="236"/>
                    </a:lnTo>
                    <a:lnTo>
                      <a:pt x="2084" y="236"/>
                    </a:lnTo>
                    <a:lnTo>
                      <a:pt x="2087" y="237"/>
                    </a:lnTo>
                    <a:lnTo>
                      <a:pt x="2088" y="239"/>
                    </a:lnTo>
                    <a:lnTo>
                      <a:pt x="2090" y="240"/>
                    </a:lnTo>
                    <a:lnTo>
                      <a:pt x="2092" y="241"/>
                    </a:lnTo>
                    <a:lnTo>
                      <a:pt x="2092" y="243"/>
                    </a:lnTo>
                    <a:lnTo>
                      <a:pt x="2094" y="245"/>
                    </a:lnTo>
                    <a:lnTo>
                      <a:pt x="2094" y="247"/>
                    </a:lnTo>
                    <a:lnTo>
                      <a:pt x="2092" y="249"/>
                    </a:lnTo>
                    <a:lnTo>
                      <a:pt x="2092" y="251"/>
                    </a:lnTo>
                    <a:lnTo>
                      <a:pt x="2091" y="253"/>
                    </a:lnTo>
                    <a:lnTo>
                      <a:pt x="2090" y="255"/>
                    </a:lnTo>
                    <a:lnTo>
                      <a:pt x="2088" y="256"/>
                    </a:lnTo>
                    <a:lnTo>
                      <a:pt x="2070" y="268"/>
                    </a:lnTo>
                    <a:lnTo>
                      <a:pt x="2068" y="268"/>
                    </a:lnTo>
                    <a:lnTo>
                      <a:pt x="2066" y="269"/>
                    </a:lnTo>
                    <a:lnTo>
                      <a:pt x="2064" y="269"/>
                    </a:lnTo>
                    <a:lnTo>
                      <a:pt x="2062" y="268"/>
                    </a:lnTo>
                    <a:lnTo>
                      <a:pt x="2060" y="268"/>
                    </a:lnTo>
                    <a:lnTo>
                      <a:pt x="2058" y="267"/>
                    </a:lnTo>
                    <a:lnTo>
                      <a:pt x="2057" y="265"/>
                    </a:lnTo>
                    <a:lnTo>
                      <a:pt x="2055" y="264"/>
                    </a:lnTo>
                    <a:lnTo>
                      <a:pt x="2055" y="261"/>
                    </a:lnTo>
                    <a:lnTo>
                      <a:pt x="2054" y="260"/>
                    </a:lnTo>
                    <a:lnTo>
                      <a:pt x="2054" y="257"/>
                    </a:lnTo>
                    <a:lnTo>
                      <a:pt x="2054" y="256"/>
                    </a:lnTo>
                    <a:lnTo>
                      <a:pt x="2055" y="253"/>
                    </a:lnTo>
                    <a:lnTo>
                      <a:pt x="2055" y="252"/>
                    </a:lnTo>
                    <a:lnTo>
                      <a:pt x="2057" y="251"/>
                    </a:lnTo>
                    <a:lnTo>
                      <a:pt x="2059" y="249"/>
                    </a:lnTo>
                    <a:close/>
                    <a:moveTo>
                      <a:pt x="2114" y="215"/>
                    </a:moveTo>
                    <a:lnTo>
                      <a:pt x="2131" y="204"/>
                    </a:lnTo>
                    <a:lnTo>
                      <a:pt x="2132" y="203"/>
                    </a:lnTo>
                    <a:lnTo>
                      <a:pt x="2135" y="203"/>
                    </a:lnTo>
                    <a:lnTo>
                      <a:pt x="2137" y="203"/>
                    </a:lnTo>
                    <a:lnTo>
                      <a:pt x="2139" y="203"/>
                    </a:lnTo>
                    <a:lnTo>
                      <a:pt x="2141" y="203"/>
                    </a:lnTo>
                    <a:lnTo>
                      <a:pt x="2143" y="204"/>
                    </a:lnTo>
                    <a:lnTo>
                      <a:pt x="2144" y="206"/>
                    </a:lnTo>
                    <a:lnTo>
                      <a:pt x="2145" y="208"/>
                    </a:lnTo>
                    <a:lnTo>
                      <a:pt x="2147" y="210"/>
                    </a:lnTo>
                    <a:lnTo>
                      <a:pt x="2147" y="211"/>
                    </a:lnTo>
                    <a:lnTo>
                      <a:pt x="2147" y="214"/>
                    </a:lnTo>
                    <a:lnTo>
                      <a:pt x="2147" y="215"/>
                    </a:lnTo>
                    <a:lnTo>
                      <a:pt x="2147" y="218"/>
                    </a:lnTo>
                    <a:lnTo>
                      <a:pt x="2145" y="219"/>
                    </a:lnTo>
                    <a:lnTo>
                      <a:pt x="2144" y="220"/>
                    </a:lnTo>
                    <a:lnTo>
                      <a:pt x="2143" y="223"/>
                    </a:lnTo>
                    <a:lnTo>
                      <a:pt x="2124" y="234"/>
                    </a:lnTo>
                    <a:lnTo>
                      <a:pt x="2123" y="235"/>
                    </a:lnTo>
                    <a:lnTo>
                      <a:pt x="2120" y="235"/>
                    </a:lnTo>
                    <a:lnTo>
                      <a:pt x="2118" y="235"/>
                    </a:lnTo>
                    <a:lnTo>
                      <a:pt x="2116" y="235"/>
                    </a:lnTo>
                    <a:lnTo>
                      <a:pt x="2115" y="235"/>
                    </a:lnTo>
                    <a:lnTo>
                      <a:pt x="2112" y="234"/>
                    </a:lnTo>
                    <a:lnTo>
                      <a:pt x="2111" y="232"/>
                    </a:lnTo>
                    <a:lnTo>
                      <a:pt x="2110" y="231"/>
                    </a:lnTo>
                    <a:lnTo>
                      <a:pt x="2108" y="228"/>
                    </a:lnTo>
                    <a:lnTo>
                      <a:pt x="2108" y="227"/>
                    </a:lnTo>
                    <a:lnTo>
                      <a:pt x="2108" y="224"/>
                    </a:lnTo>
                    <a:lnTo>
                      <a:pt x="2108" y="222"/>
                    </a:lnTo>
                    <a:lnTo>
                      <a:pt x="2108" y="220"/>
                    </a:lnTo>
                    <a:lnTo>
                      <a:pt x="2110" y="219"/>
                    </a:lnTo>
                    <a:lnTo>
                      <a:pt x="2111" y="216"/>
                    </a:lnTo>
                    <a:lnTo>
                      <a:pt x="2114" y="215"/>
                    </a:lnTo>
                    <a:close/>
                    <a:moveTo>
                      <a:pt x="2167" y="182"/>
                    </a:moveTo>
                    <a:lnTo>
                      <a:pt x="2185" y="171"/>
                    </a:lnTo>
                    <a:lnTo>
                      <a:pt x="2187" y="170"/>
                    </a:lnTo>
                    <a:lnTo>
                      <a:pt x="2189" y="168"/>
                    </a:lnTo>
                    <a:lnTo>
                      <a:pt x="2191" y="168"/>
                    </a:lnTo>
                    <a:lnTo>
                      <a:pt x="2193" y="168"/>
                    </a:lnTo>
                    <a:lnTo>
                      <a:pt x="2195" y="170"/>
                    </a:lnTo>
                    <a:lnTo>
                      <a:pt x="2197" y="171"/>
                    </a:lnTo>
                    <a:lnTo>
                      <a:pt x="2199" y="172"/>
                    </a:lnTo>
                    <a:lnTo>
                      <a:pt x="2200" y="174"/>
                    </a:lnTo>
                    <a:lnTo>
                      <a:pt x="2201" y="175"/>
                    </a:lnTo>
                    <a:lnTo>
                      <a:pt x="2201" y="178"/>
                    </a:lnTo>
                    <a:lnTo>
                      <a:pt x="2201" y="180"/>
                    </a:lnTo>
                    <a:lnTo>
                      <a:pt x="2201" y="182"/>
                    </a:lnTo>
                    <a:lnTo>
                      <a:pt x="2200" y="184"/>
                    </a:lnTo>
                    <a:lnTo>
                      <a:pt x="2200" y="186"/>
                    </a:lnTo>
                    <a:lnTo>
                      <a:pt x="2199" y="187"/>
                    </a:lnTo>
                    <a:lnTo>
                      <a:pt x="2196" y="188"/>
                    </a:lnTo>
                    <a:lnTo>
                      <a:pt x="2179" y="200"/>
                    </a:lnTo>
                    <a:lnTo>
                      <a:pt x="2176" y="200"/>
                    </a:lnTo>
                    <a:lnTo>
                      <a:pt x="2175" y="202"/>
                    </a:lnTo>
                    <a:lnTo>
                      <a:pt x="2172" y="202"/>
                    </a:lnTo>
                    <a:lnTo>
                      <a:pt x="2171" y="202"/>
                    </a:lnTo>
                    <a:lnTo>
                      <a:pt x="2168" y="200"/>
                    </a:lnTo>
                    <a:lnTo>
                      <a:pt x="2167" y="199"/>
                    </a:lnTo>
                    <a:lnTo>
                      <a:pt x="2165" y="198"/>
                    </a:lnTo>
                    <a:lnTo>
                      <a:pt x="2164" y="196"/>
                    </a:lnTo>
                    <a:lnTo>
                      <a:pt x="2163" y="195"/>
                    </a:lnTo>
                    <a:lnTo>
                      <a:pt x="2163" y="192"/>
                    </a:lnTo>
                    <a:lnTo>
                      <a:pt x="2161" y="190"/>
                    </a:lnTo>
                    <a:lnTo>
                      <a:pt x="2163" y="188"/>
                    </a:lnTo>
                    <a:lnTo>
                      <a:pt x="2163" y="187"/>
                    </a:lnTo>
                    <a:lnTo>
                      <a:pt x="2164" y="184"/>
                    </a:lnTo>
                    <a:lnTo>
                      <a:pt x="2165" y="183"/>
                    </a:lnTo>
                    <a:lnTo>
                      <a:pt x="2167" y="182"/>
                    </a:lnTo>
                    <a:close/>
                    <a:moveTo>
                      <a:pt x="2221" y="149"/>
                    </a:moveTo>
                    <a:lnTo>
                      <a:pt x="2240" y="137"/>
                    </a:lnTo>
                    <a:lnTo>
                      <a:pt x="2241" y="135"/>
                    </a:lnTo>
                    <a:lnTo>
                      <a:pt x="2244" y="135"/>
                    </a:lnTo>
                    <a:lnTo>
                      <a:pt x="2245" y="135"/>
                    </a:lnTo>
                    <a:lnTo>
                      <a:pt x="2248" y="135"/>
                    </a:lnTo>
                    <a:lnTo>
                      <a:pt x="2249" y="135"/>
                    </a:lnTo>
                    <a:lnTo>
                      <a:pt x="2250" y="137"/>
                    </a:lnTo>
                    <a:lnTo>
                      <a:pt x="2253" y="138"/>
                    </a:lnTo>
                    <a:lnTo>
                      <a:pt x="2254" y="141"/>
                    </a:lnTo>
                    <a:lnTo>
                      <a:pt x="2254" y="142"/>
                    </a:lnTo>
                    <a:lnTo>
                      <a:pt x="2256" y="145"/>
                    </a:lnTo>
                    <a:lnTo>
                      <a:pt x="2256" y="146"/>
                    </a:lnTo>
                    <a:lnTo>
                      <a:pt x="2256" y="149"/>
                    </a:lnTo>
                    <a:lnTo>
                      <a:pt x="2254" y="150"/>
                    </a:lnTo>
                    <a:lnTo>
                      <a:pt x="2253" y="151"/>
                    </a:lnTo>
                    <a:lnTo>
                      <a:pt x="2252" y="154"/>
                    </a:lnTo>
                    <a:lnTo>
                      <a:pt x="2250" y="155"/>
                    </a:lnTo>
                    <a:lnTo>
                      <a:pt x="2233" y="166"/>
                    </a:lnTo>
                    <a:lnTo>
                      <a:pt x="2230" y="167"/>
                    </a:lnTo>
                    <a:lnTo>
                      <a:pt x="2229" y="167"/>
                    </a:lnTo>
                    <a:lnTo>
                      <a:pt x="2226" y="167"/>
                    </a:lnTo>
                    <a:lnTo>
                      <a:pt x="2224" y="167"/>
                    </a:lnTo>
                    <a:lnTo>
                      <a:pt x="2222" y="167"/>
                    </a:lnTo>
                    <a:lnTo>
                      <a:pt x="2221" y="166"/>
                    </a:lnTo>
                    <a:lnTo>
                      <a:pt x="2218" y="164"/>
                    </a:lnTo>
                    <a:lnTo>
                      <a:pt x="2218" y="163"/>
                    </a:lnTo>
                    <a:lnTo>
                      <a:pt x="2217" y="160"/>
                    </a:lnTo>
                    <a:lnTo>
                      <a:pt x="2216" y="159"/>
                    </a:lnTo>
                    <a:lnTo>
                      <a:pt x="2216" y="156"/>
                    </a:lnTo>
                    <a:lnTo>
                      <a:pt x="2216" y="154"/>
                    </a:lnTo>
                    <a:lnTo>
                      <a:pt x="2217" y="153"/>
                    </a:lnTo>
                    <a:lnTo>
                      <a:pt x="2218" y="151"/>
                    </a:lnTo>
                    <a:lnTo>
                      <a:pt x="2220" y="149"/>
                    </a:lnTo>
                    <a:lnTo>
                      <a:pt x="2221" y="149"/>
                    </a:lnTo>
                    <a:close/>
                    <a:moveTo>
                      <a:pt x="2276" y="114"/>
                    </a:moveTo>
                    <a:lnTo>
                      <a:pt x="2293" y="103"/>
                    </a:lnTo>
                    <a:lnTo>
                      <a:pt x="2295" y="102"/>
                    </a:lnTo>
                    <a:lnTo>
                      <a:pt x="2297" y="101"/>
                    </a:lnTo>
                    <a:lnTo>
                      <a:pt x="2299" y="101"/>
                    </a:lnTo>
                    <a:lnTo>
                      <a:pt x="2301" y="102"/>
                    </a:lnTo>
                    <a:lnTo>
                      <a:pt x="2303" y="102"/>
                    </a:lnTo>
                    <a:lnTo>
                      <a:pt x="2305" y="103"/>
                    </a:lnTo>
                    <a:lnTo>
                      <a:pt x="2306" y="105"/>
                    </a:lnTo>
                    <a:lnTo>
                      <a:pt x="2307" y="106"/>
                    </a:lnTo>
                    <a:lnTo>
                      <a:pt x="2309" y="107"/>
                    </a:lnTo>
                    <a:lnTo>
                      <a:pt x="2309" y="110"/>
                    </a:lnTo>
                    <a:lnTo>
                      <a:pt x="2309" y="113"/>
                    </a:lnTo>
                    <a:lnTo>
                      <a:pt x="2309" y="114"/>
                    </a:lnTo>
                    <a:lnTo>
                      <a:pt x="2309" y="117"/>
                    </a:lnTo>
                    <a:lnTo>
                      <a:pt x="2307" y="118"/>
                    </a:lnTo>
                    <a:lnTo>
                      <a:pt x="2306" y="119"/>
                    </a:lnTo>
                    <a:lnTo>
                      <a:pt x="2305" y="121"/>
                    </a:lnTo>
                    <a:lnTo>
                      <a:pt x="2286" y="133"/>
                    </a:lnTo>
                    <a:lnTo>
                      <a:pt x="2285" y="133"/>
                    </a:lnTo>
                    <a:lnTo>
                      <a:pt x="2282" y="134"/>
                    </a:lnTo>
                    <a:lnTo>
                      <a:pt x="2281" y="134"/>
                    </a:lnTo>
                    <a:lnTo>
                      <a:pt x="2278" y="134"/>
                    </a:lnTo>
                    <a:lnTo>
                      <a:pt x="2277" y="133"/>
                    </a:lnTo>
                    <a:lnTo>
                      <a:pt x="2274" y="131"/>
                    </a:lnTo>
                    <a:lnTo>
                      <a:pt x="2273" y="130"/>
                    </a:lnTo>
                    <a:lnTo>
                      <a:pt x="2272" y="129"/>
                    </a:lnTo>
                    <a:lnTo>
                      <a:pt x="2270" y="127"/>
                    </a:lnTo>
                    <a:lnTo>
                      <a:pt x="2270" y="125"/>
                    </a:lnTo>
                    <a:lnTo>
                      <a:pt x="2270" y="123"/>
                    </a:lnTo>
                    <a:lnTo>
                      <a:pt x="2270" y="121"/>
                    </a:lnTo>
                    <a:lnTo>
                      <a:pt x="2272" y="119"/>
                    </a:lnTo>
                    <a:lnTo>
                      <a:pt x="2272" y="117"/>
                    </a:lnTo>
                    <a:lnTo>
                      <a:pt x="2273" y="115"/>
                    </a:lnTo>
                    <a:lnTo>
                      <a:pt x="2276" y="114"/>
                    </a:lnTo>
                    <a:close/>
                    <a:moveTo>
                      <a:pt x="2329" y="81"/>
                    </a:moveTo>
                    <a:lnTo>
                      <a:pt x="2347" y="69"/>
                    </a:lnTo>
                    <a:lnTo>
                      <a:pt x="2349" y="69"/>
                    </a:lnTo>
                    <a:lnTo>
                      <a:pt x="2351" y="68"/>
                    </a:lnTo>
                    <a:lnTo>
                      <a:pt x="2353" y="68"/>
                    </a:lnTo>
                    <a:lnTo>
                      <a:pt x="2355" y="68"/>
                    </a:lnTo>
                    <a:lnTo>
                      <a:pt x="2357" y="69"/>
                    </a:lnTo>
                    <a:lnTo>
                      <a:pt x="2359" y="69"/>
                    </a:lnTo>
                    <a:lnTo>
                      <a:pt x="2361" y="70"/>
                    </a:lnTo>
                    <a:lnTo>
                      <a:pt x="2362" y="73"/>
                    </a:lnTo>
                    <a:lnTo>
                      <a:pt x="2363" y="74"/>
                    </a:lnTo>
                    <a:lnTo>
                      <a:pt x="2363" y="77"/>
                    </a:lnTo>
                    <a:lnTo>
                      <a:pt x="2363" y="78"/>
                    </a:lnTo>
                    <a:lnTo>
                      <a:pt x="2363" y="81"/>
                    </a:lnTo>
                    <a:lnTo>
                      <a:pt x="2363" y="82"/>
                    </a:lnTo>
                    <a:lnTo>
                      <a:pt x="2362" y="85"/>
                    </a:lnTo>
                    <a:lnTo>
                      <a:pt x="2361" y="86"/>
                    </a:lnTo>
                    <a:lnTo>
                      <a:pt x="2359" y="87"/>
                    </a:lnTo>
                    <a:lnTo>
                      <a:pt x="2341" y="98"/>
                    </a:lnTo>
                    <a:lnTo>
                      <a:pt x="2338" y="99"/>
                    </a:lnTo>
                    <a:lnTo>
                      <a:pt x="2337" y="99"/>
                    </a:lnTo>
                    <a:lnTo>
                      <a:pt x="2334" y="99"/>
                    </a:lnTo>
                    <a:lnTo>
                      <a:pt x="2333" y="99"/>
                    </a:lnTo>
                    <a:lnTo>
                      <a:pt x="2330" y="99"/>
                    </a:lnTo>
                    <a:lnTo>
                      <a:pt x="2329" y="98"/>
                    </a:lnTo>
                    <a:lnTo>
                      <a:pt x="2327" y="97"/>
                    </a:lnTo>
                    <a:lnTo>
                      <a:pt x="2326" y="95"/>
                    </a:lnTo>
                    <a:lnTo>
                      <a:pt x="2325" y="93"/>
                    </a:lnTo>
                    <a:lnTo>
                      <a:pt x="2325" y="91"/>
                    </a:lnTo>
                    <a:lnTo>
                      <a:pt x="2325" y="89"/>
                    </a:lnTo>
                    <a:lnTo>
                      <a:pt x="2325" y="87"/>
                    </a:lnTo>
                    <a:lnTo>
                      <a:pt x="2325" y="85"/>
                    </a:lnTo>
                    <a:lnTo>
                      <a:pt x="2326" y="83"/>
                    </a:lnTo>
                    <a:lnTo>
                      <a:pt x="2327" y="82"/>
                    </a:lnTo>
                    <a:lnTo>
                      <a:pt x="2329" y="81"/>
                    </a:lnTo>
                    <a:close/>
                    <a:moveTo>
                      <a:pt x="2383" y="46"/>
                    </a:moveTo>
                    <a:lnTo>
                      <a:pt x="2402" y="36"/>
                    </a:lnTo>
                    <a:lnTo>
                      <a:pt x="2403" y="34"/>
                    </a:lnTo>
                    <a:lnTo>
                      <a:pt x="2406" y="34"/>
                    </a:lnTo>
                    <a:lnTo>
                      <a:pt x="2407" y="33"/>
                    </a:lnTo>
                    <a:lnTo>
                      <a:pt x="2410" y="34"/>
                    </a:lnTo>
                    <a:lnTo>
                      <a:pt x="2411" y="34"/>
                    </a:lnTo>
                    <a:lnTo>
                      <a:pt x="2412" y="36"/>
                    </a:lnTo>
                    <a:lnTo>
                      <a:pt x="2415" y="37"/>
                    </a:lnTo>
                    <a:lnTo>
                      <a:pt x="2416" y="38"/>
                    </a:lnTo>
                    <a:lnTo>
                      <a:pt x="2416" y="41"/>
                    </a:lnTo>
                    <a:lnTo>
                      <a:pt x="2418" y="42"/>
                    </a:lnTo>
                    <a:lnTo>
                      <a:pt x="2418" y="45"/>
                    </a:lnTo>
                    <a:lnTo>
                      <a:pt x="2418" y="46"/>
                    </a:lnTo>
                    <a:lnTo>
                      <a:pt x="2416" y="49"/>
                    </a:lnTo>
                    <a:lnTo>
                      <a:pt x="2415" y="50"/>
                    </a:lnTo>
                    <a:lnTo>
                      <a:pt x="2414" y="52"/>
                    </a:lnTo>
                    <a:lnTo>
                      <a:pt x="2412" y="53"/>
                    </a:lnTo>
                    <a:lnTo>
                      <a:pt x="2395" y="65"/>
                    </a:lnTo>
                    <a:lnTo>
                      <a:pt x="2392" y="65"/>
                    </a:lnTo>
                    <a:lnTo>
                      <a:pt x="2391" y="66"/>
                    </a:lnTo>
                    <a:lnTo>
                      <a:pt x="2388" y="66"/>
                    </a:lnTo>
                    <a:lnTo>
                      <a:pt x="2386" y="66"/>
                    </a:lnTo>
                    <a:lnTo>
                      <a:pt x="2384" y="65"/>
                    </a:lnTo>
                    <a:lnTo>
                      <a:pt x="2383" y="65"/>
                    </a:lnTo>
                    <a:lnTo>
                      <a:pt x="2380" y="64"/>
                    </a:lnTo>
                    <a:lnTo>
                      <a:pt x="2380" y="61"/>
                    </a:lnTo>
                    <a:lnTo>
                      <a:pt x="2379" y="60"/>
                    </a:lnTo>
                    <a:lnTo>
                      <a:pt x="2378" y="57"/>
                    </a:lnTo>
                    <a:lnTo>
                      <a:pt x="2378" y="56"/>
                    </a:lnTo>
                    <a:lnTo>
                      <a:pt x="2379" y="53"/>
                    </a:lnTo>
                    <a:lnTo>
                      <a:pt x="2379" y="52"/>
                    </a:lnTo>
                    <a:lnTo>
                      <a:pt x="2380" y="49"/>
                    </a:lnTo>
                    <a:lnTo>
                      <a:pt x="2382" y="48"/>
                    </a:lnTo>
                    <a:lnTo>
                      <a:pt x="2383" y="46"/>
                    </a:lnTo>
                    <a:close/>
                    <a:moveTo>
                      <a:pt x="2438" y="13"/>
                    </a:moveTo>
                    <a:lnTo>
                      <a:pt x="2455" y="1"/>
                    </a:lnTo>
                    <a:lnTo>
                      <a:pt x="2457" y="1"/>
                    </a:lnTo>
                    <a:lnTo>
                      <a:pt x="2459" y="0"/>
                    </a:lnTo>
                    <a:lnTo>
                      <a:pt x="2461" y="0"/>
                    </a:lnTo>
                    <a:lnTo>
                      <a:pt x="2463" y="0"/>
                    </a:lnTo>
                    <a:lnTo>
                      <a:pt x="2465" y="1"/>
                    </a:lnTo>
                    <a:lnTo>
                      <a:pt x="2467" y="1"/>
                    </a:lnTo>
                    <a:lnTo>
                      <a:pt x="2468" y="2"/>
                    </a:lnTo>
                    <a:lnTo>
                      <a:pt x="2469" y="5"/>
                    </a:lnTo>
                    <a:lnTo>
                      <a:pt x="2471" y="6"/>
                    </a:lnTo>
                    <a:lnTo>
                      <a:pt x="2471" y="9"/>
                    </a:lnTo>
                    <a:lnTo>
                      <a:pt x="2472" y="10"/>
                    </a:lnTo>
                    <a:lnTo>
                      <a:pt x="2471" y="13"/>
                    </a:lnTo>
                    <a:lnTo>
                      <a:pt x="2471" y="14"/>
                    </a:lnTo>
                    <a:lnTo>
                      <a:pt x="2469" y="17"/>
                    </a:lnTo>
                    <a:lnTo>
                      <a:pt x="2468" y="18"/>
                    </a:lnTo>
                    <a:lnTo>
                      <a:pt x="2467" y="20"/>
                    </a:lnTo>
                    <a:lnTo>
                      <a:pt x="2448" y="30"/>
                    </a:lnTo>
                    <a:lnTo>
                      <a:pt x="2447" y="32"/>
                    </a:lnTo>
                    <a:lnTo>
                      <a:pt x="2444" y="32"/>
                    </a:lnTo>
                    <a:lnTo>
                      <a:pt x="2443" y="33"/>
                    </a:lnTo>
                    <a:lnTo>
                      <a:pt x="2440" y="32"/>
                    </a:lnTo>
                    <a:lnTo>
                      <a:pt x="2439" y="32"/>
                    </a:lnTo>
                    <a:lnTo>
                      <a:pt x="2436" y="30"/>
                    </a:lnTo>
                    <a:lnTo>
                      <a:pt x="2435" y="29"/>
                    </a:lnTo>
                    <a:lnTo>
                      <a:pt x="2434" y="28"/>
                    </a:lnTo>
                    <a:lnTo>
                      <a:pt x="2434" y="25"/>
                    </a:lnTo>
                    <a:lnTo>
                      <a:pt x="2432" y="24"/>
                    </a:lnTo>
                    <a:lnTo>
                      <a:pt x="2432" y="21"/>
                    </a:lnTo>
                    <a:lnTo>
                      <a:pt x="2432" y="20"/>
                    </a:lnTo>
                    <a:lnTo>
                      <a:pt x="2434" y="17"/>
                    </a:lnTo>
                    <a:lnTo>
                      <a:pt x="2434" y="16"/>
                    </a:lnTo>
                    <a:lnTo>
                      <a:pt x="2435" y="14"/>
                    </a:lnTo>
                    <a:lnTo>
                      <a:pt x="2438" y="13"/>
                    </a:lnTo>
                    <a:close/>
                  </a:path>
                </a:pathLst>
              </a:custGeom>
              <a:solidFill>
                <a:srgbClr val="003300"/>
              </a:solidFill>
              <a:ln w="1588">
                <a:solidFill>
                  <a:srgbClr val="003300"/>
                </a:solidFill>
                <a:round/>
                <a:headEnd/>
                <a:tailEnd/>
              </a:ln>
            </p:spPr>
            <p:txBody>
              <a:bodyPr/>
              <a:lstStyle/>
              <a:p>
                <a:endParaRPr lang="ar-OM"/>
              </a:p>
            </p:txBody>
          </p:sp>
          <p:sp>
            <p:nvSpPr>
              <p:cNvPr id="116" name="Freeform 43"/>
              <p:cNvSpPr>
                <a:spLocks/>
              </p:cNvSpPr>
              <p:nvPr/>
            </p:nvSpPr>
            <p:spPr bwMode="auto">
              <a:xfrm>
                <a:off x="4494" y="2797"/>
                <a:ext cx="73" cy="63"/>
              </a:xfrm>
              <a:custGeom>
                <a:avLst/>
                <a:gdLst>
                  <a:gd name="T0" fmla="*/ 0 w 146"/>
                  <a:gd name="T1" fmla="*/ 1 h 126"/>
                  <a:gd name="T2" fmla="*/ 1 w 146"/>
                  <a:gd name="T3" fmla="*/ 0 h 126"/>
                  <a:gd name="T4" fmla="*/ 1 w 146"/>
                  <a:gd name="T5" fmla="*/ 1 h 126"/>
                  <a:gd name="T6" fmla="*/ 0 w 146"/>
                  <a:gd name="T7" fmla="*/ 1 h 126"/>
                  <a:gd name="T8" fmla="*/ 0 60000 65536"/>
                  <a:gd name="T9" fmla="*/ 0 60000 65536"/>
                  <a:gd name="T10" fmla="*/ 0 60000 65536"/>
                  <a:gd name="T11" fmla="*/ 0 60000 65536"/>
                  <a:gd name="T12" fmla="*/ 0 w 146"/>
                  <a:gd name="T13" fmla="*/ 0 h 126"/>
                  <a:gd name="T14" fmla="*/ 146 w 146"/>
                  <a:gd name="T15" fmla="*/ 126 h 126"/>
                </a:gdLst>
                <a:ahLst/>
                <a:cxnLst>
                  <a:cxn ang="T8">
                    <a:pos x="T0" y="T1"/>
                  </a:cxn>
                  <a:cxn ang="T9">
                    <a:pos x="T2" y="T3"/>
                  </a:cxn>
                  <a:cxn ang="T10">
                    <a:pos x="T4" y="T5"/>
                  </a:cxn>
                  <a:cxn ang="T11">
                    <a:pos x="T6" y="T7"/>
                  </a:cxn>
                </a:cxnLst>
                <a:rect l="T12" t="T13" r="T14" b="T15"/>
                <a:pathLst>
                  <a:path w="146" h="126">
                    <a:moveTo>
                      <a:pt x="0" y="15"/>
                    </a:moveTo>
                    <a:lnTo>
                      <a:pt x="146" y="0"/>
                    </a:lnTo>
                    <a:lnTo>
                      <a:pt x="70" y="126"/>
                    </a:lnTo>
                    <a:lnTo>
                      <a:pt x="0" y="15"/>
                    </a:lnTo>
                    <a:close/>
                  </a:path>
                </a:pathLst>
              </a:custGeom>
              <a:solidFill>
                <a:srgbClr val="003300"/>
              </a:solidFill>
              <a:ln w="9525">
                <a:noFill/>
                <a:round/>
                <a:headEnd/>
                <a:tailEnd/>
              </a:ln>
            </p:spPr>
            <p:txBody>
              <a:bodyPr/>
              <a:lstStyle/>
              <a:p>
                <a:endParaRPr lang="ar-OM"/>
              </a:p>
            </p:txBody>
          </p:sp>
        </p:grpSp>
      </p:grpSp>
      <p:grpSp>
        <p:nvGrpSpPr>
          <p:cNvPr id="121" name="Group 48"/>
          <p:cNvGrpSpPr>
            <a:grpSpLocks/>
          </p:cNvGrpSpPr>
          <p:nvPr/>
        </p:nvGrpSpPr>
        <p:grpSpPr bwMode="auto">
          <a:xfrm>
            <a:off x="2079625" y="577850"/>
            <a:ext cx="1265238" cy="741363"/>
            <a:chOff x="1286" y="624"/>
            <a:chExt cx="797" cy="467"/>
          </a:xfrm>
        </p:grpSpPr>
        <p:sp>
          <p:nvSpPr>
            <p:cNvPr id="122" name="Line 49"/>
            <p:cNvSpPr>
              <a:spLocks noChangeShapeType="1"/>
            </p:cNvSpPr>
            <p:nvPr/>
          </p:nvSpPr>
          <p:spPr bwMode="auto">
            <a:xfrm>
              <a:off x="1286" y="974"/>
              <a:ext cx="743" cy="1"/>
            </a:xfrm>
            <a:prstGeom prst="line">
              <a:avLst/>
            </a:prstGeom>
            <a:noFill/>
            <a:ln w="3175">
              <a:solidFill>
                <a:srgbClr val="000080"/>
              </a:solidFill>
              <a:round/>
              <a:headEnd/>
              <a:tailEnd/>
            </a:ln>
          </p:spPr>
          <p:txBody>
            <a:bodyPr/>
            <a:lstStyle/>
            <a:p>
              <a:endParaRPr lang="ar-OM"/>
            </a:p>
          </p:txBody>
        </p:sp>
        <p:sp>
          <p:nvSpPr>
            <p:cNvPr id="123" name="Freeform 50"/>
            <p:cNvSpPr>
              <a:spLocks/>
            </p:cNvSpPr>
            <p:nvPr/>
          </p:nvSpPr>
          <p:spPr bwMode="auto">
            <a:xfrm>
              <a:off x="2022" y="943"/>
              <a:ext cx="61" cy="62"/>
            </a:xfrm>
            <a:custGeom>
              <a:avLst/>
              <a:gdLst>
                <a:gd name="T0" fmla="*/ 0 w 122"/>
                <a:gd name="T1" fmla="*/ 0 h 124"/>
                <a:gd name="T2" fmla="*/ 1 w 122"/>
                <a:gd name="T3" fmla="*/ 1 h 124"/>
                <a:gd name="T4" fmla="*/ 0 w 122"/>
                <a:gd name="T5" fmla="*/ 1 h 124"/>
                <a:gd name="T6" fmla="*/ 0 w 122"/>
                <a:gd name="T7" fmla="*/ 0 h 124"/>
                <a:gd name="T8" fmla="*/ 0 60000 65536"/>
                <a:gd name="T9" fmla="*/ 0 60000 65536"/>
                <a:gd name="T10" fmla="*/ 0 60000 65536"/>
                <a:gd name="T11" fmla="*/ 0 60000 65536"/>
                <a:gd name="T12" fmla="*/ 0 w 122"/>
                <a:gd name="T13" fmla="*/ 0 h 124"/>
                <a:gd name="T14" fmla="*/ 122 w 122"/>
                <a:gd name="T15" fmla="*/ 124 h 124"/>
              </a:gdLst>
              <a:ahLst/>
              <a:cxnLst>
                <a:cxn ang="T8">
                  <a:pos x="T0" y="T1"/>
                </a:cxn>
                <a:cxn ang="T9">
                  <a:pos x="T2" y="T3"/>
                </a:cxn>
                <a:cxn ang="T10">
                  <a:pos x="T4" y="T5"/>
                </a:cxn>
                <a:cxn ang="T11">
                  <a:pos x="T6" y="T7"/>
                </a:cxn>
              </a:cxnLst>
              <a:rect l="T12" t="T13" r="T14" b="T15"/>
              <a:pathLst>
                <a:path w="122" h="124">
                  <a:moveTo>
                    <a:pt x="0" y="0"/>
                  </a:moveTo>
                  <a:lnTo>
                    <a:pt x="122" y="61"/>
                  </a:lnTo>
                  <a:lnTo>
                    <a:pt x="0" y="124"/>
                  </a:lnTo>
                  <a:lnTo>
                    <a:pt x="0" y="0"/>
                  </a:lnTo>
                  <a:close/>
                </a:path>
              </a:pathLst>
            </a:custGeom>
            <a:solidFill>
              <a:srgbClr val="000080"/>
            </a:solidFill>
            <a:ln w="9525">
              <a:noFill/>
              <a:round/>
              <a:headEnd/>
              <a:tailEnd/>
            </a:ln>
          </p:spPr>
          <p:txBody>
            <a:bodyPr/>
            <a:lstStyle/>
            <a:p>
              <a:endParaRPr lang="ar-OM"/>
            </a:p>
          </p:txBody>
        </p:sp>
        <p:sp>
          <p:nvSpPr>
            <p:cNvPr id="124" name="Rectangle 51"/>
            <p:cNvSpPr>
              <a:spLocks noChangeArrowheads="1"/>
            </p:cNvSpPr>
            <p:nvPr/>
          </p:nvSpPr>
          <p:spPr bwMode="auto">
            <a:xfrm>
              <a:off x="1368" y="624"/>
              <a:ext cx="442" cy="107"/>
            </a:xfrm>
            <a:prstGeom prst="rect">
              <a:avLst/>
            </a:prstGeom>
            <a:noFill/>
            <a:ln w="9525">
              <a:noFill/>
              <a:miter lim="800000"/>
              <a:headEnd/>
              <a:tailEnd/>
            </a:ln>
          </p:spPr>
          <p:txBody>
            <a:bodyPr wrap="square" lIns="0" tIns="0" rIns="0" bIns="0">
              <a:spAutoFit/>
            </a:bodyPr>
            <a:lstStyle/>
            <a:p>
              <a:pPr algn="ctr" rtl="1"/>
              <a:r>
                <a:rPr lang="ar-OM" sz="1100" b="1" dirty="0" smtClean="0"/>
                <a:t>الدورة</a:t>
              </a:r>
              <a:endParaRPr lang="en-US" sz="1100" b="1" dirty="0"/>
            </a:p>
          </p:txBody>
        </p:sp>
        <p:sp>
          <p:nvSpPr>
            <p:cNvPr id="125" name="Rectangle 52"/>
            <p:cNvSpPr>
              <a:spLocks noChangeArrowheads="1"/>
            </p:cNvSpPr>
            <p:nvPr/>
          </p:nvSpPr>
          <p:spPr bwMode="auto">
            <a:xfrm>
              <a:off x="1371" y="752"/>
              <a:ext cx="534" cy="213"/>
            </a:xfrm>
            <a:prstGeom prst="rect">
              <a:avLst/>
            </a:prstGeom>
            <a:noFill/>
            <a:ln w="9525">
              <a:noFill/>
              <a:miter lim="800000"/>
              <a:headEnd/>
              <a:tailEnd/>
            </a:ln>
          </p:spPr>
          <p:txBody>
            <a:bodyPr lIns="0" tIns="0" rIns="0" bIns="0">
              <a:spAutoFit/>
            </a:bodyPr>
            <a:lstStyle/>
            <a:p>
              <a:pPr algn="ctr" rtl="0"/>
              <a:r>
                <a:rPr lang="ar-OM" sz="1100" b="1" dirty="0" smtClean="0"/>
                <a:t>الأولى بدأت </a:t>
              </a:r>
              <a:r>
                <a:rPr lang="ar-OM" sz="1100" b="1" dirty="0"/>
                <a:t>في عام 2008</a:t>
              </a:r>
              <a:endParaRPr lang="en-US" sz="1100" b="1" dirty="0"/>
            </a:p>
          </p:txBody>
        </p:sp>
        <p:sp>
          <p:nvSpPr>
            <p:cNvPr id="126" name="Rectangle 53"/>
            <p:cNvSpPr>
              <a:spLocks noChangeArrowheads="1"/>
            </p:cNvSpPr>
            <p:nvPr/>
          </p:nvSpPr>
          <p:spPr bwMode="auto">
            <a:xfrm>
              <a:off x="1560" y="849"/>
              <a:ext cx="0" cy="242"/>
            </a:xfrm>
            <a:prstGeom prst="rect">
              <a:avLst/>
            </a:prstGeom>
            <a:noFill/>
            <a:ln w="9525">
              <a:noFill/>
              <a:miter lim="800000"/>
              <a:headEnd/>
              <a:tailEnd/>
            </a:ln>
          </p:spPr>
          <p:txBody>
            <a:bodyPr wrap="none" lIns="0" tIns="0" rIns="0" bIns="0">
              <a:spAutoFit/>
            </a:bodyPr>
            <a:lstStyle/>
            <a:p>
              <a:pPr algn="l" rtl="0"/>
              <a:endParaRPr lang="ar-OM" sz="1100"/>
            </a:p>
            <a:p>
              <a:pPr algn="l" rtl="0"/>
              <a:endParaRPr lang="en-US" sz="1400"/>
            </a:p>
          </p:txBody>
        </p:sp>
      </p:grpSp>
      <p:grpSp>
        <p:nvGrpSpPr>
          <p:cNvPr id="127" name="Group 54"/>
          <p:cNvGrpSpPr>
            <a:grpSpLocks/>
          </p:cNvGrpSpPr>
          <p:nvPr/>
        </p:nvGrpSpPr>
        <p:grpSpPr bwMode="auto">
          <a:xfrm>
            <a:off x="1706563" y="2747963"/>
            <a:ext cx="2144712" cy="1265237"/>
            <a:chOff x="1286" y="2009"/>
            <a:chExt cx="1116" cy="797"/>
          </a:xfrm>
        </p:grpSpPr>
        <p:sp>
          <p:nvSpPr>
            <p:cNvPr id="128" name="Freeform 55"/>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close/>
                </a:path>
              </a:pathLst>
            </a:custGeom>
            <a:solidFill>
              <a:srgbClr val="FFDA46"/>
            </a:solidFill>
            <a:ln w="9525">
              <a:noFill/>
              <a:round/>
              <a:headEnd/>
              <a:tailEnd/>
            </a:ln>
          </p:spPr>
          <p:txBody>
            <a:bodyPr/>
            <a:lstStyle/>
            <a:p>
              <a:pPr algn="ctr" rtl="1"/>
              <a:endParaRPr lang="ar-OM" sz="1600" b="1" dirty="0" smtClean="0">
                <a:solidFill>
                  <a:schemeClr val="bg1"/>
                </a:solidFill>
              </a:endParaRPr>
            </a:p>
            <a:p>
              <a:pPr algn="ctr" rtl="1"/>
              <a:r>
                <a:rPr lang="ar-OM" sz="1600" b="1" dirty="0" smtClean="0"/>
                <a:t>شهادة الاعتماد المؤسسي </a:t>
              </a:r>
              <a:endParaRPr lang="ar-OM" sz="1600" b="1" dirty="0"/>
            </a:p>
            <a:p>
              <a:pPr algn="ctr" rtl="0"/>
              <a:r>
                <a:rPr lang="en-US" sz="1400" b="1" dirty="0" smtClean="0">
                  <a:solidFill>
                    <a:srgbClr val="993300"/>
                  </a:solidFill>
                </a:rPr>
                <a:t>HEI Accreditation Certificate</a:t>
              </a:r>
              <a:endParaRPr lang="en-US" sz="1400" b="1" dirty="0">
                <a:solidFill>
                  <a:srgbClr val="993300"/>
                </a:solidFill>
              </a:endParaRPr>
            </a:p>
          </p:txBody>
        </p:sp>
        <p:sp>
          <p:nvSpPr>
            <p:cNvPr id="129" name="Freeform 56"/>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path>
              </a:pathLst>
            </a:custGeom>
            <a:noFill/>
            <a:ln w="3175">
              <a:solidFill>
                <a:srgbClr val="993300"/>
              </a:solidFill>
              <a:round/>
              <a:headEnd/>
              <a:tailEnd/>
            </a:ln>
          </p:spPr>
          <p:txBody>
            <a:bodyPr/>
            <a:lstStyle/>
            <a:p>
              <a:endParaRPr lang="en-US" dirty="0" smtClean="0"/>
            </a:p>
            <a:p>
              <a:endParaRPr lang="en-US" dirty="0" smtClean="0"/>
            </a:p>
            <a:p>
              <a:endParaRPr lang="ar-OM" dirty="0"/>
            </a:p>
          </p:txBody>
        </p:sp>
      </p:grpSp>
      <p:grpSp>
        <p:nvGrpSpPr>
          <p:cNvPr id="130" name="Group 59"/>
          <p:cNvGrpSpPr>
            <a:grpSpLocks/>
          </p:cNvGrpSpPr>
          <p:nvPr/>
        </p:nvGrpSpPr>
        <p:grpSpPr bwMode="auto">
          <a:xfrm>
            <a:off x="3851275" y="2824163"/>
            <a:ext cx="758825" cy="635000"/>
            <a:chOff x="2402" y="2039"/>
            <a:chExt cx="478" cy="400"/>
          </a:xfrm>
        </p:grpSpPr>
        <p:sp>
          <p:nvSpPr>
            <p:cNvPr id="131" name="Rectangle 60"/>
            <p:cNvSpPr>
              <a:spLocks noChangeArrowheads="1"/>
            </p:cNvSpPr>
            <p:nvPr/>
          </p:nvSpPr>
          <p:spPr bwMode="auto">
            <a:xfrm>
              <a:off x="2469" y="2039"/>
              <a:ext cx="344" cy="213"/>
            </a:xfrm>
            <a:prstGeom prst="rect">
              <a:avLst/>
            </a:prstGeom>
            <a:noFill/>
            <a:ln w="9525">
              <a:noFill/>
              <a:miter lim="800000"/>
              <a:headEnd/>
              <a:tailEnd/>
            </a:ln>
          </p:spPr>
          <p:txBody>
            <a:bodyPr lIns="0" tIns="0" rIns="0" bIns="0">
              <a:spAutoFit/>
            </a:bodyPr>
            <a:lstStyle/>
            <a:p>
              <a:pPr algn="ctr" rtl="0"/>
              <a:r>
                <a:rPr lang="en-US" sz="1100">
                  <a:solidFill>
                    <a:srgbClr val="000000"/>
                  </a:solidFill>
                </a:rPr>
                <a:t>  </a:t>
              </a:r>
              <a:r>
                <a:rPr lang="ar-OM" sz="1100" b="1">
                  <a:solidFill>
                    <a:srgbClr val="000000"/>
                  </a:solidFill>
                </a:rPr>
                <a:t>استيفاء المعايير</a:t>
              </a:r>
              <a:r>
                <a:rPr lang="ar-OM" sz="1100">
                  <a:solidFill>
                    <a:srgbClr val="000000"/>
                  </a:solidFill>
                </a:rPr>
                <a:t> </a:t>
              </a:r>
            </a:p>
          </p:txBody>
        </p:sp>
        <p:sp>
          <p:nvSpPr>
            <p:cNvPr id="132" name="Line 61"/>
            <p:cNvSpPr>
              <a:spLocks noChangeShapeType="1"/>
            </p:cNvSpPr>
            <p:nvPr/>
          </p:nvSpPr>
          <p:spPr bwMode="auto">
            <a:xfrm flipH="1">
              <a:off x="2456" y="2408"/>
              <a:ext cx="424" cy="1"/>
            </a:xfrm>
            <a:prstGeom prst="line">
              <a:avLst/>
            </a:prstGeom>
            <a:noFill/>
            <a:ln w="3175">
              <a:solidFill>
                <a:srgbClr val="000080"/>
              </a:solidFill>
              <a:round/>
              <a:headEnd/>
              <a:tailEnd/>
            </a:ln>
          </p:spPr>
          <p:txBody>
            <a:bodyPr/>
            <a:lstStyle/>
            <a:p>
              <a:endParaRPr lang="ar-OM"/>
            </a:p>
          </p:txBody>
        </p:sp>
        <p:sp>
          <p:nvSpPr>
            <p:cNvPr id="133" name="Freeform 62"/>
            <p:cNvSpPr>
              <a:spLocks/>
            </p:cNvSpPr>
            <p:nvPr/>
          </p:nvSpPr>
          <p:spPr bwMode="auto">
            <a:xfrm>
              <a:off x="2402" y="2377"/>
              <a:ext cx="61" cy="62"/>
            </a:xfrm>
            <a:custGeom>
              <a:avLst/>
              <a:gdLst>
                <a:gd name="T0" fmla="*/ 0 w 124"/>
                <a:gd name="T1" fmla="*/ 1 h 124"/>
                <a:gd name="T2" fmla="*/ 0 w 124"/>
                <a:gd name="T3" fmla="*/ 1 h 124"/>
                <a:gd name="T4" fmla="*/ 0 w 124"/>
                <a:gd name="T5" fmla="*/ 0 h 124"/>
                <a:gd name="T6" fmla="*/ 0 w 124"/>
                <a:gd name="T7" fmla="*/ 1 h 124"/>
                <a:gd name="T8" fmla="*/ 0 60000 65536"/>
                <a:gd name="T9" fmla="*/ 0 60000 65536"/>
                <a:gd name="T10" fmla="*/ 0 60000 65536"/>
                <a:gd name="T11" fmla="*/ 0 60000 65536"/>
                <a:gd name="T12" fmla="*/ 0 w 124"/>
                <a:gd name="T13" fmla="*/ 0 h 124"/>
                <a:gd name="T14" fmla="*/ 124 w 124"/>
                <a:gd name="T15" fmla="*/ 124 h 124"/>
              </a:gdLst>
              <a:ahLst/>
              <a:cxnLst>
                <a:cxn ang="T8">
                  <a:pos x="T0" y="T1"/>
                </a:cxn>
                <a:cxn ang="T9">
                  <a:pos x="T2" y="T3"/>
                </a:cxn>
                <a:cxn ang="T10">
                  <a:pos x="T4" y="T5"/>
                </a:cxn>
                <a:cxn ang="T11">
                  <a:pos x="T6" y="T7"/>
                </a:cxn>
              </a:cxnLst>
              <a:rect l="T12" t="T13" r="T14" b="T15"/>
              <a:pathLst>
                <a:path w="124" h="124">
                  <a:moveTo>
                    <a:pt x="124" y="124"/>
                  </a:moveTo>
                  <a:lnTo>
                    <a:pt x="0" y="61"/>
                  </a:lnTo>
                  <a:lnTo>
                    <a:pt x="124" y="0"/>
                  </a:lnTo>
                  <a:lnTo>
                    <a:pt x="124" y="124"/>
                  </a:lnTo>
                  <a:close/>
                </a:path>
              </a:pathLst>
            </a:custGeom>
            <a:solidFill>
              <a:srgbClr val="000080"/>
            </a:solidFill>
            <a:ln w="9525">
              <a:noFill/>
              <a:round/>
              <a:headEnd/>
              <a:tailEnd/>
            </a:ln>
          </p:spPr>
          <p:txBody>
            <a:bodyPr/>
            <a:lstStyle/>
            <a:p>
              <a:endParaRPr lang="ar-OM"/>
            </a:p>
          </p:txBody>
        </p:sp>
      </p:grpSp>
      <p:grpSp>
        <p:nvGrpSpPr>
          <p:cNvPr id="134" name="Group 63"/>
          <p:cNvGrpSpPr>
            <a:grpSpLocks/>
          </p:cNvGrpSpPr>
          <p:nvPr/>
        </p:nvGrpSpPr>
        <p:grpSpPr bwMode="auto">
          <a:xfrm>
            <a:off x="2538413" y="4011613"/>
            <a:ext cx="720725" cy="1443037"/>
            <a:chOff x="2133" y="2622"/>
            <a:chExt cx="454" cy="909"/>
          </a:xfrm>
        </p:grpSpPr>
        <p:sp>
          <p:nvSpPr>
            <p:cNvPr id="135" name="Rectangle 64"/>
            <p:cNvSpPr>
              <a:spLocks noChangeArrowheads="1"/>
            </p:cNvSpPr>
            <p:nvPr/>
          </p:nvSpPr>
          <p:spPr bwMode="auto">
            <a:xfrm flipH="1">
              <a:off x="2228" y="3318"/>
              <a:ext cx="359" cy="213"/>
            </a:xfrm>
            <a:prstGeom prst="rect">
              <a:avLst/>
            </a:prstGeom>
            <a:noFill/>
            <a:ln w="9525">
              <a:noFill/>
              <a:miter lim="800000"/>
              <a:headEnd/>
              <a:tailEnd/>
            </a:ln>
          </p:spPr>
          <p:txBody>
            <a:bodyPr lIns="0" tIns="0" rIns="0" bIns="0">
              <a:spAutoFit/>
            </a:bodyPr>
            <a:lstStyle/>
            <a:p>
              <a:pPr algn="r" rtl="1"/>
              <a:r>
                <a:rPr lang="ar-OM" sz="1100" b="1" dirty="0">
                  <a:solidFill>
                    <a:srgbClr val="000000"/>
                  </a:solidFill>
                </a:rPr>
                <a:t>تم </a:t>
              </a:r>
              <a:r>
                <a:rPr lang="ar-OM" sz="1100" b="1" dirty="0" smtClean="0">
                  <a:solidFill>
                    <a:srgbClr val="000000"/>
                  </a:solidFill>
                </a:rPr>
                <a:t>استيفاء</a:t>
              </a:r>
              <a:r>
                <a:rPr lang="ar-OM" sz="1100" dirty="0" smtClean="0">
                  <a:solidFill>
                    <a:srgbClr val="000000"/>
                  </a:solidFill>
                </a:rPr>
                <a:t> </a:t>
              </a:r>
              <a:r>
                <a:rPr lang="ar-OM" sz="1100" dirty="0">
                  <a:solidFill>
                    <a:srgbClr val="000000"/>
                  </a:solidFill>
                </a:rPr>
                <a:t>ا</a:t>
              </a:r>
              <a:r>
                <a:rPr lang="ar-OM" sz="1100" b="1" dirty="0">
                  <a:solidFill>
                    <a:srgbClr val="000000"/>
                  </a:solidFill>
                </a:rPr>
                <a:t>لمعايير</a:t>
              </a:r>
              <a:endParaRPr lang="en-US" sz="1400" b="1" dirty="0"/>
            </a:p>
          </p:txBody>
        </p:sp>
        <p:sp>
          <p:nvSpPr>
            <p:cNvPr id="136" name="Freeform 65"/>
            <p:cNvSpPr>
              <a:spLocks/>
            </p:cNvSpPr>
            <p:nvPr/>
          </p:nvSpPr>
          <p:spPr bwMode="auto">
            <a:xfrm>
              <a:off x="2163" y="2676"/>
              <a:ext cx="1" cy="767"/>
            </a:xfrm>
            <a:custGeom>
              <a:avLst/>
              <a:gdLst>
                <a:gd name="T0" fmla="*/ 0 w 2"/>
                <a:gd name="T1" fmla="*/ 0 h 1535"/>
                <a:gd name="T2" fmla="*/ 0 w 2"/>
                <a:gd name="T3" fmla="*/ 0 h 1535"/>
                <a:gd name="T4" fmla="*/ 1 w 2"/>
                <a:gd name="T5" fmla="*/ 0 h 1535"/>
                <a:gd name="T6" fmla="*/ 1 w 2"/>
                <a:gd name="T7" fmla="*/ 0 h 1535"/>
                <a:gd name="T8" fmla="*/ 0 60000 65536"/>
                <a:gd name="T9" fmla="*/ 0 60000 65536"/>
                <a:gd name="T10" fmla="*/ 0 60000 65536"/>
                <a:gd name="T11" fmla="*/ 0 60000 65536"/>
                <a:gd name="T12" fmla="*/ 0 w 2"/>
                <a:gd name="T13" fmla="*/ 0 h 1535"/>
                <a:gd name="T14" fmla="*/ 2 w 2"/>
                <a:gd name="T15" fmla="*/ 1535 h 1535"/>
              </a:gdLst>
              <a:ahLst/>
              <a:cxnLst>
                <a:cxn ang="T8">
                  <a:pos x="T0" y="T1"/>
                </a:cxn>
                <a:cxn ang="T9">
                  <a:pos x="T2" y="T3"/>
                </a:cxn>
                <a:cxn ang="T10">
                  <a:pos x="T4" y="T5"/>
                </a:cxn>
                <a:cxn ang="T11">
                  <a:pos x="T6" y="T7"/>
                </a:cxn>
              </a:cxnLst>
              <a:rect l="T12" t="T13" r="T14" b="T15"/>
              <a:pathLst>
                <a:path w="2" h="1535">
                  <a:moveTo>
                    <a:pt x="0" y="1535"/>
                  </a:moveTo>
                  <a:lnTo>
                    <a:pt x="0" y="1216"/>
                  </a:lnTo>
                  <a:lnTo>
                    <a:pt x="2" y="1216"/>
                  </a:lnTo>
                  <a:lnTo>
                    <a:pt x="2" y="0"/>
                  </a:lnTo>
                </a:path>
              </a:pathLst>
            </a:custGeom>
            <a:noFill/>
            <a:ln w="3175">
              <a:solidFill>
                <a:srgbClr val="000080"/>
              </a:solidFill>
              <a:round/>
              <a:headEnd/>
              <a:tailEnd/>
            </a:ln>
          </p:spPr>
          <p:txBody>
            <a:bodyPr/>
            <a:lstStyle/>
            <a:p>
              <a:endParaRPr lang="ar-OM"/>
            </a:p>
          </p:txBody>
        </p:sp>
        <p:sp>
          <p:nvSpPr>
            <p:cNvPr id="137" name="Freeform 66"/>
            <p:cNvSpPr>
              <a:spLocks/>
            </p:cNvSpPr>
            <p:nvPr/>
          </p:nvSpPr>
          <p:spPr bwMode="auto">
            <a:xfrm>
              <a:off x="2133" y="2622"/>
              <a:ext cx="61" cy="62"/>
            </a:xfrm>
            <a:custGeom>
              <a:avLst/>
              <a:gdLst>
                <a:gd name="T0" fmla="*/ 0 w 122"/>
                <a:gd name="T1" fmla="*/ 1 h 124"/>
                <a:gd name="T2" fmla="*/ 1 w 122"/>
                <a:gd name="T3" fmla="*/ 0 h 124"/>
                <a:gd name="T4" fmla="*/ 1 w 122"/>
                <a:gd name="T5" fmla="*/ 1 h 124"/>
                <a:gd name="T6" fmla="*/ 0 w 122"/>
                <a:gd name="T7" fmla="*/ 1 h 124"/>
                <a:gd name="T8" fmla="*/ 0 60000 65536"/>
                <a:gd name="T9" fmla="*/ 0 60000 65536"/>
                <a:gd name="T10" fmla="*/ 0 60000 65536"/>
                <a:gd name="T11" fmla="*/ 0 60000 65536"/>
                <a:gd name="T12" fmla="*/ 0 w 122"/>
                <a:gd name="T13" fmla="*/ 0 h 124"/>
                <a:gd name="T14" fmla="*/ 122 w 122"/>
                <a:gd name="T15" fmla="*/ 124 h 124"/>
              </a:gdLst>
              <a:ahLst/>
              <a:cxnLst>
                <a:cxn ang="T8">
                  <a:pos x="T0" y="T1"/>
                </a:cxn>
                <a:cxn ang="T9">
                  <a:pos x="T2" y="T3"/>
                </a:cxn>
                <a:cxn ang="T10">
                  <a:pos x="T4" y="T5"/>
                </a:cxn>
                <a:cxn ang="T11">
                  <a:pos x="T6" y="T7"/>
                </a:cxn>
              </a:cxnLst>
              <a:rect l="T12" t="T13" r="T14" b="T15"/>
              <a:pathLst>
                <a:path w="122" h="124">
                  <a:moveTo>
                    <a:pt x="0" y="124"/>
                  </a:moveTo>
                  <a:lnTo>
                    <a:pt x="61" y="0"/>
                  </a:lnTo>
                  <a:lnTo>
                    <a:pt x="122" y="124"/>
                  </a:lnTo>
                  <a:lnTo>
                    <a:pt x="0" y="124"/>
                  </a:lnTo>
                  <a:close/>
                </a:path>
              </a:pathLst>
            </a:custGeom>
            <a:solidFill>
              <a:srgbClr val="000080"/>
            </a:solidFill>
            <a:ln w="9525">
              <a:noFill/>
              <a:round/>
              <a:headEnd/>
              <a:tailEnd/>
            </a:ln>
          </p:spPr>
          <p:txBody>
            <a:bodyPr/>
            <a:lstStyle/>
            <a:p>
              <a:endParaRPr lang="ar-OM"/>
            </a:p>
          </p:txBody>
        </p:sp>
      </p:grpSp>
      <p:grpSp>
        <p:nvGrpSpPr>
          <p:cNvPr id="138" name="Group 67"/>
          <p:cNvGrpSpPr>
            <a:grpSpLocks/>
          </p:cNvGrpSpPr>
          <p:nvPr/>
        </p:nvGrpSpPr>
        <p:grpSpPr bwMode="auto">
          <a:xfrm>
            <a:off x="309563" y="500063"/>
            <a:ext cx="1770062" cy="1265237"/>
            <a:chOff x="171" y="575"/>
            <a:chExt cx="1115" cy="797"/>
          </a:xfrm>
        </p:grpSpPr>
        <p:sp>
          <p:nvSpPr>
            <p:cNvPr id="139" name="Freeform 68"/>
            <p:cNvSpPr>
              <a:spLocks/>
            </p:cNvSpPr>
            <p:nvPr/>
          </p:nvSpPr>
          <p:spPr bwMode="auto">
            <a:xfrm>
              <a:off x="171" y="575"/>
              <a:ext cx="1115" cy="797"/>
            </a:xfrm>
            <a:custGeom>
              <a:avLst/>
              <a:gdLst>
                <a:gd name="T0" fmla="*/ 1 w 2230"/>
                <a:gd name="T1" fmla="*/ 1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0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1 w 2230"/>
                <a:gd name="T67" fmla="*/ 1 h 1593"/>
                <a:gd name="T68" fmla="*/ 1 w 2230"/>
                <a:gd name="T69" fmla="*/ 1 h 1593"/>
                <a:gd name="T70" fmla="*/ 1 w 2230"/>
                <a:gd name="T71" fmla="*/ 1 h 1593"/>
                <a:gd name="T72" fmla="*/ 1 w 2230"/>
                <a:gd name="T73" fmla="*/ 1 h 1593"/>
                <a:gd name="T74" fmla="*/ 1 w 2230"/>
                <a:gd name="T75" fmla="*/ 1 h 1593"/>
                <a:gd name="T76" fmla="*/ 1 w 2230"/>
                <a:gd name="T77" fmla="*/ 1 h 1593"/>
                <a:gd name="T78" fmla="*/ 0 w 2230"/>
                <a:gd name="T79" fmla="*/ 1 h 1593"/>
                <a:gd name="T80" fmla="*/ 1 w 2230"/>
                <a:gd name="T81" fmla="*/ 1 h 1593"/>
                <a:gd name="T82" fmla="*/ 1 w 2230"/>
                <a:gd name="T83" fmla="*/ 1 h 1593"/>
                <a:gd name="T84" fmla="*/ 1 w 2230"/>
                <a:gd name="T85" fmla="*/ 1 h 1593"/>
                <a:gd name="T86" fmla="*/ 1 w 2230"/>
                <a:gd name="T87" fmla="*/ 1 h 1593"/>
                <a:gd name="T88" fmla="*/ 1 w 2230"/>
                <a:gd name="T89" fmla="*/ 1 h 1593"/>
                <a:gd name="T90" fmla="*/ 1 w 2230"/>
                <a:gd name="T91" fmla="*/ 1 h 1593"/>
                <a:gd name="T92" fmla="*/ 1 w 2230"/>
                <a:gd name="T93" fmla="*/ 1 h 1593"/>
                <a:gd name="T94" fmla="*/ 1 w 2230"/>
                <a:gd name="T95" fmla="*/ 1 h 1593"/>
                <a:gd name="T96" fmla="*/ 1 w 2230"/>
                <a:gd name="T97" fmla="*/ 1 h 1593"/>
                <a:gd name="T98" fmla="*/ 1 w 2230"/>
                <a:gd name="T99" fmla="*/ 1 h 1593"/>
                <a:gd name="T100" fmla="*/ 1 w 2230"/>
                <a:gd name="T101" fmla="*/ 1 h 1593"/>
                <a:gd name="T102" fmla="*/ 1 w 2230"/>
                <a:gd name="T103" fmla="*/ 1 h 1593"/>
                <a:gd name="T104" fmla="*/ 1 w 2230"/>
                <a:gd name="T105" fmla="*/ 1 h 1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3"/>
                <a:gd name="T161" fmla="*/ 2230 w 2230"/>
                <a:gd name="T162" fmla="*/ 1593 h 1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3">
                  <a:moveTo>
                    <a:pt x="557" y="1593"/>
                  </a:moveTo>
                  <a:lnTo>
                    <a:pt x="1672" y="1593"/>
                  </a:lnTo>
                  <a:lnTo>
                    <a:pt x="1687" y="1593"/>
                  </a:lnTo>
                  <a:lnTo>
                    <a:pt x="1702" y="1592"/>
                  </a:lnTo>
                  <a:lnTo>
                    <a:pt x="1716" y="1592"/>
                  </a:lnTo>
                  <a:lnTo>
                    <a:pt x="1729" y="1589"/>
                  </a:lnTo>
                  <a:lnTo>
                    <a:pt x="1744" y="1586"/>
                  </a:lnTo>
                  <a:lnTo>
                    <a:pt x="1757" y="1584"/>
                  </a:lnTo>
                  <a:lnTo>
                    <a:pt x="1772" y="1581"/>
                  </a:lnTo>
                  <a:lnTo>
                    <a:pt x="1785" y="1577"/>
                  </a:lnTo>
                  <a:lnTo>
                    <a:pt x="1798" y="1573"/>
                  </a:lnTo>
                  <a:lnTo>
                    <a:pt x="1812" y="1568"/>
                  </a:lnTo>
                  <a:lnTo>
                    <a:pt x="1825" y="1564"/>
                  </a:lnTo>
                  <a:lnTo>
                    <a:pt x="1838" y="1557"/>
                  </a:lnTo>
                  <a:lnTo>
                    <a:pt x="1852" y="1552"/>
                  </a:lnTo>
                  <a:lnTo>
                    <a:pt x="1865" y="1545"/>
                  </a:lnTo>
                  <a:lnTo>
                    <a:pt x="1877" y="1539"/>
                  </a:lnTo>
                  <a:lnTo>
                    <a:pt x="1890" y="1531"/>
                  </a:lnTo>
                  <a:lnTo>
                    <a:pt x="1902" y="1523"/>
                  </a:lnTo>
                  <a:lnTo>
                    <a:pt x="1914" y="1515"/>
                  </a:lnTo>
                  <a:lnTo>
                    <a:pt x="1926" y="1507"/>
                  </a:lnTo>
                  <a:lnTo>
                    <a:pt x="1938" y="1497"/>
                  </a:lnTo>
                  <a:lnTo>
                    <a:pt x="1950" y="1488"/>
                  </a:lnTo>
                  <a:lnTo>
                    <a:pt x="1962" y="1477"/>
                  </a:lnTo>
                  <a:lnTo>
                    <a:pt x="1974" y="1468"/>
                  </a:lnTo>
                  <a:lnTo>
                    <a:pt x="1984" y="1458"/>
                  </a:lnTo>
                  <a:lnTo>
                    <a:pt x="1995" y="1447"/>
                  </a:lnTo>
                  <a:lnTo>
                    <a:pt x="2007" y="1435"/>
                  </a:lnTo>
                  <a:lnTo>
                    <a:pt x="2018" y="1423"/>
                  </a:lnTo>
                  <a:lnTo>
                    <a:pt x="2027" y="1411"/>
                  </a:lnTo>
                  <a:lnTo>
                    <a:pt x="2037" y="1399"/>
                  </a:lnTo>
                  <a:lnTo>
                    <a:pt x="2048" y="1386"/>
                  </a:lnTo>
                  <a:lnTo>
                    <a:pt x="2057" y="1374"/>
                  </a:lnTo>
                  <a:lnTo>
                    <a:pt x="2067" y="1361"/>
                  </a:lnTo>
                  <a:lnTo>
                    <a:pt x="2085" y="1333"/>
                  </a:lnTo>
                  <a:lnTo>
                    <a:pt x="2103" y="1303"/>
                  </a:lnTo>
                  <a:lnTo>
                    <a:pt x="2120" y="1273"/>
                  </a:lnTo>
                  <a:lnTo>
                    <a:pt x="2136" y="1242"/>
                  </a:lnTo>
                  <a:lnTo>
                    <a:pt x="2149" y="1209"/>
                  </a:lnTo>
                  <a:lnTo>
                    <a:pt x="2164" y="1176"/>
                  </a:lnTo>
                  <a:lnTo>
                    <a:pt x="2176" y="1141"/>
                  </a:lnTo>
                  <a:lnTo>
                    <a:pt x="2186" y="1107"/>
                  </a:lnTo>
                  <a:lnTo>
                    <a:pt x="2197" y="1071"/>
                  </a:lnTo>
                  <a:lnTo>
                    <a:pt x="2205" y="1034"/>
                  </a:lnTo>
                  <a:lnTo>
                    <a:pt x="2213" y="995"/>
                  </a:lnTo>
                  <a:lnTo>
                    <a:pt x="2219" y="957"/>
                  </a:lnTo>
                  <a:lnTo>
                    <a:pt x="2222" y="937"/>
                  </a:lnTo>
                  <a:lnTo>
                    <a:pt x="2223" y="918"/>
                  </a:lnTo>
                  <a:lnTo>
                    <a:pt x="2226" y="899"/>
                  </a:lnTo>
                  <a:lnTo>
                    <a:pt x="2227" y="879"/>
                  </a:lnTo>
                  <a:lnTo>
                    <a:pt x="2229" y="857"/>
                  </a:lnTo>
                  <a:lnTo>
                    <a:pt x="2230" y="837"/>
                  </a:lnTo>
                  <a:lnTo>
                    <a:pt x="2230" y="818"/>
                  </a:lnTo>
                  <a:lnTo>
                    <a:pt x="2230" y="796"/>
                  </a:lnTo>
                  <a:lnTo>
                    <a:pt x="2230" y="776"/>
                  </a:lnTo>
                  <a:lnTo>
                    <a:pt x="2230" y="755"/>
                  </a:lnTo>
                  <a:lnTo>
                    <a:pt x="2229" y="735"/>
                  </a:lnTo>
                  <a:lnTo>
                    <a:pt x="2227" y="715"/>
                  </a:lnTo>
                  <a:lnTo>
                    <a:pt x="2226" y="695"/>
                  </a:lnTo>
                  <a:lnTo>
                    <a:pt x="2223" y="675"/>
                  </a:lnTo>
                  <a:lnTo>
                    <a:pt x="2222" y="656"/>
                  </a:lnTo>
                  <a:lnTo>
                    <a:pt x="2219" y="636"/>
                  </a:lnTo>
                  <a:lnTo>
                    <a:pt x="2213" y="597"/>
                  </a:lnTo>
                  <a:lnTo>
                    <a:pt x="2205" y="560"/>
                  </a:lnTo>
                  <a:lnTo>
                    <a:pt x="2197" y="523"/>
                  </a:lnTo>
                  <a:lnTo>
                    <a:pt x="2186" y="487"/>
                  </a:lnTo>
                  <a:lnTo>
                    <a:pt x="2176" y="451"/>
                  </a:lnTo>
                  <a:lnTo>
                    <a:pt x="2164" y="417"/>
                  </a:lnTo>
                  <a:lnTo>
                    <a:pt x="2149" y="383"/>
                  </a:lnTo>
                  <a:lnTo>
                    <a:pt x="2136" y="351"/>
                  </a:lnTo>
                  <a:lnTo>
                    <a:pt x="2120" y="320"/>
                  </a:lnTo>
                  <a:lnTo>
                    <a:pt x="2103" y="290"/>
                  </a:lnTo>
                  <a:lnTo>
                    <a:pt x="2085" y="261"/>
                  </a:lnTo>
                  <a:lnTo>
                    <a:pt x="2067" y="233"/>
                  </a:lnTo>
                  <a:lnTo>
                    <a:pt x="2057" y="220"/>
                  </a:lnTo>
                  <a:lnTo>
                    <a:pt x="2048" y="207"/>
                  </a:lnTo>
                  <a:lnTo>
                    <a:pt x="2037" y="195"/>
                  </a:lnTo>
                  <a:lnTo>
                    <a:pt x="2027" y="181"/>
                  </a:lnTo>
                  <a:lnTo>
                    <a:pt x="2018" y="170"/>
                  </a:lnTo>
                  <a:lnTo>
                    <a:pt x="2007" y="158"/>
                  </a:lnTo>
                  <a:lnTo>
                    <a:pt x="1995" y="147"/>
                  </a:lnTo>
                  <a:lnTo>
                    <a:pt x="1984" y="136"/>
                  </a:lnTo>
                  <a:lnTo>
                    <a:pt x="1974" y="126"/>
                  </a:lnTo>
                  <a:lnTo>
                    <a:pt x="1962" y="115"/>
                  </a:lnTo>
                  <a:lnTo>
                    <a:pt x="1950" y="106"/>
                  </a:lnTo>
                  <a:lnTo>
                    <a:pt x="1938" y="97"/>
                  </a:lnTo>
                  <a:lnTo>
                    <a:pt x="1926" y="87"/>
                  </a:lnTo>
                  <a:lnTo>
                    <a:pt x="1914" y="78"/>
                  </a:lnTo>
                  <a:lnTo>
                    <a:pt x="1902" y="70"/>
                  </a:lnTo>
                  <a:lnTo>
                    <a:pt x="1890" y="62"/>
                  </a:lnTo>
                  <a:lnTo>
                    <a:pt x="1877" y="55"/>
                  </a:lnTo>
                  <a:lnTo>
                    <a:pt x="1865" y="49"/>
                  </a:lnTo>
                  <a:lnTo>
                    <a:pt x="1852" y="42"/>
                  </a:lnTo>
                  <a:lnTo>
                    <a:pt x="1838" y="35"/>
                  </a:lnTo>
                  <a:lnTo>
                    <a:pt x="1825" y="30"/>
                  </a:lnTo>
                  <a:lnTo>
                    <a:pt x="1812" y="25"/>
                  </a:lnTo>
                  <a:lnTo>
                    <a:pt x="1798" y="21"/>
                  </a:lnTo>
                  <a:lnTo>
                    <a:pt x="1785" y="16"/>
                  </a:lnTo>
                  <a:lnTo>
                    <a:pt x="1772" y="13"/>
                  </a:lnTo>
                  <a:lnTo>
                    <a:pt x="1757" y="9"/>
                  </a:lnTo>
                  <a:lnTo>
                    <a:pt x="1744" y="6"/>
                  </a:lnTo>
                  <a:lnTo>
                    <a:pt x="1729" y="4"/>
                  </a:lnTo>
                  <a:lnTo>
                    <a:pt x="1715" y="2"/>
                  </a:lnTo>
                  <a:lnTo>
                    <a:pt x="1702" y="1"/>
                  </a:lnTo>
                  <a:lnTo>
                    <a:pt x="1687" y="0"/>
                  </a:lnTo>
                  <a:lnTo>
                    <a:pt x="1672" y="0"/>
                  </a:lnTo>
                  <a:lnTo>
                    <a:pt x="557" y="0"/>
                  </a:lnTo>
                  <a:lnTo>
                    <a:pt x="543" y="0"/>
                  </a:lnTo>
                  <a:lnTo>
                    <a:pt x="529" y="1"/>
                  </a:lnTo>
                  <a:lnTo>
                    <a:pt x="515" y="2"/>
                  </a:lnTo>
                  <a:lnTo>
                    <a:pt x="500" y="4"/>
                  </a:lnTo>
                  <a:lnTo>
                    <a:pt x="487" y="6"/>
                  </a:lnTo>
                  <a:lnTo>
                    <a:pt x="472" y="9"/>
                  </a:lnTo>
                  <a:lnTo>
                    <a:pt x="459" y="13"/>
                  </a:lnTo>
                  <a:lnTo>
                    <a:pt x="446" y="16"/>
                  </a:lnTo>
                  <a:lnTo>
                    <a:pt x="431" y="21"/>
                  </a:lnTo>
                  <a:lnTo>
                    <a:pt x="418" y="25"/>
                  </a:lnTo>
                  <a:lnTo>
                    <a:pt x="404" y="30"/>
                  </a:lnTo>
                  <a:lnTo>
                    <a:pt x="391" y="35"/>
                  </a:lnTo>
                  <a:lnTo>
                    <a:pt x="379" y="42"/>
                  </a:lnTo>
                  <a:lnTo>
                    <a:pt x="366" y="49"/>
                  </a:lnTo>
                  <a:lnTo>
                    <a:pt x="353" y="55"/>
                  </a:lnTo>
                  <a:lnTo>
                    <a:pt x="341" y="62"/>
                  </a:lnTo>
                  <a:lnTo>
                    <a:pt x="327" y="70"/>
                  </a:lnTo>
                  <a:lnTo>
                    <a:pt x="316" y="78"/>
                  </a:lnTo>
                  <a:lnTo>
                    <a:pt x="304" y="87"/>
                  </a:lnTo>
                  <a:lnTo>
                    <a:pt x="292" y="97"/>
                  </a:lnTo>
                  <a:lnTo>
                    <a:pt x="280" y="106"/>
                  </a:lnTo>
                  <a:lnTo>
                    <a:pt x="268" y="115"/>
                  </a:lnTo>
                  <a:lnTo>
                    <a:pt x="257" y="126"/>
                  </a:lnTo>
                  <a:lnTo>
                    <a:pt x="245" y="136"/>
                  </a:lnTo>
                  <a:lnTo>
                    <a:pt x="235" y="147"/>
                  </a:lnTo>
                  <a:lnTo>
                    <a:pt x="224" y="158"/>
                  </a:lnTo>
                  <a:lnTo>
                    <a:pt x="213" y="170"/>
                  </a:lnTo>
                  <a:lnTo>
                    <a:pt x="203" y="181"/>
                  </a:lnTo>
                  <a:lnTo>
                    <a:pt x="192" y="195"/>
                  </a:lnTo>
                  <a:lnTo>
                    <a:pt x="183" y="207"/>
                  </a:lnTo>
                  <a:lnTo>
                    <a:pt x="172" y="220"/>
                  </a:lnTo>
                  <a:lnTo>
                    <a:pt x="163" y="233"/>
                  </a:lnTo>
                  <a:lnTo>
                    <a:pt x="144" y="261"/>
                  </a:lnTo>
                  <a:lnTo>
                    <a:pt x="127" y="290"/>
                  </a:lnTo>
                  <a:lnTo>
                    <a:pt x="111" y="320"/>
                  </a:lnTo>
                  <a:lnTo>
                    <a:pt x="95" y="351"/>
                  </a:lnTo>
                  <a:lnTo>
                    <a:pt x="81" y="383"/>
                  </a:lnTo>
                  <a:lnTo>
                    <a:pt x="67" y="417"/>
                  </a:lnTo>
                  <a:lnTo>
                    <a:pt x="55" y="451"/>
                  </a:lnTo>
                  <a:lnTo>
                    <a:pt x="43" y="487"/>
                  </a:lnTo>
                  <a:lnTo>
                    <a:pt x="34" y="523"/>
                  </a:lnTo>
                  <a:lnTo>
                    <a:pt x="25" y="560"/>
                  </a:lnTo>
                  <a:lnTo>
                    <a:pt x="17" y="597"/>
                  </a:lnTo>
                  <a:lnTo>
                    <a:pt x="11" y="636"/>
                  </a:lnTo>
                  <a:lnTo>
                    <a:pt x="9" y="656"/>
                  </a:lnTo>
                  <a:lnTo>
                    <a:pt x="6" y="675"/>
                  </a:lnTo>
                  <a:lnTo>
                    <a:pt x="5" y="695"/>
                  </a:lnTo>
                  <a:lnTo>
                    <a:pt x="2" y="715"/>
                  </a:lnTo>
                  <a:lnTo>
                    <a:pt x="1" y="735"/>
                  </a:lnTo>
                  <a:lnTo>
                    <a:pt x="1" y="755"/>
                  </a:lnTo>
                  <a:lnTo>
                    <a:pt x="0" y="776"/>
                  </a:lnTo>
                  <a:lnTo>
                    <a:pt x="0" y="796"/>
                  </a:lnTo>
                  <a:lnTo>
                    <a:pt x="0" y="818"/>
                  </a:lnTo>
                  <a:lnTo>
                    <a:pt x="1" y="837"/>
                  </a:lnTo>
                  <a:lnTo>
                    <a:pt x="1" y="857"/>
                  </a:lnTo>
                  <a:lnTo>
                    <a:pt x="2" y="879"/>
                  </a:lnTo>
                  <a:lnTo>
                    <a:pt x="5" y="899"/>
                  </a:lnTo>
                  <a:lnTo>
                    <a:pt x="6" y="918"/>
                  </a:lnTo>
                  <a:lnTo>
                    <a:pt x="9" y="937"/>
                  </a:lnTo>
                  <a:lnTo>
                    <a:pt x="11" y="957"/>
                  </a:lnTo>
                  <a:lnTo>
                    <a:pt x="17" y="995"/>
                  </a:lnTo>
                  <a:lnTo>
                    <a:pt x="25" y="1034"/>
                  </a:lnTo>
                  <a:lnTo>
                    <a:pt x="34" y="1071"/>
                  </a:lnTo>
                  <a:lnTo>
                    <a:pt x="43" y="1107"/>
                  </a:lnTo>
                  <a:lnTo>
                    <a:pt x="55" y="1141"/>
                  </a:lnTo>
                  <a:lnTo>
                    <a:pt x="67" y="1176"/>
                  </a:lnTo>
                  <a:lnTo>
                    <a:pt x="81" y="1209"/>
                  </a:lnTo>
                  <a:lnTo>
                    <a:pt x="95" y="1242"/>
                  </a:lnTo>
                  <a:lnTo>
                    <a:pt x="111" y="1273"/>
                  </a:lnTo>
                  <a:lnTo>
                    <a:pt x="127" y="1303"/>
                  </a:lnTo>
                  <a:lnTo>
                    <a:pt x="144" y="1333"/>
                  </a:lnTo>
                  <a:lnTo>
                    <a:pt x="163" y="1361"/>
                  </a:lnTo>
                  <a:lnTo>
                    <a:pt x="172" y="1374"/>
                  </a:lnTo>
                  <a:lnTo>
                    <a:pt x="183" y="1386"/>
                  </a:lnTo>
                  <a:lnTo>
                    <a:pt x="192" y="1399"/>
                  </a:lnTo>
                  <a:lnTo>
                    <a:pt x="203" y="1411"/>
                  </a:lnTo>
                  <a:lnTo>
                    <a:pt x="213" y="1423"/>
                  </a:lnTo>
                  <a:lnTo>
                    <a:pt x="224" y="1435"/>
                  </a:lnTo>
                  <a:lnTo>
                    <a:pt x="235" y="1447"/>
                  </a:lnTo>
                  <a:lnTo>
                    <a:pt x="245" y="1458"/>
                  </a:lnTo>
                  <a:lnTo>
                    <a:pt x="257" y="1468"/>
                  </a:lnTo>
                  <a:lnTo>
                    <a:pt x="268" y="1477"/>
                  </a:lnTo>
                  <a:lnTo>
                    <a:pt x="280" y="1488"/>
                  </a:lnTo>
                  <a:lnTo>
                    <a:pt x="292" y="1497"/>
                  </a:lnTo>
                  <a:lnTo>
                    <a:pt x="304" y="1507"/>
                  </a:lnTo>
                  <a:lnTo>
                    <a:pt x="316" y="1515"/>
                  </a:lnTo>
                  <a:lnTo>
                    <a:pt x="327" y="1523"/>
                  </a:lnTo>
                  <a:lnTo>
                    <a:pt x="341" y="1531"/>
                  </a:lnTo>
                  <a:lnTo>
                    <a:pt x="353" y="1539"/>
                  </a:lnTo>
                  <a:lnTo>
                    <a:pt x="366" y="1545"/>
                  </a:lnTo>
                  <a:lnTo>
                    <a:pt x="379" y="1552"/>
                  </a:lnTo>
                  <a:lnTo>
                    <a:pt x="391" y="1557"/>
                  </a:lnTo>
                  <a:lnTo>
                    <a:pt x="404" y="1562"/>
                  </a:lnTo>
                  <a:lnTo>
                    <a:pt x="418" y="1568"/>
                  </a:lnTo>
                  <a:lnTo>
                    <a:pt x="431" y="1573"/>
                  </a:lnTo>
                  <a:lnTo>
                    <a:pt x="446" y="1577"/>
                  </a:lnTo>
                  <a:lnTo>
                    <a:pt x="459" y="1581"/>
                  </a:lnTo>
                  <a:lnTo>
                    <a:pt x="472" y="1584"/>
                  </a:lnTo>
                  <a:lnTo>
                    <a:pt x="487" y="1586"/>
                  </a:lnTo>
                  <a:lnTo>
                    <a:pt x="500" y="1589"/>
                  </a:lnTo>
                  <a:lnTo>
                    <a:pt x="515" y="1590"/>
                  </a:lnTo>
                  <a:lnTo>
                    <a:pt x="529" y="1592"/>
                  </a:lnTo>
                  <a:lnTo>
                    <a:pt x="543" y="1593"/>
                  </a:lnTo>
                  <a:lnTo>
                    <a:pt x="557" y="1593"/>
                  </a:lnTo>
                  <a:close/>
                </a:path>
              </a:pathLst>
            </a:custGeom>
            <a:solidFill>
              <a:srgbClr val="EAEAEA"/>
            </a:solidFill>
            <a:ln w="9525">
              <a:noFill/>
              <a:round/>
              <a:headEnd/>
              <a:tailEnd/>
            </a:ln>
          </p:spPr>
          <p:txBody>
            <a:bodyPr/>
            <a:lstStyle/>
            <a:p>
              <a:endParaRPr lang="ar-OM"/>
            </a:p>
          </p:txBody>
        </p:sp>
        <p:sp>
          <p:nvSpPr>
            <p:cNvPr id="140" name="Freeform 69"/>
            <p:cNvSpPr>
              <a:spLocks/>
            </p:cNvSpPr>
            <p:nvPr/>
          </p:nvSpPr>
          <p:spPr bwMode="auto">
            <a:xfrm>
              <a:off x="171" y="575"/>
              <a:ext cx="1115" cy="797"/>
            </a:xfrm>
            <a:custGeom>
              <a:avLst/>
              <a:gdLst>
                <a:gd name="T0" fmla="*/ 1 w 2230"/>
                <a:gd name="T1" fmla="*/ 1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0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1 w 2230"/>
                <a:gd name="T67" fmla="*/ 1 h 1593"/>
                <a:gd name="T68" fmla="*/ 1 w 2230"/>
                <a:gd name="T69" fmla="*/ 1 h 1593"/>
                <a:gd name="T70" fmla="*/ 1 w 2230"/>
                <a:gd name="T71" fmla="*/ 1 h 1593"/>
                <a:gd name="T72" fmla="*/ 1 w 2230"/>
                <a:gd name="T73" fmla="*/ 1 h 1593"/>
                <a:gd name="T74" fmla="*/ 1 w 2230"/>
                <a:gd name="T75" fmla="*/ 1 h 1593"/>
                <a:gd name="T76" fmla="*/ 1 w 2230"/>
                <a:gd name="T77" fmla="*/ 1 h 1593"/>
                <a:gd name="T78" fmla="*/ 0 w 2230"/>
                <a:gd name="T79" fmla="*/ 1 h 1593"/>
                <a:gd name="T80" fmla="*/ 1 w 2230"/>
                <a:gd name="T81" fmla="*/ 1 h 1593"/>
                <a:gd name="T82" fmla="*/ 1 w 2230"/>
                <a:gd name="T83" fmla="*/ 1 h 1593"/>
                <a:gd name="T84" fmla="*/ 1 w 2230"/>
                <a:gd name="T85" fmla="*/ 1 h 1593"/>
                <a:gd name="T86" fmla="*/ 1 w 2230"/>
                <a:gd name="T87" fmla="*/ 1 h 1593"/>
                <a:gd name="T88" fmla="*/ 1 w 2230"/>
                <a:gd name="T89" fmla="*/ 1 h 1593"/>
                <a:gd name="T90" fmla="*/ 1 w 2230"/>
                <a:gd name="T91" fmla="*/ 1 h 1593"/>
                <a:gd name="T92" fmla="*/ 1 w 2230"/>
                <a:gd name="T93" fmla="*/ 1 h 1593"/>
                <a:gd name="T94" fmla="*/ 1 w 2230"/>
                <a:gd name="T95" fmla="*/ 1 h 1593"/>
                <a:gd name="T96" fmla="*/ 1 w 2230"/>
                <a:gd name="T97" fmla="*/ 1 h 1593"/>
                <a:gd name="T98" fmla="*/ 1 w 2230"/>
                <a:gd name="T99" fmla="*/ 1 h 1593"/>
                <a:gd name="T100" fmla="*/ 1 w 2230"/>
                <a:gd name="T101" fmla="*/ 1 h 1593"/>
                <a:gd name="T102" fmla="*/ 1 w 2230"/>
                <a:gd name="T103" fmla="*/ 1 h 1593"/>
                <a:gd name="T104" fmla="*/ 1 w 2230"/>
                <a:gd name="T105" fmla="*/ 1 h 1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3"/>
                <a:gd name="T161" fmla="*/ 2230 w 2230"/>
                <a:gd name="T162" fmla="*/ 1593 h 1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3">
                  <a:moveTo>
                    <a:pt x="557" y="1593"/>
                  </a:moveTo>
                  <a:lnTo>
                    <a:pt x="1672" y="1593"/>
                  </a:lnTo>
                  <a:lnTo>
                    <a:pt x="1687" y="1593"/>
                  </a:lnTo>
                  <a:lnTo>
                    <a:pt x="1702" y="1592"/>
                  </a:lnTo>
                  <a:lnTo>
                    <a:pt x="1716" y="1592"/>
                  </a:lnTo>
                  <a:lnTo>
                    <a:pt x="1729" y="1589"/>
                  </a:lnTo>
                  <a:lnTo>
                    <a:pt x="1744" y="1586"/>
                  </a:lnTo>
                  <a:lnTo>
                    <a:pt x="1757" y="1584"/>
                  </a:lnTo>
                  <a:lnTo>
                    <a:pt x="1772" y="1581"/>
                  </a:lnTo>
                  <a:lnTo>
                    <a:pt x="1785" y="1577"/>
                  </a:lnTo>
                  <a:lnTo>
                    <a:pt x="1798" y="1573"/>
                  </a:lnTo>
                  <a:lnTo>
                    <a:pt x="1812" y="1568"/>
                  </a:lnTo>
                  <a:lnTo>
                    <a:pt x="1825" y="1564"/>
                  </a:lnTo>
                  <a:lnTo>
                    <a:pt x="1838" y="1557"/>
                  </a:lnTo>
                  <a:lnTo>
                    <a:pt x="1852" y="1552"/>
                  </a:lnTo>
                  <a:lnTo>
                    <a:pt x="1865" y="1545"/>
                  </a:lnTo>
                  <a:lnTo>
                    <a:pt x="1877" y="1539"/>
                  </a:lnTo>
                  <a:lnTo>
                    <a:pt x="1890" y="1531"/>
                  </a:lnTo>
                  <a:lnTo>
                    <a:pt x="1902" y="1523"/>
                  </a:lnTo>
                  <a:lnTo>
                    <a:pt x="1914" y="1515"/>
                  </a:lnTo>
                  <a:lnTo>
                    <a:pt x="1926" y="1507"/>
                  </a:lnTo>
                  <a:lnTo>
                    <a:pt x="1938" y="1497"/>
                  </a:lnTo>
                  <a:lnTo>
                    <a:pt x="1950" y="1488"/>
                  </a:lnTo>
                  <a:lnTo>
                    <a:pt x="1962" y="1477"/>
                  </a:lnTo>
                  <a:lnTo>
                    <a:pt x="1974" y="1468"/>
                  </a:lnTo>
                  <a:lnTo>
                    <a:pt x="1984" y="1458"/>
                  </a:lnTo>
                  <a:lnTo>
                    <a:pt x="1995" y="1447"/>
                  </a:lnTo>
                  <a:lnTo>
                    <a:pt x="2007" y="1435"/>
                  </a:lnTo>
                  <a:lnTo>
                    <a:pt x="2018" y="1423"/>
                  </a:lnTo>
                  <a:lnTo>
                    <a:pt x="2027" y="1411"/>
                  </a:lnTo>
                  <a:lnTo>
                    <a:pt x="2037" y="1399"/>
                  </a:lnTo>
                  <a:lnTo>
                    <a:pt x="2048" y="1386"/>
                  </a:lnTo>
                  <a:lnTo>
                    <a:pt x="2057" y="1374"/>
                  </a:lnTo>
                  <a:lnTo>
                    <a:pt x="2067" y="1361"/>
                  </a:lnTo>
                  <a:lnTo>
                    <a:pt x="2085" y="1333"/>
                  </a:lnTo>
                  <a:lnTo>
                    <a:pt x="2103" y="1303"/>
                  </a:lnTo>
                  <a:lnTo>
                    <a:pt x="2120" y="1273"/>
                  </a:lnTo>
                  <a:lnTo>
                    <a:pt x="2136" y="1242"/>
                  </a:lnTo>
                  <a:lnTo>
                    <a:pt x="2149" y="1209"/>
                  </a:lnTo>
                  <a:lnTo>
                    <a:pt x="2164" y="1176"/>
                  </a:lnTo>
                  <a:lnTo>
                    <a:pt x="2176" y="1141"/>
                  </a:lnTo>
                  <a:lnTo>
                    <a:pt x="2186" y="1107"/>
                  </a:lnTo>
                  <a:lnTo>
                    <a:pt x="2197" y="1071"/>
                  </a:lnTo>
                  <a:lnTo>
                    <a:pt x="2205" y="1034"/>
                  </a:lnTo>
                  <a:lnTo>
                    <a:pt x="2213" y="995"/>
                  </a:lnTo>
                  <a:lnTo>
                    <a:pt x="2219" y="957"/>
                  </a:lnTo>
                  <a:lnTo>
                    <a:pt x="2222" y="937"/>
                  </a:lnTo>
                  <a:lnTo>
                    <a:pt x="2223" y="918"/>
                  </a:lnTo>
                  <a:lnTo>
                    <a:pt x="2226" y="899"/>
                  </a:lnTo>
                  <a:lnTo>
                    <a:pt x="2227" y="879"/>
                  </a:lnTo>
                  <a:lnTo>
                    <a:pt x="2229" y="857"/>
                  </a:lnTo>
                  <a:lnTo>
                    <a:pt x="2230" y="837"/>
                  </a:lnTo>
                  <a:lnTo>
                    <a:pt x="2230" y="818"/>
                  </a:lnTo>
                  <a:lnTo>
                    <a:pt x="2230" y="796"/>
                  </a:lnTo>
                  <a:lnTo>
                    <a:pt x="2230" y="776"/>
                  </a:lnTo>
                  <a:lnTo>
                    <a:pt x="2230" y="755"/>
                  </a:lnTo>
                  <a:lnTo>
                    <a:pt x="2229" y="735"/>
                  </a:lnTo>
                  <a:lnTo>
                    <a:pt x="2227" y="715"/>
                  </a:lnTo>
                  <a:lnTo>
                    <a:pt x="2226" y="695"/>
                  </a:lnTo>
                  <a:lnTo>
                    <a:pt x="2223" y="675"/>
                  </a:lnTo>
                  <a:lnTo>
                    <a:pt x="2222" y="656"/>
                  </a:lnTo>
                  <a:lnTo>
                    <a:pt x="2219" y="636"/>
                  </a:lnTo>
                  <a:lnTo>
                    <a:pt x="2213" y="597"/>
                  </a:lnTo>
                  <a:lnTo>
                    <a:pt x="2205" y="560"/>
                  </a:lnTo>
                  <a:lnTo>
                    <a:pt x="2197" y="523"/>
                  </a:lnTo>
                  <a:lnTo>
                    <a:pt x="2186" y="487"/>
                  </a:lnTo>
                  <a:lnTo>
                    <a:pt x="2176" y="451"/>
                  </a:lnTo>
                  <a:lnTo>
                    <a:pt x="2164" y="417"/>
                  </a:lnTo>
                  <a:lnTo>
                    <a:pt x="2149" y="383"/>
                  </a:lnTo>
                  <a:lnTo>
                    <a:pt x="2136" y="351"/>
                  </a:lnTo>
                  <a:lnTo>
                    <a:pt x="2120" y="320"/>
                  </a:lnTo>
                  <a:lnTo>
                    <a:pt x="2103" y="290"/>
                  </a:lnTo>
                  <a:lnTo>
                    <a:pt x="2085" y="261"/>
                  </a:lnTo>
                  <a:lnTo>
                    <a:pt x="2067" y="233"/>
                  </a:lnTo>
                  <a:lnTo>
                    <a:pt x="2057" y="220"/>
                  </a:lnTo>
                  <a:lnTo>
                    <a:pt x="2048" y="207"/>
                  </a:lnTo>
                  <a:lnTo>
                    <a:pt x="2037" y="195"/>
                  </a:lnTo>
                  <a:lnTo>
                    <a:pt x="2027" y="181"/>
                  </a:lnTo>
                  <a:lnTo>
                    <a:pt x="2018" y="170"/>
                  </a:lnTo>
                  <a:lnTo>
                    <a:pt x="2007" y="158"/>
                  </a:lnTo>
                  <a:lnTo>
                    <a:pt x="1995" y="147"/>
                  </a:lnTo>
                  <a:lnTo>
                    <a:pt x="1984" y="136"/>
                  </a:lnTo>
                  <a:lnTo>
                    <a:pt x="1974" y="126"/>
                  </a:lnTo>
                  <a:lnTo>
                    <a:pt x="1962" y="115"/>
                  </a:lnTo>
                  <a:lnTo>
                    <a:pt x="1950" y="106"/>
                  </a:lnTo>
                  <a:lnTo>
                    <a:pt x="1938" y="97"/>
                  </a:lnTo>
                  <a:lnTo>
                    <a:pt x="1926" y="87"/>
                  </a:lnTo>
                  <a:lnTo>
                    <a:pt x="1914" y="78"/>
                  </a:lnTo>
                  <a:lnTo>
                    <a:pt x="1902" y="70"/>
                  </a:lnTo>
                  <a:lnTo>
                    <a:pt x="1890" y="62"/>
                  </a:lnTo>
                  <a:lnTo>
                    <a:pt x="1877" y="55"/>
                  </a:lnTo>
                  <a:lnTo>
                    <a:pt x="1865" y="49"/>
                  </a:lnTo>
                  <a:lnTo>
                    <a:pt x="1852" y="42"/>
                  </a:lnTo>
                  <a:lnTo>
                    <a:pt x="1838" y="35"/>
                  </a:lnTo>
                  <a:lnTo>
                    <a:pt x="1825" y="30"/>
                  </a:lnTo>
                  <a:lnTo>
                    <a:pt x="1812" y="25"/>
                  </a:lnTo>
                  <a:lnTo>
                    <a:pt x="1798" y="21"/>
                  </a:lnTo>
                  <a:lnTo>
                    <a:pt x="1785" y="16"/>
                  </a:lnTo>
                  <a:lnTo>
                    <a:pt x="1772" y="13"/>
                  </a:lnTo>
                  <a:lnTo>
                    <a:pt x="1757" y="9"/>
                  </a:lnTo>
                  <a:lnTo>
                    <a:pt x="1744" y="6"/>
                  </a:lnTo>
                  <a:lnTo>
                    <a:pt x="1729" y="4"/>
                  </a:lnTo>
                  <a:lnTo>
                    <a:pt x="1715" y="2"/>
                  </a:lnTo>
                  <a:lnTo>
                    <a:pt x="1702" y="1"/>
                  </a:lnTo>
                  <a:lnTo>
                    <a:pt x="1687" y="0"/>
                  </a:lnTo>
                  <a:lnTo>
                    <a:pt x="1672" y="0"/>
                  </a:lnTo>
                  <a:lnTo>
                    <a:pt x="557" y="0"/>
                  </a:lnTo>
                  <a:lnTo>
                    <a:pt x="543" y="0"/>
                  </a:lnTo>
                  <a:lnTo>
                    <a:pt x="529" y="1"/>
                  </a:lnTo>
                  <a:lnTo>
                    <a:pt x="515" y="2"/>
                  </a:lnTo>
                  <a:lnTo>
                    <a:pt x="500" y="4"/>
                  </a:lnTo>
                  <a:lnTo>
                    <a:pt x="487" y="6"/>
                  </a:lnTo>
                  <a:lnTo>
                    <a:pt x="472" y="9"/>
                  </a:lnTo>
                  <a:lnTo>
                    <a:pt x="459" y="13"/>
                  </a:lnTo>
                  <a:lnTo>
                    <a:pt x="446" y="16"/>
                  </a:lnTo>
                  <a:lnTo>
                    <a:pt x="431" y="21"/>
                  </a:lnTo>
                  <a:lnTo>
                    <a:pt x="418" y="25"/>
                  </a:lnTo>
                  <a:lnTo>
                    <a:pt x="404" y="30"/>
                  </a:lnTo>
                  <a:lnTo>
                    <a:pt x="391" y="35"/>
                  </a:lnTo>
                  <a:lnTo>
                    <a:pt x="379" y="42"/>
                  </a:lnTo>
                  <a:lnTo>
                    <a:pt x="366" y="49"/>
                  </a:lnTo>
                  <a:lnTo>
                    <a:pt x="353" y="55"/>
                  </a:lnTo>
                  <a:lnTo>
                    <a:pt x="341" y="62"/>
                  </a:lnTo>
                  <a:lnTo>
                    <a:pt x="327" y="70"/>
                  </a:lnTo>
                  <a:lnTo>
                    <a:pt x="316" y="78"/>
                  </a:lnTo>
                  <a:lnTo>
                    <a:pt x="304" y="87"/>
                  </a:lnTo>
                  <a:lnTo>
                    <a:pt x="292" y="97"/>
                  </a:lnTo>
                  <a:lnTo>
                    <a:pt x="280" y="106"/>
                  </a:lnTo>
                  <a:lnTo>
                    <a:pt x="268" y="115"/>
                  </a:lnTo>
                  <a:lnTo>
                    <a:pt x="257" y="126"/>
                  </a:lnTo>
                  <a:lnTo>
                    <a:pt x="245" y="136"/>
                  </a:lnTo>
                  <a:lnTo>
                    <a:pt x="235" y="147"/>
                  </a:lnTo>
                  <a:lnTo>
                    <a:pt x="224" y="158"/>
                  </a:lnTo>
                  <a:lnTo>
                    <a:pt x="213" y="170"/>
                  </a:lnTo>
                  <a:lnTo>
                    <a:pt x="203" y="181"/>
                  </a:lnTo>
                  <a:lnTo>
                    <a:pt x="192" y="195"/>
                  </a:lnTo>
                  <a:lnTo>
                    <a:pt x="183" y="207"/>
                  </a:lnTo>
                  <a:lnTo>
                    <a:pt x="172" y="220"/>
                  </a:lnTo>
                  <a:lnTo>
                    <a:pt x="163" y="233"/>
                  </a:lnTo>
                  <a:lnTo>
                    <a:pt x="144" y="261"/>
                  </a:lnTo>
                  <a:lnTo>
                    <a:pt x="127" y="290"/>
                  </a:lnTo>
                  <a:lnTo>
                    <a:pt x="111" y="320"/>
                  </a:lnTo>
                  <a:lnTo>
                    <a:pt x="95" y="351"/>
                  </a:lnTo>
                  <a:lnTo>
                    <a:pt x="81" y="383"/>
                  </a:lnTo>
                  <a:lnTo>
                    <a:pt x="67" y="417"/>
                  </a:lnTo>
                  <a:lnTo>
                    <a:pt x="55" y="451"/>
                  </a:lnTo>
                  <a:lnTo>
                    <a:pt x="43" y="487"/>
                  </a:lnTo>
                  <a:lnTo>
                    <a:pt x="34" y="523"/>
                  </a:lnTo>
                  <a:lnTo>
                    <a:pt x="25" y="560"/>
                  </a:lnTo>
                  <a:lnTo>
                    <a:pt x="17" y="597"/>
                  </a:lnTo>
                  <a:lnTo>
                    <a:pt x="11" y="636"/>
                  </a:lnTo>
                  <a:lnTo>
                    <a:pt x="9" y="656"/>
                  </a:lnTo>
                  <a:lnTo>
                    <a:pt x="6" y="675"/>
                  </a:lnTo>
                  <a:lnTo>
                    <a:pt x="5" y="695"/>
                  </a:lnTo>
                  <a:lnTo>
                    <a:pt x="2" y="715"/>
                  </a:lnTo>
                  <a:lnTo>
                    <a:pt x="1" y="735"/>
                  </a:lnTo>
                  <a:lnTo>
                    <a:pt x="1" y="755"/>
                  </a:lnTo>
                  <a:lnTo>
                    <a:pt x="0" y="776"/>
                  </a:lnTo>
                  <a:lnTo>
                    <a:pt x="0" y="796"/>
                  </a:lnTo>
                  <a:lnTo>
                    <a:pt x="0" y="818"/>
                  </a:lnTo>
                  <a:lnTo>
                    <a:pt x="1" y="837"/>
                  </a:lnTo>
                  <a:lnTo>
                    <a:pt x="1" y="857"/>
                  </a:lnTo>
                  <a:lnTo>
                    <a:pt x="2" y="879"/>
                  </a:lnTo>
                  <a:lnTo>
                    <a:pt x="5" y="899"/>
                  </a:lnTo>
                  <a:lnTo>
                    <a:pt x="6" y="918"/>
                  </a:lnTo>
                  <a:lnTo>
                    <a:pt x="9" y="937"/>
                  </a:lnTo>
                  <a:lnTo>
                    <a:pt x="11" y="957"/>
                  </a:lnTo>
                  <a:lnTo>
                    <a:pt x="17" y="995"/>
                  </a:lnTo>
                  <a:lnTo>
                    <a:pt x="25" y="1034"/>
                  </a:lnTo>
                  <a:lnTo>
                    <a:pt x="34" y="1071"/>
                  </a:lnTo>
                  <a:lnTo>
                    <a:pt x="43" y="1107"/>
                  </a:lnTo>
                  <a:lnTo>
                    <a:pt x="55" y="1141"/>
                  </a:lnTo>
                  <a:lnTo>
                    <a:pt x="67" y="1176"/>
                  </a:lnTo>
                  <a:lnTo>
                    <a:pt x="81" y="1209"/>
                  </a:lnTo>
                  <a:lnTo>
                    <a:pt x="95" y="1242"/>
                  </a:lnTo>
                  <a:lnTo>
                    <a:pt x="111" y="1273"/>
                  </a:lnTo>
                  <a:lnTo>
                    <a:pt x="127" y="1303"/>
                  </a:lnTo>
                  <a:lnTo>
                    <a:pt x="144" y="1333"/>
                  </a:lnTo>
                  <a:lnTo>
                    <a:pt x="163" y="1361"/>
                  </a:lnTo>
                  <a:lnTo>
                    <a:pt x="172" y="1374"/>
                  </a:lnTo>
                  <a:lnTo>
                    <a:pt x="183" y="1386"/>
                  </a:lnTo>
                  <a:lnTo>
                    <a:pt x="192" y="1399"/>
                  </a:lnTo>
                  <a:lnTo>
                    <a:pt x="203" y="1411"/>
                  </a:lnTo>
                  <a:lnTo>
                    <a:pt x="213" y="1423"/>
                  </a:lnTo>
                  <a:lnTo>
                    <a:pt x="224" y="1435"/>
                  </a:lnTo>
                  <a:lnTo>
                    <a:pt x="235" y="1447"/>
                  </a:lnTo>
                  <a:lnTo>
                    <a:pt x="245" y="1458"/>
                  </a:lnTo>
                  <a:lnTo>
                    <a:pt x="257" y="1468"/>
                  </a:lnTo>
                  <a:lnTo>
                    <a:pt x="268" y="1477"/>
                  </a:lnTo>
                  <a:lnTo>
                    <a:pt x="280" y="1488"/>
                  </a:lnTo>
                  <a:lnTo>
                    <a:pt x="292" y="1497"/>
                  </a:lnTo>
                  <a:lnTo>
                    <a:pt x="304" y="1507"/>
                  </a:lnTo>
                  <a:lnTo>
                    <a:pt x="316" y="1515"/>
                  </a:lnTo>
                  <a:lnTo>
                    <a:pt x="327" y="1523"/>
                  </a:lnTo>
                  <a:lnTo>
                    <a:pt x="341" y="1531"/>
                  </a:lnTo>
                  <a:lnTo>
                    <a:pt x="353" y="1539"/>
                  </a:lnTo>
                  <a:lnTo>
                    <a:pt x="366" y="1545"/>
                  </a:lnTo>
                  <a:lnTo>
                    <a:pt x="379" y="1552"/>
                  </a:lnTo>
                  <a:lnTo>
                    <a:pt x="391" y="1557"/>
                  </a:lnTo>
                  <a:lnTo>
                    <a:pt x="404" y="1562"/>
                  </a:lnTo>
                  <a:lnTo>
                    <a:pt x="418" y="1568"/>
                  </a:lnTo>
                  <a:lnTo>
                    <a:pt x="431" y="1573"/>
                  </a:lnTo>
                  <a:lnTo>
                    <a:pt x="446" y="1577"/>
                  </a:lnTo>
                  <a:lnTo>
                    <a:pt x="459" y="1581"/>
                  </a:lnTo>
                  <a:lnTo>
                    <a:pt x="472" y="1584"/>
                  </a:lnTo>
                  <a:lnTo>
                    <a:pt x="487" y="1586"/>
                  </a:lnTo>
                  <a:lnTo>
                    <a:pt x="500" y="1589"/>
                  </a:lnTo>
                  <a:lnTo>
                    <a:pt x="515" y="1590"/>
                  </a:lnTo>
                  <a:lnTo>
                    <a:pt x="529" y="1592"/>
                  </a:lnTo>
                  <a:lnTo>
                    <a:pt x="543" y="1593"/>
                  </a:lnTo>
                  <a:lnTo>
                    <a:pt x="557" y="1593"/>
                  </a:lnTo>
                </a:path>
              </a:pathLst>
            </a:custGeom>
            <a:noFill/>
            <a:ln w="6350">
              <a:solidFill>
                <a:schemeClr val="bg1"/>
              </a:solidFill>
              <a:round/>
              <a:headEnd/>
              <a:tailEnd/>
            </a:ln>
          </p:spPr>
          <p:txBody>
            <a:bodyPr/>
            <a:lstStyle/>
            <a:p>
              <a:endParaRPr lang="ar-OM"/>
            </a:p>
          </p:txBody>
        </p:sp>
        <p:sp>
          <p:nvSpPr>
            <p:cNvPr id="141" name="Rectangle 70"/>
            <p:cNvSpPr>
              <a:spLocks noChangeArrowheads="1"/>
            </p:cNvSpPr>
            <p:nvPr/>
          </p:nvSpPr>
          <p:spPr bwMode="auto">
            <a:xfrm>
              <a:off x="229" y="704"/>
              <a:ext cx="996" cy="446"/>
            </a:xfrm>
            <a:prstGeom prst="rect">
              <a:avLst/>
            </a:prstGeom>
            <a:noFill/>
            <a:ln w="9525">
              <a:noFill/>
              <a:miter lim="800000"/>
              <a:headEnd/>
              <a:tailEnd/>
            </a:ln>
          </p:spPr>
          <p:txBody>
            <a:bodyPr lIns="0" tIns="0" rIns="0" bIns="0">
              <a:spAutoFit/>
            </a:bodyPr>
            <a:lstStyle/>
            <a:p>
              <a:pPr algn="ctr"/>
              <a:endParaRPr lang="ar-OM" sz="1400" b="1" dirty="0">
                <a:solidFill>
                  <a:srgbClr val="000000"/>
                </a:solidFill>
              </a:endParaRPr>
            </a:p>
            <a:p>
              <a:pPr algn="ctr" rtl="1"/>
              <a:r>
                <a:rPr lang="ar-OM" b="1" dirty="0" smtClean="0">
                  <a:solidFill>
                    <a:srgbClr val="000000"/>
                  </a:solidFill>
                </a:rPr>
                <a:t>الترخيص المؤسسي</a:t>
              </a:r>
              <a:endParaRPr lang="ar-OM" b="1" dirty="0">
                <a:solidFill>
                  <a:srgbClr val="000000"/>
                </a:solidFill>
              </a:endParaRPr>
            </a:p>
            <a:p>
              <a:pPr algn="ctr" rtl="0"/>
              <a:r>
                <a:rPr lang="en-US" sz="1400" b="1" dirty="0">
                  <a:solidFill>
                    <a:srgbClr val="000000"/>
                  </a:solidFill>
                </a:rPr>
                <a:t>HEI Licensure</a:t>
              </a:r>
              <a:endParaRPr lang="en-US" sz="1400" dirty="0"/>
            </a:p>
          </p:txBody>
        </p:sp>
      </p:grpSp>
      <p:grpSp>
        <p:nvGrpSpPr>
          <p:cNvPr id="142" name="Group 71"/>
          <p:cNvGrpSpPr>
            <a:grpSpLocks/>
          </p:cNvGrpSpPr>
          <p:nvPr/>
        </p:nvGrpSpPr>
        <p:grpSpPr bwMode="auto">
          <a:xfrm>
            <a:off x="2519363" y="1736725"/>
            <a:ext cx="1016000" cy="1025525"/>
            <a:chOff x="1563" y="1354"/>
            <a:chExt cx="640" cy="646"/>
          </a:xfrm>
        </p:grpSpPr>
        <p:sp>
          <p:nvSpPr>
            <p:cNvPr id="143" name="Line 72"/>
            <p:cNvSpPr>
              <a:spLocks noChangeShapeType="1"/>
            </p:cNvSpPr>
            <p:nvPr/>
          </p:nvSpPr>
          <p:spPr bwMode="auto">
            <a:xfrm flipV="1">
              <a:off x="2163" y="1417"/>
              <a:ext cx="1" cy="583"/>
            </a:xfrm>
            <a:prstGeom prst="line">
              <a:avLst/>
            </a:prstGeom>
            <a:noFill/>
            <a:ln w="3175">
              <a:solidFill>
                <a:srgbClr val="000080"/>
              </a:solidFill>
              <a:round/>
              <a:headEnd/>
              <a:tailEnd/>
            </a:ln>
          </p:spPr>
          <p:txBody>
            <a:bodyPr/>
            <a:lstStyle/>
            <a:p>
              <a:endParaRPr lang="ar-OM"/>
            </a:p>
          </p:txBody>
        </p:sp>
        <p:sp>
          <p:nvSpPr>
            <p:cNvPr id="144" name="Freeform 73"/>
            <p:cNvSpPr>
              <a:spLocks/>
            </p:cNvSpPr>
            <p:nvPr/>
          </p:nvSpPr>
          <p:spPr bwMode="auto">
            <a:xfrm>
              <a:off x="2141" y="1354"/>
              <a:ext cx="62" cy="62"/>
            </a:xfrm>
            <a:custGeom>
              <a:avLst/>
              <a:gdLst>
                <a:gd name="T0" fmla="*/ 0 w 124"/>
                <a:gd name="T1" fmla="*/ 1 h 123"/>
                <a:gd name="T2" fmla="*/ 1 w 124"/>
                <a:gd name="T3" fmla="*/ 0 h 123"/>
                <a:gd name="T4" fmla="*/ 1 w 124"/>
                <a:gd name="T5" fmla="*/ 1 h 123"/>
                <a:gd name="T6" fmla="*/ 0 w 124"/>
                <a:gd name="T7" fmla="*/ 1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0" y="123"/>
                  </a:moveTo>
                  <a:lnTo>
                    <a:pt x="61" y="0"/>
                  </a:lnTo>
                  <a:lnTo>
                    <a:pt x="124" y="123"/>
                  </a:lnTo>
                  <a:lnTo>
                    <a:pt x="0" y="123"/>
                  </a:lnTo>
                  <a:close/>
                </a:path>
              </a:pathLst>
            </a:custGeom>
            <a:solidFill>
              <a:srgbClr val="000080"/>
            </a:solidFill>
            <a:ln w="9525">
              <a:noFill/>
              <a:round/>
              <a:headEnd/>
              <a:tailEnd/>
            </a:ln>
          </p:spPr>
          <p:txBody>
            <a:bodyPr/>
            <a:lstStyle/>
            <a:p>
              <a:endParaRPr lang="ar-OM"/>
            </a:p>
          </p:txBody>
        </p:sp>
        <p:sp>
          <p:nvSpPr>
            <p:cNvPr id="145" name="Text Box 74"/>
            <p:cNvSpPr txBox="1">
              <a:spLocks noChangeArrowheads="1"/>
            </p:cNvSpPr>
            <p:nvPr/>
          </p:nvSpPr>
          <p:spPr bwMode="auto">
            <a:xfrm>
              <a:off x="1563" y="1586"/>
              <a:ext cx="598" cy="271"/>
            </a:xfrm>
            <a:prstGeom prst="rect">
              <a:avLst/>
            </a:prstGeom>
            <a:noFill/>
            <a:ln w="9525">
              <a:noFill/>
              <a:miter lim="800000"/>
              <a:headEnd/>
              <a:tailEnd/>
            </a:ln>
          </p:spPr>
          <p:txBody>
            <a:bodyPr>
              <a:spAutoFit/>
            </a:bodyPr>
            <a:lstStyle/>
            <a:p>
              <a:pPr algn="r" rtl="1"/>
              <a:r>
                <a:rPr lang="ar-OM" sz="1100" b="1" dirty="0"/>
                <a:t>أربع سنوات</a:t>
              </a:r>
              <a:r>
                <a:rPr lang="ar-OM" sz="1100" dirty="0"/>
                <a:t> </a:t>
              </a:r>
            </a:p>
            <a:p>
              <a:pPr algn="l" rtl="0"/>
              <a:endParaRPr lang="en-US" sz="1100" dirty="0"/>
            </a:p>
          </p:txBody>
        </p:sp>
      </p:grpSp>
      <p:grpSp>
        <p:nvGrpSpPr>
          <p:cNvPr id="146" name="Group 75"/>
          <p:cNvGrpSpPr>
            <a:grpSpLocks/>
          </p:cNvGrpSpPr>
          <p:nvPr/>
        </p:nvGrpSpPr>
        <p:grpSpPr bwMode="auto">
          <a:xfrm>
            <a:off x="4940305" y="1755775"/>
            <a:ext cx="927101" cy="911225"/>
            <a:chOff x="3088" y="1362"/>
            <a:chExt cx="584" cy="574"/>
          </a:xfrm>
        </p:grpSpPr>
        <p:sp>
          <p:nvSpPr>
            <p:cNvPr id="147" name="Line 76"/>
            <p:cNvSpPr>
              <a:spLocks noChangeShapeType="1"/>
            </p:cNvSpPr>
            <p:nvPr/>
          </p:nvSpPr>
          <p:spPr bwMode="auto">
            <a:xfrm flipH="1">
              <a:off x="3120" y="1362"/>
              <a:ext cx="7" cy="539"/>
            </a:xfrm>
            <a:prstGeom prst="line">
              <a:avLst/>
            </a:prstGeom>
            <a:noFill/>
            <a:ln w="3175">
              <a:solidFill>
                <a:srgbClr val="000080"/>
              </a:solidFill>
              <a:round/>
              <a:headEnd/>
              <a:tailEnd/>
            </a:ln>
          </p:spPr>
          <p:txBody>
            <a:bodyPr/>
            <a:lstStyle/>
            <a:p>
              <a:endParaRPr lang="ar-OM"/>
            </a:p>
          </p:txBody>
        </p:sp>
        <p:sp>
          <p:nvSpPr>
            <p:cNvPr id="148" name="Freeform 77"/>
            <p:cNvSpPr>
              <a:spLocks/>
            </p:cNvSpPr>
            <p:nvPr/>
          </p:nvSpPr>
          <p:spPr bwMode="auto">
            <a:xfrm>
              <a:off x="3088" y="1875"/>
              <a:ext cx="62" cy="61"/>
            </a:xfrm>
            <a:custGeom>
              <a:avLst/>
              <a:gdLst>
                <a:gd name="T0" fmla="*/ 1 w 124"/>
                <a:gd name="T1" fmla="*/ 0 h 123"/>
                <a:gd name="T2" fmla="*/ 1 w 124"/>
                <a:gd name="T3" fmla="*/ 0 h 123"/>
                <a:gd name="T4" fmla="*/ 0 w 124"/>
                <a:gd name="T5" fmla="*/ 0 h 123"/>
                <a:gd name="T6" fmla="*/ 1 w 124"/>
                <a:gd name="T7" fmla="*/ 0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124" y="0"/>
                  </a:moveTo>
                  <a:lnTo>
                    <a:pt x="61" y="123"/>
                  </a:lnTo>
                  <a:lnTo>
                    <a:pt x="0" y="0"/>
                  </a:lnTo>
                  <a:lnTo>
                    <a:pt x="124" y="0"/>
                  </a:lnTo>
                  <a:close/>
                </a:path>
              </a:pathLst>
            </a:custGeom>
            <a:solidFill>
              <a:srgbClr val="000080"/>
            </a:solidFill>
            <a:ln w="9525">
              <a:noFill/>
              <a:round/>
              <a:headEnd/>
              <a:tailEnd/>
            </a:ln>
          </p:spPr>
          <p:txBody>
            <a:bodyPr/>
            <a:lstStyle/>
            <a:p>
              <a:endParaRPr lang="ar-OM"/>
            </a:p>
          </p:txBody>
        </p:sp>
        <p:sp>
          <p:nvSpPr>
            <p:cNvPr id="149" name="Text Box 78"/>
            <p:cNvSpPr txBox="1">
              <a:spLocks noChangeArrowheads="1"/>
            </p:cNvSpPr>
            <p:nvPr/>
          </p:nvSpPr>
          <p:spPr bwMode="auto">
            <a:xfrm>
              <a:off x="3192" y="1460"/>
              <a:ext cx="480" cy="223"/>
            </a:xfrm>
            <a:prstGeom prst="rect">
              <a:avLst/>
            </a:prstGeom>
            <a:noFill/>
            <a:ln w="9525">
              <a:noFill/>
              <a:miter lim="800000"/>
              <a:headEnd/>
              <a:tailEnd/>
            </a:ln>
          </p:spPr>
          <p:txBody>
            <a:bodyPr wrap="square" lIns="0" tIns="0" rIns="0" bIns="0">
              <a:spAutoFit/>
            </a:bodyPr>
            <a:lstStyle/>
            <a:p>
              <a:pPr algn="l" rtl="0"/>
              <a:endParaRPr lang="ar-OM" sz="1100" b="1" dirty="0"/>
            </a:p>
            <a:p>
              <a:pPr algn="l" rtl="0"/>
              <a:r>
                <a:rPr lang="ar-OM" sz="1200" b="1" dirty="0" smtClean="0"/>
                <a:t>أربع </a:t>
              </a:r>
              <a:r>
                <a:rPr lang="ar-OM" sz="1200" b="1" dirty="0"/>
                <a:t>سنوات</a:t>
              </a:r>
              <a:r>
                <a:rPr lang="ar-OM" sz="1100" b="1" dirty="0"/>
                <a:t> </a:t>
              </a:r>
              <a:endParaRPr lang="en-US" sz="1100" b="1" dirty="0"/>
            </a:p>
          </p:txBody>
        </p:sp>
      </p:grpSp>
      <p:grpSp>
        <p:nvGrpSpPr>
          <p:cNvPr id="150" name="Group 79"/>
          <p:cNvGrpSpPr>
            <a:grpSpLocks/>
          </p:cNvGrpSpPr>
          <p:nvPr/>
        </p:nvGrpSpPr>
        <p:grpSpPr bwMode="auto">
          <a:xfrm>
            <a:off x="511175" y="4219575"/>
            <a:ext cx="1012825" cy="2098675"/>
            <a:chOff x="171" y="2918"/>
            <a:chExt cx="638" cy="1322"/>
          </a:xfrm>
        </p:grpSpPr>
        <p:sp>
          <p:nvSpPr>
            <p:cNvPr id="151" name="Rectangle 80"/>
            <p:cNvSpPr>
              <a:spLocks noChangeArrowheads="1"/>
            </p:cNvSpPr>
            <p:nvPr/>
          </p:nvSpPr>
          <p:spPr bwMode="auto">
            <a:xfrm>
              <a:off x="171" y="3515"/>
              <a:ext cx="638" cy="319"/>
            </a:xfrm>
            <a:prstGeom prst="rect">
              <a:avLst/>
            </a:prstGeom>
            <a:solidFill>
              <a:srgbClr val="FFFFFF"/>
            </a:solidFill>
            <a:ln w="9525">
              <a:noFill/>
              <a:miter lim="800000"/>
              <a:headEnd/>
              <a:tailEnd/>
            </a:ln>
          </p:spPr>
          <p:txBody>
            <a:bodyPr anchor="ctr" anchorCtr="1"/>
            <a:lstStyle/>
            <a:p>
              <a:pPr algn="l" rtl="0"/>
              <a:r>
                <a:rPr lang="ar-OM" sz="1400" dirty="0" smtClean="0">
                  <a:solidFill>
                    <a:schemeClr val="bg1"/>
                  </a:solidFill>
                </a:rPr>
                <a:t>ع</a:t>
              </a:r>
              <a:r>
                <a:rPr lang="ar-OM" sz="1400" dirty="0" smtClean="0"/>
                <a:t>ملية / إجراء</a:t>
              </a:r>
              <a:r>
                <a:rPr lang="ar-OM" sz="1400" dirty="0" smtClean="0">
                  <a:solidFill>
                    <a:schemeClr val="bg1"/>
                  </a:solidFill>
                </a:rPr>
                <a:t> </a:t>
              </a:r>
              <a:endParaRPr lang="en-US" sz="1400" dirty="0">
                <a:solidFill>
                  <a:schemeClr val="bg1"/>
                </a:solidFill>
              </a:endParaRPr>
            </a:p>
          </p:txBody>
        </p:sp>
        <p:sp>
          <p:nvSpPr>
            <p:cNvPr id="152" name="Rectangle 81"/>
            <p:cNvSpPr>
              <a:spLocks noChangeArrowheads="1"/>
            </p:cNvSpPr>
            <p:nvPr/>
          </p:nvSpPr>
          <p:spPr bwMode="auto">
            <a:xfrm>
              <a:off x="171" y="3515"/>
              <a:ext cx="638" cy="319"/>
            </a:xfrm>
            <a:prstGeom prst="rect">
              <a:avLst/>
            </a:prstGeom>
            <a:noFill/>
            <a:ln w="3175">
              <a:solidFill>
                <a:srgbClr val="000000"/>
              </a:solidFill>
              <a:miter lim="800000"/>
              <a:headEnd/>
              <a:tailEnd/>
            </a:ln>
          </p:spPr>
          <p:txBody>
            <a:bodyPr/>
            <a:lstStyle/>
            <a:p>
              <a:pPr algn="l" rtl="0"/>
              <a:endParaRPr lang="en-GB">
                <a:solidFill>
                  <a:schemeClr val="bg1"/>
                </a:solidFill>
              </a:endParaRPr>
            </a:p>
          </p:txBody>
        </p:sp>
        <p:sp>
          <p:nvSpPr>
            <p:cNvPr id="153" name="Freeform 82"/>
            <p:cNvSpPr>
              <a:spLocks/>
            </p:cNvSpPr>
            <p:nvPr/>
          </p:nvSpPr>
          <p:spPr bwMode="auto">
            <a:xfrm>
              <a:off x="171" y="3109"/>
              <a:ext cx="638" cy="319"/>
            </a:xfrm>
            <a:custGeom>
              <a:avLst/>
              <a:gdLst>
                <a:gd name="T0" fmla="*/ 1 w 1274"/>
                <a:gd name="T1" fmla="*/ 1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0 h 637"/>
                <a:gd name="T44" fmla="*/ 1 w 1274"/>
                <a:gd name="T45" fmla="*/ 0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1 w 1274"/>
                <a:gd name="T67" fmla="*/ 1 h 637"/>
                <a:gd name="T68" fmla="*/ 1 w 1274"/>
                <a:gd name="T69" fmla="*/ 1 h 637"/>
                <a:gd name="T70" fmla="*/ 1 w 1274"/>
                <a:gd name="T71" fmla="*/ 1 h 637"/>
                <a:gd name="T72" fmla="*/ 1 w 1274"/>
                <a:gd name="T73" fmla="*/ 1 h 637"/>
                <a:gd name="T74" fmla="*/ 1 w 1274"/>
                <a:gd name="T75" fmla="*/ 1 h 637"/>
                <a:gd name="T76" fmla="*/ 1 w 1274"/>
                <a:gd name="T77" fmla="*/ 1 h 637"/>
                <a:gd name="T78" fmla="*/ 1 w 1274"/>
                <a:gd name="T79" fmla="*/ 1 h 637"/>
                <a:gd name="T80" fmla="*/ 1 w 1274"/>
                <a:gd name="T81" fmla="*/ 1 h 637"/>
                <a:gd name="T82" fmla="*/ 1 w 1274"/>
                <a:gd name="T83" fmla="*/ 1 h 637"/>
                <a:gd name="T84" fmla="*/ 1 w 1274"/>
                <a:gd name="T85" fmla="*/ 1 h 637"/>
                <a:gd name="T86" fmla="*/ 1 w 1274"/>
                <a:gd name="T87" fmla="*/ 1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4"/>
                <a:gd name="T133" fmla="*/ 0 h 637"/>
                <a:gd name="T134" fmla="*/ 1274 w 1274"/>
                <a:gd name="T135" fmla="*/ 637 h 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4" h="637">
                  <a:moveTo>
                    <a:pt x="318" y="637"/>
                  </a:moveTo>
                  <a:lnTo>
                    <a:pt x="955" y="637"/>
                  </a:lnTo>
                  <a:lnTo>
                    <a:pt x="973" y="637"/>
                  </a:lnTo>
                  <a:lnTo>
                    <a:pt x="989" y="636"/>
                  </a:lnTo>
                  <a:lnTo>
                    <a:pt x="1005" y="634"/>
                  </a:lnTo>
                  <a:lnTo>
                    <a:pt x="1020" y="630"/>
                  </a:lnTo>
                  <a:lnTo>
                    <a:pt x="1035" y="628"/>
                  </a:lnTo>
                  <a:lnTo>
                    <a:pt x="1051" y="622"/>
                  </a:lnTo>
                  <a:lnTo>
                    <a:pt x="1066" y="618"/>
                  </a:lnTo>
                  <a:lnTo>
                    <a:pt x="1080" y="612"/>
                  </a:lnTo>
                  <a:lnTo>
                    <a:pt x="1094" y="607"/>
                  </a:lnTo>
                  <a:lnTo>
                    <a:pt x="1108" y="599"/>
                  </a:lnTo>
                  <a:lnTo>
                    <a:pt x="1121" y="592"/>
                  </a:lnTo>
                  <a:lnTo>
                    <a:pt x="1133" y="583"/>
                  </a:lnTo>
                  <a:lnTo>
                    <a:pt x="1147" y="575"/>
                  </a:lnTo>
                  <a:lnTo>
                    <a:pt x="1159" y="564"/>
                  </a:lnTo>
                  <a:lnTo>
                    <a:pt x="1171" y="555"/>
                  </a:lnTo>
                  <a:lnTo>
                    <a:pt x="1181" y="544"/>
                  </a:lnTo>
                  <a:lnTo>
                    <a:pt x="1192" y="533"/>
                  </a:lnTo>
                  <a:lnTo>
                    <a:pt x="1201" y="522"/>
                  </a:lnTo>
                  <a:lnTo>
                    <a:pt x="1212" y="510"/>
                  </a:lnTo>
                  <a:lnTo>
                    <a:pt x="1220" y="496"/>
                  </a:lnTo>
                  <a:lnTo>
                    <a:pt x="1229" y="484"/>
                  </a:lnTo>
                  <a:lnTo>
                    <a:pt x="1236" y="471"/>
                  </a:lnTo>
                  <a:lnTo>
                    <a:pt x="1244" y="456"/>
                  </a:lnTo>
                  <a:lnTo>
                    <a:pt x="1249" y="443"/>
                  </a:lnTo>
                  <a:lnTo>
                    <a:pt x="1255" y="429"/>
                  </a:lnTo>
                  <a:lnTo>
                    <a:pt x="1259" y="414"/>
                  </a:lnTo>
                  <a:lnTo>
                    <a:pt x="1265" y="398"/>
                  </a:lnTo>
                  <a:lnTo>
                    <a:pt x="1267" y="383"/>
                  </a:lnTo>
                  <a:lnTo>
                    <a:pt x="1271" y="368"/>
                  </a:lnTo>
                  <a:lnTo>
                    <a:pt x="1273" y="352"/>
                  </a:lnTo>
                  <a:lnTo>
                    <a:pt x="1274" y="336"/>
                  </a:lnTo>
                  <a:lnTo>
                    <a:pt x="1274" y="318"/>
                  </a:lnTo>
                  <a:lnTo>
                    <a:pt x="1274" y="302"/>
                  </a:lnTo>
                  <a:lnTo>
                    <a:pt x="1273" y="287"/>
                  </a:lnTo>
                  <a:lnTo>
                    <a:pt x="1271" y="271"/>
                  </a:lnTo>
                  <a:lnTo>
                    <a:pt x="1267" y="255"/>
                  </a:lnTo>
                  <a:lnTo>
                    <a:pt x="1265" y="239"/>
                  </a:lnTo>
                  <a:lnTo>
                    <a:pt x="1259" y="224"/>
                  </a:lnTo>
                  <a:lnTo>
                    <a:pt x="1255" y="209"/>
                  </a:lnTo>
                  <a:lnTo>
                    <a:pt x="1249" y="195"/>
                  </a:lnTo>
                  <a:lnTo>
                    <a:pt x="1244" y="180"/>
                  </a:lnTo>
                  <a:lnTo>
                    <a:pt x="1236" y="167"/>
                  </a:lnTo>
                  <a:lnTo>
                    <a:pt x="1229" y="154"/>
                  </a:lnTo>
                  <a:lnTo>
                    <a:pt x="1220" y="140"/>
                  </a:lnTo>
                  <a:lnTo>
                    <a:pt x="1212" y="128"/>
                  </a:lnTo>
                  <a:lnTo>
                    <a:pt x="1201" y="117"/>
                  </a:lnTo>
                  <a:lnTo>
                    <a:pt x="1192" y="105"/>
                  </a:lnTo>
                  <a:lnTo>
                    <a:pt x="1181" y="94"/>
                  </a:lnTo>
                  <a:lnTo>
                    <a:pt x="1171" y="83"/>
                  </a:lnTo>
                  <a:lnTo>
                    <a:pt x="1159" y="73"/>
                  </a:lnTo>
                  <a:lnTo>
                    <a:pt x="1147" y="63"/>
                  </a:lnTo>
                  <a:lnTo>
                    <a:pt x="1133" y="54"/>
                  </a:lnTo>
                  <a:lnTo>
                    <a:pt x="1121" y="46"/>
                  </a:lnTo>
                  <a:lnTo>
                    <a:pt x="1108" y="38"/>
                  </a:lnTo>
                  <a:lnTo>
                    <a:pt x="1094" y="32"/>
                  </a:lnTo>
                  <a:lnTo>
                    <a:pt x="1080" y="25"/>
                  </a:lnTo>
                  <a:lnTo>
                    <a:pt x="1066" y="20"/>
                  </a:lnTo>
                  <a:lnTo>
                    <a:pt x="1051" y="14"/>
                  </a:lnTo>
                  <a:lnTo>
                    <a:pt x="1035" y="10"/>
                  </a:lnTo>
                  <a:lnTo>
                    <a:pt x="1020" y="6"/>
                  </a:lnTo>
                  <a:lnTo>
                    <a:pt x="1005" y="4"/>
                  </a:lnTo>
                  <a:lnTo>
                    <a:pt x="989" y="2"/>
                  </a:lnTo>
                  <a:lnTo>
                    <a:pt x="973" y="1"/>
                  </a:lnTo>
                  <a:lnTo>
                    <a:pt x="955" y="0"/>
                  </a:lnTo>
                  <a:lnTo>
                    <a:pt x="318" y="0"/>
                  </a:lnTo>
                  <a:lnTo>
                    <a:pt x="302" y="1"/>
                  </a:lnTo>
                  <a:lnTo>
                    <a:pt x="286" y="2"/>
                  </a:lnTo>
                  <a:lnTo>
                    <a:pt x="270" y="4"/>
                  </a:lnTo>
                  <a:lnTo>
                    <a:pt x="254" y="6"/>
                  </a:lnTo>
                  <a:lnTo>
                    <a:pt x="239" y="10"/>
                  </a:lnTo>
                  <a:lnTo>
                    <a:pt x="224" y="14"/>
                  </a:lnTo>
                  <a:lnTo>
                    <a:pt x="209" y="20"/>
                  </a:lnTo>
                  <a:lnTo>
                    <a:pt x="195" y="25"/>
                  </a:lnTo>
                  <a:lnTo>
                    <a:pt x="180" y="32"/>
                  </a:lnTo>
                  <a:lnTo>
                    <a:pt x="167" y="38"/>
                  </a:lnTo>
                  <a:lnTo>
                    <a:pt x="154" y="46"/>
                  </a:lnTo>
                  <a:lnTo>
                    <a:pt x="140" y="54"/>
                  </a:lnTo>
                  <a:lnTo>
                    <a:pt x="128" y="63"/>
                  </a:lnTo>
                  <a:lnTo>
                    <a:pt x="116" y="73"/>
                  </a:lnTo>
                  <a:lnTo>
                    <a:pt x="104" y="83"/>
                  </a:lnTo>
                  <a:lnTo>
                    <a:pt x="94" y="94"/>
                  </a:lnTo>
                  <a:lnTo>
                    <a:pt x="83" y="105"/>
                  </a:lnTo>
                  <a:lnTo>
                    <a:pt x="73" y="117"/>
                  </a:lnTo>
                  <a:lnTo>
                    <a:pt x="63" y="128"/>
                  </a:lnTo>
                  <a:lnTo>
                    <a:pt x="54" y="140"/>
                  </a:lnTo>
                  <a:lnTo>
                    <a:pt x="46" y="154"/>
                  </a:lnTo>
                  <a:lnTo>
                    <a:pt x="38" y="167"/>
                  </a:lnTo>
                  <a:lnTo>
                    <a:pt x="31" y="180"/>
                  </a:lnTo>
                  <a:lnTo>
                    <a:pt x="25" y="195"/>
                  </a:lnTo>
                  <a:lnTo>
                    <a:pt x="19" y="209"/>
                  </a:lnTo>
                  <a:lnTo>
                    <a:pt x="14" y="224"/>
                  </a:lnTo>
                  <a:lnTo>
                    <a:pt x="10" y="239"/>
                  </a:lnTo>
                  <a:lnTo>
                    <a:pt x="6" y="255"/>
                  </a:lnTo>
                  <a:lnTo>
                    <a:pt x="4" y="271"/>
                  </a:lnTo>
                  <a:lnTo>
                    <a:pt x="2" y="287"/>
                  </a:lnTo>
                  <a:lnTo>
                    <a:pt x="1" y="302"/>
                  </a:lnTo>
                  <a:lnTo>
                    <a:pt x="0" y="318"/>
                  </a:lnTo>
                  <a:lnTo>
                    <a:pt x="1" y="336"/>
                  </a:lnTo>
                  <a:lnTo>
                    <a:pt x="2" y="352"/>
                  </a:lnTo>
                  <a:lnTo>
                    <a:pt x="4" y="368"/>
                  </a:lnTo>
                  <a:lnTo>
                    <a:pt x="6" y="383"/>
                  </a:lnTo>
                  <a:lnTo>
                    <a:pt x="10" y="398"/>
                  </a:lnTo>
                  <a:lnTo>
                    <a:pt x="14" y="414"/>
                  </a:lnTo>
                  <a:lnTo>
                    <a:pt x="19" y="429"/>
                  </a:lnTo>
                  <a:lnTo>
                    <a:pt x="25" y="443"/>
                  </a:lnTo>
                  <a:lnTo>
                    <a:pt x="31" y="456"/>
                  </a:lnTo>
                  <a:lnTo>
                    <a:pt x="38" y="471"/>
                  </a:lnTo>
                  <a:lnTo>
                    <a:pt x="46" y="484"/>
                  </a:lnTo>
                  <a:lnTo>
                    <a:pt x="54" y="496"/>
                  </a:lnTo>
                  <a:lnTo>
                    <a:pt x="63" y="510"/>
                  </a:lnTo>
                  <a:lnTo>
                    <a:pt x="73" y="522"/>
                  </a:lnTo>
                  <a:lnTo>
                    <a:pt x="83" y="533"/>
                  </a:lnTo>
                  <a:lnTo>
                    <a:pt x="94" y="544"/>
                  </a:lnTo>
                  <a:lnTo>
                    <a:pt x="104" y="555"/>
                  </a:lnTo>
                  <a:lnTo>
                    <a:pt x="116" y="564"/>
                  </a:lnTo>
                  <a:lnTo>
                    <a:pt x="128" y="575"/>
                  </a:lnTo>
                  <a:lnTo>
                    <a:pt x="140" y="583"/>
                  </a:lnTo>
                  <a:lnTo>
                    <a:pt x="154" y="592"/>
                  </a:lnTo>
                  <a:lnTo>
                    <a:pt x="167" y="599"/>
                  </a:lnTo>
                  <a:lnTo>
                    <a:pt x="180" y="607"/>
                  </a:lnTo>
                  <a:lnTo>
                    <a:pt x="195" y="612"/>
                  </a:lnTo>
                  <a:lnTo>
                    <a:pt x="209" y="618"/>
                  </a:lnTo>
                  <a:lnTo>
                    <a:pt x="224" y="622"/>
                  </a:lnTo>
                  <a:lnTo>
                    <a:pt x="239" y="628"/>
                  </a:lnTo>
                  <a:lnTo>
                    <a:pt x="254" y="630"/>
                  </a:lnTo>
                  <a:lnTo>
                    <a:pt x="270" y="634"/>
                  </a:lnTo>
                  <a:lnTo>
                    <a:pt x="286" y="636"/>
                  </a:lnTo>
                  <a:lnTo>
                    <a:pt x="302" y="637"/>
                  </a:lnTo>
                  <a:lnTo>
                    <a:pt x="318" y="637"/>
                  </a:lnTo>
                  <a:close/>
                </a:path>
              </a:pathLst>
            </a:custGeom>
            <a:solidFill>
              <a:srgbClr val="FFFFFF"/>
            </a:solidFill>
            <a:ln w="9525">
              <a:noFill/>
              <a:round/>
              <a:headEnd/>
              <a:tailEnd/>
            </a:ln>
          </p:spPr>
          <p:txBody>
            <a:bodyPr/>
            <a:lstStyle/>
            <a:p>
              <a:endParaRPr lang="ar-OM">
                <a:solidFill>
                  <a:schemeClr val="bg1"/>
                </a:solidFill>
              </a:endParaRPr>
            </a:p>
          </p:txBody>
        </p:sp>
        <p:sp>
          <p:nvSpPr>
            <p:cNvPr id="154" name="Freeform 83"/>
            <p:cNvSpPr>
              <a:spLocks/>
            </p:cNvSpPr>
            <p:nvPr/>
          </p:nvSpPr>
          <p:spPr bwMode="auto">
            <a:xfrm>
              <a:off x="171" y="3109"/>
              <a:ext cx="638" cy="319"/>
            </a:xfrm>
            <a:custGeom>
              <a:avLst/>
              <a:gdLst>
                <a:gd name="T0" fmla="*/ 1 w 1274"/>
                <a:gd name="T1" fmla="*/ 1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0 h 637"/>
                <a:gd name="T44" fmla="*/ 1 w 1274"/>
                <a:gd name="T45" fmla="*/ 0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1 w 1274"/>
                <a:gd name="T67" fmla="*/ 1 h 637"/>
                <a:gd name="T68" fmla="*/ 1 w 1274"/>
                <a:gd name="T69" fmla="*/ 1 h 637"/>
                <a:gd name="T70" fmla="*/ 1 w 1274"/>
                <a:gd name="T71" fmla="*/ 1 h 637"/>
                <a:gd name="T72" fmla="*/ 1 w 1274"/>
                <a:gd name="T73" fmla="*/ 1 h 637"/>
                <a:gd name="T74" fmla="*/ 1 w 1274"/>
                <a:gd name="T75" fmla="*/ 1 h 637"/>
                <a:gd name="T76" fmla="*/ 1 w 1274"/>
                <a:gd name="T77" fmla="*/ 1 h 637"/>
                <a:gd name="T78" fmla="*/ 1 w 1274"/>
                <a:gd name="T79" fmla="*/ 1 h 637"/>
                <a:gd name="T80" fmla="*/ 1 w 1274"/>
                <a:gd name="T81" fmla="*/ 1 h 637"/>
                <a:gd name="T82" fmla="*/ 1 w 1274"/>
                <a:gd name="T83" fmla="*/ 1 h 637"/>
                <a:gd name="T84" fmla="*/ 1 w 1274"/>
                <a:gd name="T85" fmla="*/ 1 h 637"/>
                <a:gd name="T86" fmla="*/ 1 w 1274"/>
                <a:gd name="T87" fmla="*/ 1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4"/>
                <a:gd name="T133" fmla="*/ 0 h 637"/>
                <a:gd name="T134" fmla="*/ 1274 w 1274"/>
                <a:gd name="T135" fmla="*/ 637 h 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4" h="637">
                  <a:moveTo>
                    <a:pt x="318" y="637"/>
                  </a:moveTo>
                  <a:lnTo>
                    <a:pt x="955" y="637"/>
                  </a:lnTo>
                  <a:lnTo>
                    <a:pt x="973" y="637"/>
                  </a:lnTo>
                  <a:lnTo>
                    <a:pt x="989" y="636"/>
                  </a:lnTo>
                  <a:lnTo>
                    <a:pt x="1005" y="634"/>
                  </a:lnTo>
                  <a:lnTo>
                    <a:pt x="1020" y="630"/>
                  </a:lnTo>
                  <a:lnTo>
                    <a:pt x="1035" y="628"/>
                  </a:lnTo>
                  <a:lnTo>
                    <a:pt x="1051" y="622"/>
                  </a:lnTo>
                  <a:lnTo>
                    <a:pt x="1066" y="618"/>
                  </a:lnTo>
                  <a:lnTo>
                    <a:pt x="1080" y="612"/>
                  </a:lnTo>
                  <a:lnTo>
                    <a:pt x="1094" y="607"/>
                  </a:lnTo>
                  <a:lnTo>
                    <a:pt x="1108" y="599"/>
                  </a:lnTo>
                  <a:lnTo>
                    <a:pt x="1121" y="592"/>
                  </a:lnTo>
                  <a:lnTo>
                    <a:pt x="1133" y="583"/>
                  </a:lnTo>
                  <a:lnTo>
                    <a:pt x="1147" y="575"/>
                  </a:lnTo>
                  <a:lnTo>
                    <a:pt x="1159" y="564"/>
                  </a:lnTo>
                  <a:lnTo>
                    <a:pt x="1171" y="555"/>
                  </a:lnTo>
                  <a:lnTo>
                    <a:pt x="1181" y="544"/>
                  </a:lnTo>
                  <a:lnTo>
                    <a:pt x="1192" y="533"/>
                  </a:lnTo>
                  <a:lnTo>
                    <a:pt x="1201" y="522"/>
                  </a:lnTo>
                  <a:lnTo>
                    <a:pt x="1212" y="510"/>
                  </a:lnTo>
                  <a:lnTo>
                    <a:pt x="1220" y="496"/>
                  </a:lnTo>
                  <a:lnTo>
                    <a:pt x="1229" y="484"/>
                  </a:lnTo>
                  <a:lnTo>
                    <a:pt x="1236" y="471"/>
                  </a:lnTo>
                  <a:lnTo>
                    <a:pt x="1244" y="456"/>
                  </a:lnTo>
                  <a:lnTo>
                    <a:pt x="1249" y="443"/>
                  </a:lnTo>
                  <a:lnTo>
                    <a:pt x="1255" y="429"/>
                  </a:lnTo>
                  <a:lnTo>
                    <a:pt x="1259" y="414"/>
                  </a:lnTo>
                  <a:lnTo>
                    <a:pt x="1265" y="398"/>
                  </a:lnTo>
                  <a:lnTo>
                    <a:pt x="1267" y="383"/>
                  </a:lnTo>
                  <a:lnTo>
                    <a:pt x="1271" y="368"/>
                  </a:lnTo>
                  <a:lnTo>
                    <a:pt x="1273" y="352"/>
                  </a:lnTo>
                  <a:lnTo>
                    <a:pt x="1274" y="336"/>
                  </a:lnTo>
                  <a:lnTo>
                    <a:pt x="1274" y="318"/>
                  </a:lnTo>
                  <a:lnTo>
                    <a:pt x="1274" y="302"/>
                  </a:lnTo>
                  <a:lnTo>
                    <a:pt x="1273" y="287"/>
                  </a:lnTo>
                  <a:lnTo>
                    <a:pt x="1271" y="271"/>
                  </a:lnTo>
                  <a:lnTo>
                    <a:pt x="1267" y="255"/>
                  </a:lnTo>
                  <a:lnTo>
                    <a:pt x="1265" y="239"/>
                  </a:lnTo>
                  <a:lnTo>
                    <a:pt x="1259" y="224"/>
                  </a:lnTo>
                  <a:lnTo>
                    <a:pt x="1255" y="209"/>
                  </a:lnTo>
                  <a:lnTo>
                    <a:pt x="1249" y="195"/>
                  </a:lnTo>
                  <a:lnTo>
                    <a:pt x="1244" y="180"/>
                  </a:lnTo>
                  <a:lnTo>
                    <a:pt x="1236" y="167"/>
                  </a:lnTo>
                  <a:lnTo>
                    <a:pt x="1229" y="154"/>
                  </a:lnTo>
                  <a:lnTo>
                    <a:pt x="1220" y="140"/>
                  </a:lnTo>
                  <a:lnTo>
                    <a:pt x="1212" y="128"/>
                  </a:lnTo>
                  <a:lnTo>
                    <a:pt x="1201" y="117"/>
                  </a:lnTo>
                  <a:lnTo>
                    <a:pt x="1192" y="105"/>
                  </a:lnTo>
                  <a:lnTo>
                    <a:pt x="1181" y="94"/>
                  </a:lnTo>
                  <a:lnTo>
                    <a:pt x="1171" y="83"/>
                  </a:lnTo>
                  <a:lnTo>
                    <a:pt x="1159" y="73"/>
                  </a:lnTo>
                  <a:lnTo>
                    <a:pt x="1147" y="63"/>
                  </a:lnTo>
                  <a:lnTo>
                    <a:pt x="1133" y="54"/>
                  </a:lnTo>
                  <a:lnTo>
                    <a:pt x="1121" y="46"/>
                  </a:lnTo>
                  <a:lnTo>
                    <a:pt x="1108" y="38"/>
                  </a:lnTo>
                  <a:lnTo>
                    <a:pt x="1094" y="32"/>
                  </a:lnTo>
                  <a:lnTo>
                    <a:pt x="1080" y="25"/>
                  </a:lnTo>
                  <a:lnTo>
                    <a:pt x="1066" y="20"/>
                  </a:lnTo>
                  <a:lnTo>
                    <a:pt x="1051" y="14"/>
                  </a:lnTo>
                  <a:lnTo>
                    <a:pt x="1035" y="10"/>
                  </a:lnTo>
                  <a:lnTo>
                    <a:pt x="1020" y="6"/>
                  </a:lnTo>
                  <a:lnTo>
                    <a:pt x="1005" y="4"/>
                  </a:lnTo>
                  <a:lnTo>
                    <a:pt x="989" y="2"/>
                  </a:lnTo>
                  <a:lnTo>
                    <a:pt x="973" y="1"/>
                  </a:lnTo>
                  <a:lnTo>
                    <a:pt x="955" y="0"/>
                  </a:lnTo>
                  <a:lnTo>
                    <a:pt x="318" y="0"/>
                  </a:lnTo>
                  <a:lnTo>
                    <a:pt x="302" y="1"/>
                  </a:lnTo>
                  <a:lnTo>
                    <a:pt x="286" y="2"/>
                  </a:lnTo>
                  <a:lnTo>
                    <a:pt x="270" y="4"/>
                  </a:lnTo>
                  <a:lnTo>
                    <a:pt x="254" y="6"/>
                  </a:lnTo>
                  <a:lnTo>
                    <a:pt x="239" y="10"/>
                  </a:lnTo>
                  <a:lnTo>
                    <a:pt x="224" y="14"/>
                  </a:lnTo>
                  <a:lnTo>
                    <a:pt x="209" y="20"/>
                  </a:lnTo>
                  <a:lnTo>
                    <a:pt x="195" y="25"/>
                  </a:lnTo>
                  <a:lnTo>
                    <a:pt x="180" y="32"/>
                  </a:lnTo>
                  <a:lnTo>
                    <a:pt x="167" y="38"/>
                  </a:lnTo>
                  <a:lnTo>
                    <a:pt x="154" y="46"/>
                  </a:lnTo>
                  <a:lnTo>
                    <a:pt x="140" y="54"/>
                  </a:lnTo>
                  <a:lnTo>
                    <a:pt x="128" y="63"/>
                  </a:lnTo>
                  <a:lnTo>
                    <a:pt x="116" y="73"/>
                  </a:lnTo>
                  <a:lnTo>
                    <a:pt x="104" y="83"/>
                  </a:lnTo>
                  <a:lnTo>
                    <a:pt x="94" y="94"/>
                  </a:lnTo>
                  <a:lnTo>
                    <a:pt x="83" y="105"/>
                  </a:lnTo>
                  <a:lnTo>
                    <a:pt x="73" y="117"/>
                  </a:lnTo>
                  <a:lnTo>
                    <a:pt x="63" y="128"/>
                  </a:lnTo>
                  <a:lnTo>
                    <a:pt x="54" y="140"/>
                  </a:lnTo>
                  <a:lnTo>
                    <a:pt x="46" y="154"/>
                  </a:lnTo>
                  <a:lnTo>
                    <a:pt x="38" y="167"/>
                  </a:lnTo>
                  <a:lnTo>
                    <a:pt x="31" y="180"/>
                  </a:lnTo>
                  <a:lnTo>
                    <a:pt x="25" y="195"/>
                  </a:lnTo>
                  <a:lnTo>
                    <a:pt x="19" y="209"/>
                  </a:lnTo>
                  <a:lnTo>
                    <a:pt x="14" y="224"/>
                  </a:lnTo>
                  <a:lnTo>
                    <a:pt x="10" y="239"/>
                  </a:lnTo>
                  <a:lnTo>
                    <a:pt x="6" y="255"/>
                  </a:lnTo>
                  <a:lnTo>
                    <a:pt x="4" y="271"/>
                  </a:lnTo>
                  <a:lnTo>
                    <a:pt x="2" y="287"/>
                  </a:lnTo>
                  <a:lnTo>
                    <a:pt x="1" y="302"/>
                  </a:lnTo>
                  <a:lnTo>
                    <a:pt x="0" y="318"/>
                  </a:lnTo>
                  <a:lnTo>
                    <a:pt x="1" y="336"/>
                  </a:lnTo>
                  <a:lnTo>
                    <a:pt x="2" y="352"/>
                  </a:lnTo>
                  <a:lnTo>
                    <a:pt x="4" y="368"/>
                  </a:lnTo>
                  <a:lnTo>
                    <a:pt x="6" y="383"/>
                  </a:lnTo>
                  <a:lnTo>
                    <a:pt x="10" y="398"/>
                  </a:lnTo>
                  <a:lnTo>
                    <a:pt x="14" y="414"/>
                  </a:lnTo>
                  <a:lnTo>
                    <a:pt x="19" y="429"/>
                  </a:lnTo>
                  <a:lnTo>
                    <a:pt x="25" y="443"/>
                  </a:lnTo>
                  <a:lnTo>
                    <a:pt x="31" y="456"/>
                  </a:lnTo>
                  <a:lnTo>
                    <a:pt x="38" y="471"/>
                  </a:lnTo>
                  <a:lnTo>
                    <a:pt x="46" y="484"/>
                  </a:lnTo>
                  <a:lnTo>
                    <a:pt x="54" y="496"/>
                  </a:lnTo>
                  <a:lnTo>
                    <a:pt x="63" y="510"/>
                  </a:lnTo>
                  <a:lnTo>
                    <a:pt x="73" y="522"/>
                  </a:lnTo>
                  <a:lnTo>
                    <a:pt x="83" y="533"/>
                  </a:lnTo>
                  <a:lnTo>
                    <a:pt x="94" y="544"/>
                  </a:lnTo>
                  <a:lnTo>
                    <a:pt x="104" y="555"/>
                  </a:lnTo>
                  <a:lnTo>
                    <a:pt x="116" y="564"/>
                  </a:lnTo>
                  <a:lnTo>
                    <a:pt x="128" y="575"/>
                  </a:lnTo>
                  <a:lnTo>
                    <a:pt x="140" y="583"/>
                  </a:lnTo>
                  <a:lnTo>
                    <a:pt x="154" y="592"/>
                  </a:lnTo>
                  <a:lnTo>
                    <a:pt x="167" y="599"/>
                  </a:lnTo>
                  <a:lnTo>
                    <a:pt x="180" y="607"/>
                  </a:lnTo>
                  <a:lnTo>
                    <a:pt x="195" y="612"/>
                  </a:lnTo>
                  <a:lnTo>
                    <a:pt x="209" y="618"/>
                  </a:lnTo>
                  <a:lnTo>
                    <a:pt x="224" y="622"/>
                  </a:lnTo>
                  <a:lnTo>
                    <a:pt x="239" y="628"/>
                  </a:lnTo>
                  <a:lnTo>
                    <a:pt x="254" y="630"/>
                  </a:lnTo>
                  <a:lnTo>
                    <a:pt x="270" y="634"/>
                  </a:lnTo>
                  <a:lnTo>
                    <a:pt x="286" y="636"/>
                  </a:lnTo>
                  <a:lnTo>
                    <a:pt x="302" y="637"/>
                  </a:lnTo>
                  <a:lnTo>
                    <a:pt x="318" y="637"/>
                  </a:lnTo>
                </a:path>
              </a:pathLst>
            </a:custGeom>
            <a:noFill/>
            <a:ln w="3175">
              <a:solidFill>
                <a:srgbClr val="000000"/>
              </a:solidFill>
              <a:round/>
              <a:headEnd/>
              <a:tailEnd/>
            </a:ln>
          </p:spPr>
          <p:txBody>
            <a:bodyPr/>
            <a:lstStyle/>
            <a:p>
              <a:endParaRPr lang="ar-OM">
                <a:solidFill>
                  <a:schemeClr val="bg1"/>
                </a:solidFill>
              </a:endParaRPr>
            </a:p>
          </p:txBody>
        </p:sp>
        <p:sp>
          <p:nvSpPr>
            <p:cNvPr id="155" name="Freeform 84"/>
            <p:cNvSpPr>
              <a:spLocks/>
            </p:cNvSpPr>
            <p:nvPr/>
          </p:nvSpPr>
          <p:spPr bwMode="auto">
            <a:xfrm>
              <a:off x="171" y="3921"/>
              <a:ext cx="638" cy="319"/>
            </a:xfrm>
            <a:custGeom>
              <a:avLst/>
              <a:gdLst>
                <a:gd name="T0" fmla="*/ 0 w 1274"/>
                <a:gd name="T1" fmla="*/ 0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1 h 637"/>
                <a:gd name="T44" fmla="*/ 1 w 1274"/>
                <a:gd name="T45" fmla="*/ 1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0 w 1274"/>
                <a:gd name="T67" fmla="*/ 1 h 6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4"/>
                <a:gd name="T103" fmla="*/ 0 h 637"/>
                <a:gd name="T104" fmla="*/ 1274 w 1274"/>
                <a:gd name="T105" fmla="*/ 637 h 6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4" h="637">
                  <a:moveTo>
                    <a:pt x="0" y="557"/>
                  </a:moveTo>
                  <a:lnTo>
                    <a:pt x="0" y="0"/>
                  </a:lnTo>
                  <a:lnTo>
                    <a:pt x="1274" y="0"/>
                  </a:lnTo>
                  <a:lnTo>
                    <a:pt x="1274" y="557"/>
                  </a:lnTo>
                  <a:lnTo>
                    <a:pt x="1255" y="548"/>
                  </a:lnTo>
                  <a:lnTo>
                    <a:pt x="1237" y="539"/>
                  </a:lnTo>
                  <a:lnTo>
                    <a:pt x="1217" y="531"/>
                  </a:lnTo>
                  <a:lnTo>
                    <a:pt x="1198" y="523"/>
                  </a:lnTo>
                  <a:lnTo>
                    <a:pt x="1178" y="516"/>
                  </a:lnTo>
                  <a:lnTo>
                    <a:pt x="1159" y="510"/>
                  </a:lnTo>
                  <a:lnTo>
                    <a:pt x="1139" y="503"/>
                  </a:lnTo>
                  <a:lnTo>
                    <a:pt x="1119" y="498"/>
                  </a:lnTo>
                  <a:lnTo>
                    <a:pt x="1099" y="494"/>
                  </a:lnTo>
                  <a:lnTo>
                    <a:pt x="1079" y="490"/>
                  </a:lnTo>
                  <a:lnTo>
                    <a:pt x="1058" y="486"/>
                  </a:lnTo>
                  <a:lnTo>
                    <a:pt x="1038" y="483"/>
                  </a:lnTo>
                  <a:lnTo>
                    <a:pt x="1018" y="480"/>
                  </a:lnTo>
                  <a:lnTo>
                    <a:pt x="997" y="479"/>
                  </a:lnTo>
                  <a:lnTo>
                    <a:pt x="977" y="479"/>
                  </a:lnTo>
                  <a:lnTo>
                    <a:pt x="955" y="478"/>
                  </a:lnTo>
                  <a:lnTo>
                    <a:pt x="936" y="479"/>
                  </a:lnTo>
                  <a:lnTo>
                    <a:pt x="914" y="479"/>
                  </a:lnTo>
                  <a:lnTo>
                    <a:pt x="894" y="480"/>
                  </a:lnTo>
                  <a:lnTo>
                    <a:pt x="874" y="483"/>
                  </a:lnTo>
                  <a:lnTo>
                    <a:pt x="853" y="486"/>
                  </a:lnTo>
                  <a:lnTo>
                    <a:pt x="833" y="490"/>
                  </a:lnTo>
                  <a:lnTo>
                    <a:pt x="813" y="494"/>
                  </a:lnTo>
                  <a:lnTo>
                    <a:pt x="792" y="498"/>
                  </a:lnTo>
                  <a:lnTo>
                    <a:pt x="772" y="503"/>
                  </a:lnTo>
                  <a:lnTo>
                    <a:pt x="752" y="510"/>
                  </a:lnTo>
                  <a:lnTo>
                    <a:pt x="734" y="516"/>
                  </a:lnTo>
                  <a:lnTo>
                    <a:pt x="714" y="523"/>
                  </a:lnTo>
                  <a:lnTo>
                    <a:pt x="694" y="531"/>
                  </a:lnTo>
                  <a:lnTo>
                    <a:pt x="675" y="539"/>
                  </a:lnTo>
                  <a:lnTo>
                    <a:pt x="655" y="548"/>
                  </a:lnTo>
                  <a:lnTo>
                    <a:pt x="637" y="557"/>
                  </a:lnTo>
                  <a:lnTo>
                    <a:pt x="618" y="568"/>
                  </a:lnTo>
                  <a:lnTo>
                    <a:pt x="600" y="576"/>
                  </a:lnTo>
                  <a:lnTo>
                    <a:pt x="580" y="585"/>
                  </a:lnTo>
                  <a:lnTo>
                    <a:pt x="561" y="593"/>
                  </a:lnTo>
                  <a:lnTo>
                    <a:pt x="541" y="600"/>
                  </a:lnTo>
                  <a:lnTo>
                    <a:pt x="521" y="607"/>
                  </a:lnTo>
                  <a:lnTo>
                    <a:pt x="501" y="612"/>
                  </a:lnTo>
                  <a:lnTo>
                    <a:pt x="481" y="617"/>
                  </a:lnTo>
                  <a:lnTo>
                    <a:pt x="462" y="622"/>
                  </a:lnTo>
                  <a:lnTo>
                    <a:pt x="442" y="626"/>
                  </a:lnTo>
                  <a:lnTo>
                    <a:pt x="420" y="629"/>
                  </a:lnTo>
                  <a:lnTo>
                    <a:pt x="400" y="633"/>
                  </a:lnTo>
                  <a:lnTo>
                    <a:pt x="381" y="634"/>
                  </a:lnTo>
                  <a:lnTo>
                    <a:pt x="359" y="636"/>
                  </a:lnTo>
                  <a:lnTo>
                    <a:pt x="339" y="637"/>
                  </a:lnTo>
                  <a:lnTo>
                    <a:pt x="318" y="637"/>
                  </a:lnTo>
                  <a:lnTo>
                    <a:pt x="298" y="637"/>
                  </a:lnTo>
                  <a:lnTo>
                    <a:pt x="277" y="636"/>
                  </a:lnTo>
                  <a:lnTo>
                    <a:pt x="257" y="634"/>
                  </a:lnTo>
                  <a:lnTo>
                    <a:pt x="237" y="633"/>
                  </a:lnTo>
                  <a:lnTo>
                    <a:pt x="216" y="629"/>
                  </a:lnTo>
                  <a:lnTo>
                    <a:pt x="196" y="626"/>
                  </a:lnTo>
                  <a:lnTo>
                    <a:pt x="176" y="622"/>
                  </a:lnTo>
                  <a:lnTo>
                    <a:pt x="155" y="617"/>
                  </a:lnTo>
                  <a:lnTo>
                    <a:pt x="135" y="612"/>
                  </a:lnTo>
                  <a:lnTo>
                    <a:pt x="115" y="607"/>
                  </a:lnTo>
                  <a:lnTo>
                    <a:pt x="96" y="600"/>
                  </a:lnTo>
                  <a:lnTo>
                    <a:pt x="77" y="593"/>
                  </a:lnTo>
                  <a:lnTo>
                    <a:pt x="57" y="585"/>
                  </a:lnTo>
                  <a:lnTo>
                    <a:pt x="38" y="576"/>
                  </a:lnTo>
                  <a:lnTo>
                    <a:pt x="18" y="568"/>
                  </a:lnTo>
                  <a:lnTo>
                    <a:pt x="0" y="557"/>
                  </a:lnTo>
                  <a:close/>
                </a:path>
              </a:pathLst>
            </a:custGeom>
            <a:solidFill>
              <a:srgbClr val="FFFFFF"/>
            </a:solidFill>
            <a:ln w="9525">
              <a:noFill/>
              <a:round/>
              <a:headEnd/>
              <a:tailEnd/>
            </a:ln>
          </p:spPr>
          <p:txBody>
            <a:bodyPr/>
            <a:lstStyle/>
            <a:p>
              <a:endParaRPr lang="ar-OM">
                <a:solidFill>
                  <a:schemeClr val="bg1"/>
                </a:solidFill>
              </a:endParaRPr>
            </a:p>
          </p:txBody>
        </p:sp>
        <p:sp>
          <p:nvSpPr>
            <p:cNvPr id="156" name="Freeform 85"/>
            <p:cNvSpPr>
              <a:spLocks/>
            </p:cNvSpPr>
            <p:nvPr/>
          </p:nvSpPr>
          <p:spPr bwMode="auto">
            <a:xfrm>
              <a:off x="171" y="3921"/>
              <a:ext cx="638" cy="319"/>
            </a:xfrm>
            <a:custGeom>
              <a:avLst/>
              <a:gdLst>
                <a:gd name="T0" fmla="*/ 0 w 1274"/>
                <a:gd name="T1" fmla="*/ 0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1 h 637"/>
                <a:gd name="T44" fmla="*/ 1 w 1274"/>
                <a:gd name="T45" fmla="*/ 1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0 w 1274"/>
                <a:gd name="T67" fmla="*/ 1 h 6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4"/>
                <a:gd name="T103" fmla="*/ 0 h 637"/>
                <a:gd name="T104" fmla="*/ 1274 w 1274"/>
                <a:gd name="T105" fmla="*/ 637 h 6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4" h="637">
                  <a:moveTo>
                    <a:pt x="0" y="557"/>
                  </a:moveTo>
                  <a:lnTo>
                    <a:pt x="0" y="0"/>
                  </a:lnTo>
                  <a:lnTo>
                    <a:pt x="1274" y="0"/>
                  </a:lnTo>
                  <a:lnTo>
                    <a:pt x="1274" y="557"/>
                  </a:lnTo>
                  <a:lnTo>
                    <a:pt x="1255" y="548"/>
                  </a:lnTo>
                  <a:lnTo>
                    <a:pt x="1237" y="539"/>
                  </a:lnTo>
                  <a:lnTo>
                    <a:pt x="1217" y="531"/>
                  </a:lnTo>
                  <a:lnTo>
                    <a:pt x="1198" y="523"/>
                  </a:lnTo>
                  <a:lnTo>
                    <a:pt x="1178" y="516"/>
                  </a:lnTo>
                  <a:lnTo>
                    <a:pt x="1159" y="510"/>
                  </a:lnTo>
                  <a:lnTo>
                    <a:pt x="1139" y="503"/>
                  </a:lnTo>
                  <a:lnTo>
                    <a:pt x="1119" y="498"/>
                  </a:lnTo>
                  <a:lnTo>
                    <a:pt x="1099" y="494"/>
                  </a:lnTo>
                  <a:lnTo>
                    <a:pt x="1079" y="490"/>
                  </a:lnTo>
                  <a:lnTo>
                    <a:pt x="1058" y="486"/>
                  </a:lnTo>
                  <a:lnTo>
                    <a:pt x="1038" y="483"/>
                  </a:lnTo>
                  <a:lnTo>
                    <a:pt x="1018" y="480"/>
                  </a:lnTo>
                  <a:lnTo>
                    <a:pt x="997" y="479"/>
                  </a:lnTo>
                  <a:lnTo>
                    <a:pt x="977" y="479"/>
                  </a:lnTo>
                  <a:lnTo>
                    <a:pt x="955" y="478"/>
                  </a:lnTo>
                  <a:lnTo>
                    <a:pt x="936" y="479"/>
                  </a:lnTo>
                  <a:lnTo>
                    <a:pt x="914" y="479"/>
                  </a:lnTo>
                  <a:lnTo>
                    <a:pt x="894" y="480"/>
                  </a:lnTo>
                  <a:lnTo>
                    <a:pt x="874" y="483"/>
                  </a:lnTo>
                  <a:lnTo>
                    <a:pt x="853" y="486"/>
                  </a:lnTo>
                  <a:lnTo>
                    <a:pt x="833" y="490"/>
                  </a:lnTo>
                  <a:lnTo>
                    <a:pt x="813" y="494"/>
                  </a:lnTo>
                  <a:lnTo>
                    <a:pt x="792" y="498"/>
                  </a:lnTo>
                  <a:lnTo>
                    <a:pt x="772" y="503"/>
                  </a:lnTo>
                  <a:lnTo>
                    <a:pt x="752" y="510"/>
                  </a:lnTo>
                  <a:lnTo>
                    <a:pt x="734" y="516"/>
                  </a:lnTo>
                  <a:lnTo>
                    <a:pt x="714" y="523"/>
                  </a:lnTo>
                  <a:lnTo>
                    <a:pt x="694" y="531"/>
                  </a:lnTo>
                  <a:lnTo>
                    <a:pt x="675" y="539"/>
                  </a:lnTo>
                  <a:lnTo>
                    <a:pt x="655" y="548"/>
                  </a:lnTo>
                  <a:lnTo>
                    <a:pt x="637" y="557"/>
                  </a:lnTo>
                  <a:lnTo>
                    <a:pt x="618" y="568"/>
                  </a:lnTo>
                  <a:lnTo>
                    <a:pt x="600" y="576"/>
                  </a:lnTo>
                  <a:lnTo>
                    <a:pt x="580" y="585"/>
                  </a:lnTo>
                  <a:lnTo>
                    <a:pt x="561" y="593"/>
                  </a:lnTo>
                  <a:lnTo>
                    <a:pt x="541" y="600"/>
                  </a:lnTo>
                  <a:lnTo>
                    <a:pt x="521" y="607"/>
                  </a:lnTo>
                  <a:lnTo>
                    <a:pt x="501" y="612"/>
                  </a:lnTo>
                  <a:lnTo>
                    <a:pt x="481" y="617"/>
                  </a:lnTo>
                  <a:lnTo>
                    <a:pt x="462" y="622"/>
                  </a:lnTo>
                  <a:lnTo>
                    <a:pt x="442" y="626"/>
                  </a:lnTo>
                  <a:lnTo>
                    <a:pt x="420" y="629"/>
                  </a:lnTo>
                  <a:lnTo>
                    <a:pt x="400" y="633"/>
                  </a:lnTo>
                  <a:lnTo>
                    <a:pt x="381" y="634"/>
                  </a:lnTo>
                  <a:lnTo>
                    <a:pt x="359" y="636"/>
                  </a:lnTo>
                  <a:lnTo>
                    <a:pt x="339" y="637"/>
                  </a:lnTo>
                  <a:lnTo>
                    <a:pt x="318" y="637"/>
                  </a:lnTo>
                  <a:lnTo>
                    <a:pt x="298" y="637"/>
                  </a:lnTo>
                  <a:lnTo>
                    <a:pt x="277" y="636"/>
                  </a:lnTo>
                  <a:lnTo>
                    <a:pt x="257" y="634"/>
                  </a:lnTo>
                  <a:lnTo>
                    <a:pt x="237" y="633"/>
                  </a:lnTo>
                  <a:lnTo>
                    <a:pt x="216" y="629"/>
                  </a:lnTo>
                  <a:lnTo>
                    <a:pt x="196" y="626"/>
                  </a:lnTo>
                  <a:lnTo>
                    <a:pt x="176" y="622"/>
                  </a:lnTo>
                  <a:lnTo>
                    <a:pt x="155" y="617"/>
                  </a:lnTo>
                  <a:lnTo>
                    <a:pt x="135" y="612"/>
                  </a:lnTo>
                  <a:lnTo>
                    <a:pt x="115" y="607"/>
                  </a:lnTo>
                  <a:lnTo>
                    <a:pt x="96" y="600"/>
                  </a:lnTo>
                  <a:lnTo>
                    <a:pt x="77" y="593"/>
                  </a:lnTo>
                  <a:lnTo>
                    <a:pt x="57" y="585"/>
                  </a:lnTo>
                  <a:lnTo>
                    <a:pt x="38" y="576"/>
                  </a:lnTo>
                  <a:lnTo>
                    <a:pt x="18" y="568"/>
                  </a:lnTo>
                  <a:lnTo>
                    <a:pt x="0" y="557"/>
                  </a:lnTo>
                </a:path>
              </a:pathLst>
            </a:custGeom>
            <a:noFill/>
            <a:ln w="3175">
              <a:solidFill>
                <a:srgbClr val="000000"/>
              </a:solidFill>
              <a:round/>
              <a:headEnd/>
              <a:tailEnd/>
            </a:ln>
          </p:spPr>
          <p:txBody>
            <a:bodyPr/>
            <a:lstStyle/>
            <a:p>
              <a:endParaRPr lang="ar-OM">
                <a:solidFill>
                  <a:schemeClr val="bg1"/>
                </a:solidFill>
              </a:endParaRPr>
            </a:p>
          </p:txBody>
        </p:sp>
        <p:sp>
          <p:nvSpPr>
            <p:cNvPr id="157" name="Text Box 86"/>
            <p:cNvSpPr txBox="1">
              <a:spLocks noChangeArrowheads="1"/>
            </p:cNvSpPr>
            <p:nvPr/>
          </p:nvSpPr>
          <p:spPr bwMode="auto">
            <a:xfrm>
              <a:off x="200" y="3950"/>
              <a:ext cx="582" cy="194"/>
            </a:xfrm>
            <a:prstGeom prst="rect">
              <a:avLst/>
            </a:prstGeom>
            <a:noFill/>
            <a:ln w="9525">
              <a:noFill/>
              <a:miter lim="800000"/>
              <a:headEnd/>
              <a:tailEnd/>
            </a:ln>
          </p:spPr>
          <p:txBody>
            <a:bodyPr wrap="none">
              <a:spAutoFit/>
            </a:bodyPr>
            <a:lstStyle/>
            <a:p>
              <a:pPr algn="ctr" rtl="1"/>
              <a:r>
                <a:rPr lang="ar-OM" sz="1400" dirty="0" smtClean="0"/>
                <a:t>وثيقة / مستند</a:t>
              </a:r>
              <a:endParaRPr lang="en-US" sz="1400" dirty="0"/>
            </a:p>
          </p:txBody>
        </p:sp>
        <p:sp>
          <p:nvSpPr>
            <p:cNvPr id="158" name="Text Box 87"/>
            <p:cNvSpPr txBox="1">
              <a:spLocks noChangeArrowheads="1"/>
            </p:cNvSpPr>
            <p:nvPr/>
          </p:nvSpPr>
          <p:spPr bwMode="auto">
            <a:xfrm>
              <a:off x="237" y="3172"/>
              <a:ext cx="505" cy="194"/>
            </a:xfrm>
            <a:prstGeom prst="rect">
              <a:avLst/>
            </a:prstGeom>
            <a:noFill/>
            <a:ln w="9525">
              <a:noFill/>
              <a:miter lim="800000"/>
              <a:headEnd/>
              <a:tailEnd/>
            </a:ln>
          </p:spPr>
          <p:txBody>
            <a:bodyPr wrap="none">
              <a:spAutoFit/>
            </a:bodyPr>
            <a:lstStyle/>
            <a:p>
              <a:pPr algn="ctr" rtl="0"/>
              <a:r>
                <a:rPr lang="ar-OM" sz="1400" dirty="0"/>
                <a:t>بداية/ نهاية</a:t>
              </a:r>
              <a:endParaRPr lang="en-US" sz="1400" dirty="0"/>
            </a:p>
          </p:txBody>
        </p:sp>
        <p:sp>
          <p:nvSpPr>
            <p:cNvPr id="159" name="Text Box 88"/>
            <p:cNvSpPr txBox="1">
              <a:spLocks noChangeArrowheads="1"/>
            </p:cNvSpPr>
            <p:nvPr/>
          </p:nvSpPr>
          <p:spPr bwMode="auto">
            <a:xfrm>
              <a:off x="330" y="2918"/>
              <a:ext cx="321" cy="194"/>
            </a:xfrm>
            <a:prstGeom prst="rect">
              <a:avLst/>
            </a:prstGeom>
            <a:noFill/>
            <a:ln w="9525">
              <a:noFill/>
              <a:miter lim="800000"/>
              <a:headEnd/>
              <a:tailEnd/>
            </a:ln>
          </p:spPr>
          <p:txBody>
            <a:bodyPr wrap="none">
              <a:spAutoFit/>
            </a:bodyPr>
            <a:lstStyle/>
            <a:p>
              <a:pPr algn="ctr" rtl="0"/>
              <a:r>
                <a:rPr lang="ar-OM" sz="1400" b="1">
                  <a:solidFill>
                    <a:schemeClr val="bg1"/>
                  </a:solidFill>
                </a:rPr>
                <a:t>مفتاح</a:t>
              </a:r>
              <a:endParaRPr lang="en-US" sz="1400" b="1">
                <a:solidFill>
                  <a:schemeClr val="bg1"/>
                </a:solidFill>
              </a:endParaRPr>
            </a:p>
          </p:txBody>
        </p:sp>
      </p:grpSp>
      <p:grpSp>
        <p:nvGrpSpPr>
          <p:cNvPr id="160" name="Group 89"/>
          <p:cNvGrpSpPr>
            <a:grpSpLocks/>
          </p:cNvGrpSpPr>
          <p:nvPr/>
        </p:nvGrpSpPr>
        <p:grpSpPr bwMode="auto">
          <a:xfrm>
            <a:off x="4800603" y="4084638"/>
            <a:ext cx="992188" cy="968375"/>
            <a:chOff x="3000" y="2833"/>
            <a:chExt cx="625" cy="610"/>
          </a:xfrm>
        </p:grpSpPr>
        <p:sp>
          <p:nvSpPr>
            <p:cNvPr id="161" name="Rectangle 90"/>
            <p:cNvSpPr>
              <a:spLocks noChangeArrowheads="1"/>
            </p:cNvSpPr>
            <p:nvPr/>
          </p:nvSpPr>
          <p:spPr bwMode="auto">
            <a:xfrm>
              <a:off x="3155" y="2833"/>
              <a:ext cx="0" cy="136"/>
            </a:xfrm>
            <a:prstGeom prst="rect">
              <a:avLst/>
            </a:prstGeom>
            <a:noFill/>
            <a:ln w="9525">
              <a:noFill/>
              <a:miter lim="800000"/>
              <a:headEnd/>
              <a:tailEnd/>
            </a:ln>
          </p:spPr>
          <p:txBody>
            <a:bodyPr wrap="none" lIns="0" tIns="0" rIns="0" bIns="0">
              <a:spAutoFit/>
            </a:bodyPr>
            <a:lstStyle/>
            <a:p>
              <a:pPr algn="l" rtl="0"/>
              <a:endParaRPr lang="ar-OM" sz="1400"/>
            </a:p>
          </p:txBody>
        </p:sp>
        <p:sp>
          <p:nvSpPr>
            <p:cNvPr id="162" name="Line 91"/>
            <p:cNvSpPr>
              <a:spLocks noChangeShapeType="1"/>
            </p:cNvSpPr>
            <p:nvPr/>
          </p:nvSpPr>
          <p:spPr bwMode="auto">
            <a:xfrm>
              <a:off x="3118" y="2981"/>
              <a:ext cx="2" cy="409"/>
            </a:xfrm>
            <a:prstGeom prst="line">
              <a:avLst/>
            </a:prstGeom>
            <a:noFill/>
            <a:ln w="3175">
              <a:solidFill>
                <a:srgbClr val="000080"/>
              </a:solidFill>
              <a:round/>
              <a:headEnd/>
              <a:tailEnd/>
            </a:ln>
          </p:spPr>
          <p:txBody>
            <a:bodyPr/>
            <a:lstStyle/>
            <a:p>
              <a:endParaRPr lang="ar-OM"/>
            </a:p>
          </p:txBody>
        </p:sp>
        <p:sp>
          <p:nvSpPr>
            <p:cNvPr id="163" name="Freeform 92"/>
            <p:cNvSpPr>
              <a:spLocks/>
            </p:cNvSpPr>
            <p:nvPr/>
          </p:nvSpPr>
          <p:spPr bwMode="auto">
            <a:xfrm>
              <a:off x="3088" y="3382"/>
              <a:ext cx="62" cy="61"/>
            </a:xfrm>
            <a:custGeom>
              <a:avLst/>
              <a:gdLst>
                <a:gd name="T0" fmla="*/ 1 w 124"/>
                <a:gd name="T1" fmla="*/ 0 h 122"/>
                <a:gd name="T2" fmla="*/ 1 w 124"/>
                <a:gd name="T3" fmla="*/ 1 h 122"/>
                <a:gd name="T4" fmla="*/ 0 w 124"/>
                <a:gd name="T5" fmla="*/ 0 h 122"/>
                <a:gd name="T6" fmla="*/ 1 w 124"/>
                <a:gd name="T7" fmla="*/ 0 h 122"/>
                <a:gd name="T8" fmla="*/ 0 60000 65536"/>
                <a:gd name="T9" fmla="*/ 0 60000 65536"/>
                <a:gd name="T10" fmla="*/ 0 60000 65536"/>
                <a:gd name="T11" fmla="*/ 0 60000 65536"/>
                <a:gd name="T12" fmla="*/ 0 w 124"/>
                <a:gd name="T13" fmla="*/ 0 h 122"/>
                <a:gd name="T14" fmla="*/ 124 w 124"/>
                <a:gd name="T15" fmla="*/ 122 h 122"/>
              </a:gdLst>
              <a:ahLst/>
              <a:cxnLst>
                <a:cxn ang="T8">
                  <a:pos x="T0" y="T1"/>
                </a:cxn>
                <a:cxn ang="T9">
                  <a:pos x="T2" y="T3"/>
                </a:cxn>
                <a:cxn ang="T10">
                  <a:pos x="T4" y="T5"/>
                </a:cxn>
                <a:cxn ang="T11">
                  <a:pos x="T6" y="T7"/>
                </a:cxn>
              </a:cxnLst>
              <a:rect l="T12" t="T13" r="T14" b="T15"/>
              <a:pathLst>
                <a:path w="124" h="122">
                  <a:moveTo>
                    <a:pt x="124" y="0"/>
                  </a:moveTo>
                  <a:lnTo>
                    <a:pt x="61" y="122"/>
                  </a:lnTo>
                  <a:lnTo>
                    <a:pt x="0" y="0"/>
                  </a:lnTo>
                  <a:lnTo>
                    <a:pt x="124" y="0"/>
                  </a:lnTo>
                  <a:close/>
                </a:path>
              </a:pathLst>
            </a:custGeom>
            <a:solidFill>
              <a:srgbClr val="000080"/>
            </a:solidFill>
            <a:ln w="9525">
              <a:noFill/>
              <a:round/>
              <a:headEnd/>
              <a:tailEnd/>
            </a:ln>
          </p:spPr>
          <p:txBody>
            <a:bodyPr/>
            <a:lstStyle/>
            <a:p>
              <a:endParaRPr lang="ar-OM"/>
            </a:p>
          </p:txBody>
        </p:sp>
        <p:sp>
          <p:nvSpPr>
            <p:cNvPr id="164" name="Text Box 93"/>
            <p:cNvSpPr txBox="1">
              <a:spLocks noChangeArrowheads="1"/>
            </p:cNvSpPr>
            <p:nvPr/>
          </p:nvSpPr>
          <p:spPr bwMode="auto">
            <a:xfrm>
              <a:off x="3000" y="3044"/>
              <a:ext cx="625" cy="320"/>
            </a:xfrm>
            <a:prstGeom prst="rect">
              <a:avLst/>
            </a:prstGeom>
            <a:noFill/>
            <a:ln w="9525">
              <a:noFill/>
              <a:miter lim="800000"/>
              <a:headEnd/>
              <a:tailEnd/>
            </a:ln>
          </p:spPr>
          <p:txBody>
            <a:bodyPr wrap="square" lIns="0" tIns="0" rIns="0" bIns="0">
              <a:spAutoFit/>
            </a:bodyPr>
            <a:lstStyle/>
            <a:p>
              <a:pPr algn="r" rtl="1"/>
              <a:r>
                <a:rPr lang="ar-OM" sz="1100" b="1" dirty="0" smtClean="0"/>
                <a:t>لم</a:t>
              </a:r>
              <a:r>
                <a:rPr lang="ar-OM" sz="1100" b="1" dirty="0" smtClean="0">
                  <a:solidFill>
                    <a:schemeClr val="bg1"/>
                  </a:solidFill>
                </a:rPr>
                <a:t> </a:t>
              </a:r>
              <a:r>
                <a:rPr lang="ar-OM" sz="1100" b="1" dirty="0" smtClean="0"/>
                <a:t>يتم استيفاء المعايير، الوضع</a:t>
              </a:r>
            </a:p>
            <a:p>
              <a:pPr algn="r" rtl="1"/>
              <a:r>
                <a:rPr lang="ar-OM" sz="1100" b="1" dirty="0" smtClean="0">
                  <a:solidFill>
                    <a:schemeClr val="bg1"/>
                  </a:solidFill>
                </a:rPr>
                <a:t> </a:t>
              </a:r>
              <a:r>
                <a:rPr lang="ar-OM" sz="1100" b="1" dirty="0" smtClean="0"/>
                <a:t>تحت الملاحظة</a:t>
              </a:r>
              <a:endParaRPr lang="en-US" sz="1100" b="1" dirty="0"/>
            </a:p>
          </p:txBody>
        </p:sp>
      </p:grpSp>
      <p:sp>
        <p:nvSpPr>
          <p:cNvPr id="165" name="Line 97"/>
          <p:cNvSpPr>
            <a:spLocks noChangeShapeType="1"/>
          </p:cNvSpPr>
          <p:nvPr/>
        </p:nvSpPr>
        <p:spPr bwMode="auto">
          <a:xfrm>
            <a:off x="2578100" y="5305425"/>
            <a:ext cx="754063" cy="14288"/>
          </a:xfrm>
          <a:prstGeom prst="line">
            <a:avLst/>
          </a:prstGeom>
          <a:noFill/>
          <a:ln w="9525">
            <a:solidFill>
              <a:schemeClr val="accent2"/>
            </a:solidFill>
            <a:round/>
            <a:headEnd/>
            <a:tailEnd/>
          </a:ln>
        </p:spPr>
        <p:txBody>
          <a:bodyPr/>
          <a:lstStyle/>
          <a:p>
            <a:endParaRPr lang="ar-OM"/>
          </a:p>
        </p:txBody>
      </p:sp>
      <p:graphicFrame>
        <p:nvGraphicFramePr>
          <p:cNvPr id="166" name="Object 98"/>
          <p:cNvGraphicFramePr>
            <a:graphicFrameLocks noChangeAspect="1"/>
          </p:cNvGraphicFramePr>
          <p:nvPr/>
        </p:nvGraphicFramePr>
        <p:xfrm>
          <a:off x="3033713" y="4291013"/>
          <a:ext cx="1152525" cy="730250"/>
        </p:xfrm>
        <a:graphic>
          <a:graphicData uri="http://schemas.openxmlformats.org/presentationml/2006/ole">
            <p:oleObj spid="_x0000_s65539" name="Visio" r:id="rId4" imgW="1347275" imgH="882683" progId="Visio.Drawing.11">
              <p:embed/>
            </p:oleObj>
          </a:graphicData>
        </a:graphic>
      </p:graphicFrame>
      <p:sp>
        <p:nvSpPr>
          <p:cNvPr id="167" name="Line 99"/>
          <p:cNvSpPr>
            <a:spLocks noChangeShapeType="1"/>
          </p:cNvSpPr>
          <p:nvPr/>
        </p:nvSpPr>
        <p:spPr bwMode="auto">
          <a:xfrm flipV="1">
            <a:off x="4232275" y="4551363"/>
            <a:ext cx="0" cy="479425"/>
          </a:xfrm>
          <a:prstGeom prst="line">
            <a:avLst/>
          </a:prstGeom>
          <a:noFill/>
          <a:ln w="9525">
            <a:solidFill>
              <a:schemeClr val="accent2"/>
            </a:solidFill>
            <a:round/>
            <a:headEnd/>
            <a:tailEnd/>
          </a:ln>
        </p:spPr>
        <p:txBody>
          <a:bodyPr/>
          <a:lstStyle/>
          <a:p>
            <a:endParaRPr lang="ar-OM"/>
          </a:p>
        </p:txBody>
      </p:sp>
      <p:sp>
        <p:nvSpPr>
          <p:cNvPr id="168" name="Line 100"/>
          <p:cNvSpPr>
            <a:spLocks noChangeShapeType="1"/>
          </p:cNvSpPr>
          <p:nvPr/>
        </p:nvSpPr>
        <p:spPr bwMode="auto">
          <a:xfrm>
            <a:off x="4232275" y="4551363"/>
            <a:ext cx="668338" cy="0"/>
          </a:xfrm>
          <a:prstGeom prst="line">
            <a:avLst/>
          </a:prstGeom>
          <a:noFill/>
          <a:ln w="9525">
            <a:solidFill>
              <a:schemeClr val="accent2"/>
            </a:solidFill>
            <a:round/>
            <a:headEnd/>
            <a:tailEnd type="triangle" w="med" len="med"/>
          </a:ln>
        </p:spPr>
        <p:txBody>
          <a:bodyPr/>
          <a:lstStyle/>
          <a:p>
            <a:endParaRPr lang="ar-OM"/>
          </a:p>
        </p:txBody>
      </p:sp>
      <p:graphicFrame>
        <p:nvGraphicFramePr>
          <p:cNvPr id="169" name="Object 101"/>
          <p:cNvGraphicFramePr>
            <a:graphicFrameLocks noChangeAspect="1"/>
          </p:cNvGraphicFramePr>
          <p:nvPr/>
        </p:nvGraphicFramePr>
        <p:xfrm>
          <a:off x="5140325" y="5367338"/>
          <a:ext cx="1406525" cy="320675"/>
        </p:xfrm>
        <a:graphic>
          <a:graphicData uri="http://schemas.openxmlformats.org/presentationml/2006/ole">
            <p:oleObj spid="_x0000_s65540" name="Visio" r:id="rId5" imgW="1532724" imgH="389784" progId="Visio.Drawing.11">
              <p:embed/>
            </p:oleObj>
          </a:graphicData>
        </a:graphic>
      </p:graphicFrame>
      <p:sp>
        <p:nvSpPr>
          <p:cNvPr id="170" name="Line 102"/>
          <p:cNvSpPr>
            <a:spLocks noChangeShapeType="1"/>
          </p:cNvSpPr>
          <p:nvPr/>
        </p:nvSpPr>
        <p:spPr bwMode="auto">
          <a:xfrm flipV="1">
            <a:off x="5103813" y="5726113"/>
            <a:ext cx="1987550" cy="30162"/>
          </a:xfrm>
          <a:prstGeom prst="line">
            <a:avLst/>
          </a:prstGeom>
          <a:noFill/>
          <a:ln w="9525">
            <a:solidFill>
              <a:schemeClr val="accent2"/>
            </a:solidFill>
            <a:round/>
            <a:headEnd/>
            <a:tailEnd type="triangle" w="med" len="med"/>
          </a:ln>
        </p:spPr>
        <p:txBody>
          <a:bodyPr/>
          <a:lstStyle/>
          <a:p>
            <a:endParaRPr lang="ar-OM"/>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fltVal val="0"/>
                                          </p:val>
                                        </p:tav>
                                        <p:tav tm="100000">
                                          <p:val>
                                            <p:strVal val="#ppt_h"/>
                                          </p:val>
                                        </p:tav>
                                      </p:tavLst>
                                    </p:anim>
                                    <p:animEffect transition="in" filter="fade">
                                      <p:cBhvr>
                                        <p:cTn id="9" dur="500"/>
                                        <p:tgtEl>
                                          <p:spTgt spid="1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wipe(left)">
                                      <p:cBhvr>
                                        <p:cTn id="14" dur="500"/>
                                        <p:tgtEl>
                                          <p:spTgt spid="1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ppt_w</p:attrName>
                                        </p:attrNameLst>
                                      </p:cBhvr>
                                      <p:tavLst>
                                        <p:tav tm="0">
                                          <p:val>
                                            <p:fltVal val="0"/>
                                          </p:val>
                                        </p:tav>
                                        <p:tav tm="100000">
                                          <p:val>
                                            <p:strVal val="#ppt_w"/>
                                          </p:val>
                                        </p:tav>
                                      </p:tavLst>
                                    </p:anim>
                                    <p:anim calcmode="lin" valueType="num">
                                      <p:cBhvr>
                                        <p:cTn id="20" dur="500" fill="hold"/>
                                        <p:tgtEl>
                                          <p:spTgt spid="93"/>
                                        </p:tgtEl>
                                        <p:attrNameLst>
                                          <p:attrName>ppt_h</p:attrName>
                                        </p:attrNameLst>
                                      </p:cBhvr>
                                      <p:tavLst>
                                        <p:tav tm="0">
                                          <p:val>
                                            <p:fltVal val="0"/>
                                          </p:val>
                                        </p:tav>
                                        <p:tav tm="100000">
                                          <p:val>
                                            <p:strVal val="#ppt_h"/>
                                          </p:val>
                                        </p:tav>
                                      </p:tavLst>
                                    </p:anim>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up)">
                                      <p:cBhvr>
                                        <p:cTn id="26" dur="500"/>
                                        <p:tgtEl>
                                          <p:spTgt spid="14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wipe(right)">
                                      <p:cBhvr>
                                        <p:cTn id="38" dur="500"/>
                                        <p:tgtEl>
                                          <p:spTgt spid="13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fltVal val="0"/>
                                          </p:val>
                                        </p:tav>
                                        <p:tav tm="100000">
                                          <p:val>
                                            <p:strVal val="#ppt_w"/>
                                          </p:val>
                                        </p:tav>
                                      </p:tavLst>
                                    </p:anim>
                                    <p:anim calcmode="lin" valueType="num">
                                      <p:cBhvr>
                                        <p:cTn id="44" dur="500" fill="hold"/>
                                        <p:tgtEl>
                                          <p:spTgt spid="127"/>
                                        </p:tgtEl>
                                        <p:attrNameLst>
                                          <p:attrName>ppt_h</p:attrName>
                                        </p:attrNameLst>
                                      </p:cBhvr>
                                      <p:tavLst>
                                        <p:tav tm="0">
                                          <p:val>
                                            <p:fltVal val="0"/>
                                          </p:val>
                                        </p:tav>
                                        <p:tav tm="100000">
                                          <p:val>
                                            <p:strVal val="#ppt_h"/>
                                          </p:val>
                                        </p:tav>
                                      </p:tavLst>
                                    </p:anim>
                                    <p:animEffect transition="in" filter="fade">
                                      <p:cBhvr>
                                        <p:cTn id="45" dur="500"/>
                                        <p:tgtEl>
                                          <p:spTgt spid="1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wipe(down)">
                                      <p:cBhvr>
                                        <p:cTn id="50" dur="500"/>
                                        <p:tgtEl>
                                          <p:spTgt spid="14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2000" fill="hold"/>
                                        <p:tgtEl>
                                          <p:spTgt spid="88"/>
                                        </p:tgtEl>
                                        <p:attrNameLst>
                                          <p:attrName>ppt_w</p:attrName>
                                        </p:attrNameLst>
                                      </p:cBhvr>
                                      <p:tavLst>
                                        <p:tav tm="0">
                                          <p:val>
                                            <p:fltVal val="0"/>
                                          </p:val>
                                        </p:tav>
                                        <p:tav tm="100000">
                                          <p:val>
                                            <p:strVal val="#ppt_w"/>
                                          </p:val>
                                        </p:tav>
                                      </p:tavLst>
                                    </p:anim>
                                    <p:anim calcmode="lin" valueType="num">
                                      <p:cBhvr>
                                        <p:cTn id="56" dur="2000" fill="hold"/>
                                        <p:tgtEl>
                                          <p:spTgt spid="88"/>
                                        </p:tgtEl>
                                        <p:attrNameLst>
                                          <p:attrName>ppt_h</p:attrName>
                                        </p:attrNameLst>
                                      </p:cBhvr>
                                      <p:tavLst>
                                        <p:tav tm="0">
                                          <p:val>
                                            <p:fltVal val="0"/>
                                          </p:val>
                                        </p:tav>
                                        <p:tav tm="100000">
                                          <p:val>
                                            <p:strVal val="#ppt_h"/>
                                          </p:val>
                                        </p:tav>
                                      </p:tavLst>
                                    </p:anim>
                                    <p:animEffect transition="in" filter="fade">
                                      <p:cBhvr>
                                        <p:cTn id="57" dur="2000"/>
                                        <p:tgtEl>
                                          <p:spTgt spid="88"/>
                                        </p:tgtEl>
                                      </p:cBhvr>
                                    </p:animEffect>
                                  </p:childTnLst>
                                </p:cTn>
                              </p:par>
                              <p:par>
                                <p:cTn id="58" presetID="8" presetClass="emph" presetSubtype="0" repeatCount="indefinite" fill="hold" grpId="1" nodeType="withEffect">
                                  <p:stCondLst>
                                    <p:cond delay="0"/>
                                  </p:stCondLst>
                                  <p:childTnLst>
                                    <p:animRot by="21600000">
                                      <p:cBhvr>
                                        <p:cTn id="59" dur="2000" fill="hold"/>
                                        <p:tgtEl>
                                          <p:spTgt spid="88"/>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wipe(up)">
                                      <p:cBhvr>
                                        <p:cTn id="64" dur="500"/>
                                        <p:tgtEl>
                                          <p:spTgt spid="16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34"/>
                                        </p:tgtEl>
                                        <p:attrNameLst>
                                          <p:attrName>style.visibility</p:attrName>
                                        </p:attrNameLst>
                                      </p:cBhvr>
                                      <p:to>
                                        <p:strVal val="visible"/>
                                      </p:to>
                                    </p:set>
                                    <p:animEffect transition="in" filter="wipe(down)">
                                      <p:cBhvr>
                                        <p:cTn id="76" dur="500"/>
                                        <p:tgtEl>
                                          <p:spTgt spid="13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65"/>
                                        </p:tgtEl>
                                        <p:attrNameLst>
                                          <p:attrName>style.visibility</p:attrName>
                                        </p:attrNameLst>
                                      </p:cBhvr>
                                      <p:to>
                                        <p:strVal val="visible"/>
                                      </p:to>
                                    </p:set>
                                    <p:animEffect transition="in" filter="wipe(down)">
                                      <p:cBhvr>
                                        <p:cTn id="79" dur="500"/>
                                        <p:tgtEl>
                                          <p:spTgt spid="16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66"/>
                                        </p:tgtEl>
                                        <p:attrNameLst>
                                          <p:attrName>style.visibility</p:attrName>
                                        </p:attrNameLst>
                                      </p:cBhvr>
                                      <p:to>
                                        <p:strVal val="visible"/>
                                      </p:to>
                                    </p:set>
                                    <p:animEffect transition="in" filter="wipe(down)">
                                      <p:cBhvr>
                                        <p:cTn id="84" dur="500"/>
                                        <p:tgtEl>
                                          <p:spTgt spid="166"/>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68"/>
                                        </p:tgtEl>
                                        <p:attrNameLst>
                                          <p:attrName>style.visibility</p:attrName>
                                        </p:attrNameLst>
                                      </p:cBhvr>
                                      <p:to>
                                        <p:strVal val="visible"/>
                                      </p:to>
                                    </p:set>
                                    <p:animEffect transition="in" filter="wipe(down)">
                                      <p:cBhvr>
                                        <p:cTn id="87" dur="500"/>
                                        <p:tgtEl>
                                          <p:spTgt spid="168"/>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67"/>
                                        </p:tgtEl>
                                        <p:attrNameLst>
                                          <p:attrName>style.visibility</p:attrName>
                                        </p:attrNameLst>
                                      </p:cBhvr>
                                      <p:to>
                                        <p:strVal val="visible"/>
                                      </p:to>
                                    </p:set>
                                    <p:animEffect transition="in" filter="wipe(down)">
                                      <p:cBhvr>
                                        <p:cTn id="90" dur="500"/>
                                        <p:tgtEl>
                                          <p:spTgt spid="16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nodeType="clickEffect">
                                  <p:stCondLst>
                                    <p:cond delay="0"/>
                                  </p:stCondLst>
                                  <p:childTnLst>
                                    <p:set>
                                      <p:cBhvr>
                                        <p:cTn id="94" dur="1" fill="hold">
                                          <p:stCondLst>
                                            <p:cond delay="0"/>
                                          </p:stCondLst>
                                        </p:cTn>
                                        <p:tgtEl>
                                          <p:spTgt spid="107"/>
                                        </p:tgtEl>
                                        <p:attrNameLst>
                                          <p:attrName>style.visibility</p:attrName>
                                        </p:attrNameLst>
                                      </p:cBhvr>
                                      <p:to>
                                        <p:strVal val="visible"/>
                                      </p:to>
                                    </p:set>
                                    <p:anim calcmode="lin" valueType="num">
                                      <p:cBhvr>
                                        <p:cTn id="95" dur="500" fill="hold"/>
                                        <p:tgtEl>
                                          <p:spTgt spid="107"/>
                                        </p:tgtEl>
                                        <p:attrNameLst>
                                          <p:attrName>ppt_w</p:attrName>
                                        </p:attrNameLst>
                                      </p:cBhvr>
                                      <p:tavLst>
                                        <p:tav tm="0">
                                          <p:val>
                                            <p:fltVal val="0"/>
                                          </p:val>
                                        </p:tav>
                                        <p:tav tm="100000">
                                          <p:val>
                                            <p:strVal val="#ppt_w"/>
                                          </p:val>
                                        </p:tav>
                                      </p:tavLst>
                                    </p:anim>
                                    <p:anim calcmode="lin" valueType="num">
                                      <p:cBhvr>
                                        <p:cTn id="96" dur="500" fill="hold"/>
                                        <p:tgtEl>
                                          <p:spTgt spid="107"/>
                                        </p:tgtEl>
                                        <p:attrNameLst>
                                          <p:attrName>ppt_h</p:attrName>
                                        </p:attrNameLst>
                                      </p:cBhvr>
                                      <p:tavLst>
                                        <p:tav tm="0">
                                          <p:val>
                                            <p:fltVal val="0"/>
                                          </p:val>
                                        </p:tav>
                                        <p:tav tm="100000">
                                          <p:val>
                                            <p:strVal val="#ppt_h"/>
                                          </p:val>
                                        </p:tav>
                                      </p:tavLst>
                                    </p:anim>
                                    <p:animEffect transition="in" filter="fade">
                                      <p:cBhvr>
                                        <p:cTn id="97" dur="500"/>
                                        <p:tgtEl>
                                          <p:spTgt spid="107"/>
                                        </p:tgtEl>
                                      </p:cBhvr>
                                    </p:animEffect>
                                  </p:childTnLst>
                                </p:cTn>
                              </p:par>
                              <p:par>
                                <p:cTn id="98" presetID="22" presetClass="entr" presetSubtype="4" fill="hold" nodeType="with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wipe(down)">
                                      <p:cBhvr>
                                        <p:cTn id="100" dur="500"/>
                                        <p:tgtEl>
                                          <p:spTgt spid="169"/>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70"/>
                                        </p:tgtEl>
                                        <p:attrNameLst>
                                          <p:attrName>style.visibility</p:attrName>
                                        </p:attrNameLst>
                                      </p:cBhvr>
                                      <p:to>
                                        <p:strVal val="visible"/>
                                      </p:to>
                                    </p:set>
                                    <p:animEffect transition="in" filter="wipe(down)">
                                      <p:cBhvr>
                                        <p:cTn id="103" dur="500"/>
                                        <p:tgtEl>
                                          <p:spTgt spid="17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11"/>
                                        </p:tgtEl>
                                        <p:attrNameLst>
                                          <p:attrName>style.visibility</p:attrName>
                                        </p:attrNameLst>
                                      </p:cBhvr>
                                      <p:to>
                                        <p:strVal val="visible"/>
                                      </p:to>
                                    </p:set>
                                    <p:animEffect transition="in" filter="wipe(left)">
                                      <p:cBhvr>
                                        <p:cTn id="108" dur="500"/>
                                        <p:tgtEl>
                                          <p:spTgt spid="111"/>
                                        </p:tgtEl>
                                      </p:cBhvr>
                                    </p:animEffect>
                                  </p:childTnLst>
                                </p:cTn>
                              </p:par>
                            </p:childTnLst>
                          </p:cTn>
                        </p:par>
                        <p:par>
                          <p:cTn id="109" fill="hold">
                            <p:stCondLst>
                              <p:cond delay="500"/>
                            </p:stCondLst>
                            <p:childTnLst>
                              <p:par>
                                <p:cTn id="110" presetID="53" presetClass="entr" presetSubtype="0" fill="hold" nodeType="afterEffect">
                                  <p:stCondLst>
                                    <p:cond delay="0"/>
                                  </p:stCondLst>
                                  <p:childTnLst>
                                    <p:set>
                                      <p:cBhvr>
                                        <p:cTn id="111" dur="1" fill="hold">
                                          <p:stCondLst>
                                            <p:cond delay="0"/>
                                          </p:stCondLst>
                                        </p:cTn>
                                        <p:tgtEl>
                                          <p:spTgt spid="104"/>
                                        </p:tgtEl>
                                        <p:attrNameLst>
                                          <p:attrName>style.visibility</p:attrName>
                                        </p:attrNameLst>
                                      </p:cBhvr>
                                      <p:to>
                                        <p:strVal val="visible"/>
                                      </p:to>
                                    </p:set>
                                    <p:anim calcmode="lin" valueType="num">
                                      <p:cBhvr>
                                        <p:cTn id="112" dur="500" fill="hold"/>
                                        <p:tgtEl>
                                          <p:spTgt spid="104"/>
                                        </p:tgtEl>
                                        <p:attrNameLst>
                                          <p:attrName>ppt_w</p:attrName>
                                        </p:attrNameLst>
                                      </p:cBhvr>
                                      <p:tavLst>
                                        <p:tav tm="0">
                                          <p:val>
                                            <p:fltVal val="0"/>
                                          </p:val>
                                        </p:tav>
                                        <p:tav tm="100000">
                                          <p:val>
                                            <p:strVal val="#ppt_w"/>
                                          </p:val>
                                        </p:tav>
                                      </p:tavLst>
                                    </p:anim>
                                    <p:anim calcmode="lin" valueType="num">
                                      <p:cBhvr>
                                        <p:cTn id="113" dur="500" fill="hold"/>
                                        <p:tgtEl>
                                          <p:spTgt spid="104"/>
                                        </p:tgtEl>
                                        <p:attrNameLst>
                                          <p:attrName>ppt_h</p:attrName>
                                        </p:attrNameLst>
                                      </p:cBhvr>
                                      <p:tavLst>
                                        <p:tav tm="0">
                                          <p:val>
                                            <p:fltVal val="0"/>
                                          </p:val>
                                        </p:tav>
                                        <p:tav tm="100000">
                                          <p:val>
                                            <p:strVal val="#ppt_h"/>
                                          </p:val>
                                        </p:tav>
                                      </p:tavLst>
                                    </p:anim>
                                    <p:animEffect transition="in" filter="fade">
                                      <p:cBhvr>
                                        <p:cTn id="114" dur="500"/>
                                        <p:tgtEl>
                                          <p:spTgt spid="104"/>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165" grpId="0" animBg="1"/>
      <p:bldP spid="167" grpId="0" animBg="1"/>
      <p:bldP spid="168" grpId="0" animBg="1"/>
      <p:bldP spid="1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4953000" y="434975"/>
            <a:ext cx="4114800" cy="1470025"/>
          </a:xfrm>
        </p:spPr>
        <p:txBody>
          <a:bodyPr>
            <a:normAutofit/>
          </a:bodyPr>
          <a:lstStyle/>
          <a:p>
            <a:r>
              <a:rPr lang="ar-OM" sz="3000" b="1" dirty="0" smtClean="0"/>
              <a:t>اعتماد مؤسسات التعليم العالي</a:t>
            </a:r>
            <a:r>
              <a:rPr lang="ar-OM" b="1" dirty="0" smtClean="0">
                <a:solidFill>
                  <a:schemeClr val="bg1"/>
                </a:solidFill>
              </a:rPr>
              <a:t/>
            </a:r>
            <a:br>
              <a:rPr lang="ar-OM" b="1" dirty="0" smtClean="0">
                <a:solidFill>
                  <a:schemeClr val="bg1"/>
                </a:solidFill>
              </a:rPr>
            </a:br>
            <a:r>
              <a:rPr lang="ar-OM" sz="2600" b="1" dirty="0" smtClean="0"/>
              <a:t>النظام المطور ذو المرحلتين</a:t>
            </a:r>
            <a:endParaRPr lang="en-US" sz="2600" dirty="0"/>
          </a:p>
        </p:txBody>
      </p:sp>
      <p:grpSp>
        <p:nvGrpSpPr>
          <p:cNvPr id="5" name="Group 2"/>
          <p:cNvGrpSpPr>
            <a:grpSpLocks/>
          </p:cNvGrpSpPr>
          <p:nvPr/>
        </p:nvGrpSpPr>
        <p:grpSpPr bwMode="auto">
          <a:xfrm>
            <a:off x="304800" y="4129087"/>
            <a:ext cx="8991600" cy="2225675"/>
            <a:chOff x="192" y="2918"/>
            <a:chExt cx="5808" cy="1402"/>
          </a:xfrm>
        </p:grpSpPr>
        <p:sp>
          <p:nvSpPr>
            <p:cNvPr id="6" name="Rectangle 3"/>
            <p:cNvSpPr>
              <a:spLocks noChangeArrowheads="1"/>
            </p:cNvSpPr>
            <p:nvPr/>
          </p:nvSpPr>
          <p:spPr bwMode="auto">
            <a:xfrm>
              <a:off x="192" y="2918"/>
              <a:ext cx="5568" cy="1402"/>
            </a:xfrm>
            <a:prstGeom prst="rect">
              <a:avLst/>
            </a:prstGeom>
            <a:solidFill>
              <a:srgbClr val="990000"/>
            </a:solidFill>
            <a:ln w="9525">
              <a:noFill/>
              <a:miter lim="800000"/>
              <a:headEnd/>
              <a:tailEnd/>
            </a:ln>
          </p:spPr>
          <p:txBody>
            <a:bodyPr/>
            <a:lstStyle/>
            <a:p>
              <a:pPr algn="r" rtl="1"/>
              <a:r>
                <a:rPr lang="ar-OM" sz="2000" b="1" dirty="0">
                  <a:solidFill>
                    <a:schemeClr val="bg1"/>
                  </a:solidFill>
                </a:rPr>
                <a:t>المرحلة الأولى: تدقيق الجودة </a:t>
              </a:r>
              <a:endParaRPr lang="en-GB" sz="2000" b="1" dirty="0">
                <a:solidFill>
                  <a:schemeClr val="bg1"/>
                </a:solidFill>
              </a:endParaRPr>
            </a:p>
          </p:txBody>
        </p:sp>
        <p:sp>
          <p:nvSpPr>
            <p:cNvPr id="7" name="Rectangle 4"/>
            <p:cNvSpPr>
              <a:spLocks noChangeArrowheads="1"/>
            </p:cNvSpPr>
            <p:nvPr/>
          </p:nvSpPr>
          <p:spPr bwMode="auto">
            <a:xfrm>
              <a:off x="240" y="3005"/>
              <a:ext cx="5760" cy="154"/>
            </a:xfrm>
            <a:prstGeom prst="rect">
              <a:avLst/>
            </a:prstGeom>
            <a:noFill/>
            <a:ln w="9525">
              <a:noFill/>
              <a:miter lim="800000"/>
              <a:headEnd/>
              <a:tailEnd/>
            </a:ln>
          </p:spPr>
          <p:txBody>
            <a:bodyPr lIns="0" tIns="0" rIns="0" bIns="0">
              <a:spAutoFit/>
            </a:bodyPr>
            <a:lstStyle/>
            <a:p>
              <a:pPr algn="l" rtl="0"/>
              <a:r>
                <a:rPr lang="en-US" sz="1600" b="1" dirty="0"/>
                <a:t>  </a:t>
              </a:r>
              <a:r>
                <a:rPr lang="en-US" sz="1600" b="1" dirty="0">
                  <a:solidFill>
                    <a:schemeClr val="bg1"/>
                  </a:solidFill>
                </a:rPr>
                <a:t>STAGE 1: QUALITY AUDIT  </a:t>
              </a:r>
            </a:p>
          </p:txBody>
        </p:sp>
      </p:grpSp>
      <p:sp>
        <p:nvSpPr>
          <p:cNvPr id="8" name="Line 5"/>
          <p:cNvSpPr>
            <a:spLocks noChangeShapeType="1"/>
          </p:cNvSpPr>
          <p:nvPr/>
        </p:nvSpPr>
        <p:spPr bwMode="auto">
          <a:xfrm>
            <a:off x="3810000" y="5486400"/>
            <a:ext cx="1905000" cy="0"/>
          </a:xfrm>
          <a:prstGeom prst="line">
            <a:avLst/>
          </a:prstGeom>
          <a:noFill/>
          <a:ln w="57150">
            <a:solidFill>
              <a:schemeClr val="bg1"/>
            </a:solidFill>
            <a:round/>
            <a:headEnd/>
            <a:tailEnd type="triangle" w="lg" len="med"/>
          </a:ln>
        </p:spPr>
        <p:txBody>
          <a:bodyPr/>
          <a:lstStyle/>
          <a:p>
            <a:endParaRPr lang="ar-OM">
              <a:solidFill>
                <a:schemeClr val="bg1"/>
              </a:solidFill>
            </a:endParaRPr>
          </a:p>
        </p:txBody>
      </p:sp>
      <p:sp>
        <p:nvSpPr>
          <p:cNvPr id="9" name="AutoShape 7"/>
          <p:cNvSpPr>
            <a:spLocks noChangeArrowheads="1"/>
          </p:cNvSpPr>
          <p:nvPr/>
        </p:nvSpPr>
        <p:spPr bwMode="auto">
          <a:xfrm>
            <a:off x="3759200" y="1985962"/>
            <a:ext cx="774700" cy="812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35" y="5399"/>
                  <a:pt x="7748" y="6078"/>
                  <a:pt x="6722" y="7259"/>
                </a:cubicBezTo>
                <a:lnTo>
                  <a:pt x="2645" y="3718"/>
                </a:lnTo>
                <a:cubicBezTo>
                  <a:pt x="4696" y="1356"/>
                  <a:pt x="76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noFill/>
            <a:miter lim="800000"/>
            <a:headEnd/>
            <a:tailEnd/>
          </a:ln>
        </p:spPr>
        <p:txBody>
          <a:bodyPr wrap="none" anchor="ctr"/>
          <a:lstStyle/>
          <a:p>
            <a:endParaRPr lang="ar-OM">
              <a:solidFill>
                <a:schemeClr val="bg1"/>
              </a:solidFill>
            </a:endParaRPr>
          </a:p>
        </p:txBody>
      </p:sp>
      <p:grpSp>
        <p:nvGrpSpPr>
          <p:cNvPr id="10" name="Group 8"/>
          <p:cNvGrpSpPr>
            <a:grpSpLocks/>
          </p:cNvGrpSpPr>
          <p:nvPr/>
        </p:nvGrpSpPr>
        <p:grpSpPr bwMode="auto">
          <a:xfrm>
            <a:off x="4572000" y="2762250"/>
            <a:ext cx="2505075" cy="1265237"/>
            <a:chOff x="2880" y="2009"/>
            <a:chExt cx="1115" cy="797"/>
          </a:xfrm>
        </p:grpSpPr>
        <p:sp>
          <p:nvSpPr>
            <p:cNvPr id="11" name="Rectangle 9"/>
            <p:cNvSpPr>
              <a:spLocks noChangeArrowheads="1"/>
            </p:cNvSpPr>
            <p:nvPr/>
          </p:nvSpPr>
          <p:spPr bwMode="auto">
            <a:xfrm>
              <a:off x="2880" y="2009"/>
              <a:ext cx="1115" cy="797"/>
            </a:xfrm>
            <a:prstGeom prst="rect">
              <a:avLst/>
            </a:prstGeom>
            <a:solidFill>
              <a:srgbClr val="CCECFF"/>
            </a:solidFill>
            <a:ln w="9525">
              <a:noFill/>
              <a:miter lim="800000"/>
              <a:headEnd/>
              <a:tailEnd/>
            </a:ln>
          </p:spPr>
          <p:txBody>
            <a:bodyPr/>
            <a:lstStyle/>
            <a:p>
              <a:pPr algn="ctr"/>
              <a:r>
                <a:rPr lang="ar-OM" sz="1400" b="1" dirty="0"/>
                <a:t>المرحلة الثانية من الاعتماد المؤسسي: التقويم مقابل المعايير</a:t>
              </a:r>
            </a:p>
            <a:p>
              <a:pPr algn="ctr"/>
              <a:endParaRPr lang="ar-OM" sz="800" b="1" dirty="0">
                <a:solidFill>
                  <a:schemeClr val="bg1"/>
                </a:solidFill>
              </a:endParaRPr>
            </a:p>
            <a:p>
              <a:pPr algn="l" rtl="0"/>
              <a:r>
                <a:rPr lang="en-US" sz="1400" b="1" dirty="0"/>
                <a:t>HEI Accreditation Stage 2: Standards Assessment</a:t>
              </a:r>
              <a:endParaRPr lang="en-GB" sz="1400" b="1" dirty="0"/>
            </a:p>
          </p:txBody>
        </p:sp>
        <p:sp>
          <p:nvSpPr>
            <p:cNvPr id="12" name="Rectangle 10"/>
            <p:cNvSpPr>
              <a:spLocks noChangeArrowheads="1"/>
            </p:cNvSpPr>
            <p:nvPr/>
          </p:nvSpPr>
          <p:spPr bwMode="auto">
            <a:xfrm>
              <a:off x="2880" y="2009"/>
              <a:ext cx="1115" cy="797"/>
            </a:xfrm>
            <a:prstGeom prst="rect">
              <a:avLst/>
            </a:prstGeom>
            <a:noFill/>
            <a:ln w="3175">
              <a:solidFill>
                <a:srgbClr val="000080"/>
              </a:solidFill>
              <a:miter lim="800000"/>
              <a:headEnd/>
              <a:tailEnd/>
            </a:ln>
          </p:spPr>
          <p:txBody>
            <a:bodyPr/>
            <a:lstStyle/>
            <a:p>
              <a:pPr algn="l" rtl="0"/>
              <a:endParaRPr lang="en-GB">
                <a:solidFill>
                  <a:schemeClr val="bg1"/>
                </a:solidFill>
              </a:endParaRPr>
            </a:p>
          </p:txBody>
        </p:sp>
        <p:sp>
          <p:nvSpPr>
            <p:cNvPr id="13" name="Rectangle 11"/>
            <p:cNvSpPr>
              <a:spLocks noChangeArrowheads="1"/>
            </p:cNvSpPr>
            <p:nvPr/>
          </p:nvSpPr>
          <p:spPr bwMode="auto">
            <a:xfrm>
              <a:off x="2935" y="2198"/>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14" name="Rectangle 12"/>
            <p:cNvSpPr>
              <a:spLocks noChangeArrowheads="1"/>
            </p:cNvSpPr>
            <p:nvPr/>
          </p:nvSpPr>
          <p:spPr bwMode="auto">
            <a:xfrm>
              <a:off x="2916" y="2336"/>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15" name="Rectangle 13"/>
            <p:cNvSpPr>
              <a:spLocks noChangeArrowheads="1"/>
            </p:cNvSpPr>
            <p:nvPr/>
          </p:nvSpPr>
          <p:spPr bwMode="auto">
            <a:xfrm>
              <a:off x="3261" y="2336"/>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16" name="Rectangle 14"/>
            <p:cNvSpPr>
              <a:spLocks noChangeArrowheads="1"/>
            </p:cNvSpPr>
            <p:nvPr/>
          </p:nvSpPr>
          <p:spPr bwMode="auto">
            <a:xfrm>
              <a:off x="3326" y="2336"/>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17" name="Rectangle 15"/>
            <p:cNvSpPr>
              <a:spLocks noChangeArrowheads="1"/>
            </p:cNvSpPr>
            <p:nvPr/>
          </p:nvSpPr>
          <p:spPr bwMode="auto">
            <a:xfrm>
              <a:off x="3396" y="2336"/>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18" name="Rectangle 16"/>
            <p:cNvSpPr>
              <a:spLocks noChangeArrowheads="1"/>
            </p:cNvSpPr>
            <p:nvPr/>
          </p:nvSpPr>
          <p:spPr bwMode="auto">
            <a:xfrm>
              <a:off x="3099" y="2474"/>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grpSp>
      <p:grpSp>
        <p:nvGrpSpPr>
          <p:cNvPr id="19" name="Group 17"/>
          <p:cNvGrpSpPr>
            <a:grpSpLocks/>
          </p:cNvGrpSpPr>
          <p:nvPr/>
        </p:nvGrpSpPr>
        <p:grpSpPr bwMode="auto">
          <a:xfrm>
            <a:off x="3278188" y="457200"/>
            <a:ext cx="1827212" cy="1295400"/>
            <a:chOff x="2065" y="557"/>
            <a:chExt cx="1151" cy="815"/>
          </a:xfrm>
        </p:grpSpPr>
        <p:sp>
          <p:nvSpPr>
            <p:cNvPr id="20" name="Rectangle 18"/>
            <p:cNvSpPr>
              <a:spLocks noChangeArrowheads="1"/>
            </p:cNvSpPr>
            <p:nvPr/>
          </p:nvSpPr>
          <p:spPr bwMode="auto">
            <a:xfrm>
              <a:off x="2065" y="557"/>
              <a:ext cx="1151" cy="815"/>
            </a:xfrm>
            <a:prstGeom prst="rect">
              <a:avLst/>
            </a:prstGeom>
            <a:solidFill>
              <a:srgbClr val="CCECFF"/>
            </a:solidFill>
            <a:ln w="9525">
              <a:noFill/>
              <a:miter lim="800000"/>
              <a:headEnd/>
              <a:tailEnd/>
            </a:ln>
          </p:spPr>
          <p:txBody>
            <a:bodyPr/>
            <a:lstStyle/>
            <a:p>
              <a:pPr algn="ctr"/>
              <a:r>
                <a:rPr lang="ar-OM" sz="1400" b="1" dirty="0"/>
                <a:t>المرحلة الأولى من الاعتماد المؤسسي: تدقيق الجودة </a:t>
              </a:r>
            </a:p>
            <a:p>
              <a:pPr algn="ctr"/>
              <a:endParaRPr lang="ar-OM" sz="800" b="1" dirty="0"/>
            </a:p>
            <a:p>
              <a:pPr algn="ctr"/>
              <a:r>
                <a:rPr lang="en-US" sz="1400" b="1" dirty="0"/>
                <a:t>HEI Accreditation Stage 1: Quality Audit </a:t>
              </a:r>
              <a:endParaRPr lang="en-GB" sz="1400" b="1" dirty="0"/>
            </a:p>
          </p:txBody>
        </p:sp>
        <p:sp>
          <p:nvSpPr>
            <p:cNvPr id="21" name="Rectangle 19"/>
            <p:cNvSpPr>
              <a:spLocks noChangeArrowheads="1"/>
            </p:cNvSpPr>
            <p:nvPr/>
          </p:nvSpPr>
          <p:spPr bwMode="auto">
            <a:xfrm>
              <a:off x="2083" y="575"/>
              <a:ext cx="1115" cy="797"/>
            </a:xfrm>
            <a:prstGeom prst="rect">
              <a:avLst/>
            </a:prstGeom>
            <a:noFill/>
            <a:ln w="3175">
              <a:solidFill>
                <a:srgbClr val="000080"/>
              </a:solidFill>
              <a:miter lim="800000"/>
              <a:headEnd/>
              <a:tailEnd/>
            </a:ln>
          </p:spPr>
          <p:txBody>
            <a:bodyPr/>
            <a:lstStyle/>
            <a:p>
              <a:pPr algn="l" rtl="0"/>
              <a:endParaRPr lang="en-GB">
                <a:solidFill>
                  <a:schemeClr val="bg1"/>
                </a:solidFill>
              </a:endParaRPr>
            </a:p>
          </p:txBody>
        </p:sp>
        <p:sp>
          <p:nvSpPr>
            <p:cNvPr id="22" name="Rectangle 20"/>
            <p:cNvSpPr>
              <a:spLocks noChangeArrowheads="1"/>
            </p:cNvSpPr>
            <p:nvPr/>
          </p:nvSpPr>
          <p:spPr bwMode="auto">
            <a:xfrm>
              <a:off x="2139" y="764"/>
              <a:ext cx="25" cy="136"/>
            </a:xfrm>
            <a:prstGeom prst="rect">
              <a:avLst/>
            </a:prstGeom>
            <a:noFill/>
            <a:ln w="9525">
              <a:noFill/>
              <a:miter lim="800000"/>
              <a:headEnd/>
              <a:tailEnd/>
            </a:ln>
          </p:spPr>
          <p:txBody>
            <a:bodyPr wrap="none" lIns="0" tIns="0" rIns="0" bIns="0">
              <a:spAutoFit/>
            </a:bodyPr>
            <a:lstStyle/>
            <a:p>
              <a:pPr algn="l" rtl="0"/>
              <a:r>
                <a:rPr lang="en-US" sz="1400" b="1">
                  <a:solidFill>
                    <a:schemeClr val="bg1"/>
                  </a:solidFill>
                </a:rPr>
                <a:t> </a:t>
              </a:r>
              <a:endParaRPr lang="en-US" sz="1400">
                <a:solidFill>
                  <a:schemeClr val="bg1"/>
                </a:solidFill>
              </a:endParaRPr>
            </a:p>
          </p:txBody>
        </p:sp>
        <p:sp>
          <p:nvSpPr>
            <p:cNvPr id="23" name="Rectangle 21"/>
            <p:cNvSpPr>
              <a:spLocks noChangeArrowheads="1"/>
            </p:cNvSpPr>
            <p:nvPr/>
          </p:nvSpPr>
          <p:spPr bwMode="auto">
            <a:xfrm>
              <a:off x="2206" y="902"/>
              <a:ext cx="25" cy="136"/>
            </a:xfrm>
            <a:prstGeom prst="rect">
              <a:avLst/>
            </a:prstGeom>
            <a:noFill/>
            <a:ln w="9525">
              <a:noFill/>
              <a:miter lim="800000"/>
              <a:headEnd/>
              <a:tailEnd/>
            </a:ln>
          </p:spPr>
          <p:txBody>
            <a:bodyPr wrap="none" lIns="0" tIns="0" rIns="0" bIns="0">
              <a:spAutoFit/>
            </a:bodyPr>
            <a:lstStyle/>
            <a:p>
              <a:pPr algn="l" rtl="0"/>
              <a:r>
                <a:rPr lang="en-US" sz="1400" b="1">
                  <a:solidFill>
                    <a:schemeClr val="bg1"/>
                  </a:solidFill>
                </a:rPr>
                <a:t> </a:t>
              </a:r>
              <a:endParaRPr lang="en-US" sz="1400">
                <a:solidFill>
                  <a:schemeClr val="bg1"/>
                </a:solidFill>
              </a:endParaRPr>
            </a:p>
          </p:txBody>
        </p:sp>
        <p:sp>
          <p:nvSpPr>
            <p:cNvPr id="24" name="Rectangle 22"/>
            <p:cNvSpPr>
              <a:spLocks noChangeArrowheads="1"/>
            </p:cNvSpPr>
            <p:nvPr/>
          </p:nvSpPr>
          <p:spPr bwMode="auto">
            <a:xfrm>
              <a:off x="2551" y="902"/>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25" name="Rectangle 23"/>
            <p:cNvSpPr>
              <a:spLocks noChangeArrowheads="1"/>
            </p:cNvSpPr>
            <p:nvPr/>
          </p:nvSpPr>
          <p:spPr bwMode="auto">
            <a:xfrm>
              <a:off x="2615" y="902"/>
              <a:ext cx="25" cy="136"/>
            </a:xfrm>
            <a:prstGeom prst="rect">
              <a:avLst/>
            </a:prstGeom>
            <a:noFill/>
            <a:ln w="9525">
              <a:noFill/>
              <a:miter lim="800000"/>
              <a:headEnd/>
              <a:tailEnd/>
            </a:ln>
          </p:spPr>
          <p:txBody>
            <a:bodyPr wrap="none" lIns="0" tIns="0" rIns="0" bIns="0">
              <a:spAutoFit/>
            </a:bodyPr>
            <a:lstStyle/>
            <a:p>
              <a:pPr algn="l" rtl="0"/>
              <a:r>
                <a:rPr lang="en-US" sz="1400" b="1">
                  <a:solidFill>
                    <a:schemeClr val="bg1"/>
                  </a:solidFill>
                </a:rPr>
                <a:t> </a:t>
              </a:r>
              <a:endParaRPr lang="en-US" sz="1400">
                <a:solidFill>
                  <a:schemeClr val="bg1"/>
                </a:solidFill>
              </a:endParaRPr>
            </a:p>
          </p:txBody>
        </p:sp>
        <p:sp>
          <p:nvSpPr>
            <p:cNvPr id="26" name="Rectangle 24"/>
            <p:cNvSpPr>
              <a:spLocks noChangeArrowheads="1"/>
            </p:cNvSpPr>
            <p:nvPr/>
          </p:nvSpPr>
          <p:spPr bwMode="auto">
            <a:xfrm>
              <a:off x="2686" y="902"/>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grpSp>
      <p:grpSp>
        <p:nvGrpSpPr>
          <p:cNvPr id="27" name="Group 26"/>
          <p:cNvGrpSpPr>
            <a:grpSpLocks/>
          </p:cNvGrpSpPr>
          <p:nvPr/>
        </p:nvGrpSpPr>
        <p:grpSpPr bwMode="auto">
          <a:xfrm>
            <a:off x="1571625" y="2762250"/>
            <a:ext cx="2241550" cy="1265237"/>
            <a:chOff x="1286" y="2009"/>
            <a:chExt cx="1116" cy="797"/>
          </a:xfrm>
        </p:grpSpPr>
        <p:sp>
          <p:nvSpPr>
            <p:cNvPr id="28" name="Freeform 27"/>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close/>
                </a:path>
              </a:pathLst>
            </a:custGeom>
            <a:solidFill>
              <a:srgbClr val="FFDA46"/>
            </a:solidFill>
            <a:ln w="9525">
              <a:noFill/>
              <a:round/>
              <a:headEnd/>
              <a:tailEnd/>
            </a:ln>
          </p:spPr>
          <p:txBody>
            <a:bodyPr/>
            <a:lstStyle/>
            <a:p>
              <a:pPr algn="ctr" rtl="0"/>
              <a:r>
                <a:rPr lang="ar-OM" b="1" dirty="0"/>
                <a:t>شهادة اعتماد المؤسسة</a:t>
              </a:r>
              <a:r>
                <a:rPr lang="ar-OM" b="1" dirty="0">
                  <a:solidFill>
                    <a:schemeClr val="bg1"/>
                  </a:solidFill>
                </a:rPr>
                <a:t> </a:t>
              </a:r>
            </a:p>
            <a:p>
              <a:pPr algn="ctr" rtl="0"/>
              <a:endParaRPr lang="en-US" sz="800" b="1" dirty="0">
                <a:solidFill>
                  <a:schemeClr val="bg1"/>
                </a:solidFill>
              </a:endParaRPr>
            </a:p>
            <a:p>
              <a:pPr algn="ctr" rtl="0"/>
              <a:r>
                <a:rPr lang="en-US" sz="1400" b="1" dirty="0"/>
                <a:t>HEI Accreditation Certificate </a:t>
              </a:r>
            </a:p>
          </p:txBody>
        </p:sp>
        <p:sp>
          <p:nvSpPr>
            <p:cNvPr id="29" name="Freeform 28"/>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path>
              </a:pathLst>
            </a:custGeom>
            <a:noFill/>
            <a:ln w="3175">
              <a:solidFill>
                <a:srgbClr val="993300"/>
              </a:solidFill>
              <a:round/>
              <a:headEnd/>
              <a:tailEnd/>
            </a:ln>
          </p:spPr>
          <p:txBody>
            <a:bodyPr/>
            <a:lstStyle/>
            <a:p>
              <a:endParaRPr lang="ar-OM">
                <a:solidFill>
                  <a:schemeClr val="bg1"/>
                </a:solidFill>
              </a:endParaRPr>
            </a:p>
          </p:txBody>
        </p:sp>
        <p:sp>
          <p:nvSpPr>
            <p:cNvPr id="30" name="Rectangle 29"/>
            <p:cNvSpPr>
              <a:spLocks noChangeArrowheads="1"/>
            </p:cNvSpPr>
            <p:nvPr/>
          </p:nvSpPr>
          <p:spPr bwMode="auto">
            <a:xfrm>
              <a:off x="1342" y="2174"/>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31" name="Rectangle 30"/>
            <p:cNvSpPr>
              <a:spLocks noChangeArrowheads="1"/>
            </p:cNvSpPr>
            <p:nvPr/>
          </p:nvSpPr>
          <p:spPr bwMode="auto">
            <a:xfrm>
              <a:off x="1563" y="2312"/>
              <a:ext cx="0" cy="136"/>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grpSp>
      <p:grpSp>
        <p:nvGrpSpPr>
          <p:cNvPr id="32" name="Group 31"/>
          <p:cNvGrpSpPr>
            <a:grpSpLocks/>
          </p:cNvGrpSpPr>
          <p:nvPr/>
        </p:nvGrpSpPr>
        <p:grpSpPr bwMode="auto">
          <a:xfrm>
            <a:off x="3813175" y="3195637"/>
            <a:ext cx="758825" cy="249238"/>
            <a:chOff x="2402" y="2282"/>
            <a:chExt cx="478" cy="157"/>
          </a:xfrm>
        </p:grpSpPr>
        <p:sp>
          <p:nvSpPr>
            <p:cNvPr id="33" name="Rectangle 32"/>
            <p:cNvSpPr>
              <a:spLocks noChangeArrowheads="1"/>
            </p:cNvSpPr>
            <p:nvPr/>
          </p:nvSpPr>
          <p:spPr bwMode="auto">
            <a:xfrm>
              <a:off x="2589" y="2282"/>
              <a:ext cx="182" cy="136"/>
            </a:xfrm>
            <a:prstGeom prst="rect">
              <a:avLst/>
            </a:prstGeom>
            <a:noFill/>
            <a:ln w="9525">
              <a:noFill/>
              <a:miter lim="800000"/>
              <a:headEnd/>
              <a:tailEnd/>
            </a:ln>
          </p:spPr>
          <p:txBody>
            <a:bodyPr wrap="none" lIns="0" tIns="0" rIns="0" bIns="0">
              <a:spAutoFit/>
            </a:bodyPr>
            <a:lstStyle/>
            <a:p>
              <a:pPr algn="l" rtl="0"/>
              <a:r>
                <a:rPr lang="ar-OM" sz="1400" b="1">
                  <a:solidFill>
                    <a:schemeClr val="bg1"/>
                  </a:solidFill>
                </a:rPr>
                <a:t>نجاح</a:t>
              </a:r>
              <a:endParaRPr lang="en-US" sz="1400" b="1">
                <a:solidFill>
                  <a:schemeClr val="bg1"/>
                </a:solidFill>
              </a:endParaRPr>
            </a:p>
          </p:txBody>
        </p:sp>
        <p:sp>
          <p:nvSpPr>
            <p:cNvPr id="34" name="Line 33"/>
            <p:cNvSpPr>
              <a:spLocks noChangeShapeType="1"/>
            </p:cNvSpPr>
            <p:nvPr/>
          </p:nvSpPr>
          <p:spPr bwMode="auto">
            <a:xfrm flipH="1">
              <a:off x="2456" y="2408"/>
              <a:ext cx="424" cy="1"/>
            </a:xfrm>
            <a:prstGeom prst="line">
              <a:avLst/>
            </a:prstGeom>
            <a:noFill/>
            <a:ln w="3175">
              <a:solidFill>
                <a:srgbClr val="000080"/>
              </a:solidFill>
              <a:round/>
              <a:headEnd/>
              <a:tailEnd/>
            </a:ln>
          </p:spPr>
          <p:txBody>
            <a:bodyPr/>
            <a:lstStyle/>
            <a:p>
              <a:endParaRPr lang="ar-OM">
                <a:solidFill>
                  <a:schemeClr val="bg1"/>
                </a:solidFill>
              </a:endParaRPr>
            </a:p>
          </p:txBody>
        </p:sp>
        <p:sp>
          <p:nvSpPr>
            <p:cNvPr id="35" name="Freeform 34"/>
            <p:cNvSpPr>
              <a:spLocks/>
            </p:cNvSpPr>
            <p:nvPr/>
          </p:nvSpPr>
          <p:spPr bwMode="auto">
            <a:xfrm>
              <a:off x="2402" y="2377"/>
              <a:ext cx="61" cy="62"/>
            </a:xfrm>
            <a:custGeom>
              <a:avLst/>
              <a:gdLst>
                <a:gd name="T0" fmla="*/ 0 w 124"/>
                <a:gd name="T1" fmla="*/ 1 h 124"/>
                <a:gd name="T2" fmla="*/ 0 w 124"/>
                <a:gd name="T3" fmla="*/ 1 h 124"/>
                <a:gd name="T4" fmla="*/ 0 w 124"/>
                <a:gd name="T5" fmla="*/ 0 h 124"/>
                <a:gd name="T6" fmla="*/ 0 w 124"/>
                <a:gd name="T7" fmla="*/ 1 h 124"/>
                <a:gd name="T8" fmla="*/ 0 60000 65536"/>
                <a:gd name="T9" fmla="*/ 0 60000 65536"/>
                <a:gd name="T10" fmla="*/ 0 60000 65536"/>
                <a:gd name="T11" fmla="*/ 0 60000 65536"/>
                <a:gd name="T12" fmla="*/ 0 w 124"/>
                <a:gd name="T13" fmla="*/ 0 h 124"/>
                <a:gd name="T14" fmla="*/ 124 w 124"/>
                <a:gd name="T15" fmla="*/ 124 h 124"/>
              </a:gdLst>
              <a:ahLst/>
              <a:cxnLst>
                <a:cxn ang="T8">
                  <a:pos x="T0" y="T1"/>
                </a:cxn>
                <a:cxn ang="T9">
                  <a:pos x="T2" y="T3"/>
                </a:cxn>
                <a:cxn ang="T10">
                  <a:pos x="T4" y="T5"/>
                </a:cxn>
                <a:cxn ang="T11">
                  <a:pos x="T6" y="T7"/>
                </a:cxn>
              </a:cxnLst>
              <a:rect l="T12" t="T13" r="T14" b="T15"/>
              <a:pathLst>
                <a:path w="124" h="124">
                  <a:moveTo>
                    <a:pt x="124" y="124"/>
                  </a:moveTo>
                  <a:lnTo>
                    <a:pt x="0" y="61"/>
                  </a:lnTo>
                  <a:lnTo>
                    <a:pt x="124" y="0"/>
                  </a:lnTo>
                  <a:lnTo>
                    <a:pt x="124" y="124"/>
                  </a:lnTo>
                  <a:close/>
                </a:path>
              </a:pathLst>
            </a:custGeom>
            <a:solidFill>
              <a:srgbClr val="000080"/>
            </a:solidFill>
            <a:ln w="9525">
              <a:noFill/>
              <a:round/>
              <a:headEnd/>
              <a:tailEnd/>
            </a:ln>
          </p:spPr>
          <p:txBody>
            <a:bodyPr/>
            <a:lstStyle/>
            <a:p>
              <a:endParaRPr lang="ar-OM">
                <a:solidFill>
                  <a:schemeClr val="bg1"/>
                </a:solidFill>
              </a:endParaRPr>
            </a:p>
          </p:txBody>
        </p:sp>
      </p:grpSp>
      <p:grpSp>
        <p:nvGrpSpPr>
          <p:cNvPr id="36" name="Group 35"/>
          <p:cNvGrpSpPr>
            <a:grpSpLocks/>
          </p:cNvGrpSpPr>
          <p:nvPr/>
        </p:nvGrpSpPr>
        <p:grpSpPr bwMode="auto">
          <a:xfrm>
            <a:off x="2789238" y="1751012"/>
            <a:ext cx="730250" cy="1011238"/>
            <a:chOff x="1757" y="1372"/>
            <a:chExt cx="460" cy="637"/>
          </a:xfrm>
        </p:grpSpPr>
        <p:sp>
          <p:nvSpPr>
            <p:cNvPr id="37" name="Line 36"/>
            <p:cNvSpPr>
              <a:spLocks noChangeShapeType="1"/>
            </p:cNvSpPr>
            <p:nvPr/>
          </p:nvSpPr>
          <p:spPr bwMode="auto">
            <a:xfrm flipV="1">
              <a:off x="2163" y="1426"/>
              <a:ext cx="1" cy="583"/>
            </a:xfrm>
            <a:prstGeom prst="line">
              <a:avLst/>
            </a:prstGeom>
            <a:noFill/>
            <a:ln w="3175">
              <a:solidFill>
                <a:srgbClr val="000080"/>
              </a:solidFill>
              <a:round/>
              <a:headEnd/>
              <a:tailEnd/>
            </a:ln>
          </p:spPr>
          <p:txBody>
            <a:bodyPr/>
            <a:lstStyle/>
            <a:p>
              <a:endParaRPr lang="ar-OM">
                <a:solidFill>
                  <a:schemeClr val="bg1"/>
                </a:solidFill>
              </a:endParaRPr>
            </a:p>
          </p:txBody>
        </p:sp>
        <p:sp>
          <p:nvSpPr>
            <p:cNvPr id="38" name="Freeform 37"/>
            <p:cNvSpPr>
              <a:spLocks/>
            </p:cNvSpPr>
            <p:nvPr/>
          </p:nvSpPr>
          <p:spPr bwMode="auto">
            <a:xfrm>
              <a:off x="2132" y="1372"/>
              <a:ext cx="62" cy="62"/>
            </a:xfrm>
            <a:custGeom>
              <a:avLst/>
              <a:gdLst>
                <a:gd name="T0" fmla="*/ 0 w 124"/>
                <a:gd name="T1" fmla="*/ 1 h 123"/>
                <a:gd name="T2" fmla="*/ 1 w 124"/>
                <a:gd name="T3" fmla="*/ 0 h 123"/>
                <a:gd name="T4" fmla="*/ 1 w 124"/>
                <a:gd name="T5" fmla="*/ 1 h 123"/>
                <a:gd name="T6" fmla="*/ 0 w 124"/>
                <a:gd name="T7" fmla="*/ 1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0" y="123"/>
                  </a:moveTo>
                  <a:lnTo>
                    <a:pt x="61" y="0"/>
                  </a:lnTo>
                  <a:lnTo>
                    <a:pt x="124" y="123"/>
                  </a:lnTo>
                  <a:lnTo>
                    <a:pt x="0" y="123"/>
                  </a:lnTo>
                  <a:close/>
                </a:path>
              </a:pathLst>
            </a:custGeom>
            <a:solidFill>
              <a:srgbClr val="000080"/>
            </a:solidFill>
            <a:ln w="9525">
              <a:noFill/>
              <a:round/>
              <a:headEnd/>
              <a:tailEnd/>
            </a:ln>
          </p:spPr>
          <p:txBody>
            <a:bodyPr/>
            <a:lstStyle/>
            <a:p>
              <a:endParaRPr lang="ar-OM">
                <a:solidFill>
                  <a:schemeClr val="bg1"/>
                </a:solidFill>
              </a:endParaRPr>
            </a:p>
          </p:txBody>
        </p:sp>
        <p:sp>
          <p:nvSpPr>
            <p:cNvPr id="39" name="Text Box 38"/>
            <p:cNvSpPr txBox="1">
              <a:spLocks noChangeArrowheads="1"/>
            </p:cNvSpPr>
            <p:nvPr/>
          </p:nvSpPr>
          <p:spPr bwMode="auto">
            <a:xfrm>
              <a:off x="1757" y="1586"/>
              <a:ext cx="460" cy="165"/>
            </a:xfrm>
            <a:prstGeom prst="rect">
              <a:avLst/>
            </a:prstGeom>
            <a:noFill/>
            <a:ln w="9525">
              <a:noFill/>
              <a:miter lim="800000"/>
              <a:headEnd/>
              <a:tailEnd/>
            </a:ln>
          </p:spPr>
          <p:txBody>
            <a:bodyPr wrap="none">
              <a:spAutoFit/>
            </a:bodyPr>
            <a:lstStyle/>
            <a:p>
              <a:pPr algn="l" rtl="0"/>
              <a:r>
                <a:rPr lang="ar-OM" sz="1100" b="1">
                  <a:solidFill>
                    <a:schemeClr val="bg1"/>
                  </a:solidFill>
                </a:rPr>
                <a:t>أربع سنوات</a:t>
              </a:r>
              <a:endParaRPr lang="en-US" sz="1100" b="1">
                <a:solidFill>
                  <a:schemeClr val="bg1"/>
                </a:solidFill>
              </a:endParaRPr>
            </a:p>
          </p:txBody>
        </p:sp>
      </p:grpSp>
      <p:grpSp>
        <p:nvGrpSpPr>
          <p:cNvPr id="40" name="Group 39"/>
          <p:cNvGrpSpPr>
            <a:grpSpLocks/>
          </p:cNvGrpSpPr>
          <p:nvPr/>
        </p:nvGrpSpPr>
        <p:grpSpPr bwMode="auto">
          <a:xfrm>
            <a:off x="4902200" y="1751012"/>
            <a:ext cx="728663" cy="1011238"/>
            <a:chOff x="3088" y="1372"/>
            <a:chExt cx="459" cy="637"/>
          </a:xfrm>
        </p:grpSpPr>
        <p:sp>
          <p:nvSpPr>
            <p:cNvPr id="41" name="Line 40"/>
            <p:cNvSpPr>
              <a:spLocks noChangeShapeType="1"/>
            </p:cNvSpPr>
            <p:nvPr/>
          </p:nvSpPr>
          <p:spPr bwMode="auto">
            <a:xfrm>
              <a:off x="3119" y="1372"/>
              <a:ext cx="1" cy="584"/>
            </a:xfrm>
            <a:prstGeom prst="line">
              <a:avLst/>
            </a:prstGeom>
            <a:noFill/>
            <a:ln w="3175">
              <a:solidFill>
                <a:srgbClr val="000080"/>
              </a:solidFill>
              <a:round/>
              <a:headEnd/>
              <a:tailEnd/>
            </a:ln>
          </p:spPr>
          <p:txBody>
            <a:bodyPr/>
            <a:lstStyle/>
            <a:p>
              <a:endParaRPr lang="ar-OM">
                <a:solidFill>
                  <a:schemeClr val="bg1"/>
                </a:solidFill>
              </a:endParaRPr>
            </a:p>
          </p:txBody>
        </p:sp>
        <p:sp>
          <p:nvSpPr>
            <p:cNvPr id="42" name="Freeform 41"/>
            <p:cNvSpPr>
              <a:spLocks/>
            </p:cNvSpPr>
            <p:nvPr/>
          </p:nvSpPr>
          <p:spPr bwMode="auto">
            <a:xfrm>
              <a:off x="3088" y="1948"/>
              <a:ext cx="62" cy="61"/>
            </a:xfrm>
            <a:custGeom>
              <a:avLst/>
              <a:gdLst>
                <a:gd name="T0" fmla="*/ 1 w 124"/>
                <a:gd name="T1" fmla="*/ 0 h 123"/>
                <a:gd name="T2" fmla="*/ 1 w 124"/>
                <a:gd name="T3" fmla="*/ 0 h 123"/>
                <a:gd name="T4" fmla="*/ 0 w 124"/>
                <a:gd name="T5" fmla="*/ 0 h 123"/>
                <a:gd name="T6" fmla="*/ 1 w 124"/>
                <a:gd name="T7" fmla="*/ 0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124" y="0"/>
                  </a:moveTo>
                  <a:lnTo>
                    <a:pt x="61" y="123"/>
                  </a:lnTo>
                  <a:lnTo>
                    <a:pt x="0" y="0"/>
                  </a:lnTo>
                  <a:lnTo>
                    <a:pt x="124" y="0"/>
                  </a:lnTo>
                  <a:close/>
                </a:path>
              </a:pathLst>
            </a:custGeom>
            <a:solidFill>
              <a:srgbClr val="000080"/>
            </a:solidFill>
            <a:ln w="9525">
              <a:noFill/>
              <a:round/>
              <a:headEnd/>
              <a:tailEnd/>
            </a:ln>
          </p:spPr>
          <p:txBody>
            <a:bodyPr/>
            <a:lstStyle/>
            <a:p>
              <a:endParaRPr lang="ar-OM">
                <a:solidFill>
                  <a:schemeClr val="bg1"/>
                </a:solidFill>
              </a:endParaRPr>
            </a:p>
          </p:txBody>
        </p:sp>
        <p:sp>
          <p:nvSpPr>
            <p:cNvPr id="43" name="Text Box 42"/>
            <p:cNvSpPr txBox="1">
              <a:spLocks noChangeArrowheads="1"/>
            </p:cNvSpPr>
            <p:nvPr/>
          </p:nvSpPr>
          <p:spPr bwMode="auto">
            <a:xfrm>
              <a:off x="3155" y="1586"/>
              <a:ext cx="392" cy="107"/>
            </a:xfrm>
            <a:prstGeom prst="rect">
              <a:avLst/>
            </a:prstGeom>
            <a:noFill/>
            <a:ln w="9525">
              <a:noFill/>
              <a:miter lim="800000"/>
              <a:headEnd/>
              <a:tailEnd/>
            </a:ln>
          </p:spPr>
          <p:txBody>
            <a:bodyPr wrap="none" lIns="0" tIns="0" rIns="0" bIns="0">
              <a:spAutoFit/>
            </a:bodyPr>
            <a:lstStyle/>
            <a:p>
              <a:pPr algn="l" rtl="0"/>
              <a:r>
                <a:rPr lang="en-US" sz="1100">
                  <a:solidFill>
                    <a:schemeClr val="bg1"/>
                  </a:solidFill>
                </a:rPr>
                <a:t> </a:t>
              </a:r>
              <a:r>
                <a:rPr lang="ar-OM" sz="1100" b="1">
                  <a:solidFill>
                    <a:schemeClr val="bg1"/>
                  </a:solidFill>
                </a:rPr>
                <a:t> أربع سنوات</a:t>
              </a:r>
              <a:endParaRPr lang="en-US" sz="1100" b="1">
                <a:solidFill>
                  <a:schemeClr val="bg1"/>
                </a:solidFill>
              </a:endParaRPr>
            </a:p>
          </p:txBody>
        </p:sp>
      </p:grpSp>
      <p:grpSp>
        <p:nvGrpSpPr>
          <p:cNvPr id="44" name="Group 43"/>
          <p:cNvGrpSpPr>
            <a:grpSpLocks/>
          </p:cNvGrpSpPr>
          <p:nvPr/>
        </p:nvGrpSpPr>
        <p:grpSpPr bwMode="auto">
          <a:xfrm>
            <a:off x="380778" y="4682954"/>
            <a:ext cx="3365500" cy="1633535"/>
            <a:chOff x="648" y="3219"/>
            <a:chExt cx="1970" cy="902"/>
          </a:xfrm>
        </p:grpSpPr>
        <p:sp>
          <p:nvSpPr>
            <p:cNvPr id="45" name="Rectangle 44"/>
            <p:cNvSpPr>
              <a:spLocks noChangeArrowheads="1"/>
            </p:cNvSpPr>
            <p:nvPr/>
          </p:nvSpPr>
          <p:spPr bwMode="auto">
            <a:xfrm>
              <a:off x="665" y="3219"/>
              <a:ext cx="1953" cy="902"/>
            </a:xfrm>
            <a:prstGeom prst="rect">
              <a:avLst/>
            </a:prstGeom>
            <a:solidFill>
              <a:srgbClr val="FFFFFF"/>
            </a:solidFill>
            <a:ln w="9525">
              <a:noFill/>
              <a:miter lim="800000"/>
              <a:headEnd/>
              <a:tailEnd/>
            </a:ln>
          </p:spPr>
          <p:txBody>
            <a:bodyPr/>
            <a:lstStyle/>
            <a:p>
              <a:pPr algn="l" rtl="0"/>
              <a:r>
                <a:rPr lang="ar-OM" sz="1600" b="1" dirty="0" smtClean="0"/>
                <a:t>الدراسة الذاتية                 </a:t>
              </a:r>
              <a:r>
                <a:rPr lang="en-US" sz="1600" b="1" dirty="0" smtClean="0"/>
                <a:t>    </a:t>
              </a:r>
              <a:endParaRPr lang="en-GB" sz="1600" b="1" dirty="0"/>
            </a:p>
          </p:txBody>
        </p:sp>
        <p:sp>
          <p:nvSpPr>
            <p:cNvPr id="46" name="Rectangle 45"/>
            <p:cNvSpPr>
              <a:spLocks noChangeArrowheads="1"/>
            </p:cNvSpPr>
            <p:nvPr/>
          </p:nvSpPr>
          <p:spPr bwMode="auto">
            <a:xfrm>
              <a:off x="665" y="3219"/>
              <a:ext cx="1953" cy="902"/>
            </a:xfrm>
            <a:prstGeom prst="rect">
              <a:avLst/>
            </a:prstGeom>
            <a:noFill/>
            <a:ln w="3175" cap="rnd">
              <a:solidFill>
                <a:srgbClr val="000000"/>
              </a:solidFill>
              <a:round/>
              <a:headEnd/>
              <a:tailEnd/>
            </a:ln>
          </p:spPr>
          <p:txBody>
            <a:bodyPr/>
            <a:lstStyle/>
            <a:p>
              <a:pPr algn="l" rtl="0"/>
              <a:endParaRPr lang="en-GB">
                <a:solidFill>
                  <a:schemeClr val="bg1"/>
                </a:solidFill>
              </a:endParaRPr>
            </a:p>
          </p:txBody>
        </p:sp>
        <p:sp>
          <p:nvSpPr>
            <p:cNvPr id="47" name="Rectangle 46"/>
            <p:cNvSpPr>
              <a:spLocks noChangeArrowheads="1"/>
            </p:cNvSpPr>
            <p:nvPr/>
          </p:nvSpPr>
          <p:spPr bwMode="auto">
            <a:xfrm>
              <a:off x="648" y="3226"/>
              <a:ext cx="1946" cy="238"/>
            </a:xfrm>
            <a:prstGeom prst="rect">
              <a:avLst/>
            </a:prstGeom>
            <a:noFill/>
            <a:ln w="9525">
              <a:noFill/>
              <a:miter lim="800000"/>
              <a:headEnd/>
              <a:tailEnd/>
            </a:ln>
          </p:spPr>
          <p:txBody>
            <a:bodyPr lIns="0" tIns="0" rIns="0" bIns="0">
              <a:spAutoFit/>
            </a:bodyPr>
            <a:lstStyle/>
            <a:p>
              <a:pPr algn="ctr" rtl="0"/>
              <a:endParaRPr lang="en-US" sz="1400" b="1" dirty="0" smtClean="0">
                <a:solidFill>
                  <a:schemeClr val="bg1"/>
                </a:solidFill>
              </a:endParaRPr>
            </a:p>
            <a:p>
              <a:pPr algn="ctr" rtl="0"/>
              <a:r>
                <a:rPr lang="en-US" sz="1400" b="1" dirty="0" smtClean="0"/>
                <a:t>Self Study  </a:t>
              </a:r>
              <a:endParaRPr lang="en-US" sz="1400" dirty="0"/>
            </a:p>
          </p:txBody>
        </p:sp>
        <p:sp>
          <p:nvSpPr>
            <p:cNvPr id="48" name="Freeform 48"/>
            <p:cNvSpPr>
              <a:spLocks/>
            </p:cNvSpPr>
            <p:nvPr/>
          </p:nvSpPr>
          <p:spPr bwMode="auto">
            <a:xfrm>
              <a:off x="1717" y="3519"/>
              <a:ext cx="751" cy="470"/>
            </a:xfrm>
            <a:custGeom>
              <a:avLst/>
              <a:gdLst>
                <a:gd name="T0" fmla="*/ 0 w 1512"/>
                <a:gd name="T1" fmla="*/ 0 h 945"/>
                <a:gd name="T2" fmla="*/ 0 w 1512"/>
                <a:gd name="T3" fmla="*/ 0 h 945"/>
                <a:gd name="T4" fmla="*/ 0 w 1512"/>
                <a:gd name="T5" fmla="*/ 0 h 945"/>
                <a:gd name="T6" fmla="*/ 0 w 1512"/>
                <a:gd name="T7" fmla="*/ 0 h 945"/>
                <a:gd name="T8" fmla="*/ 0 w 1512"/>
                <a:gd name="T9" fmla="*/ 0 h 945"/>
                <a:gd name="T10" fmla="*/ 0 w 1512"/>
                <a:gd name="T11" fmla="*/ 0 h 945"/>
                <a:gd name="T12" fmla="*/ 0 60000 65536"/>
                <a:gd name="T13" fmla="*/ 0 60000 65536"/>
                <a:gd name="T14" fmla="*/ 0 60000 65536"/>
                <a:gd name="T15" fmla="*/ 0 60000 65536"/>
                <a:gd name="T16" fmla="*/ 0 60000 65536"/>
                <a:gd name="T17" fmla="*/ 0 60000 65536"/>
                <a:gd name="T18" fmla="*/ 0 w 1512"/>
                <a:gd name="T19" fmla="*/ 0 h 945"/>
                <a:gd name="T20" fmla="*/ 1512 w 1512"/>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512" h="945">
                  <a:moveTo>
                    <a:pt x="0" y="794"/>
                  </a:moveTo>
                  <a:lnTo>
                    <a:pt x="0" y="0"/>
                  </a:lnTo>
                  <a:lnTo>
                    <a:pt x="1512" y="0"/>
                  </a:lnTo>
                  <a:lnTo>
                    <a:pt x="1512" y="794"/>
                  </a:lnTo>
                  <a:cubicBezTo>
                    <a:pt x="1282" y="643"/>
                    <a:pt x="985" y="643"/>
                    <a:pt x="756" y="794"/>
                  </a:cubicBezTo>
                  <a:cubicBezTo>
                    <a:pt x="527" y="945"/>
                    <a:pt x="229" y="945"/>
                    <a:pt x="0" y="794"/>
                  </a:cubicBezTo>
                  <a:close/>
                </a:path>
              </a:pathLst>
            </a:custGeom>
            <a:noFill/>
            <a:ln w="3175" cap="rnd">
              <a:solidFill>
                <a:srgbClr val="000000"/>
              </a:solidFill>
              <a:round/>
              <a:headEnd/>
              <a:tailEnd/>
            </a:ln>
          </p:spPr>
          <p:txBody>
            <a:bodyPr/>
            <a:lstStyle/>
            <a:p>
              <a:endParaRPr lang="ar-OM">
                <a:solidFill>
                  <a:schemeClr val="bg1"/>
                </a:solidFill>
              </a:endParaRPr>
            </a:p>
          </p:txBody>
        </p:sp>
        <p:sp>
          <p:nvSpPr>
            <p:cNvPr id="49" name="Rectangle 50"/>
            <p:cNvSpPr>
              <a:spLocks noChangeArrowheads="1"/>
            </p:cNvSpPr>
            <p:nvPr/>
          </p:nvSpPr>
          <p:spPr bwMode="auto">
            <a:xfrm>
              <a:off x="1900" y="3693"/>
              <a:ext cx="0" cy="119"/>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52" name="Line 55"/>
            <p:cNvSpPr>
              <a:spLocks noChangeShapeType="1"/>
            </p:cNvSpPr>
            <p:nvPr/>
          </p:nvSpPr>
          <p:spPr bwMode="auto">
            <a:xfrm>
              <a:off x="1567" y="3745"/>
              <a:ext cx="99" cy="1"/>
            </a:xfrm>
            <a:prstGeom prst="line">
              <a:avLst/>
            </a:prstGeom>
            <a:noFill/>
            <a:ln w="3175" cap="rnd">
              <a:solidFill>
                <a:srgbClr val="000000"/>
              </a:solidFill>
              <a:round/>
              <a:headEnd/>
              <a:tailEnd/>
            </a:ln>
          </p:spPr>
          <p:txBody>
            <a:bodyPr/>
            <a:lstStyle/>
            <a:p>
              <a:endParaRPr lang="ar-OM">
                <a:solidFill>
                  <a:schemeClr val="bg1"/>
                </a:solidFill>
              </a:endParaRPr>
            </a:p>
          </p:txBody>
        </p:sp>
        <p:sp>
          <p:nvSpPr>
            <p:cNvPr id="53" name="Freeform 56"/>
            <p:cNvSpPr>
              <a:spLocks/>
            </p:cNvSpPr>
            <p:nvPr/>
          </p:nvSpPr>
          <p:spPr bwMode="auto">
            <a:xfrm>
              <a:off x="1658" y="3716"/>
              <a:ext cx="59" cy="58"/>
            </a:xfrm>
            <a:custGeom>
              <a:avLst/>
              <a:gdLst>
                <a:gd name="T0" fmla="*/ 0 w 59"/>
                <a:gd name="T1" fmla="*/ 0 h 58"/>
                <a:gd name="T2" fmla="*/ 59 w 59"/>
                <a:gd name="T3" fmla="*/ 29 h 58"/>
                <a:gd name="T4" fmla="*/ 0 w 59"/>
                <a:gd name="T5" fmla="*/ 58 h 58"/>
                <a:gd name="T6" fmla="*/ 0 w 59"/>
                <a:gd name="T7" fmla="*/ 0 h 58"/>
                <a:gd name="T8" fmla="*/ 0 60000 65536"/>
                <a:gd name="T9" fmla="*/ 0 60000 65536"/>
                <a:gd name="T10" fmla="*/ 0 60000 65536"/>
                <a:gd name="T11" fmla="*/ 0 60000 65536"/>
                <a:gd name="T12" fmla="*/ 0 w 59"/>
                <a:gd name="T13" fmla="*/ 0 h 58"/>
                <a:gd name="T14" fmla="*/ 59 w 59"/>
                <a:gd name="T15" fmla="*/ 58 h 58"/>
              </a:gdLst>
              <a:ahLst/>
              <a:cxnLst>
                <a:cxn ang="T8">
                  <a:pos x="T0" y="T1"/>
                </a:cxn>
                <a:cxn ang="T9">
                  <a:pos x="T2" y="T3"/>
                </a:cxn>
                <a:cxn ang="T10">
                  <a:pos x="T4" y="T5"/>
                </a:cxn>
                <a:cxn ang="T11">
                  <a:pos x="T6" y="T7"/>
                </a:cxn>
              </a:cxnLst>
              <a:rect l="T12" t="T13" r="T14" b="T15"/>
              <a:pathLst>
                <a:path w="59" h="58">
                  <a:moveTo>
                    <a:pt x="0" y="0"/>
                  </a:moveTo>
                  <a:lnTo>
                    <a:pt x="59" y="29"/>
                  </a:lnTo>
                  <a:lnTo>
                    <a:pt x="0" y="58"/>
                  </a:lnTo>
                  <a:lnTo>
                    <a:pt x="0" y="0"/>
                  </a:lnTo>
                  <a:close/>
                </a:path>
              </a:pathLst>
            </a:custGeom>
            <a:solidFill>
              <a:srgbClr val="000000"/>
            </a:solidFill>
            <a:ln w="9525">
              <a:noFill/>
              <a:round/>
              <a:headEnd/>
              <a:tailEnd/>
            </a:ln>
          </p:spPr>
          <p:txBody>
            <a:bodyPr/>
            <a:lstStyle/>
            <a:p>
              <a:endParaRPr lang="ar-OM">
                <a:solidFill>
                  <a:schemeClr val="bg1"/>
                </a:solidFill>
              </a:endParaRPr>
            </a:p>
          </p:txBody>
        </p:sp>
        <p:sp>
          <p:nvSpPr>
            <p:cNvPr id="54" name="Freeform 47"/>
            <p:cNvSpPr>
              <a:spLocks/>
            </p:cNvSpPr>
            <p:nvPr/>
          </p:nvSpPr>
          <p:spPr bwMode="auto">
            <a:xfrm>
              <a:off x="1717" y="3519"/>
              <a:ext cx="751" cy="470"/>
            </a:xfrm>
            <a:custGeom>
              <a:avLst/>
              <a:gdLst>
                <a:gd name="T0" fmla="*/ 0 w 1512"/>
                <a:gd name="T1" fmla="*/ 0 h 945"/>
                <a:gd name="T2" fmla="*/ 0 w 1512"/>
                <a:gd name="T3" fmla="*/ 0 h 945"/>
                <a:gd name="T4" fmla="*/ 0 w 1512"/>
                <a:gd name="T5" fmla="*/ 0 h 945"/>
                <a:gd name="T6" fmla="*/ 0 w 1512"/>
                <a:gd name="T7" fmla="*/ 0 h 945"/>
                <a:gd name="T8" fmla="*/ 0 w 1512"/>
                <a:gd name="T9" fmla="*/ 0 h 945"/>
                <a:gd name="T10" fmla="*/ 0 w 1512"/>
                <a:gd name="T11" fmla="*/ 0 h 945"/>
                <a:gd name="T12" fmla="*/ 0 60000 65536"/>
                <a:gd name="T13" fmla="*/ 0 60000 65536"/>
                <a:gd name="T14" fmla="*/ 0 60000 65536"/>
                <a:gd name="T15" fmla="*/ 0 60000 65536"/>
                <a:gd name="T16" fmla="*/ 0 60000 65536"/>
                <a:gd name="T17" fmla="*/ 0 60000 65536"/>
                <a:gd name="T18" fmla="*/ 0 w 1512"/>
                <a:gd name="T19" fmla="*/ 0 h 945"/>
                <a:gd name="T20" fmla="*/ 1512 w 1512"/>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512" h="945">
                  <a:moveTo>
                    <a:pt x="0" y="794"/>
                  </a:moveTo>
                  <a:lnTo>
                    <a:pt x="0" y="0"/>
                  </a:lnTo>
                  <a:lnTo>
                    <a:pt x="1512" y="0"/>
                  </a:lnTo>
                  <a:lnTo>
                    <a:pt x="1512" y="794"/>
                  </a:lnTo>
                  <a:cubicBezTo>
                    <a:pt x="1282" y="643"/>
                    <a:pt x="985" y="643"/>
                    <a:pt x="756" y="794"/>
                  </a:cubicBezTo>
                  <a:cubicBezTo>
                    <a:pt x="527" y="945"/>
                    <a:pt x="229" y="945"/>
                    <a:pt x="0" y="794"/>
                  </a:cubicBezTo>
                  <a:close/>
                </a:path>
              </a:pathLst>
            </a:custGeom>
            <a:solidFill>
              <a:srgbClr val="FFFF99"/>
            </a:solidFill>
            <a:ln w="0">
              <a:solidFill>
                <a:srgbClr val="000000"/>
              </a:solidFill>
              <a:round/>
              <a:headEnd/>
              <a:tailEnd/>
            </a:ln>
          </p:spPr>
          <p:txBody>
            <a:bodyPr tIns="0"/>
            <a:lstStyle/>
            <a:p>
              <a:pPr rtl="0"/>
              <a:r>
                <a:rPr lang="ar-OM" sz="1200" b="1" dirty="0"/>
                <a:t>وثيقة الدراسة الذاتية</a:t>
              </a:r>
            </a:p>
            <a:p>
              <a:pPr algn="ctr" rtl="0"/>
              <a:r>
                <a:rPr lang="en-US" sz="1200" dirty="0"/>
                <a:t>Quality Audit  Portfolio</a:t>
              </a:r>
            </a:p>
          </p:txBody>
        </p:sp>
      </p:grpSp>
      <p:grpSp>
        <p:nvGrpSpPr>
          <p:cNvPr id="55" name="Group 57"/>
          <p:cNvGrpSpPr>
            <a:grpSpLocks/>
          </p:cNvGrpSpPr>
          <p:nvPr/>
        </p:nvGrpSpPr>
        <p:grpSpPr bwMode="auto">
          <a:xfrm>
            <a:off x="5695950" y="4598988"/>
            <a:ext cx="3143250" cy="1725612"/>
            <a:chOff x="3184" y="3219"/>
            <a:chExt cx="2012" cy="902"/>
          </a:xfrm>
        </p:grpSpPr>
        <p:sp>
          <p:nvSpPr>
            <p:cNvPr id="56" name="Rectangle 58"/>
            <p:cNvSpPr>
              <a:spLocks noChangeArrowheads="1"/>
            </p:cNvSpPr>
            <p:nvPr/>
          </p:nvSpPr>
          <p:spPr bwMode="auto">
            <a:xfrm>
              <a:off x="3188" y="3219"/>
              <a:ext cx="1952" cy="902"/>
            </a:xfrm>
            <a:prstGeom prst="rect">
              <a:avLst/>
            </a:prstGeom>
            <a:solidFill>
              <a:srgbClr val="FFFFFF"/>
            </a:solidFill>
            <a:ln w="9525">
              <a:noFill/>
              <a:miter lim="800000"/>
              <a:headEnd/>
              <a:tailEnd/>
            </a:ln>
          </p:spPr>
          <p:txBody>
            <a:bodyPr/>
            <a:lstStyle/>
            <a:p>
              <a:pPr algn="l" rtl="0"/>
              <a:endParaRPr lang="en-GB">
                <a:solidFill>
                  <a:schemeClr val="bg1"/>
                </a:solidFill>
              </a:endParaRPr>
            </a:p>
          </p:txBody>
        </p:sp>
        <p:sp>
          <p:nvSpPr>
            <p:cNvPr id="57" name="Rectangle 59"/>
            <p:cNvSpPr>
              <a:spLocks noChangeArrowheads="1"/>
            </p:cNvSpPr>
            <p:nvPr/>
          </p:nvSpPr>
          <p:spPr bwMode="auto">
            <a:xfrm>
              <a:off x="3188" y="3219"/>
              <a:ext cx="1952" cy="902"/>
            </a:xfrm>
            <a:prstGeom prst="rect">
              <a:avLst/>
            </a:prstGeom>
            <a:noFill/>
            <a:ln w="3175" cap="rnd">
              <a:solidFill>
                <a:srgbClr val="000000"/>
              </a:solidFill>
              <a:round/>
              <a:headEnd/>
              <a:tailEnd/>
            </a:ln>
          </p:spPr>
          <p:txBody>
            <a:bodyPr/>
            <a:lstStyle/>
            <a:p>
              <a:pPr algn="l" rtl="0"/>
              <a:endParaRPr lang="en-GB">
                <a:solidFill>
                  <a:schemeClr val="bg1"/>
                </a:solidFill>
              </a:endParaRPr>
            </a:p>
          </p:txBody>
        </p:sp>
        <p:sp>
          <p:nvSpPr>
            <p:cNvPr id="58" name="Rectangle 60"/>
            <p:cNvSpPr>
              <a:spLocks noChangeArrowheads="1"/>
            </p:cNvSpPr>
            <p:nvPr/>
          </p:nvSpPr>
          <p:spPr bwMode="auto">
            <a:xfrm>
              <a:off x="3184" y="3240"/>
              <a:ext cx="2012" cy="755"/>
            </a:xfrm>
            <a:prstGeom prst="rect">
              <a:avLst/>
            </a:prstGeom>
            <a:noFill/>
            <a:ln w="9525">
              <a:noFill/>
              <a:miter lim="800000"/>
              <a:headEnd/>
              <a:tailEnd/>
            </a:ln>
          </p:spPr>
          <p:txBody>
            <a:bodyPr lIns="0" tIns="0" rIns="0" bIns="0">
              <a:spAutoFit/>
            </a:bodyPr>
            <a:lstStyle/>
            <a:p>
              <a:pPr algn="ctr" rtl="0"/>
              <a:r>
                <a:rPr lang="ar-OM" sz="1400" b="1" dirty="0"/>
                <a:t>ا</a:t>
              </a:r>
              <a:r>
                <a:rPr lang="ar-OM" sz="1600" b="1" dirty="0"/>
                <a:t>لمراجعة الخارجية </a:t>
              </a:r>
            </a:p>
            <a:p>
              <a:pPr algn="ctr" rtl="0"/>
              <a:r>
                <a:rPr lang="en-US" sz="1400" b="1" dirty="0"/>
                <a:t>External Review </a:t>
              </a:r>
            </a:p>
            <a:p>
              <a:pPr algn="ctr" rtl="0"/>
              <a:endParaRPr lang="en-US" sz="1600" b="1" dirty="0">
                <a:solidFill>
                  <a:schemeClr val="bg1"/>
                </a:solidFill>
              </a:endParaRPr>
            </a:p>
            <a:p>
              <a:pPr algn="ctr" rtl="0"/>
              <a:endParaRPr lang="en-US" sz="1600" b="1" dirty="0">
                <a:solidFill>
                  <a:schemeClr val="bg1"/>
                </a:solidFill>
              </a:endParaRPr>
            </a:p>
            <a:p>
              <a:pPr algn="ctr" rtl="0"/>
              <a:endParaRPr lang="ar-OM" sz="1600" b="1" dirty="0">
                <a:solidFill>
                  <a:schemeClr val="bg1"/>
                </a:solidFill>
              </a:endParaRPr>
            </a:p>
            <a:p>
              <a:pPr algn="ctr" rtl="0"/>
              <a:endParaRPr lang="en-US" sz="1400" b="1" dirty="0">
                <a:solidFill>
                  <a:schemeClr val="bg1"/>
                </a:solidFill>
              </a:endParaRPr>
            </a:p>
          </p:txBody>
        </p:sp>
        <p:sp>
          <p:nvSpPr>
            <p:cNvPr id="59" name="Freeform 61"/>
            <p:cNvSpPr>
              <a:spLocks/>
            </p:cNvSpPr>
            <p:nvPr/>
          </p:nvSpPr>
          <p:spPr bwMode="auto">
            <a:xfrm>
              <a:off x="4239" y="3519"/>
              <a:ext cx="751" cy="470"/>
            </a:xfrm>
            <a:custGeom>
              <a:avLst/>
              <a:gdLst>
                <a:gd name="T0" fmla="*/ 0 w 1512"/>
                <a:gd name="T1" fmla="*/ 0 h 945"/>
                <a:gd name="T2" fmla="*/ 0 w 1512"/>
                <a:gd name="T3" fmla="*/ 0 h 945"/>
                <a:gd name="T4" fmla="*/ 0 w 1512"/>
                <a:gd name="T5" fmla="*/ 0 h 945"/>
                <a:gd name="T6" fmla="*/ 0 w 1512"/>
                <a:gd name="T7" fmla="*/ 0 h 945"/>
                <a:gd name="T8" fmla="*/ 0 w 1512"/>
                <a:gd name="T9" fmla="*/ 0 h 945"/>
                <a:gd name="T10" fmla="*/ 0 w 1512"/>
                <a:gd name="T11" fmla="*/ 0 h 945"/>
                <a:gd name="T12" fmla="*/ 0 60000 65536"/>
                <a:gd name="T13" fmla="*/ 0 60000 65536"/>
                <a:gd name="T14" fmla="*/ 0 60000 65536"/>
                <a:gd name="T15" fmla="*/ 0 60000 65536"/>
                <a:gd name="T16" fmla="*/ 0 60000 65536"/>
                <a:gd name="T17" fmla="*/ 0 60000 65536"/>
                <a:gd name="T18" fmla="*/ 0 w 1512"/>
                <a:gd name="T19" fmla="*/ 0 h 945"/>
                <a:gd name="T20" fmla="*/ 1512 w 1512"/>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512" h="945">
                  <a:moveTo>
                    <a:pt x="0" y="794"/>
                  </a:moveTo>
                  <a:lnTo>
                    <a:pt x="0" y="0"/>
                  </a:lnTo>
                  <a:lnTo>
                    <a:pt x="1512" y="0"/>
                  </a:lnTo>
                  <a:lnTo>
                    <a:pt x="1512" y="794"/>
                  </a:lnTo>
                  <a:cubicBezTo>
                    <a:pt x="1283" y="643"/>
                    <a:pt x="986" y="643"/>
                    <a:pt x="756" y="794"/>
                  </a:cubicBezTo>
                  <a:cubicBezTo>
                    <a:pt x="527" y="945"/>
                    <a:pt x="230" y="945"/>
                    <a:pt x="0" y="794"/>
                  </a:cubicBezTo>
                  <a:close/>
                </a:path>
              </a:pathLst>
            </a:custGeom>
            <a:solidFill>
              <a:srgbClr val="FFFF99"/>
            </a:solidFill>
            <a:ln w="0">
              <a:solidFill>
                <a:srgbClr val="000000"/>
              </a:solidFill>
              <a:round/>
              <a:headEnd/>
              <a:tailEnd/>
            </a:ln>
          </p:spPr>
          <p:txBody>
            <a:bodyPr/>
            <a:lstStyle/>
            <a:p>
              <a:pPr algn="ctr" rtl="0"/>
              <a:r>
                <a:rPr lang="ar-OM" sz="1200" b="1" dirty="0"/>
                <a:t>تقرير تدقيق الجودةَ</a:t>
              </a:r>
            </a:p>
            <a:p>
              <a:pPr algn="ctr" rtl="0"/>
              <a:r>
                <a:rPr lang="en-US" sz="1100" dirty="0"/>
                <a:t>Quality Audit Report</a:t>
              </a:r>
            </a:p>
          </p:txBody>
        </p:sp>
        <p:sp>
          <p:nvSpPr>
            <p:cNvPr id="60" name="Freeform 62"/>
            <p:cNvSpPr>
              <a:spLocks/>
            </p:cNvSpPr>
            <p:nvPr/>
          </p:nvSpPr>
          <p:spPr bwMode="auto">
            <a:xfrm>
              <a:off x="4239" y="3519"/>
              <a:ext cx="751" cy="470"/>
            </a:xfrm>
            <a:custGeom>
              <a:avLst/>
              <a:gdLst>
                <a:gd name="T0" fmla="*/ 0 w 1512"/>
                <a:gd name="T1" fmla="*/ 0 h 945"/>
                <a:gd name="T2" fmla="*/ 0 w 1512"/>
                <a:gd name="T3" fmla="*/ 0 h 945"/>
                <a:gd name="T4" fmla="*/ 0 w 1512"/>
                <a:gd name="T5" fmla="*/ 0 h 945"/>
                <a:gd name="T6" fmla="*/ 0 w 1512"/>
                <a:gd name="T7" fmla="*/ 0 h 945"/>
                <a:gd name="T8" fmla="*/ 0 w 1512"/>
                <a:gd name="T9" fmla="*/ 0 h 945"/>
                <a:gd name="T10" fmla="*/ 0 w 1512"/>
                <a:gd name="T11" fmla="*/ 0 h 945"/>
                <a:gd name="T12" fmla="*/ 0 60000 65536"/>
                <a:gd name="T13" fmla="*/ 0 60000 65536"/>
                <a:gd name="T14" fmla="*/ 0 60000 65536"/>
                <a:gd name="T15" fmla="*/ 0 60000 65536"/>
                <a:gd name="T16" fmla="*/ 0 60000 65536"/>
                <a:gd name="T17" fmla="*/ 0 60000 65536"/>
                <a:gd name="T18" fmla="*/ 0 w 1512"/>
                <a:gd name="T19" fmla="*/ 0 h 945"/>
                <a:gd name="T20" fmla="*/ 1512 w 1512"/>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512" h="945">
                  <a:moveTo>
                    <a:pt x="0" y="794"/>
                  </a:moveTo>
                  <a:lnTo>
                    <a:pt x="0" y="0"/>
                  </a:lnTo>
                  <a:lnTo>
                    <a:pt x="1512" y="0"/>
                  </a:lnTo>
                  <a:lnTo>
                    <a:pt x="1512" y="794"/>
                  </a:lnTo>
                  <a:cubicBezTo>
                    <a:pt x="1283" y="643"/>
                    <a:pt x="986" y="643"/>
                    <a:pt x="756" y="794"/>
                  </a:cubicBezTo>
                  <a:cubicBezTo>
                    <a:pt x="527" y="945"/>
                    <a:pt x="230" y="945"/>
                    <a:pt x="0" y="794"/>
                  </a:cubicBezTo>
                  <a:close/>
                </a:path>
              </a:pathLst>
            </a:custGeom>
            <a:noFill/>
            <a:ln w="3175" cap="rnd">
              <a:solidFill>
                <a:srgbClr val="000000"/>
              </a:solidFill>
              <a:round/>
              <a:headEnd/>
              <a:tailEnd/>
            </a:ln>
          </p:spPr>
          <p:txBody>
            <a:bodyPr/>
            <a:lstStyle/>
            <a:p>
              <a:endParaRPr lang="ar-OM">
                <a:solidFill>
                  <a:schemeClr val="bg1"/>
                </a:solidFill>
              </a:endParaRPr>
            </a:p>
          </p:txBody>
        </p:sp>
        <p:sp>
          <p:nvSpPr>
            <p:cNvPr id="61" name="Rectangle 63"/>
            <p:cNvSpPr>
              <a:spLocks noChangeArrowheads="1"/>
            </p:cNvSpPr>
            <p:nvPr/>
          </p:nvSpPr>
          <p:spPr bwMode="auto">
            <a:xfrm>
              <a:off x="4316" y="3565"/>
              <a:ext cx="0" cy="113"/>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62" name="Rectangle 64"/>
            <p:cNvSpPr>
              <a:spLocks noChangeArrowheads="1"/>
            </p:cNvSpPr>
            <p:nvPr/>
          </p:nvSpPr>
          <p:spPr bwMode="auto">
            <a:xfrm>
              <a:off x="4459" y="3693"/>
              <a:ext cx="0" cy="113"/>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63" name="Rectangle 65"/>
            <p:cNvSpPr>
              <a:spLocks noChangeArrowheads="1"/>
            </p:cNvSpPr>
            <p:nvPr/>
          </p:nvSpPr>
          <p:spPr bwMode="auto">
            <a:xfrm>
              <a:off x="3245" y="3511"/>
              <a:ext cx="878" cy="467"/>
            </a:xfrm>
            <a:prstGeom prst="rect">
              <a:avLst/>
            </a:prstGeom>
            <a:solidFill>
              <a:srgbClr val="FFFF99"/>
            </a:solidFill>
            <a:ln w="9525">
              <a:noFill/>
              <a:miter lim="800000"/>
              <a:headEnd/>
              <a:tailEnd/>
            </a:ln>
          </p:spPr>
          <p:txBody>
            <a:bodyPr bIns="0"/>
            <a:lstStyle/>
            <a:p>
              <a:pPr algn="ctr" rtl="0"/>
              <a:r>
                <a:rPr lang="ar-OM" sz="1200" b="1" dirty="0" smtClean="0"/>
                <a:t>أنشطة المراجعة </a:t>
              </a:r>
            </a:p>
            <a:p>
              <a:pPr algn="ctr" rtl="0"/>
              <a:r>
                <a:rPr lang="ar-OM" sz="1200" b="1" dirty="0" smtClean="0"/>
                <a:t>الخارجية </a:t>
              </a:r>
              <a:endParaRPr lang="en-US" sz="1200" b="1" dirty="0" smtClean="0"/>
            </a:p>
            <a:p>
              <a:pPr algn="ctr" rtl="0"/>
              <a:r>
                <a:rPr lang="en-US" sz="1100" dirty="0" smtClean="0"/>
                <a:t>External </a:t>
              </a:r>
              <a:r>
                <a:rPr lang="en-US" sz="1100" dirty="0"/>
                <a:t>Review Activities</a:t>
              </a:r>
              <a:endParaRPr lang="en-GB" sz="1100" dirty="0"/>
            </a:p>
          </p:txBody>
        </p:sp>
        <p:sp>
          <p:nvSpPr>
            <p:cNvPr id="64" name="Rectangle 66"/>
            <p:cNvSpPr>
              <a:spLocks noChangeArrowheads="1"/>
            </p:cNvSpPr>
            <p:nvPr/>
          </p:nvSpPr>
          <p:spPr bwMode="auto">
            <a:xfrm>
              <a:off x="3245" y="3519"/>
              <a:ext cx="859" cy="452"/>
            </a:xfrm>
            <a:prstGeom prst="rect">
              <a:avLst/>
            </a:prstGeom>
            <a:noFill/>
            <a:ln w="3175" cap="rnd">
              <a:solidFill>
                <a:srgbClr val="000000"/>
              </a:solidFill>
              <a:round/>
              <a:headEnd/>
              <a:tailEnd/>
            </a:ln>
          </p:spPr>
          <p:txBody>
            <a:bodyPr/>
            <a:lstStyle/>
            <a:p>
              <a:pPr algn="l" rtl="0"/>
              <a:endParaRPr lang="en-GB">
                <a:solidFill>
                  <a:schemeClr val="bg1"/>
                </a:solidFill>
              </a:endParaRPr>
            </a:p>
          </p:txBody>
        </p:sp>
        <p:sp>
          <p:nvSpPr>
            <p:cNvPr id="65" name="Rectangle 67"/>
            <p:cNvSpPr>
              <a:spLocks noChangeArrowheads="1"/>
            </p:cNvSpPr>
            <p:nvPr/>
          </p:nvSpPr>
          <p:spPr bwMode="auto">
            <a:xfrm>
              <a:off x="3521" y="3558"/>
              <a:ext cx="0" cy="113"/>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66" name="Rectangle 68"/>
            <p:cNvSpPr>
              <a:spLocks noChangeArrowheads="1"/>
            </p:cNvSpPr>
            <p:nvPr/>
          </p:nvSpPr>
          <p:spPr bwMode="auto">
            <a:xfrm>
              <a:off x="3537" y="3685"/>
              <a:ext cx="26" cy="113"/>
            </a:xfrm>
            <a:prstGeom prst="rect">
              <a:avLst/>
            </a:prstGeom>
            <a:noFill/>
            <a:ln w="9525">
              <a:noFill/>
              <a:miter lim="800000"/>
              <a:headEnd/>
              <a:tailEnd/>
            </a:ln>
          </p:spPr>
          <p:txBody>
            <a:bodyPr wrap="none" lIns="0" tIns="0" rIns="0" bIns="0">
              <a:spAutoFit/>
            </a:bodyPr>
            <a:lstStyle/>
            <a:p>
              <a:pPr algn="l" rtl="0"/>
              <a:r>
                <a:rPr lang="en-US" sz="1400">
                  <a:solidFill>
                    <a:schemeClr val="bg1"/>
                  </a:solidFill>
                </a:rPr>
                <a:t> </a:t>
              </a:r>
            </a:p>
          </p:txBody>
        </p:sp>
        <p:sp>
          <p:nvSpPr>
            <p:cNvPr id="67" name="Rectangle 69"/>
            <p:cNvSpPr>
              <a:spLocks noChangeArrowheads="1"/>
            </p:cNvSpPr>
            <p:nvPr/>
          </p:nvSpPr>
          <p:spPr bwMode="auto">
            <a:xfrm>
              <a:off x="3505" y="3812"/>
              <a:ext cx="0" cy="113"/>
            </a:xfrm>
            <a:prstGeom prst="rect">
              <a:avLst/>
            </a:prstGeom>
            <a:noFill/>
            <a:ln w="9525">
              <a:noFill/>
              <a:miter lim="800000"/>
              <a:headEnd/>
              <a:tailEnd/>
            </a:ln>
          </p:spPr>
          <p:txBody>
            <a:bodyPr wrap="none" lIns="0" tIns="0" rIns="0" bIns="0">
              <a:spAutoFit/>
            </a:bodyPr>
            <a:lstStyle/>
            <a:p>
              <a:pPr algn="l" rtl="0"/>
              <a:endParaRPr lang="ar-OM" sz="1400">
                <a:solidFill>
                  <a:schemeClr val="bg1"/>
                </a:solidFill>
              </a:endParaRPr>
            </a:p>
          </p:txBody>
        </p:sp>
        <p:sp>
          <p:nvSpPr>
            <p:cNvPr id="68" name="Line 70"/>
            <p:cNvSpPr>
              <a:spLocks noChangeShapeType="1"/>
            </p:cNvSpPr>
            <p:nvPr/>
          </p:nvSpPr>
          <p:spPr bwMode="auto">
            <a:xfrm>
              <a:off x="4089" y="3745"/>
              <a:ext cx="99" cy="1"/>
            </a:xfrm>
            <a:prstGeom prst="line">
              <a:avLst/>
            </a:prstGeom>
            <a:noFill/>
            <a:ln w="3175" cap="rnd">
              <a:solidFill>
                <a:srgbClr val="000000"/>
              </a:solidFill>
              <a:round/>
              <a:headEnd/>
              <a:tailEnd/>
            </a:ln>
          </p:spPr>
          <p:txBody>
            <a:bodyPr/>
            <a:lstStyle/>
            <a:p>
              <a:endParaRPr lang="ar-OM">
                <a:solidFill>
                  <a:schemeClr val="bg1"/>
                </a:solidFill>
              </a:endParaRPr>
            </a:p>
          </p:txBody>
        </p:sp>
        <p:sp>
          <p:nvSpPr>
            <p:cNvPr id="69" name="Freeform 71"/>
            <p:cNvSpPr>
              <a:spLocks/>
            </p:cNvSpPr>
            <p:nvPr/>
          </p:nvSpPr>
          <p:spPr bwMode="auto">
            <a:xfrm>
              <a:off x="4181" y="3716"/>
              <a:ext cx="58" cy="58"/>
            </a:xfrm>
            <a:custGeom>
              <a:avLst/>
              <a:gdLst>
                <a:gd name="T0" fmla="*/ 0 w 58"/>
                <a:gd name="T1" fmla="*/ 0 h 58"/>
                <a:gd name="T2" fmla="*/ 58 w 58"/>
                <a:gd name="T3" fmla="*/ 29 h 58"/>
                <a:gd name="T4" fmla="*/ 0 w 58"/>
                <a:gd name="T5" fmla="*/ 58 h 58"/>
                <a:gd name="T6" fmla="*/ 0 w 58"/>
                <a:gd name="T7" fmla="*/ 0 h 58"/>
                <a:gd name="T8" fmla="*/ 0 60000 65536"/>
                <a:gd name="T9" fmla="*/ 0 60000 65536"/>
                <a:gd name="T10" fmla="*/ 0 60000 65536"/>
                <a:gd name="T11" fmla="*/ 0 60000 65536"/>
                <a:gd name="T12" fmla="*/ 0 w 58"/>
                <a:gd name="T13" fmla="*/ 0 h 58"/>
                <a:gd name="T14" fmla="*/ 58 w 58"/>
                <a:gd name="T15" fmla="*/ 58 h 58"/>
              </a:gdLst>
              <a:ahLst/>
              <a:cxnLst>
                <a:cxn ang="T8">
                  <a:pos x="T0" y="T1"/>
                </a:cxn>
                <a:cxn ang="T9">
                  <a:pos x="T2" y="T3"/>
                </a:cxn>
                <a:cxn ang="T10">
                  <a:pos x="T4" y="T5"/>
                </a:cxn>
                <a:cxn ang="T11">
                  <a:pos x="T6" y="T7"/>
                </a:cxn>
              </a:cxnLst>
              <a:rect l="T12" t="T13" r="T14" b="T15"/>
              <a:pathLst>
                <a:path w="58" h="58">
                  <a:moveTo>
                    <a:pt x="0" y="0"/>
                  </a:moveTo>
                  <a:lnTo>
                    <a:pt x="58" y="29"/>
                  </a:lnTo>
                  <a:lnTo>
                    <a:pt x="0" y="58"/>
                  </a:lnTo>
                  <a:lnTo>
                    <a:pt x="0" y="0"/>
                  </a:lnTo>
                  <a:close/>
                </a:path>
              </a:pathLst>
            </a:custGeom>
            <a:solidFill>
              <a:srgbClr val="000000"/>
            </a:solidFill>
            <a:ln w="9525">
              <a:noFill/>
              <a:round/>
              <a:headEnd/>
              <a:tailEnd/>
            </a:ln>
          </p:spPr>
          <p:txBody>
            <a:bodyPr/>
            <a:lstStyle/>
            <a:p>
              <a:endParaRPr lang="ar-OM">
                <a:solidFill>
                  <a:schemeClr val="bg1"/>
                </a:solidFill>
              </a:endParaRPr>
            </a:p>
          </p:txBody>
        </p:sp>
      </p:grpSp>
      <p:sp>
        <p:nvSpPr>
          <p:cNvPr id="70" name="Rectangle 72"/>
          <p:cNvSpPr>
            <a:spLocks noChangeArrowheads="1"/>
          </p:cNvSpPr>
          <p:nvPr/>
        </p:nvSpPr>
        <p:spPr bwMode="auto">
          <a:xfrm>
            <a:off x="3305175" y="473075"/>
            <a:ext cx="1758950" cy="1266825"/>
          </a:xfrm>
          <a:prstGeom prst="rect">
            <a:avLst/>
          </a:prstGeom>
          <a:noFill/>
          <a:ln w="57150">
            <a:solidFill>
              <a:srgbClr val="990000"/>
            </a:solidFill>
            <a:miter lim="800000"/>
            <a:headEnd/>
            <a:tailEnd/>
          </a:ln>
        </p:spPr>
        <p:txBody>
          <a:bodyPr wrap="none" anchor="ctr"/>
          <a:lstStyle/>
          <a:p>
            <a:pPr algn="l" rtl="0"/>
            <a:endParaRPr lang="en-GB">
              <a:solidFill>
                <a:schemeClr val="bg1"/>
              </a:solidFill>
            </a:endParaRPr>
          </a:p>
        </p:txBody>
      </p:sp>
      <p:sp>
        <p:nvSpPr>
          <p:cNvPr id="71" name="Rectangle 51"/>
          <p:cNvSpPr>
            <a:spLocks noChangeArrowheads="1"/>
          </p:cNvSpPr>
          <p:nvPr/>
        </p:nvSpPr>
        <p:spPr bwMode="auto">
          <a:xfrm>
            <a:off x="457200" y="5172670"/>
            <a:ext cx="1447800" cy="923330"/>
          </a:xfrm>
          <a:prstGeom prst="rect">
            <a:avLst/>
          </a:prstGeom>
          <a:solidFill>
            <a:srgbClr val="FFFF99"/>
          </a:solidFill>
          <a:ln w="9525">
            <a:solidFill>
              <a:schemeClr val="tx1"/>
            </a:solidFill>
            <a:miter lim="800000"/>
            <a:headEnd/>
            <a:tailEnd/>
          </a:ln>
        </p:spPr>
        <p:txBody>
          <a:bodyPr wrap="square" tIns="91440" bIns="274320">
            <a:spAutoFit/>
          </a:bodyPr>
          <a:lstStyle/>
          <a:p>
            <a:pPr algn="ctr" rtl="1"/>
            <a:endParaRPr lang="ar-OM" sz="1200" b="1" dirty="0" smtClean="0"/>
          </a:p>
          <a:p>
            <a:pPr algn="ctr" rtl="1"/>
            <a:r>
              <a:rPr lang="ar-OM" sz="1200" b="1" dirty="0" smtClean="0"/>
              <a:t>أنشطة </a:t>
            </a:r>
            <a:r>
              <a:rPr lang="ar-OM" sz="1200" b="1" dirty="0"/>
              <a:t>الدراسة الذاتية </a:t>
            </a:r>
            <a:endParaRPr lang="ar-OM" sz="1400" b="1" dirty="0"/>
          </a:p>
          <a:p>
            <a:pPr algn="ctr" rtl="0"/>
            <a:r>
              <a:rPr lang="en-US" sz="1200" dirty="0"/>
              <a:t>Self Study Activities</a:t>
            </a:r>
            <a:endParaRPr lang="en-GB"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par>
                          <p:cTn id="11" fill="hold">
                            <p:stCondLst>
                              <p:cond delay="0"/>
                            </p:stCondLst>
                            <p:childTnLst>
                              <p:par>
                                <p:cTn id="12" presetID="7" presetClass="emph" presetSubtype="2" repeatCount="indefinite" accel="50000" decel="50000" autoRev="1" fill="hold" nodeType="afterEffect">
                                  <p:stCondLst>
                                    <p:cond delay="0"/>
                                  </p:stCondLst>
                                  <p:childTnLst>
                                    <p:animClr clrSpc="rgb" dir="cw">
                                      <p:cBhvr>
                                        <p:cTn id="13" dur="500" fill="hold"/>
                                        <p:tgtEl>
                                          <p:spTgt spid="70"/>
                                        </p:tgtEl>
                                        <p:attrNameLst>
                                          <p:attrName>stroke.color</p:attrName>
                                        </p:attrNameLst>
                                      </p:cBhvr>
                                      <p:to>
                                        <a:schemeClr val="bg1"/>
                                      </p:to>
                                    </p:animClr>
                                    <p:set>
                                      <p:cBhvr>
                                        <p:cTn id="14" dur="500" fill="hold"/>
                                        <p:tgtEl>
                                          <p:spTgt spid="70"/>
                                        </p:tgtEl>
                                        <p:attrNameLst>
                                          <p:attrName>stroke.on</p:attrName>
                                        </p:attrNameLst>
                                      </p:cBhvr>
                                      <p:to>
                                        <p:strVal val="true"/>
                                      </p:to>
                                    </p:se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0"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470025"/>
          </a:xfrm>
        </p:spPr>
        <p:txBody>
          <a:bodyPr/>
          <a:lstStyle/>
          <a:p>
            <a:pPr rtl="1"/>
            <a:r>
              <a:rPr lang="ar-OM" sz="4000" b="1" dirty="0" smtClean="0"/>
              <a:t>اعتماد مؤسسات التعليم العالي</a:t>
            </a:r>
            <a:r>
              <a:rPr lang="ar-OM" b="1" dirty="0" smtClean="0">
                <a:solidFill>
                  <a:schemeClr val="bg1"/>
                </a:solidFill>
              </a:rPr>
              <a:t/>
            </a:r>
            <a:br>
              <a:rPr lang="ar-OM" b="1" dirty="0" smtClean="0">
                <a:solidFill>
                  <a:schemeClr val="bg1"/>
                </a:solidFill>
              </a:rPr>
            </a:br>
            <a:r>
              <a:rPr lang="ar-OM" sz="2800" b="1" dirty="0" smtClean="0"/>
              <a:t>المرحلة الأولى: تدقيق الجودة </a:t>
            </a:r>
            <a:endParaRPr lang="en-US" sz="2800" dirty="0"/>
          </a:p>
        </p:txBody>
      </p:sp>
      <p:sp>
        <p:nvSpPr>
          <p:cNvPr id="3" name="Subtitle 2"/>
          <p:cNvSpPr>
            <a:spLocks noGrp="1"/>
          </p:cNvSpPr>
          <p:nvPr>
            <p:ph type="subTitle" idx="1"/>
          </p:nvPr>
        </p:nvSpPr>
        <p:spPr>
          <a:xfrm>
            <a:off x="1066800" y="1828800"/>
            <a:ext cx="7467600" cy="4648200"/>
          </a:xfrm>
        </p:spPr>
        <p:txBody>
          <a:bodyPr>
            <a:normAutofit/>
          </a:bodyPr>
          <a:lstStyle/>
          <a:p>
            <a:pPr marL="609600" indent="-323850" algn="just" rtl="1">
              <a:lnSpc>
                <a:spcPct val="95000"/>
              </a:lnSpc>
              <a:spcAft>
                <a:spcPct val="40000"/>
              </a:spcAft>
              <a:buFontTx/>
              <a:buChar char="•"/>
            </a:pPr>
            <a:r>
              <a:rPr lang="ar-OM" sz="2000" b="1" dirty="0" smtClean="0">
                <a:solidFill>
                  <a:srgbClr val="A50021"/>
                </a:solidFill>
              </a:rPr>
              <a:t>تمثل عملية تدقيق الجودة المرحلة الأولى من الاعتماد المؤسسي، وتتضمن مراجعة </a:t>
            </a:r>
            <a:r>
              <a:rPr lang="ar-OM" sz="2000" b="1" dirty="0" smtClean="0">
                <a:solidFill>
                  <a:srgbClr val="FF0000"/>
                </a:solidFill>
              </a:rPr>
              <a:t>9 مجالات </a:t>
            </a:r>
            <a:r>
              <a:rPr lang="ar-OM" sz="2000" b="1" dirty="0" smtClean="0">
                <a:solidFill>
                  <a:srgbClr val="A50021"/>
                </a:solidFill>
              </a:rPr>
              <a:t>من </a:t>
            </a:r>
            <a:r>
              <a:rPr lang="ar-OM" sz="2000" b="1" dirty="0" smtClean="0">
                <a:solidFill>
                  <a:srgbClr val="A50021"/>
                </a:solidFill>
              </a:rPr>
              <a:t>أنشطة المؤسسة</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152400"/>
            <a:ext cx="7772400" cy="1470025"/>
          </a:xfrm>
        </p:spPr>
        <p:txBody>
          <a:bodyPr>
            <a:normAutofit/>
          </a:bodyPr>
          <a:lstStyle/>
          <a:p>
            <a:r>
              <a:rPr lang="ar-OM" sz="4000" b="1" dirty="0" smtClean="0"/>
              <a:t>اعتماد مؤسسات التعليم العالي</a:t>
            </a:r>
            <a:r>
              <a:rPr lang="ar-OM" b="1" dirty="0" smtClean="0"/>
              <a:t/>
            </a:r>
            <a:br>
              <a:rPr lang="ar-OM" b="1" dirty="0" smtClean="0"/>
            </a:br>
            <a:r>
              <a:rPr lang="ar-OM" sz="3600" b="1" dirty="0" smtClean="0"/>
              <a:t>مجالات تدقيق الجودة </a:t>
            </a:r>
            <a:endParaRPr lang="en-US" sz="3600" dirty="0"/>
          </a:p>
        </p:txBody>
      </p:sp>
      <p:sp>
        <p:nvSpPr>
          <p:cNvPr id="3" name="Subtitle 2"/>
          <p:cNvSpPr>
            <a:spLocks noGrp="1"/>
          </p:cNvSpPr>
          <p:nvPr>
            <p:ph type="subTitle" idx="1"/>
          </p:nvPr>
        </p:nvSpPr>
        <p:spPr>
          <a:xfrm>
            <a:off x="1295400" y="1752600"/>
            <a:ext cx="7086600" cy="4876800"/>
          </a:xfrm>
        </p:spPr>
        <p:txBody>
          <a:bodyPr>
            <a:normAutofit fontScale="70000" lnSpcReduction="20000"/>
          </a:bodyPr>
          <a:lstStyle/>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حاكمية المؤسسة وإدارتها</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تعلم الطلبة بطريقة المقررات الدراسية</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تعلم الطلبة بطريقة البرامج الأكاديمية البحثية</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أبحاث الأكاديميين والخدمات الاستشارية</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 المشاركة في المجتمع المحلي والقطاع الصناعي</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خدمات الدعم الأكاديمي</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الطلبة وخدمات الدعم الطلابي</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 الموظفون وخدمات الدعم الوظيفي </a:t>
            </a:r>
          </a:p>
          <a:p>
            <a:pPr marL="720725" indent="-452438" algn="just" rtl="1">
              <a:lnSpc>
                <a:spcPct val="95000"/>
              </a:lnSpc>
              <a:spcBef>
                <a:spcPct val="0"/>
              </a:spcBef>
              <a:spcAft>
                <a:spcPct val="40000"/>
              </a:spcAft>
              <a:buFont typeface="Wingdings" pitchFamily="2" charset="2"/>
              <a:buChar char="ü"/>
              <a:defRPr/>
            </a:pPr>
            <a:r>
              <a:rPr lang="ar-OM" sz="4000" b="1" dirty="0" smtClean="0">
                <a:solidFill>
                  <a:srgbClr val="A50021"/>
                </a:solidFill>
              </a:rPr>
              <a:t>خدمات الدعم العامة</a:t>
            </a:r>
            <a:endParaRPr lang="en-GB" sz="4000" b="1" dirty="0" smtClean="0">
              <a:solidFill>
                <a:srgbClr val="A50021"/>
              </a:solidFill>
            </a:endParaRPr>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470025"/>
          </a:xfrm>
        </p:spPr>
        <p:txBody>
          <a:bodyPr/>
          <a:lstStyle/>
          <a:p>
            <a:pPr rtl="1"/>
            <a:r>
              <a:rPr lang="ar-OM" sz="4000" b="1" dirty="0" smtClean="0"/>
              <a:t>اعتماد مؤسسات التعليم العالي</a:t>
            </a:r>
            <a:r>
              <a:rPr lang="ar-OM" b="1" dirty="0" smtClean="0">
                <a:solidFill>
                  <a:schemeClr val="bg1"/>
                </a:solidFill>
              </a:rPr>
              <a:t/>
            </a:r>
            <a:br>
              <a:rPr lang="ar-OM" b="1" dirty="0" smtClean="0">
                <a:solidFill>
                  <a:schemeClr val="bg1"/>
                </a:solidFill>
              </a:rPr>
            </a:br>
            <a:r>
              <a:rPr lang="ar-OM" sz="2800" b="1" dirty="0" smtClean="0"/>
              <a:t>المرحلة الأولى: تدقيق الجودة </a:t>
            </a:r>
            <a:endParaRPr lang="en-US" sz="2800" dirty="0"/>
          </a:p>
        </p:txBody>
      </p:sp>
      <p:sp>
        <p:nvSpPr>
          <p:cNvPr id="3" name="Subtitle 2"/>
          <p:cNvSpPr>
            <a:spLocks noGrp="1"/>
          </p:cNvSpPr>
          <p:nvPr>
            <p:ph type="subTitle" idx="1"/>
          </p:nvPr>
        </p:nvSpPr>
        <p:spPr>
          <a:xfrm>
            <a:off x="1066800" y="1828800"/>
            <a:ext cx="7467600" cy="4648200"/>
          </a:xfrm>
        </p:spPr>
        <p:txBody>
          <a:bodyPr>
            <a:normAutofit/>
          </a:bodyPr>
          <a:lstStyle/>
          <a:p>
            <a:pPr marL="609600" indent="-323850" algn="just" rtl="1">
              <a:lnSpc>
                <a:spcPct val="95000"/>
              </a:lnSpc>
              <a:spcAft>
                <a:spcPct val="40000"/>
              </a:spcAft>
              <a:buFontTx/>
              <a:buChar char="•"/>
            </a:pPr>
            <a:r>
              <a:rPr lang="ar-OM" sz="2000" b="1" dirty="0" smtClean="0">
                <a:solidFill>
                  <a:srgbClr val="A50021"/>
                </a:solidFill>
              </a:rPr>
              <a:t>تمثل عملية تدقيق الجودة المرحلة الأولى من الاعتماد المؤسسي، وتتضمن مراجعة </a:t>
            </a:r>
            <a:r>
              <a:rPr lang="ar-OM" sz="2000" b="1" dirty="0" smtClean="0">
                <a:solidFill>
                  <a:srgbClr val="FF0000"/>
                </a:solidFill>
              </a:rPr>
              <a:t>9 مجالات </a:t>
            </a:r>
            <a:r>
              <a:rPr lang="ar-OM" sz="2000" b="1" dirty="0" smtClean="0">
                <a:solidFill>
                  <a:srgbClr val="A50021"/>
                </a:solidFill>
              </a:rPr>
              <a:t>من أنشطة المؤسسة</a:t>
            </a:r>
          </a:p>
          <a:p>
            <a:pPr marL="609600" indent="-323850" algn="just" rtl="1">
              <a:lnSpc>
                <a:spcPct val="95000"/>
              </a:lnSpc>
              <a:spcAft>
                <a:spcPct val="40000"/>
              </a:spcAft>
              <a:buFontTx/>
              <a:buChar char="•"/>
            </a:pPr>
            <a:r>
              <a:rPr lang="ar-OM" sz="2000" b="1" dirty="0" smtClean="0">
                <a:solidFill>
                  <a:srgbClr val="A50021"/>
                </a:solidFill>
              </a:rPr>
              <a:t>يتم استخدام </a:t>
            </a:r>
            <a:r>
              <a:rPr lang="ar-OM" sz="2000" b="1" dirty="0" smtClean="0">
                <a:solidFill>
                  <a:srgbClr val="FF0000"/>
                </a:solidFill>
              </a:rPr>
              <a:t>النموذج الرباعي (</a:t>
            </a:r>
            <a:r>
              <a:rPr lang="en-GB" sz="2000" b="1" dirty="0" smtClean="0">
                <a:solidFill>
                  <a:srgbClr val="FF0000"/>
                </a:solidFill>
              </a:rPr>
              <a:t>ADRI </a:t>
            </a:r>
            <a:r>
              <a:rPr lang="ar-OM" sz="2000" b="1" dirty="0" smtClean="0">
                <a:solidFill>
                  <a:srgbClr val="FF0000"/>
                </a:solidFill>
              </a:rPr>
              <a:t> ) </a:t>
            </a:r>
            <a:r>
              <a:rPr lang="ar-OM" sz="2000" b="1" dirty="0" smtClean="0">
                <a:solidFill>
                  <a:srgbClr val="A50021"/>
                </a:solidFill>
              </a:rPr>
              <a:t>في </a:t>
            </a:r>
            <a:r>
              <a:rPr lang="ar-OM" sz="2000" b="1" dirty="0" smtClean="0">
                <a:solidFill>
                  <a:srgbClr val="A50021"/>
                </a:solidFill>
              </a:rPr>
              <a:t>تحليل </a:t>
            </a:r>
            <a:r>
              <a:rPr lang="ar-OM" sz="2000" b="1" dirty="0" smtClean="0">
                <a:solidFill>
                  <a:srgbClr val="A50021"/>
                </a:solidFill>
              </a:rPr>
              <a:t>أنشطة المؤسسة</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endParaRPr lang="ar-OM"/>
          </a:p>
        </p:txBody>
      </p:sp>
      <p:pic>
        <p:nvPicPr>
          <p:cNvPr id="4" name="Picture 3" descr="PPT.jpg"/>
          <p:cNvPicPr>
            <a:picLocks noChangeAspect="1"/>
          </p:cNvPicPr>
          <p:nvPr/>
        </p:nvPicPr>
        <p:blipFill>
          <a:blip r:embed="rId2" cstate="print"/>
          <a:stretch>
            <a:fillRect/>
          </a:stretch>
        </p:blipFill>
        <p:spPr>
          <a:xfrm>
            <a:off x="0" y="0"/>
            <a:ext cx="9144000" cy="6858000"/>
          </a:xfrm>
          <a:prstGeom prst="rect">
            <a:avLst/>
          </a:prstGeom>
        </p:spPr>
      </p:pic>
      <p:sp>
        <p:nvSpPr>
          <p:cNvPr id="5" name="Text Box 3"/>
          <p:cNvSpPr txBox="1">
            <a:spLocks noChangeArrowheads="1"/>
          </p:cNvSpPr>
          <p:nvPr/>
        </p:nvSpPr>
        <p:spPr bwMode="auto">
          <a:xfrm>
            <a:off x="204958" y="5694737"/>
            <a:ext cx="9144000" cy="338554"/>
          </a:xfrm>
          <a:prstGeom prst="rect">
            <a:avLst/>
          </a:prstGeom>
          <a:noFill/>
          <a:ln w="9525">
            <a:noFill/>
            <a:miter lim="800000"/>
            <a:headEnd/>
            <a:tailEnd/>
          </a:ln>
        </p:spPr>
        <p:txBody>
          <a:bodyPr>
            <a:spAutoFit/>
          </a:bodyPr>
          <a:lstStyle/>
          <a:p>
            <a:pPr algn="ctr" rtl="0">
              <a:spcBef>
                <a:spcPct val="50000"/>
              </a:spcBef>
            </a:pPr>
            <a:r>
              <a:rPr lang="ar-OM" sz="1600" b="1"/>
              <a:t>النموذج الرباعي لضمان الجودة يستخدم في العديد من دول العالم كأستراليا ونيوزيلاندا </a:t>
            </a:r>
            <a:endParaRPr lang="en-US" sz="1600" b="1"/>
          </a:p>
        </p:txBody>
      </p:sp>
      <p:sp>
        <p:nvSpPr>
          <p:cNvPr id="6" name="Text Box 4"/>
          <p:cNvSpPr txBox="1">
            <a:spLocks noChangeArrowheads="1"/>
          </p:cNvSpPr>
          <p:nvPr/>
        </p:nvSpPr>
        <p:spPr bwMode="auto">
          <a:xfrm>
            <a:off x="204958" y="5685212"/>
            <a:ext cx="9144000" cy="338554"/>
          </a:xfrm>
          <a:prstGeom prst="rect">
            <a:avLst/>
          </a:prstGeom>
          <a:noFill/>
          <a:ln w="9525">
            <a:noFill/>
            <a:miter lim="800000"/>
            <a:headEnd/>
            <a:tailEnd/>
          </a:ln>
        </p:spPr>
        <p:txBody>
          <a:bodyPr>
            <a:spAutoFit/>
          </a:bodyPr>
          <a:lstStyle/>
          <a:p>
            <a:pPr algn="ctr">
              <a:spcBef>
                <a:spcPct val="50000"/>
              </a:spcBef>
            </a:pPr>
            <a:r>
              <a:rPr lang="ar-OM" sz="1600" b="1"/>
              <a:t>يمكن استخدامه لتحليل أي من أنشطة المؤسسة</a:t>
            </a:r>
            <a:endParaRPr lang="en-US" sz="1600" b="1"/>
          </a:p>
        </p:txBody>
      </p:sp>
      <p:sp>
        <p:nvSpPr>
          <p:cNvPr id="7" name="Rectangle 6"/>
          <p:cNvSpPr>
            <a:spLocks noChangeArrowheads="1"/>
          </p:cNvSpPr>
          <p:nvPr/>
        </p:nvSpPr>
        <p:spPr bwMode="auto">
          <a:xfrm>
            <a:off x="94596" y="378371"/>
            <a:ext cx="9144000" cy="811213"/>
          </a:xfrm>
          <a:prstGeom prst="rect">
            <a:avLst/>
          </a:prstGeom>
          <a:noFill/>
          <a:ln w="9525">
            <a:noFill/>
            <a:miter lim="800000"/>
            <a:headEnd/>
            <a:tailEnd/>
          </a:ln>
          <a:effectLst/>
        </p:spPr>
        <p:txBody>
          <a:bodyPr anchor="ctr"/>
          <a:lstStyle/>
          <a:p>
            <a:pPr algn="ctr" rtl="0">
              <a:defRPr/>
            </a:pPr>
            <a:r>
              <a:rPr lang="ar-OM" sz="2400" b="1" dirty="0">
                <a:solidFill>
                  <a:srgbClr val="800000"/>
                </a:solidFill>
                <a:effectLst>
                  <a:outerShdw blurRad="38100" dist="38100" dir="2700000" algn="tl">
                    <a:srgbClr val="000000"/>
                  </a:outerShdw>
                </a:effectLst>
                <a:latin typeface="Arial" charset="0"/>
                <a:cs typeface="Arial" charset="0"/>
              </a:rPr>
              <a:t>النموذج الرباعي لضمان الجودة</a:t>
            </a:r>
            <a:endParaRPr lang="en-US" sz="2400" b="1" dirty="0">
              <a:solidFill>
                <a:srgbClr val="800000"/>
              </a:solidFill>
              <a:effectLst>
                <a:outerShdw blurRad="38100" dist="38100" dir="2700000" algn="tl">
                  <a:srgbClr val="000000"/>
                </a:outerShdw>
              </a:effectLst>
              <a:latin typeface="Arial" charset="0"/>
              <a:cs typeface="Arial" charset="0"/>
            </a:endParaRPr>
          </a:p>
        </p:txBody>
      </p:sp>
      <p:grpSp>
        <p:nvGrpSpPr>
          <p:cNvPr id="8" name="Group 7"/>
          <p:cNvGrpSpPr>
            <a:grpSpLocks/>
          </p:cNvGrpSpPr>
          <p:nvPr/>
        </p:nvGrpSpPr>
        <p:grpSpPr bwMode="auto">
          <a:xfrm rot="18930557">
            <a:off x="2552700" y="1358294"/>
            <a:ext cx="4025900" cy="4038600"/>
            <a:chOff x="1608" y="888"/>
            <a:chExt cx="2536" cy="2544"/>
          </a:xfrm>
        </p:grpSpPr>
        <p:sp>
          <p:nvSpPr>
            <p:cNvPr id="9" name="AutoShape 9"/>
            <p:cNvSpPr>
              <a:spLocks noChangeArrowheads="1"/>
            </p:cNvSpPr>
            <p:nvPr/>
          </p:nvSpPr>
          <p:spPr bwMode="auto">
            <a:xfrm flipH="1" flipV="1">
              <a:off x="1608" y="2984"/>
              <a:ext cx="448" cy="448"/>
            </a:xfrm>
            <a:prstGeom prst="rtTriangle">
              <a:avLst/>
            </a:prstGeom>
            <a:solidFill>
              <a:schemeClr val="bg1"/>
            </a:solidFill>
            <a:ln w="9525">
              <a:solidFill>
                <a:schemeClr val="bg1"/>
              </a:solidFill>
              <a:miter lim="800000"/>
              <a:headEnd/>
              <a:tailEnd/>
            </a:ln>
          </p:spPr>
          <p:txBody>
            <a:bodyPr wrap="none" anchor="ctr"/>
            <a:lstStyle/>
            <a:p>
              <a:pPr algn="ctr" rtl="0"/>
              <a:endParaRPr lang="ar-OM"/>
            </a:p>
          </p:txBody>
        </p:sp>
        <p:sp>
          <p:nvSpPr>
            <p:cNvPr id="10" name="Line 10"/>
            <p:cNvSpPr>
              <a:spLocks noChangeShapeType="1"/>
            </p:cNvSpPr>
            <p:nvPr/>
          </p:nvSpPr>
          <p:spPr bwMode="auto">
            <a:xfrm flipH="1">
              <a:off x="1832" y="1112"/>
              <a:ext cx="2088" cy="2088"/>
            </a:xfrm>
            <a:prstGeom prst="line">
              <a:avLst/>
            </a:prstGeom>
            <a:noFill/>
            <a:ln w="9525">
              <a:solidFill>
                <a:schemeClr val="bg1"/>
              </a:solidFill>
              <a:round/>
              <a:headEnd/>
              <a:tailEnd/>
            </a:ln>
          </p:spPr>
          <p:txBody>
            <a:bodyPr/>
            <a:lstStyle/>
            <a:p>
              <a:endParaRPr lang="ar-OM"/>
            </a:p>
          </p:txBody>
        </p:sp>
        <p:sp>
          <p:nvSpPr>
            <p:cNvPr id="11" name="AutoShape 11"/>
            <p:cNvSpPr>
              <a:spLocks noChangeArrowheads="1"/>
            </p:cNvSpPr>
            <p:nvPr/>
          </p:nvSpPr>
          <p:spPr bwMode="auto">
            <a:xfrm>
              <a:off x="3696" y="888"/>
              <a:ext cx="448" cy="448"/>
            </a:xfrm>
            <a:prstGeom prst="rtTriangle">
              <a:avLst/>
            </a:prstGeom>
            <a:solidFill>
              <a:schemeClr val="tx1"/>
            </a:solidFill>
            <a:ln w="9525">
              <a:solidFill>
                <a:schemeClr val="tx1"/>
              </a:solidFill>
              <a:miter lim="800000"/>
              <a:headEnd/>
              <a:tailEnd/>
            </a:ln>
          </p:spPr>
          <p:txBody>
            <a:bodyPr wrap="none" anchor="ctr"/>
            <a:lstStyle/>
            <a:p>
              <a:pPr algn="ctr" rtl="0"/>
              <a:endParaRPr lang="ar-OM"/>
            </a:p>
          </p:txBody>
        </p:sp>
      </p:grpSp>
      <p:pic>
        <p:nvPicPr>
          <p:cNvPr id="12" name="Picture 11" descr="Globe #04"/>
          <p:cNvPicPr>
            <a:picLocks noChangeAspect="1" noChangeArrowheads="1" noCrop="1"/>
          </p:cNvPicPr>
          <p:nvPr/>
        </p:nvPicPr>
        <p:blipFill>
          <a:blip r:embed="rId3" cstate="print"/>
          <a:srcRect/>
          <a:stretch>
            <a:fillRect/>
          </a:stretch>
        </p:blipFill>
        <p:spPr bwMode="auto">
          <a:xfrm>
            <a:off x="3613150" y="2418744"/>
            <a:ext cx="1917700" cy="1917700"/>
          </a:xfrm>
          <a:prstGeom prst="rect">
            <a:avLst/>
          </a:prstGeom>
          <a:noFill/>
          <a:ln w="9525">
            <a:noFill/>
            <a:miter lim="800000"/>
            <a:headEnd/>
            <a:tailEnd/>
          </a:ln>
        </p:spPr>
      </p:pic>
      <p:sp>
        <p:nvSpPr>
          <p:cNvPr id="13" name="Oval 12"/>
          <p:cNvSpPr>
            <a:spLocks noChangeArrowheads="1"/>
          </p:cNvSpPr>
          <p:nvPr/>
        </p:nvSpPr>
        <p:spPr bwMode="auto">
          <a:xfrm>
            <a:off x="3594100" y="2412394"/>
            <a:ext cx="1946275" cy="1946275"/>
          </a:xfrm>
          <a:prstGeom prst="ellipse">
            <a:avLst/>
          </a:prstGeom>
          <a:noFill/>
          <a:ln w="57150">
            <a:solidFill>
              <a:schemeClr val="bg1"/>
            </a:solidFill>
            <a:round/>
            <a:headEnd/>
            <a:tailEnd/>
          </a:ln>
        </p:spPr>
        <p:txBody>
          <a:bodyPr wrap="none" anchor="ctr"/>
          <a:lstStyle/>
          <a:p>
            <a:pPr algn="ctr" rtl="0"/>
            <a:endParaRPr lang="ar-OM"/>
          </a:p>
        </p:txBody>
      </p:sp>
      <p:grpSp>
        <p:nvGrpSpPr>
          <p:cNvPr id="14" name="Group 13"/>
          <p:cNvGrpSpPr>
            <a:grpSpLocks/>
          </p:cNvGrpSpPr>
          <p:nvPr/>
        </p:nvGrpSpPr>
        <p:grpSpPr bwMode="auto">
          <a:xfrm>
            <a:off x="2736850" y="1561494"/>
            <a:ext cx="3668713" cy="3656012"/>
            <a:chOff x="1733" y="880"/>
            <a:chExt cx="2311" cy="2303"/>
          </a:xfrm>
        </p:grpSpPr>
        <p:sp>
          <p:nvSpPr>
            <p:cNvPr id="15" name="AutoShape 15"/>
            <p:cNvSpPr>
              <a:spLocks noChangeArrowheads="1"/>
            </p:cNvSpPr>
            <p:nvPr/>
          </p:nvSpPr>
          <p:spPr bwMode="auto">
            <a:xfrm rot="2685924">
              <a:off x="1736" y="880"/>
              <a:ext cx="2303" cy="2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98 w 21600"/>
                <a:gd name="T13" fmla="*/ 0 h 21600"/>
                <a:gd name="T14" fmla="*/ 19902 w 21600"/>
                <a:gd name="T15" fmla="*/ 7832 h 21600"/>
              </a:gdLst>
              <a:ahLst/>
              <a:cxnLst>
                <a:cxn ang="T8">
                  <a:pos x="T0" y="T1"/>
                </a:cxn>
                <a:cxn ang="T9">
                  <a:pos x="T2" y="T3"/>
                </a:cxn>
                <a:cxn ang="T10">
                  <a:pos x="T4" y="T5"/>
                </a:cxn>
                <a:cxn ang="T11">
                  <a:pos x="T6" y="T7"/>
                </a:cxn>
              </a:cxnLst>
              <a:rect l="T12" t="T13" r="T14" b="T15"/>
              <a:pathLst>
                <a:path w="21600" h="21600">
                  <a:moveTo>
                    <a:pt x="6903" y="6903"/>
                  </a:moveTo>
                  <a:cubicBezTo>
                    <a:pt x="7936" y="5869"/>
                    <a:pt x="9338" y="5288"/>
                    <a:pt x="10800" y="5289"/>
                  </a:cubicBezTo>
                  <a:cubicBezTo>
                    <a:pt x="12261" y="5289"/>
                    <a:pt x="13663" y="5869"/>
                    <a:pt x="14696" y="6903"/>
                  </a:cubicBezTo>
                  <a:lnTo>
                    <a:pt x="18436" y="3163"/>
                  </a:lnTo>
                  <a:cubicBezTo>
                    <a:pt x="16411" y="1137"/>
                    <a:pt x="13664" y="-1"/>
                    <a:pt x="10799" y="0"/>
                  </a:cubicBezTo>
                  <a:cubicBezTo>
                    <a:pt x="7935" y="0"/>
                    <a:pt x="5188" y="1137"/>
                    <a:pt x="3163" y="3163"/>
                  </a:cubicBezTo>
                  <a:close/>
                </a:path>
              </a:pathLst>
            </a:custGeom>
            <a:solidFill>
              <a:schemeClr val="accent2"/>
            </a:solidFill>
            <a:ln w="9525">
              <a:noFill/>
              <a:miter lim="800000"/>
              <a:headEnd/>
              <a:tailEnd/>
            </a:ln>
          </p:spPr>
          <p:txBody>
            <a:bodyPr wrap="none" anchor="ctr"/>
            <a:lstStyle/>
            <a:p>
              <a:endParaRPr lang="ar-OM"/>
            </a:p>
          </p:txBody>
        </p:sp>
        <p:sp>
          <p:nvSpPr>
            <p:cNvPr id="16" name="AutoShape 16"/>
            <p:cNvSpPr>
              <a:spLocks noChangeArrowheads="1"/>
            </p:cNvSpPr>
            <p:nvPr/>
          </p:nvSpPr>
          <p:spPr bwMode="auto">
            <a:xfrm rot="2685924" flipV="1">
              <a:off x="1736" y="880"/>
              <a:ext cx="2303" cy="2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98 w 21600"/>
                <a:gd name="T13" fmla="*/ 0 h 21600"/>
                <a:gd name="T14" fmla="*/ 19902 w 21600"/>
                <a:gd name="T15" fmla="*/ 7832 h 21600"/>
              </a:gdLst>
              <a:ahLst/>
              <a:cxnLst>
                <a:cxn ang="T8">
                  <a:pos x="T0" y="T1"/>
                </a:cxn>
                <a:cxn ang="T9">
                  <a:pos x="T2" y="T3"/>
                </a:cxn>
                <a:cxn ang="T10">
                  <a:pos x="T4" y="T5"/>
                </a:cxn>
                <a:cxn ang="T11">
                  <a:pos x="T6" y="T7"/>
                </a:cxn>
              </a:cxnLst>
              <a:rect l="T12" t="T13" r="T14" b="T15"/>
              <a:pathLst>
                <a:path w="21600" h="21600">
                  <a:moveTo>
                    <a:pt x="6903" y="6903"/>
                  </a:moveTo>
                  <a:cubicBezTo>
                    <a:pt x="7936" y="5869"/>
                    <a:pt x="9338" y="5288"/>
                    <a:pt x="10800" y="5289"/>
                  </a:cubicBezTo>
                  <a:cubicBezTo>
                    <a:pt x="12261" y="5289"/>
                    <a:pt x="13663" y="5869"/>
                    <a:pt x="14696" y="6903"/>
                  </a:cubicBezTo>
                  <a:lnTo>
                    <a:pt x="18436" y="3163"/>
                  </a:lnTo>
                  <a:cubicBezTo>
                    <a:pt x="16411" y="1137"/>
                    <a:pt x="13664" y="-1"/>
                    <a:pt x="10799" y="0"/>
                  </a:cubicBezTo>
                  <a:cubicBezTo>
                    <a:pt x="7935" y="0"/>
                    <a:pt x="5188" y="1137"/>
                    <a:pt x="3163" y="3163"/>
                  </a:cubicBezTo>
                  <a:close/>
                </a:path>
              </a:pathLst>
            </a:custGeom>
            <a:solidFill>
              <a:schemeClr val="hlink"/>
            </a:solidFill>
            <a:ln w="9525">
              <a:noFill/>
              <a:miter lim="800000"/>
              <a:headEnd/>
              <a:tailEnd/>
            </a:ln>
          </p:spPr>
          <p:txBody>
            <a:bodyPr rot="10800000" wrap="none" anchor="ctr"/>
            <a:lstStyle/>
            <a:p>
              <a:endParaRPr lang="ar-OM"/>
            </a:p>
          </p:txBody>
        </p:sp>
        <p:sp>
          <p:nvSpPr>
            <p:cNvPr id="17" name="AutoShape 17"/>
            <p:cNvSpPr>
              <a:spLocks noChangeArrowheads="1"/>
            </p:cNvSpPr>
            <p:nvPr/>
          </p:nvSpPr>
          <p:spPr bwMode="auto">
            <a:xfrm rot="8085924">
              <a:off x="1736" y="880"/>
              <a:ext cx="2303" cy="2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98 w 21600"/>
                <a:gd name="T13" fmla="*/ 0 h 21600"/>
                <a:gd name="T14" fmla="*/ 19902 w 21600"/>
                <a:gd name="T15" fmla="*/ 7832 h 21600"/>
              </a:gdLst>
              <a:ahLst/>
              <a:cxnLst>
                <a:cxn ang="T8">
                  <a:pos x="T0" y="T1"/>
                </a:cxn>
                <a:cxn ang="T9">
                  <a:pos x="T2" y="T3"/>
                </a:cxn>
                <a:cxn ang="T10">
                  <a:pos x="T4" y="T5"/>
                </a:cxn>
                <a:cxn ang="T11">
                  <a:pos x="T6" y="T7"/>
                </a:cxn>
              </a:cxnLst>
              <a:rect l="T12" t="T13" r="T14" b="T15"/>
              <a:pathLst>
                <a:path w="21600" h="21600">
                  <a:moveTo>
                    <a:pt x="6903" y="6903"/>
                  </a:moveTo>
                  <a:cubicBezTo>
                    <a:pt x="7936" y="5869"/>
                    <a:pt x="9338" y="5288"/>
                    <a:pt x="10800" y="5289"/>
                  </a:cubicBezTo>
                  <a:cubicBezTo>
                    <a:pt x="12261" y="5289"/>
                    <a:pt x="13663" y="5869"/>
                    <a:pt x="14696" y="6903"/>
                  </a:cubicBezTo>
                  <a:lnTo>
                    <a:pt x="18436" y="3163"/>
                  </a:lnTo>
                  <a:cubicBezTo>
                    <a:pt x="16411" y="1137"/>
                    <a:pt x="13664" y="-1"/>
                    <a:pt x="10799" y="0"/>
                  </a:cubicBezTo>
                  <a:cubicBezTo>
                    <a:pt x="7935" y="0"/>
                    <a:pt x="5188" y="1137"/>
                    <a:pt x="3163" y="3163"/>
                  </a:cubicBezTo>
                  <a:close/>
                </a:path>
              </a:pathLst>
            </a:custGeom>
            <a:solidFill>
              <a:srgbClr val="FF0000"/>
            </a:solidFill>
            <a:ln w="9525">
              <a:noFill/>
              <a:miter lim="800000"/>
              <a:headEnd/>
              <a:tailEnd/>
            </a:ln>
          </p:spPr>
          <p:txBody>
            <a:bodyPr wrap="none" anchor="ctr"/>
            <a:lstStyle/>
            <a:p>
              <a:endParaRPr lang="ar-OM"/>
            </a:p>
          </p:txBody>
        </p:sp>
        <p:sp>
          <p:nvSpPr>
            <p:cNvPr id="18" name="AutoShape 18"/>
            <p:cNvSpPr>
              <a:spLocks noChangeArrowheads="1"/>
            </p:cNvSpPr>
            <p:nvPr/>
          </p:nvSpPr>
          <p:spPr bwMode="auto">
            <a:xfrm rot="-2714076">
              <a:off x="1736" y="880"/>
              <a:ext cx="2303" cy="2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98 w 21600"/>
                <a:gd name="T13" fmla="*/ 0 h 21600"/>
                <a:gd name="T14" fmla="*/ 19902 w 21600"/>
                <a:gd name="T15" fmla="*/ 7832 h 21600"/>
              </a:gdLst>
              <a:ahLst/>
              <a:cxnLst>
                <a:cxn ang="T8">
                  <a:pos x="T0" y="T1"/>
                </a:cxn>
                <a:cxn ang="T9">
                  <a:pos x="T2" y="T3"/>
                </a:cxn>
                <a:cxn ang="T10">
                  <a:pos x="T4" y="T5"/>
                </a:cxn>
                <a:cxn ang="T11">
                  <a:pos x="T6" y="T7"/>
                </a:cxn>
              </a:cxnLst>
              <a:rect l="T12" t="T13" r="T14" b="T15"/>
              <a:pathLst>
                <a:path w="21600" h="21600">
                  <a:moveTo>
                    <a:pt x="6903" y="6903"/>
                  </a:moveTo>
                  <a:cubicBezTo>
                    <a:pt x="7936" y="5869"/>
                    <a:pt x="9338" y="5288"/>
                    <a:pt x="10800" y="5289"/>
                  </a:cubicBezTo>
                  <a:cubicBezTo>
                    <a:pt x="12261" y="5289"/>
                    <a:pt x="13663" y="5869"/>
                    <a:pt x="14696" y="6903"/>
                  </a:cubicBezTo>
                  <a:lnTo>
                    <a:pt x="18436" y="3163"/>
                  </a:lnTo>
                  <a:cubicBezTo>
                    <a:pt x="16411" y="1137"/>
                    <a:pt x="13664" y="-1"/>
                    <a:pt x="10799" y="0"/>
                  </a:cubicBezTo>
                  <a:cubicBezTo>
                    <a:pt x="7935" y="0"/>
                    <a:pt x="5188" y="1137"/>
                    <a:pt x="3163" y="3163"/>
                  </a:cubicBezTo>
                  <a:close/>
                </a:path>
              </a:pathLst>
            </a:custGeom>
            <a:solidFill>
              <a:srgbClr val="FFCC00"/>
            </a:solidFill>
            <a:ln w="9525">
              <a:noFill/>
              <a:miter lim="800000"/>
              <a:headEnd/>
              <a:tailEnd/>
            </a:ln>
          </p:spPr>
          <p:txBody>
            <a:bodyPr rot="10800000" wrap="none" anchor="ctr"/>
            <a:lstStyle/>
            <a:p>
              <a:endParaRPr lang="ar-OM"/>
            </a:p>
          </p:txBody>
        </p:sp>
        <p:sp>
          <p:nvSpPr>
            <p:cNvPr id="19" name="AutoShape 19"/>
            <p:cNvSpPr>
              <a:spLocks noChangeArrowheads="1"/>
            </p:cNvSpPr>
            <p:nvPr/>
          </p:nvSpPr>
          <p:spPr bwMode="auto">
            <a:xfrm rot="10759523" flipV="1">
              <a:off x="1733" y="1752"/>
              <a:ext cx="566" cy="288"/>
            </a:xfrm>
            <a:prstGeom prst="triangle">
              <a:avLst>
                <a:gd name="adj" fmla="val 45245"/>
              </a:avLst>
            </a:prstGeom>
            <a:gradFill rotWithShape="1">
              <a:gsLst>
                <a:gs pos="0">
                  <a:schemeClr val="hlink">
                    <a:gamma/>
                    <a:shade val="46275"/>
                    <a:invGamma/>
                    <a:alpha val="0"/>
                  </a:schemeClr>
                </a:gs>
                <a:gs pos="100000">
                  <a:schemeClr val="hlink"/>
                </a:gs>
              </a:gsLst>
              <a:lin ang="5400000" scaled="1"/>
            </a:gradFill>
            <a:ln w="9525">
              <a:noFill/>
              <a:miter lim="800000"/>
              <a:headEnd/>
              <a:tailEnd/>
            </a:ln>
            <a:effectLst/>
          </p:spPr>
          <p:txBody>
            <a:bodyPr wrap="none" anchor="ctr"/>
            <a:lstStyle/>
            <a:p>
              <a:pPr algn="ctr" rtl="0">
                <a:defRPr/>
              </a:pPr>
              <a:endParaRPr lang="en-US">
                <a:latin typeface="Arial" charset="0"/>
                <a:cs typeface="Arial" charset="0"/>
              </a:endParaRPr>
            </a:p>
          </p:txBody>
        </p:sp>
        <p:sp>
          <p:nvSpPr>
            <p:cNvPr id="20" name="AutoShape 20"/>
            <p:cNvSpPr>
              <a:spLocks noChangeArrowheads="1"/>
            </p:cNvSpPr>
            <p:nvPr/>
          </p:nvSpPr>
          <p:spPr bwMode="auto">
            <a:xfrm rot="21559523" flipV="1">
              <a:off x="3478" y="2020"/>
              <a:ext cx="566" cy="288"/>
            </a:xfrm>
            <a:prstGeom prst="triangle">
              <a:avLst>
                <a:gd name="adj" fmla="val 45245"/>
              </a:avLst>
            </a:prstGeom>
            <a:gradFill rotWithShape="1">
              <a:gsLst>
                <a:gs pos="0">
                  <a:schemeClr val="accent2">
                    <a:gamma/>
                    <a:shade val="46275"/>
                    <a:invGamma/>
                    <a:alpha val="0"/>
                  </a:schemeClr>
                </a:gs>
                <a:gs pos="100000">
                  <a:schemeClr val="accent2"/>
                </a:gs>
              </a:gsLst>
              <a:lin ang="5400000" scaled="1"/>
            </a:gradFill>
            <a:ln w="9525">
              <a:noFill/>
              <a:miter lim="800000"/>
              <a:headEnd/>
              <a:tailEnd/>
            </a:ln>
            <a:effectLst/>
          </p:spPr>
          <p:txBody>
            <a:bodyPr wrap="none" anchor="ctr"/>
            <a:lstStyle/>
            <a:p>
              <a:pPr algn="ctr" rtl="0">
                <a:defRPr/>
              </a:pPr>
              <a:endParaRPr lang="en-US">
                <a:latin typeface="Arial" charset="0"/>
                <a:cs typeface="Arial" charset="0"/>
              </a:endParaRPr>
            </a:p>
          </p:txBody>
        </p:sp>
        <p:sp>
          <p:nvSpPr>
            <p:cNvPr id="21" name="AutoShape 21"/>
            <p:cNvSpPr>
              <a:spLocks noChangeArrowheads="1"/>
            </p:cNvSpPr>
            <p:nvPr/>
          </p:nvSpPr>
          <p:spPr bwMode="auto">
            <a:xfrm rot="-5387675">
              <a:off x="2467" y="2754"/>
              <a:ext cx="566" cy="288"/>
            </a:xfrm>
            <a:prstGeom prst="triangle">
              <a:avLst>
                <a:gd name="adj" fmla="val 56250"/>
              </a:avLst>
            </a:prstGeom>
            <a:gradFill rotWithShape="1">
              <a:gsLst>
                <a:gs pos="0">
                  <a:srgbClr val="760000">
                    <a:alpha val="0"/>
                  </a:srgbClr>
                </a:gs>
                <a:gs pos="100000">
                  <a:srgbClr val="FF0000"/>
                </a:gs>
              </a:gsLst>
              <a:lin ang="5400000" scaled="1"/>
            </a:gradFill>
            <a:ln w="9525">
              <a:noFill/>
              <a:miter lim="800000"/>
              <a:headEnd/>
              <a:tailEnd/>
            </a:ln>
          </p:spPr>
          <p:txBody>
            <a:bodyPr wrap="none" anchor="ctr"/>
            <a:lstStyle/>
            <a:p>
              <a:pPr algn="ctr" rtl="0"/>
              <a:endParaRPr lang="ar-OM"/>
            </a:p>
          </p:txBody>
        </p:sp>
        <p:sp>
          <p:nvSpPr>
            <p:cNvPr id="22" name="Text Box 22"/>
            <p:cNvSpPr txBox="1">
              <a:spLocks noChangeArrowheads="1"/>
            </p:cNvSpPr>
            <p:nvPr/>
          </p:nvSpPr>
          <p:spPr bwMode="auto">
            <a:xfrm rot="2685924">
              <a:off x="3210" y="1392"/>
              <a:ext cx="697" cy="330"/>
            </a:xfrm>
            <a:prstGeom prst="rect">
              <a:avLst/>
            </a:prstGeom>
            <a:noFill/>
            <a:ln w="9525">
              <a:noFill/>
              <a:miter lim="800000"/>
              <a:headEnd/>
              <a:tailEnd/>
            </a:ln>
          </p:spPr>
          <p:txBody>
            <a:bodyPr wrap="none">
              <a:spAutoFit/>
            </a:bodyPr>
            <a:lstStyle/>
            <a:p>
              <a:pPr algn="ctr" rtl="0"/>
              <a:r>
                <a:rPr lang="ar-OM" sz="2800" b="1">
                  <a:solidFill>
                    <a:schemeClr val="bg1"/>
                  </a:solidFill>
                </a:rPr>
                <a:t>التخطيط</a:t>
              </a:r>
              <a:endParaRPr lang="en-US" sz="2800" b="1">
                <a:solidFill>
                  <a:schemeClr val="bg1"/>
                </a:solidFill>
              </a:endParaRPr>
            </a:p>
          </p:txBody>
        </p:sp>
        <p:sp>
          <p:nvSpPr>
            <p:cNvPr id="23" name="Text Box 23"/>
            <p:cNvSpPr txBox="1">
              <a:spLocks noChangeArrowheads="1"/>
            </p:cNvSpPr>
            <p:nvPr/>
          </p:nvSpPr>
          <p:spPr bwMode="auto">
            <a:xfrm rot="2685924">
              <a:off x="1986" y="2387"/>
              <a:ext cx="584" cy="330"/>
            </a:xfrm>
            <a:prstGeom prst="rect">
              <a:avLst/>
            </a:prstGeom>
            <a:noFill/>
            <a:ln w="9525">
              <a:noFill/>
              <a:miter lim="800000"/>
              <a:headEnd/>
              <a:tailEnd/>
            </a:ln>
          </p:spPr>
          <p:txBody>
            <a:bodyPr wrap="none">
              <a:spAutoFit/>
            </a:bodyPr>
            <a:lstStyle/>
            <a:p>
              <a:pPr algn="ctr" rtl="0"/>
              <a:r>
                <a:rPr lang="ar-OM" sz="2800" b="1">
                  <a:solidFill>
                    <a:schemeClr val="bg1"/>
                  </a:solidFill>
                </a:rPr>
                <a:t>النتائج</a:t>
              </a:r>
              <a:endParaRPr lang="en-US" sz="2800" b="1">
                <a:solidFill>
                  <a:schemeClr val="bg1"/>
                </a:solidFill>
              </a:endParaRPr>
            </a:p>
          </p:txBody>
        </p:sp>
        <p:sp>
          <p:nvSpPr>
            <p:cNvPr id="24" name="Text Box 24"/>
            <p:cNvSpPr txBox="1">
              <a:spLocks noChangeArrowheads="1"/>
            </p:cNvSpPr>
            <p:nvPr/>
          </p:nvSpPr>
          <p:spPr bwMode="auto">
            <a:xfrm rot="-2714077">
              <a:off x="3093" y="2550"/>
              <a:ext cx="556" cy="330"/>
            </a:xfrm>
            <a:prstGeom prst="rect">
              <a:avLst/>
            </a:prstGeom>
            <a:noFill/>
            <a:ln w="9525">
              <a:noFill/>
              <a:miter lim="800000"/>
              <a:headEnd/>
              <a:tailEnd/>
            </a:ln>
          </p:spPr>
          <p:txBody>
            <a:bodyPr wrap="none">
              <a:spAutoFit/>
            </a:bodyPr>
            <a:lstStyle/>
            <a:p>
              <a:pPr algn="ctr" rtl="0"/>
              <a:r>
                <a:rPr lang="ar-OM" sz="2800" b="1">
                  <a:solidFill>
                    <a:schemeClr val="bg1"/>
                  </a:solidFill>
                </a:rPr>
                <a:t>التنفيذ</a:t>
              </a:r>
              <a:endParaRPr lang="en-US" sz="2800" b="1">
                <a:solidFill>
                  <a:schemeClr val="bg1"/>
                </a:solidFill>
              </a:endParaRPr>
            </a:p>
          </p:txBody>
        </p:sp>
        <p:sp>
          <p:nvSpPr>
            <p:cNvPr id="25" name="Text Box 25"/>
            <p:cNvSpPr txBox="1">
              <a:spLocks noChangeArrowheads="1"/>
            </p:cNvSpPr>
            <p:nvPr/>
          </p:nvSpPr>
          <p:spPr bwMode="auto">
            <a:xfrm rot="-2714077">
              <a:off x="2072" y="1205"/>
              <a:ext cx="720" cy="330"/>
            </a:xfrm>
            <a:prstGeom prst="rect">
              <a:avLst/>
            </a:prstGeom>
            <a:noFill/>
            <a:ln w="9525">
              <a:noFill/>
              <a:miter lim="800000"/>
              <a:headEnd/>
              <a:tailEnd/>
            </a:ln>
          </p:spPr>
          <p:txBody>
            <a:bodyPr wrap="none">
              <a:spAutoFit/>
            </a:bodyPr>
            <a:lstStyle/>
            <a:p>
              <a:pPr algn="ctr" rtl="0"/>
              <a:r>
                <a:rPr lang="ar-OM" sz="2800" b="1">
                  <a:solidFill>
                    <a:schemeClr val="bg1"/>
                  </a:solidFill>
                </a:rPr>
                <a:t>التحسين</a:t>
              </a:r>
              <a:endParaRPr lang="en-US" sz="2800" b="1">
                <a:solidFill>
                  <a:schemeClr val="bg1"/>
                </a:solidFill>
              </a:endParaRPr>
            </a:p>
          </p:txBody>
        </p:sp>
      </p:grpSp>
      <p:sp>
        <p:nvSpPr>
          <p:cNvPr id="26" name="AutoShape 26"/>
          <p:cNvSpPr>
            <a:spLocks noChangeArrowheads="1"/>
          </p:cNvSpPr>
          <p:nvPr/>
        </p:nvSpPr>
        <p:spPr bwMode="auto">
          <a:xfrm rot="5400000">
            <a:off x="4340225" y="1780569"/>
            <a:ext cx="898525" cy="457200"/>
          </a:xfrm>
          <a:prstGeom prst="triangle">
            <a:avLst>
              <a:gd name="adj" fmla="val 56250"/>
            </a:avLst>
          </a:prstGeom>
          <a:gradFill rotWithShape="1">
            <a:gsLst>
              <a:gs pos="0">
                <a:srgbClr val="695400">
                  <a:alpha val="0"/>
                </a:srgbClr>
              </a:gs>
              <a:gs pos="100000">
                <a:srgbClr val="FFCC00"/>
              </a:gs>
            </a:gsLst>
            <a:lin ang="5400000" scaled="1"/>
          </a:gradFill>
          <a:ln w="9525">
            <a:noFill/>
            <a:miter lim="800000"/>
            <a:headEnd/>
            <a:tailEnd/>
          </a:ln>
        </p:spPr>
        <p:txBody>
          <a:bodyPr wrap="none" anchor="ctr"/>
          <a:lstStyle/>
          <a:p>
            <a:pPr algn="ctr" rtl="0"/>
            <a:endParaRPr lang="ar-OM"/>
          </a:p>
        </p:txBody>
      </p:sp>
      <p:sp>
        <p:nvSpPr>
          <p:cNvPr id="27" name="AutoShape 27"/>
          <p:cNvSpPr>
            <a:spLocks noChangeArrowheads="1"/>
          </p:cNvSpPr>
          <p:nvPr/>
        </p:nvSpPr>
        <p:spPr bwMode="auto">
          <a:xfrm rot="10800000" flipH="1">
            <a:off x="2295525" y="1112231"/>
            <a:ext cx="4570413" cy="45704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484 h 21600"/>
            </a:gdLst>
            <a:ahLst/>
            <a:cxnLst>
              <a:cxn ang="T8">
                <a:pos x="T0" y="T1"/>
              </a:cxn>
              <a:cxn ang="T9">
                <a:pos x="T2" y="T3"/>
              </a:cxn>
              <a:cxn ang="T10">
                <a:pos x="T4" y="T5"/>
              </a:cxn>
              <a:cxn ang="T11">
                <a:pos x="T6" y="T7"/>
              </a:cxn>
            </a:cxnLst>
            <a:rect l="T12" t="T13" r="T14" b="T15"/>
            <a:pathLst>
              <a:path w="21600" h="21600">
                <a:moveTo>
                  <a:pt x="10785" y="21096"/>
                </a:moveTo>
                <a:cubicBezTo>
                  <a:pt x="5103" y="21088"/>
                  <a:pt x="503" y="16481"/>
                  <a:pt x="503" y="10800"/>
                </a:cubicBezTo>
                <a:cubicBezTo>
                  <a:pt x="503" y="5113"/>
                  <a:pt x="5113" y="503"/>
                  <a:pt x="10800" y="503"/>
                </a:cubicBezTo>
                <a:cubicBezTo>
                  <a:pt x="16486" y="503"/>
                  <a:pt x="21097" y="5113"/>
                  <a:pt x="21097" y="10800"/>
                </a:cubicBezTo>
                <a:cubicBezTo>
                  <a:pt x="21097" y="16481"/>
                  <a:pt x="16496" y="21088"/>
                  <a:pt x="10814" y="21096"/>
                </a:cubicBezTo>
                <a:lnTo>
                  <a:pt x="10815" y="21599"/>
                </a:lnTo>
                <a:cubicBezTo>
                  <a:pt x="16774" y="21591"/>
                  <a:pt x="21600" y="16758"/>
                  <a:pt x="21600" y="10800"/>
                </a:cubicBezTo>
                <a:cubicBezTo>
                  <a:pt x="21600" y="4835"/>
                  <a:pt x="16764" y="0"/>
                  <a:pt x="10800" y="0"/>
                </a:cubicBezTo>
                <a:cubicBezTo>
                  <a:pt x="4835" y="0"/>
                  <a:pt x="0" y="4835"/>
                  <a:pt x="0" y="10800"/>
                </a:cubicBezTo>
                <a:cubicBezTo>
                  <a:pt x="-1" y="16758"/>
                  <a:pt x="4825" y="21591"/>
                  <a:pt x="10784" y="21599"/>
                </a:cubicBezTo>
                <a:close/>
              </a:path>
            </a:pathLst>
          </a:custGeom>
          <a:solidFill>
            <a:srgbClr val="008000"/>
          </a:solidFill>
          <a:ln w="9525">
            <a:noFill/>
            <a:miter lim="800000"/>
            <a:headEnd/>
            <a:tailEnd/>
          </a:ln>
        </p:spPr>
        <p:txBody>
          <a:bodyPr wrap="none" anchor="ctr"/>
          <a:lstStyle/>
          <a:p>
            <a:endParaRPr lang="ar-OM"/>
          </a:p>
        </p:txBody>
      </p:sp>
      <p:sp>
        <p:nvSpPr>
          <p:cNvPr id="28" name="AutoShape 28"/>
          <p:cNvSpPr>
            <a:spLocks noChangeArrowheads="1"/>
          </p:cNvSpPr>
          <p:nvPr/>
        </p:nvSpPr>
        <p:spPr bwMode="auto">
          <a:xfrm rot="10800000">
            <a:off x="2500313" y="1317019"/>
            <a:ext cx="4159250" cy="41592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484 h 21600"/>
            </a:gdLst>
            <a:ahLst/>
            <a:cxnLst>
              <a:cxn ang="T8">
                <a:pos x="T0" y="T1"/>
              </a:cxn>
              <a:cxn ang="T9">
                <a:pos x="T2" y="T3"/>
              </a:cxn>
              <a:cxn ang="T10">
                <a:pos x="T4" y="T5"/>
              </a:cxn>
              <a:cxn ang="T11">
                <a:pos x="T6" y="T7"/>
              </a:cxn>
            </a:cxnLst>
            <a:rect l="T12" t="T13" r="T14" b="T15"/>
            <a:pathLst>
              <a:path w="21600" h="21600">
                <a:moveTo>
                  <a:pt x="10785" y="21096"/>
                </a:moveTo>
                <a:cubicBezTo>
                  <a:pt x="5103" y="21088"/>
                  <a:pt x="503" y="16481"/>
                  <a:pt x="503" y="10800"/>
                </a:cubicBezTo>
                <a:cubicBezTo>
                  <a:pt x="503" y="5113"/>
                  <a:pt x="5113" y="503"/>
                  <a:pt x="10800" y="503"/>
                </a:cubicBezTo>
                <a:cubicBezTo>
                  <a:pt x="16486" y="503"/>
                  <a:pt x="21097" y="5113"/>
                  <a:pt x="21097" y="10800"/>
                </a:cubicBezTo>
                <a:cubicBezTo>
                  <a:pt x="21097" y="16481"/>
                  <a:pt x="16496" y="21088"/>
                  <a:pt x="10814" y="21096"/>
                </a:cubicBezTo>
                <a:lnTo>
                  <a:pt x="10815" y="21599"/>
                </a:lnTo>
                <a:cubicBezTo>
                  <a:pt x="16774" y="21591"/>
                  <a:pt x="21600" y="16758"/>
                  <a:pt x="21600" y="10800"/>
                </a:cubicBezTo>
                <a:cubicBezTo>
                  <a:pt x="21600" y="4835"/>
                  <a:pt x="16764" y="0"/>
                  <a:pt x="10800" y="0"/>
                </a:cubicBezTo>
                <a:cubicBezTo>
                  <a:pt x="4835" y="0"/>
                  <a:pt x="0" y="4835"/>
                  <a:pt x="0" y="10800"/>
                </a:cubicBezTo>
                <a:cubicBezTo>
                  <a:pt x="-1" y="16758"/>
                  <a:pt x="4825" y="21591"/>
                  <a:pt x="10784" y="21599"/>
                </a:cubicBezTo>
                <a:close/>
              </a:path>
            </a:pathLst>
          </a:custGeom>
          <a:solidFill>
            <a:srgbClr val="66FF33"/>
          </a:solidFill>
          <a:ln w="50800">
            <a:noFill/>
            <a:prstDash val="sysDot"/>
            <a:miter lim="800000"/>
            <a:headEnd/>
            <a:tailEnd/>
          </a:ln>
        </p:spPr>
        <p:txBody>
          <a:bodyPr wrap="none" anchor="ctr"/>
          <a:lstStyle/>
          <a:p>
            <a:endParaRPr lang="ar-OM"/>
          </a:p>
        </p:txBody>
      </p:sp>
      <p:grpSp>
        <p:nvGrpSpPr>
          <p:cNvPr id="29" name="Group 28"/>
          <p:cNvGrpSpPr>
            <a:grpSpLocks/>
          </p:cNvGrpSpPr>
          <p:nvPr/>
        </p:nvGrpSpPr>
        <p:grpSpPr bwMode="auto">
          <a:xfrm>
            <a:off x="203370" y="5734422"/>
            <a:ext cx="7989888" cy="338137"/>
            <a:chOff x="796" y="3791"/>
            <a:chExt cx="3675" cy="213"/>
          </a:xfrm>
        </p:grpSpPr>
        <p:sp>
          <p:nvSpPr>
            <p:cNvPr id="30" name="Rectangle 29"/>
            <p:cNvSpPr>
              <a:spLocks noChangeArrowheads="1"/>
            </p:cNvSpPr>
            <p:nvPr/>
          </p:nvSpPr>
          <p:spPr bwMode="auto">
            <a:xfrm>
              <a:off x="868" y="3933"/>
              <a:ext cx="438" cy="56"/>
            </a:xfrm>
            <a:prstGeom prst="rect">
              <a:avLst/>
            </a:prstGeom>
            <a:solidFill>
              <a:srgbClr val="66FF33"/>
            </a:solidFill>
            <a:ln w="50800">
              <a:noFill/>
              <a:prstDash val="sysDot"/>
              <a:miter lim="800000"/>
              <a:headEnd/>
              <a:tailEnd/>
            </a:ln>
          </p:spPr>
          <p:txBody>
            <a:bodyPr wrap="none" anchor="ctr"/>
            <a:lstStyle/>
            <a:p>
              <a:pPr algn="ctr" rtl="0"/>
              <a:endParaRPr lang="ar-OM" sz="1600" b="1"/>
            </a:p>
          </p:txBody>
        </p:sp>
        <p:sp>
          <p:nvSpPr>
            <p:cNvPr id="31" name="Text Box 31"/>
            <p:cNvSpPr txBox="1">
              <a:spLocks noChangeArrowheads="1"/>
            </p:cNvSpPr>
            <p:nvPr/>
          </p:nvSpPr>
          <p:spPr bwMode="auto">
            <a:xfrm>
              <a:off x="796" y="3791"/>
              <a:ext cx="3675" cy="213"/>
            </a:xfrm>
            <a:prstGeom prst="rect">
              <a:avLst/>
            </a:prstGeom>
            <a:noFill/>
            <a:ln w="9525">
              <a:noFill/>
              <a:miter lim="800000"/>
              <a:headEnd/>
              <a:tailEnd/>
            </a:ln>
          </p:spPr>
          <p:txBody>
            <a:bodyPr>
              <a:spAutoFit/>
            </a:bodyPr>
            <a:lstStyle/>
            <a:p>
              <a:pPr algn="ctr" rtl="0">
                <a:spcBef>
                  <a:spcPct val="50000"/>
                </a:spcBef>
              </a:pPr>
              <a:r>
                <a:rPr lang="ar-OM" sz="1600" b="1">
                  <a:solidFill>
                    <a:srgbClr val="800000"/>
                  </a:solidFill>
                </a:rPr>
                <a:t>المراجعة الذاتية ينتج عنها وثيقة الدراسة الذاتية</a:t>
              </a:r>
              <a:endParaRPr lang="en-US" sz="1600" b="1">
                <a:solidFill>
                  <a:srgbClr val="800000"/>
                </a:solidFill>
              </a:endParaRPr>
            </a:p>
          </p:txBody>
        </p:sp>
      </p:grpSp>
      <p:grpSp>
        <p:nvGrpSpPr>
          <p:cNvPr id="32" name="Group 31"/>
          <p:cNvGrpSpPr>
            <a:grpSpLocks/>
          </p:cNvGrpSpPr>
          <p:nvPr/>
        </p:nvGrpSpPr>
        <p:grpSpPr bwMode="auto">
          <a:xfrm>
            <a:off x="309733" y="6097965"/>
            <a:ext cx="8012113" cy="338138"/>
            <a:chOff x="736" y="5280"/>
            <a:chExt cx="3775" cy="213"/>
          </a:xfrm>
        </p:grpSpPr>
        <p:sp>
          <p:nvSpPr>
            <p:cNvPr id="33" name="Rectangle 32"/>
            <p:cNvSpPr>
              <a:spLocks noChangeArrowheads="1"/>
            </p:cNvSpPr>
            <p:nvPr/>
          </p:nvSpPr>
          <p:spPr bwMode="auto">
            <a:xfrm>
              <a:off x="769" y="5388"/>
              <a:ext cx="438" cy="56"/>
            </a:xfrm>
            <a:prstGeom prst="rect">
              <a:avLst/>
            </a:prstGeom>
            <a:solidFill>
              <a:srgbClr val="008000"/>
            </a:solidFill>
            <a:ln w="19050">
              <a:noFill/>
              <a:miter lim="800000"/>
              <a:headEnd/>
              <a:tailEnd/>
            </a:ln>
          </p:spPr>
          <p:txBody>
            <a:bodyPr wrap="none" anchor="ctr"/>
            <a:lstStyle/>
            <a:p>
              <a:pPr algn="ctr" rtl="0"/>
              <a:endParaRPr lang="ar-OM" sz="1600" b="1"/>
            </a:p>
          </p:txBody>
        </p:sp>
        <p:sp>
          <p:nvSpPr>
            <p:cNvPr id="34" name="Text Box 34"/>
            <p:cNvSpPr txBox="1">
              <a:spLocks noChangeArrowheads="1"/>
            </p:cNvSpPr>
            <p:nvPr/>
          </p:nvSpPr>
          <p:spPr bwMode="auto">
            <a:xfrm>
              <a:off x="736" y="5280"/>
              <a:ext cx="3775" cy="213"/>
            </a:xfrm>
            <a:prstGeom prst="rect">
              <a:avLst/>
            </a:prstGeom>
            <a:noFill/>
            <a:ln w="9525">
              <a:noFill/>
              <a:miter lim="800000"/>
              <a:headEnd/>
              <a:tailEnd/>
            </a:ln>
          </p:spPr>
          <p:txBody>
            <a:bodyPr>
              <a:spAutoFit/>
            </a:bodyPr>
            <a:lstStyle/>
            <a:p>
              <a:pPr algn="ctr" rtl="0">
                <a:spcBef>
                  <a:spcPct val="50000"/>
                </a:spcBef>
              </a:pPr>
              <a:r>
                <a:rPr lang="ar-OM" sz="1600" b="1">
                  <a:solidFill>
                    <a:srgbClr val="800000"/>
                  </a:solidFill>
                </a:rPr>
                <a:t>المراجعة الخارجية ينتج عنها تقرير تدقيق الجودة</a:t>
              </a:r>
              <a:endParaRPr lang="en-US" sz="1600" b="1">
                <a:solidFill>
                  <a:srgbClr val="800000"/>
                </a:solidFill>
              </a:endParaRPr>
            </a:p>
          </p:txBody>
        </p:sp>
      </p:grpSp>
      <p:sp>
        <p:nvSpPr>
          <p:cNvPr id="35" name="Rectangle 7"/>
          <p:cNvSpPr>
            <a:spLocks noChangeArrowheads="1"/>
          </p:cNvSpPr>
          <p:nvPr/>
        </p:nvSpPr>
        <p:spPr bwMode="auto">
          <a:xfrm>
            <a:off x="-346836" y="362934"/>
            <a:ext cx="9144000" cy="809625"/>
          </a:xfrm>
          <a:prstGeom prst="rect">
            <a:avLst/>
          </a:prstGeom>
          <a:noFill/>
          <a:ln w="9525">
            <a:noFill/>
            <a:miter lim="800000"/>
            <a:headEnd/>
            <a:tailEnd/>
          </a:ln>
          <a:effectLst/>
        </p:spPr>
        <p:txBody>
          <a:bodyPr anchor="ctr"/>
          <a:lstStyle/>
          <a:p>
            <a:pPr algn="ctr" rtl="0">
              <a:defRPr/>
            </a:pPr>
            <a:r>
              <a:rPr lang="ar-OM" sz="2400" b="1" dirty="0">
                <a:solidFill>
                  <a:srgbClr val="800000"/>
                </a:solidFill>
                <a:effectLst>
                  <a:outerShdw blurRad="38100" dist="38100" dir="2700000" algn="tl">
                    <a:srgbClr val="000000"/>
                  </a:outerShdw>
                </a:effectLst>
                <a:latin typeface="Arial" charset="0"/>
                <a:cs typeface="Arial" charset="0"/>
              </a:rPr>
              <a:t>تدقيق </a:t>
            </a:r>
            <a:r>
              <a:rPr lang="ar-OM" sz="2400" b="1" dirty="0" smtClean="0">
                <a:solidFill>
                  <a:srgbClr val="800000"/>
                </a:solidFill>
                <a:effectLst>
                  <a:outerShdw blurRad="38100" dist="38100" dir="2700000" algn="tl">
                    <a:srgbClr val="000000"/>
                  </a:outerShdw>
                </a:effectLst>
                <a:latin typeface="Arial" charset="0"/>
                <a:cs typeface="Arial" charset="0"/>
              </a:rPr>
              <a:t>الجودة  </a:t>
            </a:r>
            <a:r>
              <a:rPr lang="ar-OM" sz="2400" b="1" dirty="0">
                <a:solidFill>
                  <a:srgbClr val="800000"/>
                </a:solidFill>
                <a:effectLst>
                  <a:outerShdw blurRad="38100" dist="38100" dir="2700000" algn="tl">
                    <a:srgbClr val="000000"/>
                  </a:outerShdw>
                </a:effectLst>
                <a:latin typeface="Arial" charset="0"/>
                <a:cs typeface="Arial" charset="0"/>
              </a:rPr>
              <a:t>” </a:t>
            </a:r>
            <a:r>
              <a:rPr lang="ar-OM" sz="2400" b="1" dirty="0" smtClean="0">
                <a:solidFill>
                  <a:srgbClr val="800000"/>
                </a:solidFill>
                <a:effectLst>
                  <a:outerShdw blurRad="38100" dist="38100" dir="2700000" algn="tl">
                    <a:srgbClr val="000000"/>
                  </a:outerShdw>
                </a:effectLst>
                <a:latin typeface="Arial" charset="0"/>
                <a:cs typeface="Arial" charset="0"/>
              </a:rPr>
              <a:t>ثنائية </a:t>
            </a:r>
            <a:r>
              <a:rPr lang="ar-OM" sz="2400" b="1" dirty="0">
                <a:solidFill>
                  <a:srgbClr val="800000"/>
                </a:solidFill>
                <a:effectLst>
                  <a:outerShdw blurRad="38100" dist="38100" dir="2700000" algn="tl">
                    <a:srgbClr val="000000"/>
                  </a:outerShdw>
                </a:effectLst>
                <a:latin typeface="Arial" charset="0"/>
                <a:cs typeface="Arial" charset="0"/>
              </a:rPr>
              <a:t>إغلاق </a:t>
            </a:r>
            <a:r>
              <a:rPr lang="ar-OM" sz="2400" b="1" dirty="0" smtClean="0">
                <a:solidFill>
                  <a:srgbClr val="800000"/>
                </a:solidFill>
                <a:effectLst>
                  <a:outerShdw blurRad="38100" dist="38100" dir="2700000" algn="tl">
                    <a:srgbClr val="000000"/>
                  </a:outerShdw>
                </a:effectLst>
                <a:latin typeface="Arial" charset="0"/>
                <a:cs typeface="Arial" charset="0"/>
              </a:rPr>
              <a:t>الدورة</a:t>
            </a:r>
            <a:r>
              <a:rPr lang="ar-OM" sz="2400" b="1" dirty="0">
                <a:solidFill>
                  <a:srgbClr val="800000"/>
                </a:solidFill>
                <a:effectLst>
                  <a:outerShdw blurRad="38100" dist="38100" dir="2700000" algn="tl">
                    <a:srgbClr val="000000"/>
                  </a:outerShdw>
                </a:effectLst>
                <a:latin typeface="Arial" charset="0"/>
                <a:cs typeface="Arial" charset="0"/>
              </a:rPr>
              <a:t> </a:t>
            </a:r>
            <a:r>
              <a:rPr lang="ar-OM" sz="2400" b="1" dirty="0" smtClean="0">
                <a:solidFill>
                  <a:srgbClr val="800000"/>
                </a:solidFill>
                <a:effectLst>
                  <a:outerShdw blurRad="38100" dist="38100" dir="2700000" algn="tl">
                    <a:srgbClr val="000000"/>
                  </a:outerShdw>
                </a:effectLst>
                <a:latin typeface="Arial" charset="0"/>
                <a:cs typeface="Arial" charset="0"/>
              </a:rPr>
              <a:t>“ </a:t>
            </a:r>
            <a:endParaRPr lang="en-US" sz="2400" b="1" dirty="0">
              <a:solidFill>
                <a:srgbClr val="800000"/>
              </a:solidFill>
              <a:effectLst>
                <a:outerShdw blurRad="38100" dist="38100" dir="2700000" algn="tl">
                  <a:srgbClr val="000000"/>
                </a:outerShdw>
              </a:effectLst>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1000"/>
                            </p:stCondLst>
                            <p:childTnLst>
                              <p:par>
                                <p:cTn id="11" presetID="21" presetClass="entr" presetSubtype="1" fill="hold" nodeType="after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5000"/>
                                        <p:tgtEl>
                                          <p:spTgt spid="14"/>
                                        </p:tgtEl>
                                      </p:cBhvr>
                                    </p:animEffect>
                                  </p:childTnLst>
                                </p:cTn>
                              </p:par>
                            </p:childTnLst>
                          </p:cTn>
                        </p:par>
                        <p:par>
                          <p:cTn id="14" fill="hold">
                            <p:stCondLst>
                              <p:cond delay="7000"/>
                            </p:stCondLst>
                            <p:childTnLst>
                              <p:par>
                                <p:cTn id="15" presetID="2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1000"/>
                            </p:stCondLst>
                            <p:childTnLst>
                              <p:par>
                                <p:cTn id="28" presetID="1" presetClass="exit"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p:stCondLst>
                              <p:cond delay="0"/>
                            </p:stCondLst>
                            <p:childTnLst>
                              <p:par>
                                <p:cTn id="38" presetID="8" presetClass="emph" presetSubtype="0" fill="hold" nodeType="afterEffect">
                                  <p:stCondLst>
                                    <p:cond delay="1000"/>
                                  </p:stCondLst>
                                  <p:childTnLst>
                                    <p:animRot by="21600000">
                                      <p:cBhvr>
                                        <p:cTn id="39" dur="5000" fill="hold"/>
                                        <p:tgtEl>
                                          <p:spTgt spid="8"/>
                                        </p:tgtEl>
                                        <p:attrNameLst>
                                          <p:attrName>r</p:attrName>
                                        </p:attrNameLst>
                                      </p:cBhvr>
                                    </p:animRot>
                                  </p:childTnLst>
                                </p:cTn>
                              </p:par>
                              <p:par>
                                <p:cTn id="40" presetID="1" presetClass="exit" presetSubtype="0" fill="hold" grpId="1" nodeType="withEffect">
                                  <p:stCondLst>
                                    <p:cond delay="0"/>
                                  </p:stCondLst>
                                  <p:childTnLst>
                                    <p:set>
                                      <p:cBhvr>
                                        <p:cTn id="41" dur="1" fill="hold">
                                          <p:stCondLst>
                                            <p:cond delay="0"/>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21600000">
                                      <p:cBhvr>
                                        <p:cTn id="45" dur="5000" fill="hold"/>
                                        <p:tgtEl>
                                          <p:spTgt spid="8"/>
                                        </p:tgtEl>
                                        <p:attrNameLst>
                                          <p:attrName>r</p:attrName>
                                        </p:attrNameLst>
                                      </p:cBhvr>
                                    </p:animRot>
                                  </p:childTnLst>
                                </p:cTn>
                              </p:par>
                              <p:par>
                                <p:cTn id="46" presetID="21" presetClass="entr" presetSubtype="1"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heel(1)">
                                      <p:cBhvr>
                                        <p:cTn id="48" dur="5000"/>
                                        <p:tgtEl>
                                          <p:spTgt spid="28"/>
                                        </p:tgtEl>
                                      </p:cBhvr>
                                    </p:animEffect>
                                  </p:childTnLst>
                                </p:cTn>
                              </p:par>
                              <p:par>
                                <p:cTn id="49" presetID="2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21600000">
                                      <p:cBhvr>
                                        <p:cTn id="55" dur="5000" fill="hold"/>
                                        <p:tgtEl>
                                          <p:spTgt spid="8"/>
                                        </p:tgtEl>
                                        <p:attrNameLst>
                                          <p:attrName>r</p:attrName>
                                        </p:attrNameLst>
                                      </p:cBhvr>
                                    </p:animRot>
                                  </p:childTnLst>
                                </p:cTn>
                              </p:par>
                              <p:par>
                                <p:cTn id="56" presetID="21"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heel(1)">
                                      <p:cBhvr>
                                        <p:cTn id="58" dur="5000"/>
                                        <p:tgtEl>
                                          <p:spTgt spid="27"/>
                                        </p:tgtEl>
                                      </p:cBhvr>
                                    </p:animEffect>
                                  </p:childTnLst>
                                </p:cTn>
                              </p:par>
                              <p:par>
                                <p:cTn id="59" presetID="22" presetClass="entr" presetSubtype="8" fill="hold" nodeType="withEffect">
                                  <p:stCondLst>
                                    <p:cond delay="100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1000"/>
                                        <p:tgtEl>
                                          <p:spTgt spid="32"/>
                                        </p:tgtEl>
                                      </p:cBhvr>
                                    </p:animEffect>
                                  </p:childTnLst>
                                </p:cTn>
                              </p:par>
                            </p:childTnLst>
                          </p:cTn>
                        </p:par>
                        <p:par>
                          <p:cTn id="62" fill="hold">
                            <p:stCondLst>
                              <p:cond delay="5000"/>
                            </p:stCondLst>
                            <p:childTnLst>
                              <p:par>
                                <p:cTn id="63" presetID="1" presetClass="exit" presetSubtype="0" fill="hold" nodeType="afterEffect">
                                  <p:stCondLst>
                                    <p:cond delay="1000"/>
                                  </p:stCondLst>
                                  <p:childTnLst>
                                    <p:set>
                                      <p:cBhvr>
                                        <p:cTn id="6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26" grpId="0" animBg="1"/>
      <p:bldP spid="27" grpId="0" animBg="1"/>
      <p:bldP spid="28"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09600" y="990600"/>
            <a:ext cx="7772400" cy="914399"/>
          </a:xfrm>
        </p:spPr>
        <p:txBody>
          <a:bodyPr>
            <a:normAutofit fontScale="90000"/>
          </a:bodyPr>
          <a:lstStyle/>
          <a:p>
            <a:pPr rtl="1"/>
            <a:r>
              <a:rPr lang="ar-OM" sz="3200" b="1" dirty="0" smtClean="0"/>
              <a:t/>
            </a:r>
            <a:br>
              <a:rPr lang="ar-OM" sz="3200" b="1" dirty="0" smtClean="0"/>
            </a:br>
            <a:endParaRPr lang="en-US" b="1" dirty="0">
              <a:solidFill>
                <a:srgbClr val="C00000"/>
              </a:solidFill>
            </a:endParaRPr>
          </a:p>
        </p:txBody>
      </p:sp>
      <p:sp>
        <p:nvSpPr>
          <p:cNvPr id="3" name="Subtitle 2"/>
          <p:cNvSpPr>
            <a:spLocks noGrp="1"/>
          </p:cNvSpPr>
          <p:nvPr>
            <p:ph type="subTitle" idx="1"/>
          </p:nvPr>
        </p:nvSpPr>
        <p:spPr>
          <a:xfrm>
            <a:off x="914400" y="1143000"/>
            <a:ext cx="7696200" cy="2133600"/>
          </a:xfrm>
        </p:spPr>
        <p:txBody>
          <a:bodyPr>
            <a:normAutofit/>
          </a:bodyPr>
          <a:lstStyle/>
          <a:p>
            <a:pPr algn="justLow" rtl="1"/>
            <a:endParaRPr lang="ar-OM" sz="2800" b="1" dirty="0" smtClean="0">
              <a:solidFill>
                <a:srgbClr val="C00000"/>
              </a:solidFill>
              <a:latin typeface="+mj-lt"/>
              <a:ea typeface="+mj-ea"/>
              <a:cs typeface="+mj-cs"/>
            </a:endParaRPr>
          </a:p>
          <a:p>
            <a:pPr algn="r" rtl="1"/>
            <a:endParaRPr lang="ar-OM" sz="2800" b="1" dirty="0" smtClean="0">
              <a:solidFill>
                <a:srgbClr val="C00000"/>
              </a:solidFill>
              <a:latin typeface="+mj-lt"/>
              <a:ea typeface="+mj-ea"/>
              <a:cs typeface="+mj-cs"/>
            </a:endParaRPr>
          </a:p>
          <a:p>
            <a:pPr algn="r" rtl="1">
              <a:buFont typeface="Arial" pitchFamily="34" charset="0"/>
              <a:buChar char="•"/>
            </a:pPr>
            <a:endParaRPr lang="ar-OM" sz="2800" b="1" dirty="0" smtClean="0">
              <a:solidFill>
                <a:srgbClr val="C00000"/>
              </a:solidFill>
              <a:latin typeface="+mj-lt"/>
              <a:ea typeface="+mj-ea"/>
              <a:cs typeface="+mj-cs"/>
            </a:endParaRPr>
          </a:p>
          <a:p>
            <a:pPr algn="r" rtl="1"/>
            <a:endParaRPr lang="ar-OM" sz="2800" b="1" dirty="0" smtClean="0">
              <a:solidFill>
                <a:srgbClr val="C00000"/>
              </a:solidFill>
              <a:latin typeface="+mj-lt"/>
              <a:ea typeface="+mj-ea"/>
              <a:cs typeface="+mj-cs"/>
            </a:endParaRPr>
          </a:p>
        </p:txBody>
      </p:sp>
      <p:sp>
        <p:nvSpPr>
          <p:cNvPr id="10" name="Rectangle 9"/>
          <p:cNvSpPr/>
          <p:nvPr/>
        </p:nvSpPr>
        <p:spPr>
          <a:xfrm>
            <a:off x="533400" y="6243935"/>
            <a:ext cx="2860591" cy="461665"/>
          </a:xfrm>
          <a:prstGeom prst="rect">
            <a:avLst/>
          </a:prstGeom>
        </p:spPr>
        <p:txBody>
          <a:bodyPr wrap="none">
            <a:spAutoFit/>
          </a:bodyPr>
          <a:lstStyle/>
          <a:p>
            <a:r>
              <a:rPr lang="en-GB" sz="1200" i="1" dirty="0" smtClean="0">
                <a:solidFill>
                  <a:schemeClr val="bg1"/>
                </a:solidFill>
                <a:hlinkClick r:id="rId3"/>
              </a:rPr>
              <a:t>https://cataids.wordpress.com/tag/access/</a:t>
            </a:r>
            <a:endParaRPr lang="en-GB" sz="1200" i="1" dirty="0" smtClean="0">
              <a:solidFill>
                <a:schemeClr val="bg1"/>
              </a:solidFill>
            </a:endParaRPr>
          </a:p>
          <a:p>
            <a:endParaRPr lang="ar-OM" sz="1200" i="1" dirty="0">
              <a:solidFill>
                <a:schemeClr val="bg1"/>
              </a:solidFill>
            </a:endParaRPr>
          </a:p>
        </p:txBody>
      </p:sp>
      <p:pic>
        <p:nvPicPr>
          <p:cNvPr id="26626" name="Picture 2" descr="https://cataids.files.wordpress.com/2009/11/legal_scales.jpg"/>
          <p:cNvPicPr>
            <a:picLocks noChangeAspect="1" noChangeArrowheads="1"/>
          </p:cNvPicPr>
          <p:nvPr/>
        </p:nvPicPr>
        <p:blipFill>
          <a:blip r:embed="rId4" cstate="print"/>
          <a:srcRect/>
          <a:stretch>
            <a:fillRect/>
          </a:stretch>
        </p:blipFill>
        <p:spPr bwMode="auto">
          <a:xfrm>
            <a:off x="685800" y="3581400"/>
            <a:ext cx="2413321" cy="2743200"/>
          </a:xfrm>
          <a:prstGeom prst="rect">
            <a:avLst/>
          </a:prstGeom>
          <a:noFill/>
        </p:spPr>
      </p:pic>
      <p:sp>
        <p:nvSpPr>
          <p:cNvPr id="11" name="Title 1"/>
          <p:cNvSpPr txBox="1">
            <a:spLocks/>
          </p:cNvSpPr>
          <p:nvPr/>
        </p:nvSpPr>
        <p:spPr>
          <a:xfrm>
            <a:off x="685800" y="457200"/>
            <a:ext cx="7772400" cy="1295400"/>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OM" sz="7600" b="1" i="0" u="none" strike="noStrike" kern="1200" cap="none" spc="0" normalizeH="0" baseline="0" noProof="0" dirty="0" smtClean="0">
                <a:ln>
                  <a:noFill/>
                </a:ln>
                <a:effectLst>
                  <a:outerShdw blurRad="38100" dist="38100" dir="2700000" algn="tl">
                    <a:srgbClr val="C0C0C0"/>
                  </a:outerShdw>
                </a:effectLst>
                <a:uLnTx/>
                <a:uFillTx/>
                <a:latin typeface="Arial" charset="0"/>
                <a:ea typeface="+mj-ea"/>
                <a:cs typeface="Arial" charset="0"/>
              </a:rPr>
              <a:t>أولا: الكم والكيْف</a:t>
            </a:r>
            <a:r>
              <a:rPr kumimoji="0" lang="ar-OM" sz="7600" b="1" i="0" u="none" strike="noStrike" kern="1200" cap="none" spc="0" normalizeH="0" baseline="0" noProof="0" dirty="0" smtClean="0">
                <a:ln>
                  <a:noFill/>
                </a:ln>
                <a:effectLst/>
                <a:uLnTx/>
                <a:uFillTx/>
                <a:latin typeface="Arial" charset="0"/>
                <a:ea typeface="+mj-ea"/>
                <a:cs typeface="Arial" charset="0"/>
              </a:rPr>
              <a:t> </a:t>
            </a:r>
            <a:r>
              <a:rPr kumimoji="0" lang="ar-OM" sz="7600" b="1" i="0" u="none" strike="noStrike" kern="1200" cap="none" spc="0" normalizeH="0" baseline="0" noProof="0" dirty="0" smtClean="0">
                <a:ln>
                  <a:noFill/>
                </a:ln>
                <a:effectLst>
                  <a:outerShdw blurRad="38100" dist="38100" dir="2700000" algn="tl">
                    <a:srgbClr val="C0C0C0"/>
                  </a:outerShdw>
                </a:effectLst>
                <a:uLnTx/>
                <a:uFillTx/>
                <a:latin typeface="Arial" charset="0"/>
                <a:ea typeface="+mj-ea"/>
                <a:cs typeface="Arial" charset="0"/>
              </a:rPr>
              <a:t>(الجودة)</a:t>
            </a:r>
            <a:br>
              <a:rPr kumimoji="0" lang="ar-OM" sz="7600" b="1" i="0" u="none" strike="noStrike" kern="1200" cap="none" spc="0" normalizeH="0" baseline="0" noProof="0" dirty="0" smtClean="0">
                <a:ln>
                  <a:noFill/>
                </a:ln>
                <a:effectLst>
                  <a:outerShdw blurRad="38100" dist="38100" dir="2700000" algn="tl">
                    <a:srgbClr val="C0C0C0"/>
                  </a:outerShdw>
                </a:effectLst>
                <a:uLnTx/>
                <a:uFillTx/>
                <a:latin typeface="Arial" charset="0"/>
                <a:ea typeface="+mj-ea"/>
                <a:cs typeface="Arial" charset="0"/>
              </a:rPr>
            </a:br>
            <a:r>
              <a:rPr kumimoji="0" lang="ar-OM" sz="4400" b="1" i="0" u="none" strike="noStrike" kern="1200" cap="none" spc="0" normalizeH="0" baseline="0" noProof="0" dirty="0" smtClean="0">
                <a:ln>
                  <a:noFill/>
                </a:ln>
                <a:effectLst>
                  <a:outerShdw blurRad="38100" dist="38100" dir="2700000" algn="tl">
                    <a:srgbClr val="C0C0C0"/>
                  </a:outerShdw>
                </a:effectLst>
                <a:uLnTx/>
                <a:uFillTx/>
                <a:latin typeface="Arial" charset="0"/>
                <a:ea typeface="+mj-ea"/>
                <a:cs typeface="Arial" charset="0"/>
              </a:rPr>
              <a:t> </a:t>
            </a:r>
            <a:r>
              <a:rPr kumimoji="0" lang="ar-OM" sz="5300" b="1" i="0" u="none" strike="noStrike" kern="1200" cap="none" spc="0" normalizeH="0" baseline="0" noProof="0" dirty="0" smtClean="0">
                <a:ln>
                  <a:noFill/>
                </a:ln>
                <a:effectLst>
                  <a:outerShdw blurRad="38100" dist="38100" dir="2700000" algn="tl">
                    <a:srgbClr val="C0C0C0"/>
                  </a:outerShdw>
                </a:effectLst>
                <a:uLnTx/>
                <a:uFillTx/>
                <a:latin typeface="Arial" charset="0"/>
                <a:ea typeface="+mj-ea"/>
                <a:cs typeface="Arial" charset="0"/>
              </a:rPr>
              <a:t>في التعليم العالي </a:t>
            </a:r>
            <a:r>
              <a:rPr kumimoji="0" lang="en-US" sz="4400" b="1" i="0" u="none" strike="noStrike" kern="1200" cap="none" spc="0" normalizeH="0" baseline="0" noProof="0" dirty="0" smtClean="0">
                <a:ln>
                  <a:noFill/>
                </a:ln>
                <a:effectLst>
                  <a:outerShdw blurRad="38100" dist="38100" dir="2700000" algn="tl">
                    <a:srgbClr val="C0C0C0"/>
                  </a:outerShdw>
                </a:effectLst>
                <a:uLnTx/>
                <a:uFillTx/>
                <a:latin typeface="Arial" charset="0"/>
                <a:ea typeface="+mj-ea"/>
                <a:cs typeface="Arial" charset="0"/>
              </a:rPr>
              <a:t/>
            </a:r>
            <a:br>
              <a:rPr kumimoji="0" lang="en-US" sz="4400" b="1" i="0" u="none" strike="noStrike" kern="1200" cap="none" spc="0" normalizeH="0" baseline="0" noProof="0" dirty="0" smtClean="0">
                <a:ln>
                  <a:noFill/>
                </a:ln>
                <a:effectLst>
                  <a:outerShdw blurRad="38100" dist="38100" dir="2700000" algn="tl">
                    <a:srgbClr val="C0C0C0"/>
                  </a:outerShdw>
                </a:effectLst>
                <a:uLnTx/>
                <a:uFillTx/>
                <a:latin typeface="Arial" charset="0"/>
                <a:ea typeface="+mj-ea"/>
                <a:cs typeface="Arial" charset="0"/>
              </a:rPr>
            </a:br>
            <a:endParaRPr kumimoji="0" lang="en-US" sz="4400" b="0" i="0" u="none" strike="noStrike" kern="1200" cap="none" spc="0" normalizeH="0" baseline="0" noProof="0" dirty="0">
              <a:ln>
                <a:noFill/>
              </a:ln>
              <a:effectLst/>
              <a:uLnTx/>
              <a:uFillTx/>
              <a:latin typeface="+mj-lt"/>
              <a:ea typeface="+mj-ea"/>
              <a:cs typeface="+mj-cs"/>
            </a:endParaRPr>
          </a:p>
        </p:txBody>
      </p:sp>
      <p:sp>
        <p:nvSpPr>
          <p:cNvPr id="12" name="Rectangle 11"/>
          <p:cNvSpPr/>
          <p:nvPr/>
        </p:nvSpPr>
        <p:spPr>
          <a:xfrm>
            <a:off x="533400" y="1598270"/>
            <a:ext cx="8077200" cy="2382191"/>
          </a:xfrm>
          <a:prstGeom prst="rect">
            <a:avLst/>
          </a:prstGeom>
        </p:spPr>
        <p:txBody>
          <a:bodyPr wrap="square">
            <a:spAutoFit/>
          </a:bodyPr>
          <a:lstStyle/>
          <a:p>
            <a:pPr marL="347663" indent="-347663" algn="just" rtl="1">
              <a:lnSpc>
                <a:spcPct val="95000"/>
              </a:lnSpc>
              <a:spcAft>
                <a:spcPct val="50000"/>
              </a:spcAft>
              <a:buFontTx/>
              <a:buChar char="•"/>
            </a:pPr>
            <a:r>
              <a:rPr lang="ar-OM" sz="2400" b="1" dirty="0" smtClean="0">
                <a:solidFill>
                  <a:srgbClr val="990033"/>
                </a:solidFill>
              </a:rPr>
              <a:t>استجابة للحاجة الملحة لتوفير فرص التعليم العالي للأعداد المتزايدة من الشباب العماني، بذلت الحكومة جهودا كبيرة، خلال العقدين الماضيين، لزيادة الطاقة الاستيعابية لمؤسسات التعليم العالي الحكومية.</a:t>
            </a:r>
          </a:p>
          <a:p>
            <a:pPr marL="347663" indent="-347663" algn="just" rtl="1">
              <a:lnSpc>
                <a:spcPct val="95000"/>
              </a:lnSpc>
              <a:spcAft>
                <a:spcPct val="50000"/>
              </a:spcAft>
              <a:buFontTx/>
              <a:buChar char="•"/>
            </a:pPr>
            <a:r>
              <a:rPr lang="ar-OM" sz="2400" b="1" dirty="0" smtClean="0">
                <a:solidFill>
                  <a:srgbClr val="990033"/>
                </a:solidFill>
              </a:rPr>
              <a:t>واتخذت الحكومة قرارا استراتيجا، في منتصف تسعينات القرن الماضي، بالسماح للقطاع الخاص بالاستثمار في التعليم العالي، لاستيعاب المزيد من هؤلاء الطلبة. </a:t>
            </a:r>
          </a:p>
        </p:txBody>
      </p:sp>
      <p:sp>
        <p:nvSpPr>
          <p:cNvPr id="16" name="Rounded Rectangle 15"/>
          <p:cNvSpPr/>
          <p:nvPr/>
        </p:nvSpPr>
        <p:spPr>
          <a:xfrm>
            <a:off x="3429000" y="4038600"/>
            <a:ext cx="5181600" cy="1981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marL="363538" indent="-363538" algn="justLow" rtl="1">
              <a:buSzPct val="130000"/>
              <a:buFont typeface="Arial" pitchFamily="34" charset="0"/>
              <a:buChar char="•"/>
            </a:pPr>
            <a:r>
              <a:rPr lang="ar-OM" sz="2400" b="1" dirty="0" smtClean="0">
                <a:solidFill>
                  <a:srgbClr val="990033"/>
                </a:solidFill>
              </a:rPr>
              <a:t>تزامنا </a:t>
            </a:r>
            <a:r>
              <a:rPr lang="ar-SA" sz="2400" b="1" dirty="0" smtClean="0">
                <a:solidFill>
                  <a:srgbClr val="990033"/>
                </a:solidFill>
              </a:rPr>
              <a:t>مع </a:t>
            </a:r>
            <a:r>
              <a:rPr lang="ar-OM" sz="2400" b="1" dirty="0" smtClean="0">
                <a:solidFill>
                  <a:srgbClr val="990033"/>
                </a:solidFill>
              </a:rPr>
              <a:t>هذه </a:t>
            </a:r>
            <a:r>
              <a:rPr lang="ar-SA" sz="2400" b="1" dirty="0" smtClean="0">
                <a:solidFill>
                  <a:srgbClr val="990033"/>
                </a:solidFill>
              </a:rPr>
              <a:t>الزيادة في عدد </a:t>
            </a:r>
            <a:r>
              <a:rPr lang="ar-OM" sz="2400" b="1" dirty="0" smtClean="0">
                <a:solidFill>
                  <a:srgbClr val="990033"/>
                </a:solidFill>
              </a:rPr>
              <a:t>ال</a:t>
            </a:r>
            <a:r>
              <a:rPr lang="ar-SA" sz="2400" b="1" dirty="0" smtClean="0">
                <a:solidFill>
                  <a:srgbClr val="990033"/>
                </a:solidFill>
              </a:rPr>
              <a:t>مؤسسات </a:t>
            </a:r>
            <a:r>
              <a:rPr lang="ar-OM" sz="2400" b="1" dirty="0" smtClean="0">
                <a:solidFill>
                  <a:srgbClr val="990033"/>
                </a:solidFill>
              </a:rPr>
              <a:t>وفرص </a:t>
            </a:r>
            <a:r>
              <a:rPr lang="ar-SA" sz="2400" b="1" dirty="0" smtClean="0">
                <a:solidFill>
                  <a:srgbClr val="990033"/>
                </a:solidFill>
              </a:rPr>
              <a:t>التعليم العالي في </a:t>
            </a:r>
            <a:r>
              <a:rPr lang="ar-OM" sz="2400" b="1" dirty="0" smtClean="0">
                <a:solidFill>
                  <a:srgbClr val="990033"/>
                </a:solidFill>
              </a:rPr>
              <a:t>سلطنة عمان</a:t>
            </a:r>
            <a:r>
              <a:rPr lang="ar-SA" sz="2400" b="1" dirty="0" smtClean="0">
                <a:solidFill>
                  <a:srgbClr val="990033"/>
                </a:solidFill>
              </a:rPr>
              <a:t>، لم تغفل </a:t>
            </a:r>
            <a:r>
              <a:rPr lang="ar-OM" sz="2400" b="1" dirty="0" smtClean="0">
                <a:solidFill>
                  <a:srgbClr val="990033"/>
                </a:solidFill>
              </a:rPr>
              <a:t>الحكومة </a:t>
            </a:r>
            <a:r>
              <a:rPr lang="ar-SA" sz="2400" b="1" dirty="0" smtClean="0">
                <a:solidFill>
                  <a:srgbClr val="990033"/>
                </a:solidFill>
              </a:rPr>
              <a:t>عن الاهتمام بجودة هذه المؤسسات والبرامج التي تطرحها</a:t>
            </a:r>
            <a:r>
              <a:rPr lang="ar-OM" sz="2400" b="1" dirty="0" smtClean="0">
                <a:solidFill>
                  <a:srgbClr val="990033"/>
                </a:solidFill>
              </a:rPr>
              <a:t>.</a:t>
            </a:r>
            <a:endParaRPr lang="ar-OM"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Bottom)">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6626"/>
                                        </p:tgtEl>
                                        <p:attrNameLst>
                                          <p:attrName>style.visibility</p:attrName>
                                        </p:attrNameLst>
                                      </p:cBhvr>
                                      <p:to>
                                        <p:strVal val="visible"/>
                                      </p:to>
                                    </p:set>
                                    <p:animEffect transition="in" filter="slide(fromBottom)">
                                      <p:cBhvr>
                                        <p:cTn id="24" dur="500"/>
                                        <p:tgtEl>
                                          <p:spTgt spid="2662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470025"/>
          </a:xfrm>
        </p:spPr>
        <p:txBody>
          <a:bodyPr/>
          <a:lstStyle/>
          <a:p>
            <a:pPr rtl="1"/>
            <a:r>
              <a:rPr lang="ar-OM" sz="4000" b="1" dirty="0" smtClean="0"/>
              <a:t>اعتماد مؤسسات التعليم العالي</a:t>
            </a:r>
            <a:r>
              <a:rPr lang="ar-OM" b="1" dirty="0" smtClean="0">
                <a:solidFill>
                  <a:schemeClr val="bg1"/>
                </a:solidFill>
              </a:rPr>
              <a:t/>
            </a:r>
            <a:br>
              <a:rPr lang="ar-OM" b="1" dirty="0" smtClean="0">
                <a:solidFill>
                  <a:schemeClr val="bg1"/>
                </a:solidFill>
              </a:rPr>
            </a:br>
            <a:r>
              <a:rPr lang="ar-OM" sz="2800" b="1" dirty="0" smtClean="0"/>
              <a:t>المرحلة الأولى: تدقيق الجودة </a:t>
            </a:r>
            <a:endParaRPr lang="en-US" sz="2800" dirty="0"/>
          </a:p>
        </p:txBody>
      </p:sp>
      <p:sp>
        <p:nvSpPr>
          <p:cNvPr id="3" name="Subtitle 2"/>
          <p:cNvSpPr>
            <a:spLocks noGrp="1"/>
          </p:cNvSpPr>
          <p:nvPr>
            <p:ph type="subTitle" idx="1"/>
          </p:nvPr>
        </p:nvSpPr>
        <p:spPr>
          <a:xfrm>
            <a:off x="1066800" y="1828800"/>
            <a:ext cx="7467600" cy="4648200"/>
          </a:xfrm>
        </p:spPr>
        <p:txBody>
          <a:bodyPr>
            <a:normAutofit/>
          </a:bodyPr>
          <a:lstStyle/>
          <a:p>
            <a:pPr marL="609600" indent="-323850" algn="just" rtl="1">
              <a:lnSpc>
                <a:spcPct val="95000"/>
              </a:lnSpc>
              <a:spcAft>
                <a:spcPct val="40000"/>
              </a:spcAft>
              <a:buFontTx/>
              <a:buChar char="•"/>
            </a:pPr>
            <a:r>
              <a:rPr lang="ar-OM" sz="2000" b="1" dirty="0" smtClean="0">
                <a:solidFill>
                  <a:srgbClr val="A50021"/>
                </a:solidFill>
              </a:rPr>
              <a:t>تمثل عملية تدقيق الجودة المرحلة الأولى من الاعتماد المؤسسي، وتتضمن مراجعة </a:t>
            </a:r>
            <a:r>
              <a:rPr lang="ar-OM" sz="2000" b="1" dirty="0" smtClean="0">
                <a:solidFill>
                  <a:srgbClr val="FF0000"/>
                </a:solidFill>
              </a:rPr>
              <a:t>9 مجالات </a:t>
            </a:r>
            <a:r>
              <a:rPr lang="ar-OM" sz="2000" b="1" dirty="0" smtClean="0">
                <a:solidFill>
                  <a:srgbClr val="A50021"/>
                </a:solidFill>
              </a:rPr>
              <a:t>من أنشطة المؤسسة</a:t>
            </a:r>
          </a:p>
          <a:p>
            <a:pPr marL="609600" indent="-323850" algn="just" rtl="1">
              <a:lnSpc>
                <a:spcPct val="95000"/>
              </a:lnSpc>
              <a:spcAft>
                <a:spcPct val="40000"/>
              </a:spcAft>
              <a:buFontTx/>
              <a:buChar char="•"/>
            </a:pPr>
            <a:r>
              <a:rPr lang="ar-OM" sz="2000" b="1" dirty="0" smtClean="0">
                <a:solidFill>
                  <a:srgbClr val="A50021"/>
                </a:solidFill>
              </a:rPr>
              <a:t>يتم استخدام النموذج </a:t>
            </a:r>
            <a:r>
              <a:rPr lang="ar-OM" sz="2000" b="1" dirty="0" smtClean="0">
                <a:solidFill>
                  <a:srgbClr val="FF0000"/>
                </a:solidFill>
              </a:rPr>
              <a:t>الرباعي (</a:t>
            </a:r>
            <a:r>
              <a:rPr lang="en-GB" sz="2000" b="1" dirty="0" smtClean="0">
                <a:solidFill>
                  <a:srgbClr val="FF0000"/>
                </a:solidFill>
              </a:rPr>
              <a:t>ADRI </a:t>
            </a:r>
            <a:r>
              <a:rPr lang="ar-OM" sz="2000" b="1" dirty="0" smtClean="0">
                <a:solidFill>
                  <a:srgbClr val="FF0000"/>
                </a:solidFill>
              </a:rPr>
              <a:t> ) </a:t>
            </a:r>
            <a:r>
              <a:rPr lang="ar-OM" sz="2000" b="1" dirty="0" smtClean="0">
                <a:solidFill>
                  <a:srgbClr val="A50021"/>
                </a:solidFill>
              </a:rPr>
              <a:t>في تخليل أنشطة المؤسسة</a:t>
            </a:r>
          </a:p>
          <a:p>
            <a:pPr marL="609600" indent="-323850" algn="just" rtl="1">
              <a:lnSpc>
                <a:spcPct val="95000"/>
              </a:lnSpc>
              <a:spcAft>
                <a:spcPct val="40000"/>
              </a:spcAft>
              <a:buFontTx/>
              <a:buChar char="•"/>
            </a:pPr>
            <a:r>
              <a:rPr lang="ar-OM" sz="2000" b="1" dirty="0" smtClean="0">
                <a:solidFill>
                  <a:srgbClr val="A50021"/>
                </a:solidFill>
              </a:rPr>
              <a:t>لا ينتج عن عملية التدقيق قرارا قطعيا بالنجاح أو الفشل، وإنما ينتج عنها تقرير تدقيق الجودة والذي يحتوي على إشادات، وتوكيدات، وتوصيات</a:t>
            </a:r>
          </a:p>
          <a:p>
            <a:pPr marL="609600" indent="-323850" algn="just">
              <a:lnSpc>
                <a:spcPct val="95000"/>
              </a:lnSpc>
              <a:spcAft>
                <a:spcPct val="40000"/>
              </a:spcAft>
              <a:buFontTx/>
              <a:buChar char="•"/>
            </a:pPr>
            <a:r>
              <a:rPr lang="ar-OM" sz="2000" b="1" dirty="0" smtClean="0">
                <a:solidFill>
                  <a:srgbClr val="A50021"/>
                </a:solidFill>
              </a:rPr>
              <a:t>يتكون </a:t>
            </a:r>
            <a:r>
              <a:rPr lang="ar-OM" sz="2000" b="1" dirty="0" smtClean="0">
                <a:solidFill>
                  <a:srgbClr val="FF0000"/>
                </a:solidFill>
              </a:rPr>
              <a:t>فريق التدقيق </a:t>
            </a:r>
            <a:r>
              <a:rPr lang="ar-OM" sz="2000" b="1" dirty="0" smtClean="0">
                <a:solidFill>
                  <a:srgbClr val="A50021"/>
                </a:solidFill>
              </a:rPr>
              <a:t>عادة من ثلاثة مراجعين دوليين وإثنين محليين، يتم اختيارهم من </a:t>
            </a:r>
            <a:r>
              <a:rPr lang="ar-OM" sz="2000" b="1" dirty="0" smtClean="0">
                <a:solidFill>
                  <a:srgbClr val="FF0000"/>
                </a:solidFill>
              </a:rPr>
              <a:t>السجل الوطني للمراجعين الخارجيين</a:t>
            </a:r>
          </a:p>
          <a:p>
            <a:pPr marL="609600" indent="-323850" algn="just" rtl="1">
              <a:lnSpc>
                <a:spcPct val="95000"/>
              </a:lnSpc>
              <a:spcAft>
                <a:spcPct val="40000"/>
              </a:spcAft>
              <a:buFontTx/>
              <a:buChar char="•"/>
            </a:pPr>
            <a:endParaRPr lang="ar-OM" sz="2000" b="1" dirty="0" smtClean="0">
              <a:solidFill>
                <a:srgbClr val="A50021"/>
              </a:solidFill>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76200"/>
            <a:ext cx="7772400" cy="1470025"/>
          </a:xfrm>
        </p:spPr>
        <p:txBody>
          <a:bodyPr/>
          <a:lstStyle/>
          <a:p>
            <a:r>
              <a:rPr lang="ar-OM" sz="3600" b="1" dirty="0" smtClean="0"/>
              <a:t>اعتماد مؤسسات التعليم العالي</a:t>
            </a:r>
            <a:r>
              <a:rPr lang="ar-OM" b="1" dirty="0" smtClean="0">
                <a:solidFill>
                  <a:schemeClr val="bg1"/>
                </a:solidFill>
              </a:rPr>
              <a:t/>
            </a:r>
            <a:br>
              <a:rPr lang="ar-OM" b="1" dirty="0" smtClean="0">
                <a:solidFill>
                  <a:schemeClr val="bg1"/>
                </a:solidFill>
              </a:rPr>
            </a:br>
            <a:r>
              <a:rPr lang="ar-OM" sz="2800" b="1" dirty="0" smtClean="0"/>
              <a:t>المرحلة الأولى: تدقيق الجودة </a:t>
            </a:r>
            <a:endParaRPr lang="en-US" sz="2800" dirty="0"/>
          </a:p>
        </p:txBody>
      </p:sp>
      <p:pic>
        <p:nvPicPr>
          <p:cNvPr id="5" name="Picture 2" descr="april 2011 012"/>
          <p:cNvPicPr>
            <a:picLocks noChangeAspect="1" noChangeArrowheads="1"/>
          </p:cNvPicPr>
          <p:nvPr/>
        </p:nvPicPr>
        <p:blipFill>
          <a:blip r:embed="rId3" cstate="print"/>
          <a:srcRect/>
          <a:stretch>
            <a:fillRect/>
          </a:stretch>
        </p:blipFill>
        <p:spPr bwMode="auto">
          <a:xfrm>
            <a:off x="381000" y="1447800"/>
            <a:ext cx="8382000" cy="4800600"/>
          </a:xfrm>
          <a:prstGeom prst="rect">
            <a:avLst/>
          </a:prstGeom>
          <a:noFill/>
          <a:ln w="9525">
            <a:noFill/>
            <a:miter lim="800000"/>
            <a:headEnd/>
            <a:tailEnd/>
          </a:ln>
        </p:spPr>
      </p:pic>
      <p:sp>
        <p:nvSpPr>
          <p:cNvPr id="6" name="Text Box 5"/>
          <p:cNvSpPr txBox="1">
            <a:spLocks noChangeArrowheads="1"/>
          </p:cNvSpPr>
          <p:nvPr/>
        </p:nvSpPr>
        <p:spPr bwMode="auto">
          <a:xfrm>
            <a:off x="2133600" y="5410201"/>
            <a:ext cx="5257800" cy="461665"/>
          </a:xfrm>
          <a:prstGeom prst="rect">
            <a:avLst/>
          </a:prstGeom>
          <a:solidFill>
            <a:srgbClr val="4D4D4D"/>
          </a:solidFill>
          <a:ln w="9525">
            <a:solidFill>
              <a:srgbClr val="4D4D4D"/>
            </a:solidFill>
            <a:miter lim="800000"/>
            <a:headEnd/>
            <a:tailEnd/>
          </a:ln>
        </p:spPr>
        <p:txBody>
          <a:bodyPr wrap="square">
            <a:spAutoFit/>
          </a:bodyPr>
          <a:lstStyle/>
          <a:p>
            <a:pPr algn="ctr" rtl="1">
              <a:spcBef>
                <a:spcPct val="50000"/>
              </a:spcBef>
            </a:pPr>
            <a:r>
              <a:rPr lang="ar-OM" sz="2400" b="1" dirty="0" smtClean="0">
                <a:solidFill>
                  <a:schemeClr val="bg1"/>
                </a:solidFill>
              </a:rPr>
              <a:t>إحدى </a:t>
            </a:r>
            <a:r>
              <a:rPr lang="ar-OM" sz="2400" b="1" dirty="0">
                <a:solidFill>
                  <a:schemeClr val="bg1"/>
                </a:solidFill>
              </a:rPr>
              <a:t>فرق تدقيق الجودة أثناء </a:t>
            </a:r>
            <a:r>
              <a:rPr lang="ar-OM" sz="2400" b="1" dirty="0" smtClean="0">
                <a:solidFill>
                  <a:schemeClr val="bg1"/>
                </a:solidFill>
              </a:rPr>
              <a:t>العمل </a:t>
            </a:r>
            <a:endParaRPr lang="en-GB" sz="2400" b="1"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endParaRPr lang="ar-OM"/>
          </a:p>
        </p:txBody>
      </p:sp>
      <p:pic>
        <p:nvPicPr>
          <p:cNvPr id="4" name="Picture 3" descr="PPT.jpg"/>
          <p:cNvPicPr>
            <a:picLocks noChangeAspect="1"/>
          </p:cNvPicPr>
          <p:nvPr/>
        </p:nvPicPr>
        <p:blipFill>
          <a:blip r:embed="rId2" cstate="print"/>
          <a:stretch>
            <a:fillRect/>
          </a:stretch>
        </p:blipFill>
        <p:spPr>
          <a:xfrm>
            <a:off x="0" y="0"/>
            <a:ext cx="9144000" cy="6858000"/>
          </a:xfrm>
          <a:prstGeom prst="rect">
            <a:avLst/>
          </a:prstGeom>
        </p:spPr>
      </p:pic>
      <p:grpSp>
        <p:nvGrpSpPr>
          <p:cNvPr id="5" name="Group 142"/>
          <p:cNvGrpSpPr>
            <a:grpSpLocks/>
          </p:cNvGrpSpPr>
          <p:nvPr/>
        </p:nvGrpSpPr>
        <p:grpSpPr bwMode="auto">
          <a:xfrm>
            <a:off x="474663" y="1606550"/>
            <a:ext cx="7970837" cy="5556250"/>
            <a:chOff x="299" y="626"/>
            <a:chExt cx="5021" cy="3500"/>
          </a:xfrm>
        </p:grpSpPr>
        <p:sp>
          <p:nvSpPr>
            <p:cNvPr id="6" name="Freeform 107"/>
            <p:cNvSpPr>
              <a:spLocks/>
            </p:cNvSpPr>
            <p:nvPr/>
          </p:nvSpPr>
          <p:spPr bwMode="auto">
            <a:xfrm>
              <a:off x="2352" y="2378"/>
              <a:ext cx="1377" cy="1051"/>
            </a:xfrm>
            <a:custGeom>
              <a:avLst/>
              <a:gdLst>
                <a:gd name="T0" fmla="*/ 0 w 1377"/>
                <a:gd name="T1" fmla="*/ 0 h 1101"/>
                <a:gd name="T2" fmla="*/ 1849790320 w 1377"/>
                <a:gd name="T3" fmla="*/ 0 h 1101"/>
                <a:gd name="T4" fmla="*/ 1849790320 w 1377"/>
                <a:gd name="T5" fmla="*/ 1702182396 h 1101"/>
                <a:gd name="T6" fmla="*/ 2147478279 w 1377"/>
                <a:gd name="T7" fmla="*/ 1702182396 h 1101"/>
                <a:gd name="T8" fmla="*/ 0 60000 65536"/>
                <a:gd name="T9" fmla="*/ 0 60000 65536"/>
                <a:gd name="T10" fmla="*/ 0 60000 65536"/>
                <a:gd name="T11" fmla="*/ 0 60000 65536"/>
                <a:gd name="T12" fmla="*/ 0 w 1377"/>
                <a:gd name="T13" fmla="*/ 0 h 1101"/>
                <a:gd name="T14" fmla="*/ 1377 w 1377"/>
                <a:gd name="T15" fmla="*/ 1101 h 1101"/>
              </a:gdLst>
              <a:ahLst/>
              <a:cxnLst>
                <a:cxn ang="T8">
                  <a:pos x="T0" y="T1"/>
                </a:cxn>
                <a:cxn ang="T9">
                  <a:pos x="T2" y="T3"/>
                </a:cxn>
                <a:cxn ang="T10">
                  <a:pos x="T4" y="T5"/>
                </a:cxn>
                <a:cxn ang="T11">
                  <a:pos x="T6" y="T7"/>
                </a:cxn>
              </a:cxnLst>
              <a:rect l="T12" t="T13" r="T14" b="T15"/>
              <a:pathLst>
                <a:path w="1377" h="1101">
                  <a:moveTo>
                    <a:pt x="0" y="0"/>
                  </a:moveTo>
                  <a:lnTo>
                    <a:pt x="734" y="0"/>
                  </a:lnTo>
                  <a:lnTo>
                    <a:pt x="734" y="1101"/>
                  </a:lnTo>
                  <a:lnTo>
                    <a:pt x="1377" y="1101"/>
                  </a:lnTo>
                </a:path>
              </a:pathLst>
            </a:custGeom>
            <a:noFill/>
            <a:ln w="11113" cap="rnd">
              <a:solidFill>
                <a:srgbClr val="000000"/>
              </a:solidFill>
              <a:round/>
              <a:headEnd/>
              <a:tailEnd/>
            </a:ln>
          </p:spPr>
          <p:txBody>
            <a:bodyPr/>
            <a:lstStyle/>
            <a:p>
              <a:endParaRPr lang="ar-OM"/>
            </a:p>
          </p:txBody>
        </p:sp>
        <p:sp>
          <p:nvSpPr>
            <p:cNvPr id="7" name="Line 109"/>
            <p:cNvSpPr>
              <a:spLocks noChangeShapeType="1"/>
            </p:cNvSpPr>
            <p:nvPr/>
          </p:nvSpPr>
          <p:spPr bwMode="auto">
            <a:xfrm>
              <a:off x="2352" y="2378"/>
              <a:ext cx="1377" cy="0"/>
            </a:xfrm>
            <a:prstGeom prst="line">
              <a:avLst/>
            </a:prstGeom>
            <a:noFill/>
            <a:ln w="11113" cap="rnd">
              <a:solidFill>
                <a:srgbClr val="000000"/>
              </a:solidFill>
              <a:round/>
              <a:headEnd/>
              <a:tailEnd/>
            </a:ln>
          </p:spPr>
          <p:txBody>
            <a:bodyPr/>
            <a:lstStyle/>
            <a:p>
              <a:endParaRPr lang="ar-OM"/>
            </a:p>
          </p:txBody>
        </p:sp>
        <p:sp>
          <p:nvSpPr>
            <p:cNvPr id="8" name="Freeform 115"/>
            <p:cNvSpPr>
              <a:spLocks/>
            </p:cNvSpPr>
            <p:nvPr/>
          </p:nvSpPr>
          <p:spPr bwMode="auto">
            <a:xfrm>
              <a:off x="2352" y="1852"/>
              <a:ext cx="1377" cy="526"/>
            </a:xfrm>
            <a:custGeom>
              <a:avLst/>
              <a:gdLst>
                <a:gd name="T0" fmla="*/ 0 w 1377"/>
                <a:gd name="T1" fmla="*/ 1003450935 h 551"/>
                <a:gd name="T2" fmla="*/ 1849790320 w 1377"/>
                <a:gd name="T3" fmla="*/ 1003450935 h 551"/>
                <a:gd name="T4" fmla="*/ 1849790320 w 1377"/>
                <a:gd name="T5" fmla="*/ 0 h 551"/>
                <a:gd name="T6" fmla="*/ 2147478279 w 1377"/>
                <a:gd name="T7" fmla="*/ 0 h 551"/>
                <a:gd name="T8" fmla="*/ 0 60000 65536"/>
                <a:gd name="T9" fmla="*/ 0 60000 65536"/>
                <a:gd name="T10" fmla="*/ 0 60000 65536"/>
                <a:gd name="T11" fmla="*/ 0 60000 65536"/>
                <a:gd name="T12" fmla="*/ 0 w 1377"/>
                <a:gd name="T13" fmla="*/ 0 h 551"/>
                <a:gd name="T14" fmla="*/ 1377 w 1377"/>
                <a:gd name="T15" fmla="*/ 551 h 551"/>
              </a:gdLst>
              <a:ahLst/>
              <a:cxnLst>
                <a:cxn ang="T8">
                  <a:pos x="T0" y="T1"/>
                </a:cxn>
                <a:cxn ang="T9">
                  <a:pos x="T2" y="T3"/>
                </a:cxn>
                <a:cxn ang="T10">
                  <a:pos x="T4" y="T5"/>
                </a:cxn>
                <a:cxn ang="T11">
                  <a:pos x="T6" y="T7"/>
                </a:cxn>
              </a:cxnLst>
              <a:rect l="T12" t="T13" r="T14" b="T15"/>
              <a:pathLst>
                <a:path w="1377" h="551">
                  <a:moveTo>
                    <a:pt x="0" y="551"/>
                  </a:moveTo>
                  <a:lnTo>
                    <a:pt x="734" y="551"/>
                  </a:lnTo>
                  <a:lnTo>
                    <a:pt x="734" y="0"/>
                  </a:lnTo>
                  <a:lnTo>
                    <a:pt x="1377" y="0"/>
                  </a:lnTo>
                </a:path>
              </a:pathLst>
            </a:custGeom>
            <a:noFill/>
            <a:ln w="11113" cap="rnd">
              <a:solidFill>
                <a:srgbClr val="000000"/>
              </a:solidFill>
              <a:round/>
              <a:headEnd/>
              <a:tailEnd/>
            </a:ln>
          </p:spPr>
          <p:txBody>
            <a:bodyPr/>
            <a:lstStyle/>
            <a:p>
              <a:endParaRPr lang="ar-OM"/>
            </a:p>
          </p:txBody>
        </p:sp>
        <p:sp>
          <p:nvSpPr>
            <p:cNvPr id="9" name="Freeform 129"/>
            <p:cNvSpPr>
              <a:spLocks/>
            </p:cNvSpPr>
            <p:nvPr/>
          </p:nvSpPr>
          <p:spPr bwMode="auto">
            <a:xfrm>
              <a:off x="2352" y="2378"/>
              <a:ext cx="1377" cy="525"/>
            </a:xfrm>
            <a:custGeom>
              <a:avLst/>
              <a:gdLst>
                <a:gd name="T0" fmla="*/ 0 w 1377"/>
                <a:gd name="T1" fmla="*/ 0 h 550"/>
                <a:gd name="T2" fmla="*/ 1849790320 w 1377"/>
                <a:gd name="T3" fmla="*/ 0 h 550"/>
                <a:gd name="T4" fmla="*/ 1849790320 w 1377"/>
                <a:gd name="T5" fmla="*/ 1001110700 h 550"/>
                <a:gd name="T6" fmla="*/ 2147478279 w 1377"/>
                <a:gd name="T7" fmla="*/ 1001110700 h 550"/>
                <a:gd name="T8" fmla="*/ 0 60000 65536"/>
                <a:gd name="T9" fmla="*/ 0 60000 65536"/>
                <a:gd name="T10" fmla="*/ 0 60000 65536"/>
                <a:gd name="T11" fmla="*/ 0 60000 65536"/>
                <a:gd name="T12" fmla="*/ 0 w 1377"/>
                <a:gd name="T13" fmla="*/ 0 h 550"/>
                <a:gd name="T14" fmla="*/ 1377 w 1377"/>
                <a:gd name="T15" fmla="*/ 550 h 550"/>
              </a:gdLst>
              <a:ahLst/>
              <a:cxnLst>
                <a:cxn ang="T8">
                  <a:pos x="T0" y="T1"/>
                </a:cxn>
                <a:cxn ang="T9">
                  <a:pos x="T2" y="T3"/>
                </a:cxn>
                <a:cxn ang="T10">
                  <a:pos x="T4" y="T5"/>
                </a:cxn>
                <a:cxn ang="T11">
                  <a:pos x="T6" y="T7"/>
                </a:cxn>
              </a:cxnLst>
              <a:rect l="T12" t="T13" r="T14" b="T15"/>
              <a:pathLst>
                <a:path w="1377" h="550">
                  <a:moveTo>
                    <a:pt x="0" y="0"/>
                  </a:moveTo>
                  <a:lnTo>
                    <a:pt x="734" y="0"/>
                  </a:lnTo>
                  <a:lnTo>
                    <a:pt x="734" y="550"/>
                  </a:lnTo>
                  <a:lnTo>
                    <a:pt x="1377" y="550"/>
                  </a:lnTo>
                </a:path>
              </a:pathLst>
            </a:custGeom>
            <a:noFill/>
            <a:ln w="11113" cap="rnd">
              <a:solidFill>
                <a:srgbClr val="000000"/>
              </a:solidFill>
              <a:round/>
              <a:headEnd/>
              <a:tailEnd/>
            </a:ln>
          </p:spPr>
          <p:txBody>
            <a:bodyPr/>
            <a:lstStyle/>
            <a:p>
              <a:endParaRPr lang="ar-OM"/>
            </a:p>
          </p:txBody>
        </p:sp>
        <p:sp>
          <p:nvSpPr>
            <p:cNvPr id="10" name="Freeform 131"/>
            <p:cNvSpPr>
              <a:spLocks/>
            </p:cNvSpPr>
            <p:nvPr/>
          </p:nvSpPr>
          <p:spPr bwMode="auto">
            <a:xfrm>
              <a:off x="2352" y="801"/>
              <a:ext cx="1377" cy="1577"/>
            </a:xfrm>
            <a:custGeom>
              <a:avLst/>
              <a:gdLst>
                <a:gd name="T0" fmla="*/ 0 w 1377"/>
                <a:gd name="T1" fmla="*/ 1702304908 h 1652"/>
                <a:gd name="T2" fmla="*/ 1849790320 w 1377"/>
                <a:gd name="T3" fmla="*/ 1702304908 h 1652"/>
                <a:gd name="T4" fmla="*/ 1849790320 w 1377"/>
                <a:gd name="T5" fmla="*/ 0 h 1652"/>
                <a:gd name="T6" fmla="*/ 2147478279 w 1377"/>
                <a:gd name="T7" fmla="*/ 0 h 1652"/>
                <a:gd name="T8" fmla="*/ 0 60000 65536"/>
                <a:gd name="T9" fmla="*/ 0 60000 65536"/>
                <a:gd name="T10" fmla="*/ 0 60000 65536"/>
                <a:gd name="T11" fmla="*/ 0 60000 65536"/>
                <a:gd name="T12" fmla="*/ 0 w 1377"/>
                <a:gd name="T13" fmla="*/ 0 h 1652"/>
                <a:gd name="T14" fmla="*/ 1377 w 1377"/>
                <a:gd name="T15" fmla="*/ 1652 h 1652"/>
              </a:gdLst>
              <a:ahLst/>
              <a:cxnLst>
                <a:cxn ang="T8">
                  <a:pos x="T0" y="T1"/>
                </a:cxn>
                <a:cxn ang="T9">
                  <a:pos x="T2" y="T3"/>
                </a:cxn>
                <a:cxn ang="T10">
                  <a:pos x="T4" y="T5"/>
                </a:cxn>
                <a:cxn ang="T11">
                  <a:pos x="T6" y="T7"/>
                </a:cxn>
              </a:cxnLst>
              <a:rect l="T12" t="T13" r="T14" b="T15"/>
              <a:pathLst>
                <a:path w="1377" h="1652">
                  <a:moveTo>
                    <a:pt x="0" y="1652"/>
                  </a:moveTo>
                  <a:lnTo>
                    <a:pt x="734" y="1652"/>
                  </a:lnTo>
                  <a:lnTo>
                    <a:pt x="734" y="0"/>
                  </a:lnTo>
                  <a:lnTo>
                    <a:pt x="1377" y="0"/>
                  </a:lnTo>
                </a:path>
              </a:pathLst>
            </a:custGeom>
            <a:noFill/>
            <a:ln w="11113" cap="rnd">
              <a:solidFill>
                <a:srgbClr val="000000"/>
              </a:solidFill>
              <a:round/>
              <a:headEnd/>
              <a:tailEnd/>
            </a:ln>
          </p:spPr>
          <p:txBody>
            <a:bodyPr/>
            <a:lstStyle/>
            <a:p>
              <a:endParaRPr lang="ar-OM"/>
            </a:p>
          </p:txBody>
        </p:sp>
        <p:sp>
          <p:nvSpPr>
            <p:cNvPr id="11" name="Rectangle 136"/>
            <p:cNvSpPr>
              <a:spLocks noChangeArrowheads="1"/>
            </p:cNvSpPr>
            <p:nvPr/>
          </p:nvSpPr>
          <p:spPr bwMode="auto">
            <a:xfrm>
              <a:off x="4299" y="3953"/>
              <a:ext cx="1" cy="173"/>
            </a:xfrm>
            <a:prstGeom prst="rect">
              <a:avLst/>
            </a:prstGeom>
            <a:noFill/>
            <a:ln w="9525">
              <a:noFill/>
              <a:miter lim="800000"/>
              <a:headEnd/>
              <a:tailEnd/>
            </a:ln>
          </p:spPr>
          <p:txBody>
            <a:bodyPr wrap="none" lIns="0" tIns="0" rIns="0" bIns="0">
              <a:spAutoFit/>
            </a:bodyPr>
            <a:lstStyle/>
            <a:p>
              <a:pPr algn="l" rtl="0"/>
              <a:endParaRPr lang="ar-OM"/>
            </a:p>
          </p:txBody>
        </p:sp>
        <p:grpSp>
          <p:nvGrpSpPr>
            <p:cNvPr id="12" name="Group 150"/>
            <p:cNvGrpSpPr>
              <a:grpSpLocks/>
            </p:cNvGrpSpPr>
            <p:nvPr/>
          </p:nvGrpSpPr>
          <p:grpSpPr bwMode="auto">
            <a:xfrm>
              <a:off x="299" y="1030"/>
              <a:ext cx="2053" cy="2630"/>
              <a:chOff x="474663" y="1686338"/>
              <a:chExt cx="3259138" cy="4174372"/>
            </a:xfrm>
          </p:grpSpPr>
          <p:sp>
            <p:nvSpPr>
              <p:cNvPr id="56" name="Freeform 139"/>
              <p:cNvSpPr>
                <a:spLocks/>
              </p:cNvSpPr>
              <p:nvPr/>
            </p:nvSpPr>
            <p:spPr bwMode="auto">
              <a:xfrm>
                <a:off x="474663" y="1686338"/>
                <a:ext cx="3221038" cy="4171340"/>
              </a:xfrm>
              <a:custGeom>
                <a:avLst/>
                <a:gdLst>
                  <a:gd name="T0" fmla="*/ 0 w 4245"/>
                  <a:gd name="T1" fmla="*/ 2147483647 h 5760"/>
                  <a:gd name="T2" fmla="*/ 0 w 4245"/>
                  <a:gd name="T3" fmla="*/ 2147483647 h 5760"/>
                  <a:gd name="T4" fmla="*/ 2147483647 w 4245"/>
                  <a:gd name="T5" fmla="*/ 2147483647 h 5760"/>
                  <a:gd name="T6" fmla="*/ 2147483647 w 4245"/>
                  <a:gd name="T7" fmla="*/ 2147483647 h 5760"/>
                  <a:gd name="T8" fmla="*/ 2147483647 w 4245"/>
                  <a:gd name="T9" fmla="*/ 2147483647 h 5760"/>
                  <a:gd name="T10" fmla="*/ 2147483647 w 4245"/>
                  <a:gd name="T11" fmla="*/ 2147483647 h 5760"/>
                  <a:gd name="T12" fmla="*/ 2147483647 w 4245"/>
                  <a:gd name="T13" fmla="*/ 0 h 5760"/>
                  <a:gd name="T14" fmla="*/ 0 w 4245"/>
                  <a:gd name="T15" fmla="*/ 2147483647 h 5760"/>
                  <a:gd name="T16" fmla="*/ 0 60000 65536"/>
                  <a:gd name="T17" fmla="*/ 0 60000 65536"/>
                  <a:gd name="T18" fmla="*/ 0 60000 65536"/>
                  <a:gd name="T19" fmla="*/ 0 60000 65536"/>
                  <a:gd name="T20" fmla="*/ 0 60000 65536"/>
                  <a:gd name="T21" fmla="*/ 0 60000 65536"/>
                  <a:gd name="T22" fmla="*/ 0 60000 65536"/>
                  <a:gd name="T23" fmla="*/ 0 60000 65536"/>
                  <a:gd name="T24" fmla="*/ 0 w 4245"/>
                  <a:gd name="T25" fmla="*/ 0 h 5760"/>
                  <a:gd name="T26" fmla="*/ 4245 w 4245"/>
                  <a:gd name="T27" fmla="*/ 5760 h 57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45" h="5760">
                    <a:moveTo>
                      <a:pt x="0" y="425"/>
                    </a:moveTo>
                    <a:lnTo>
                      <a:pt x="0" y="5336"/>
                    </a:lnTo>
                    <a:cubicBezTo>
                      <a:pt x="0" y="5570"/>
                      <a:pt x="950" y="5760"/>
                      <a:pt x="2123" y="5760"/>
                    </a:cubicBezTo>
                    <a:cubicBezTo>
                      <a:pt x="3295" y="5760"/>
                      <a:pt x="4245" y="5570"/>
                      <a:pt x="4245" y="5336"/>
                    </a:cubicBezTo>
                    <a:cubicBezTo>
                      <a:pt x="4245" y="5336"/>
                      <a:pt x="4245" y="5336"/>
                      <a:pt x="4245" y="5336"/>
                    </a:cubicBezTo>
                    <a:lnTo>
                      <a:pt x="4245" y="425"/>
                    </a:lnTo>
                    <a:cubicBezTo>
                      <a:pt x="4245" y="190"/>
                      <a:pt x="3295" y="0"/>
                      <a:pt x="2123" y="0"/>
                    </a:cubicBezTo>
                    <a:cubicBezTo>
                      <a:pt x="950" y="0"/>
                      <a:pt x="0" y="190"/>
                      <a:pt x="0" y="425"/>
                    </a:cubicBezTo>
                    <a:close/>
                  </a:path>
                </a:pathLst>
              </a:custGeom>
              <a:solidFill>
                <a:srgbClr val="FFFFFF"/>
              </a:solidFill>
              <a:ln w="0">
                <a:solidFill>
                  <a:srgbClr val="000000"/>
                </a:solidFill>
                <a:round/>
                <a:headEnd/>
                <a:tailEnd/>
              </a:ln>
            </p:spPr>
            <p:txBody>
              <a:bodyPr/>
              <a:lstStyle/>
              <a:p>
                <a:endParaRPr lang="ar-OM"/>
              </a:p>
            </p:txBody>
          </p:sp>
          <p:sp>
            <p:nvSpPr>
              <p:cNvPr id="57" name="Freeform 140"/>
              <p:cNvSpPr>
                <a:spLocks/>
              </p:cNvSpPr>
              <p:nvPr/>
            </p:nvSpPr>
            <p:spPr bwMode="auto">
              <a:xfrm>
                <a:off x="512763" y="1689370"/>
                <a:ext cx="3221038" cy="4171340"/>
              </a:xfrm>
              <a:custGeom>
                <a:avLst/>
                <a:gdLst>
                  <a:gd name="T0" fmla="*/ 0 w 4245"/>
                  <a:gd name="T1" fmla="*/ 2147483647 h 5760"/>
                  <a:gd name="T2" fmla="*/ 0 w 4245"/>
                  <a:gd name="T3" fmla="*/ 2147483647 h 5760"/>
                  <a:gd name="T4" fmla="*/ 2147483647 w 4245"/>
                  <a:gd name="T5" fmla="*/ 2147483647 h 5760"/>
                  <a:gd name="T6" fmla="*/ 2147483647 w 4245"/>
                  <a:gd name="T7" fmla="*/ 2147483647 h 5760"/>
                  <a:gd name="T8" fmla="*/ 2147483647 w 4245"/>
                  <a:gd name="T9" fmla="*/ 2147483647 h 5760"/>
                  <a:gd name="T10" fmla="*/ 2147483647 w 4245"/>
                  <a:gd name="T11" fmla="*/ 2147483647 h 5760"/>
                  <a:gd name="T12" fmla="*/ 2147483647 w 4245"/>
                  <a:gd name="T13" fmla="*/ 0 h 5760"/>
                  <a:gd name="T14" fmla="*/ 0 w 4245"/>
                  <a:gd name="T15" fmla="*/ 2147483647 h 5760"/>
                  <a:gd name="T16" fmla="*/ 0 60000 65536"/>
                  <a:gd name="T17" fmla="*/ 0 60000 65536"/>
                  <a:gd name="T18" fmla="*/ 0 60000 65536"/>
                  <a:gd name="T19" fmla="*/ 0 60000 65536"/>
                  <a:gd name="T20" fmla="*/ 0 60000 65536"/>
                  <a:gd name="T21" fmla="*/ 0 60000 65536"/>
                  <a:gd name="T22" fmla="*/ 0 60000 65536"/>
                  <a:gd name="T23" fmla="*/ 0 60000 65536"/>
                  <a:gd name="T24" fmla="*/ 0 w 4245"/>
                  <a:gd name="T25" fmla="*/ 0 h 5760"/>
                  <a:gd name="T26" fmla="*/ 4245 w 4245"/>
                  <a:gd name="T27" fmla="*/ 5760 h 57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45" h="5760">
                    <a:moveTo>
                      <a:pt x="0" y="425"/>
                    </a:moveTo>
                    <a:lnTo>
                      <a:pt x="0" y="5336"/>
                    </a:lnTo>
                    <a:cubicBezTo>
                      <a:pt x="0" y="5570"/>
                      <a:pt x="950" y="5760"/>
                      <a:pt x="2123" y="5760"/>
                    </a:cubicBezTo>
                    <a:cubicBezTo>
                      <a:pt x="3295" y="5760"/>
                      <a:pt x="4245" y="5570"/>
                      <a:pt x="4245" y="5336"/>
                    </a:cubicBezTo>
                    <a:cubicBezTo>
                      <a:pt x="4245" y="5336"/>
                      <a:pt x="4245" y="5336"/>
                      <a:pt x="4245" y="5336"/>
                    </a:cubicBezTo>
                    <a:lnTo>
                      <a:pt x="4245" y="425"/>
                    </a:lnTo>
                    <a:cubicBezTo>
                      <a:pt x="4245" y="190"/>
                      <a:pt x="3295" y="0"/>
                      <a:pt x="2123" y="0"/>
                    </a:cubicBezTo>
                    <a:cubicBezTo>
                      <a:pt x="950" y="0"/>
                      <a:pt x="0" y="190"/>
                      <a:pt x="0" y="425"/>
                    </a:cubicBezTo>
                    <a:close/>
                  </a:path>
                </a:pathLst>
              </a:custGeom>
              <a:noFill/>
              <a:ln w="19050" cap="rnd">
                <a:solidFill>
                  <a:srgbClr val="000000"/>
                </a:solidFill>
                <a:round/>
                <a:headEnd/>
                <a:tailEnd/>
              </a:ln>
            </p:spPr>
            <p:txBody>
              <a:bodyPr/>
              <a:lstStyle/>
              <a:p>
                <a:endParaRPr lang="ar-OM"/>
              </a:p>
            </p:txBody>
          </p:sp>
          <p:sp>
            <p:nvSpPr>
              <p:cNvPr id="58" name="Freeform 141"/>
              <p:cNvSpPr>
                <a:spLocks noEditPoints="1"/>
              </p:cNvSpPr>
              <p:nvPr/>
            </p:nvSpPr>
            <p:spPr bwMode="auto">
              <a:xfrm>
                <a:off x="512763" y="1997066"/>
                <a:ext cx="3221038" cy="613878"/>
              </a:xfrm>
              <a:custGeom>
                <a:avLst/>
                <a:gdLst>
                  <a:gd name="T0" fmla="*/ 0 w 4245"/>
                  <a:gd name="T1" fmla="*/ 0 h 849"/>
                  <a:gd name="T2" fmla="*/ 2147483647 w 4245"/>
                  <a:gd name="T3" fmla="*/ 2147483647 h 849"/>
                  <a:gd name="T4" fmla="*/ 2147483647 w 4245"/>
                  <a:gd name="T5" fmla="*/ 0 h 849"/>
                  <a:gd name="T6" fmla="*/ 2147483647 w 4245"/>
                  <a:gd name="T7" fmla="*/ 0 h 849"/>
                  <a:gd name="T8" fmla="*/ 0 w 4245"/>
                  <a:gd name="T9" fmla="*/ 2147483647 h 849"/>
                  <a:gd name="T10" fmla="*/ 2147483647 w 4245"/>
                  <a:gd name="T11" fmla="*/ 2147483647 h 849"/>
                  <a:gd name="T12" fmla="*/ 2147483647 w 4245"/>
                  <a:gd name="T13" fmla="*/ 2147483647 h 849"/>
                  <a:gd name="T14" fmla="*/ 2147483647 w 4245"/>
                  <a:gd name="T15" fmla="*/ 2147483647 h 849"/>
                  <a:gd name="T16" fmla="*/ 0 w 4245"/>
                  <a:gd name="T17" fmla="*/ 2147483647 h 849"/>
                  <a:gd name="T18" fmla="*/ 2147483647 w 4245"/>
                  <a:gd name="T19" fmla="*/ 2147483647 h 849"/>
                  <a:gd name="T20" fmla="*/ 2147483647 w 4245"/>
                  <a:gd name="T21" fmla="*/ 2147483647 h 849"/>
                  <a:gd name="T22" fmla="*/ 2147483647 w 4245"/>
                  <a:gd name="T23" fmla="*/ 2147483647 h 8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45"/>
                  <a:gd name="T37" fmla="*/ 0 h 849"/>
                  <a:gd name="T38" fmla="*/ 4245 w 4245"/>
                  <a:gd name="T39" fmla="*/ 849 h 8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45" h="849">
                    <a:moveTo>
                      <a:pt x="0" y="0"/>
                    </a:moveTo>
                    <a:cubicBezTo>
                      <a:pt x="0" y="234"/>
                      <a:pt x="950" y="424"/>
                      <a:pt x="2123" y="424"/>
                    </a:cubicBezTo>
                    <a:cubicBezTo>
                      <a:pt x="3295" y="424"/>
                      <a:pt x="4245" y="234"/>
                      <a:pt x="4245" y="0"/>
                    </a:cubicBezTo>
                    <a:cubicBezTo>
                      <a:pt x="4245" y="0"/>
                      <a:pt x="4245" y="0"/>
                      <a:pt x="4245" y="0"/>
                    </a:cubicBezTo>
                    <a:moveTo>
                      <a:pt x="0" y="212"/>
                    </a:moveTo>
                    <a:cubicBezTo>
                      <a:pt x="0" y="446"/>
                      <a:pt x="950" y="636"/>
                      <a:pt x="2123" y="636"/>
                    </a:cubicBezTo>
                    <a:cubicBezTo>
                      <a:pt x="3295" y="636"/>
                      <a:pt x="4245" y="446"/>
                      <a:pt x="4245" y="212"/>
                    </a:cubicBezTo>
                    <a:cubicBezTo>
                      <a:pt x="4245" y="212"/>
                      <a:pt x="4245" y="212"/>
                      <a:pt x="4245" y="212"/>
                    </a:cubicBezTo>
                    <a:moveTo>
                      <a:pt x="0" y="424"/>
                    </a:moveTo>
                    <a:cubicBezTo>
                      <a:pt x="0" y="659"/>
                      <a:pt x="950" y="849"/>
                      <a:pt x="2123" y="849"/>
                    </a:cubicBezTo>
                    <a:cubicBezTo>
                      <a:pt x="3295" y="849"/>
                      <a:pt x="4245" y="659"/>
                      <a:pt x="4245" y="424"/>
                    </a:cubicBezTo>
                    <a:cubicBezTo>
                      <a:pt x="4245" y="424"/>
                      <a:pt x="4245" y="424"/>
                      <a:pt x="4245" y="424"/>
                    </a:cubicBezTo>
                  </a:path>
                </a:pathLst>
              </a:custGeom>
              <a:noFill/>
              <a:ln w="19050" cap="rnd">
                <a:solidFill>
                  <a:srgbClr val="000000"/>
                </a:solidFill>
                <a:round/>
                <a:headEnd/>
                <a:tailEnd/>
              </a:ln>
            </p:spPr>
            <p:txBody>
              <a:bodyPr/>
              <a:lstStyle/>
              <a:p>
                <a:endParaRPr lang="ar-OM"/>
              </a:p>
            </p:txBody>
          </p:sp>
          <p:sp>
            <p:nvSpPr>
              <p:cNvPr id="59" name="Rectangle 142"/>
              <p:cNvSpPr>
                <a:spLocks noChangeArrowheads="1"/>
              </p:cNvSpPr>
              <p:nvPr/>
            </p:nvSpPr>
            <p:spPr bwMode="auto">
              <a:xfrm>
                <a:off x="717551" y="3344976"/>
                <a:ext cx="1" cy="274588"/>
              </a:xfrm>
              <a:prstGeom prst="rect">
                <a:avLst/>
              </a:prstGeom>
              <a:noFill/>
              <a:ln w="9525">
                <a:noFill/>
                <a:miter lim="800000"/>
                <a:headEnd/>
                <a:tailEnd/>
              </a:ln>
            </p:spPr>
            <p:txBody>
              <a:bodyPr wrap="none" lIns="0" tIns="0" rIns="0" bIns="0">
                <a:spAutoFit/>
              </a:bodyPr>
              <a:lstStyle/>
              <a:p>
                <a:pPr algn="l" rtl="0"/>
                <a:endParaRPr lang="ar-OM"/>
              </a:p>
            </p:txBody>
          </p:sp>
          <p:sp>
            <p:nvSpPr>
              <p:cNvPr id="60" name="Rectangle 143"/>
              <p:cNvSpPr>
                <a:spLocks noChangeArrowheads="1"/>
              </p:cNvSpPr>
              <p:nvPr/>
            </p:nvSpPr>
            <p:spPr bwMode="auto">
              <a:xfrm>
                <a:off x="936626" y="3354500"/>
                <a:ext cx="1" cy="274588"/>
              </a:xfrm>
              <a:prstGeom prst="rect">
                <a:avLst/>
              </a:prstGeom>
              <a:noFill/>
              <a:ln w="9525">
                <a:noFill/>
                <a:miter lim="800000"/>
                <a:headEnd/>
                <a:tailEnd/>
              </a:ln>
            </p:spPr>
            <p:txBody>
              <a:bodyPr wrap="none" lIns="0" tIns="0" rIns="0" bIns="0">
                <a:spAutoFit/>
              </a:bodyPr>
              <a:lstStyle/>
              <a:p>
                <a:pPr algn="l" rtl="0"/>
                <a:endParaRPr lang="ar-OM"/>
              </a:p>
            </p:txBody>
          </p:sp>
          <p:sp>
            <p:nvSpPr>
              <p:cNvPr id="61" name="Rectangle 144"/>
              <p:cNvSpPr>
                <a:spLocks noChangeArrowheads="1"/>
              </p:cNvSpPr>
              <p:nvPr/>
            </p:nvSpPr>
            <p:spPr bwMode="auto">
              <a:xfrm>
                <a:off x="1154113" y="3354500"/>
                <a:ext cx="1" cy="274588"/>
              </a:xfrm>
              <a:prstGeom prst="rect">
                <a:avLst/>
              </a:prstGeom>
              <a:noFill/>
              <a:ln w="9525">
                <a:noFill/>
                <a:miter lim="800000"/>
                <a:headEnd/>
                <a:tailEnd/>
              </a:ln>
            </p:spPr>
            <p:txBody>
              <a:bodyPr wrap="none" lIns="0" tIns="0" rIns="0" bIns="0">
                <a:spAutoFit/>
              </a:bodyPr>
              <a:lstStyle/>
              <a:p>
                <a:pPr algn="l"/>
                <a:endParaRPr lang="ar-OM"/>
              </a:p>
            </p:txBody>
          </p:sp>
          <p:sp>
            <p:nvSpPr>
              <p:cNvPr id="62" name="Rectangle 145"/>
              <p:cNvSpPr>
                <a:spLocks noChangeArrowheads="1"/>
              </p:cNvSpPr>
              <p:nvPr/>
            </p:nvSpPr>
            <p:spPr bwMode="auto">
              <a:xfrm>
                <a:off x="1724026" y="3541791"/>
                <a:ext cx="1" cy="274588"/>
              </a:xfrm>
              <a:prstGeom prst="rect">
                <a:avLst/>
              </a:prstGeom>
              <a:noFill/>
              <a:ln w="9525">
                <a:noFill/>
                <a:miter lim="800000"/>
                <a:headEnd/>
                <a:tailEnd/>
              </a:ln>
            </p:spPr>
            <p:txBody>
              <a:bodyPr wrap="none" lIns="0" tIns="0" rIns="0" bIns="0">
                <a:spAutoFit/>
              </a:bodyPr>
              <a:lstStyle/>
              <a:p>
                <a:pPr rtl="0"/>
                <a:endParaRPr lang="ar-OM"/>
              </a:p>
            </p:txBody>
          </p:sp>
          <p:sp>
            <p:nvSpPr>
              <p:cNvPr id="63" name="Rectangle 150"/>
              <p:cNvSpPr>
                <a:spLocks noChangeArrowheads="1"/>
              </p:cNvSpPr>
              <p:nvPr/>
            </p:nvSpPr>
            <p:spPr bwMode="auto">
              <a:xfrm>
                <a:off x="717551" y="4271909"/>
                <a:ext cx="1" cy="274588"/>
              </a:xfrm>
              <a:prstGeom prst="rect">
                <a:avLst/>
              </a:prstGeom>
              <a:noFill/>
              <a:ln w="9525">
                <a:noFill/>
                <a:miter lim="800000"/>
                <a:headEnd/>
                <a:tailEnd/>
              </a:ln>
            </p:spPr>
            <p:txBody>
              <a:bodyPr wrap="none" lIns="0" tIns="0" rIns="0" bIns="0">
                <a:spAutoFit/>
              </a:bodyPr>
              <a:lstStyle/>
              <a:p>
                <a:pPr algn="l" rtl="0"/>
                <a:endParaRPr lang="ar-OM"/>
              </a:p>
            </p:txBody>
          </p:sp>
          <p:sp>
            <p:nvSpPr>
              <p:cNvPr id="64" name="Rectangle 151"/>
              <p:cNvSpPr>
                <a:spLocks noChangeArrowheads="1"/>
              </p:cNvSpPr>
              <p:nvPr/>
            </p:nvSpPr>
            <p:spPr bwMode="auto">
              <a:xfrm>
                <a:off x="927101" y="3327517"/>
                <a:ext cx="2527300" cy="984707"/>
              </a:xfrm>
              <a:prstGeom prst="rect">
                <a:avLst/>
              </a:prstGeom>
              <a:noFill/>
              <a:ln w="9525">
                <a:noFill/>
                <a:miter lim="800000"/>
                <a:headEnd/>
                <a:tailEnd/>
              </a:ln>
            </p:spPr>
            <p:txBody>
              <a:bodyPr lIns="0" tIns="0" rIns="0" bIns="0">
                <a:spAutoFit/>
              </a:bodyPr>
              <a:lstStyle/>
              <a:p>
                <a:pPr algn="just" rtl="1">
                  <a:buFont typeface="Arial" pitchFamily="34" charset="0"/>
                  <a:buChar char="•"/>
                </a:pPr>
                <a:r>
                  <a:rPr lang="ar-OM" sz="1600" b="1" dirty="0"/>
                  <a:t> </a:t>
                </a:r>
                <a:r>
                  <a:rPr lang="ar-OM" sz="1600" b="1" dirty="0" smtClean="0"/>
                  <a:t>أكثر من 120 </a:t>
                </a:r>
                <a:r>
                  <a:rPr lang="ar-OM" sz="1600" b="1" dirty="0"/>
                  <a:t>مراجعا مؤهلا من العاملين في مؤسسات التعليم العالي  (الحكومية والخاصة) في السلطنة، وبعض العاملين في الصناعة</a:t>
                </a:r>
                <a:endParaRPr lang="en-US" sz="1600" b="1" dirty="0"/>
              </a:p>
            </p:txBody>
          </p:sp>
          <p:sp>
            <p:nvSpPr>
              <p:cNvPr id="65" name="Rectangle 152"/>
              <p:cNvSpPr>
                <a:spLocks noChangeArrowheads="1"/>
              </p:cNvSpPr>
              <p:nvPr/>
            </p:nvSpPr>
            <p:spPr bwMode="auto">
              <a:xfrm>
                <a:off x="1054099" y="4457613"/>
                <a:ext cx="2387602" cy="738531"/>
              </a:xfrm>
              <a:prstGeom prst="rect">
                <a:avLst/>
              </a:prstGeom>
              <a:noFill/>
              <a:ln w="9525">
                <a:noFill/>
                <a:miter lim="800000"/>
                <a:headEnd/>
                <a:tailEnd/>
              </a:ln>
            </p:spPr>
            <p:txBody>
              <a:bodyPr lIns="0" tIns="0" rIns="0" bIns="0">
                <a:spAutoFit/>
              </a:bodyPr>
              <a:lstStyle/>
              <a:p>
                <a:pPr algn="just" rtl="1">
                  <a:buFont typeface="Arial" pitchFamily="34" charset="0"/>
                  <a:buChar char="•"/>
                </a:pPr>
                <a:r>
                  <a:rPr lang="ar-OM" sz="1600" b="1" dirty="0"/>
                  <a:t> </a:t>
                </a:r>
                <a:r>
                  <a:rPr lang="ar-OM" sz="1600" b="1" dirty="0" smtClean="0"/>
                  <a:t>مايزيد عن 120 مراجعا دوليا </a:t>
                </a:r>
                <a:r>
                  <a:rPr lang="ar-OM" sz="1600" b="1" dirty="0"/>
                  <a:t>مؤهل من </a:t>
                </a:r>
                <a:r>
                  <a:rPr lang="ar-OM" sz="1600" b="1" dirty="0" smtClean="0"/>
                  <a:t>أكثر من  20دولة</a:t>
                </a:r>
                <a:endParaRPr lang="ar-OM" sz="1600" b="1" dirty="0"/>
              </a:p>
              <a:p>
                <a:pPr algn="just">
                  <a:buFont typeface="Arial" pitchFamily="34" charset="0"/>
                  <a:buChar char="•"/>
                </a:pPr>
                <a:endParaRPr lang="ar-OM" sz="1600" b="1" dirty="0"/>
              </a:p>
            </p:txBody>
          </p:sp>
          <p:sp>
            <p:nvSpPr>
              <p:cNvPr id="66" name="Rectangle 153"/>
              <p:cNvSpPr>
                <a:spLocks noChangeArrowheads="1"/>
              </p:cNvSpPr>
              <p:nvPr/>
            </p:nvSpPr>
            <p:spPr bwMode="auto">
              <a:xfrm>
                <a:off x="936626" y="4467136"/>
                <a:ext cx="1" cy="274588"/>
              </a:xfrm>
              <a:prstGeom prst="rect">
                <a:avLst/>
              </a:prstGeom>
              <a:noFill/>
              <a:ln w="9525">
                <a:noFill/>
                <a:miter lim="800000"/>
                <a:headEnd/>
                <a:tailEnd/>
              </a:ln>
            </p:spPr>
            <p:txBody>
              <a:bodyPr wrap="none" lIns="0" tIns="0" rIns="0" bIns="0">
                <a:spAutoFit/>
              </a:bodyPr>
              <a:lstStyle/>
              <a:p>
                <a:pPr algn="l" rtl="0"/>
                <a:endParaRPr lang="ar-OM"/>
              </a:p>
            </p:txBody>
          </p:sp>
          <p:sp>
            <p:nvSpPr>
              <p:cNvPr id="67" name="Rectangle 161"/>
              <p:cNvSpPr>
                <a:spLocks noChangeArrowheads="1"/>
              </p:cNvSpPr>
              <p:nvPr/>
            </p:nvSpPr>
            <p:spPr bwMode="auto">
              <a:xfrm>
                <a:off x="952501" y="2742815"/>
                <a:ext cx="2298700" cy="277382"/>
              </a:xfrm>
              <a:prstGeom prst="rect">
                <a:avLst/>
              </a:prstGeom>
              <a:noFill/>
              <a:ln w="9525">
                <a:noFill/>
                <a:miter lim="800000"/>
                <a:headEnd/>
                <a:tailEnd/>
              </a:ln>
            </p:spPr>
            <p:txBody>
              <a:bodyPr lIns="0" tIns="0" rIns="0" bIns="0">
                <a:spAutoFit/>
              </a:bodyPr>
              <a:lstStyle/>
              <a:p>
                <a:pPr algn="ctr" rtl="0"/>
                <a:r>
                  <a:rPr lang="ar-OM" b="1">
                    <a:solidFill>
                      <a:srgbClr val="990033"/>
                    </a:solidFill>
                  </a:rPr>
                  <a:t>سجل  المراجعين الخارجيين </a:t>
                </a:r>
                <a:endParaRPr lang="en-US" b="1">
                  <a:solidFill>
                    <a:srgbClr val="990033"/>
                  </a:solidFill>
                </a:endParaRPr>
              </a:p>
            </p:txBody>
          </p:sp>
        </p:grpSp>
        <p:sp>
          <p:nvSpPr>
            <p:cNvPr id="13" name="Freeform 162"/>
            <p:cNvSpPr>
              <a:spLocks/>
            </p:cNvSpPr>
            <p:nvPr/>
          </p:nvSpPr>
          <p:spPr bwMode="auto">
            <a:xfrm>
              <a:off x="2352" y="1327"/>
              <a:ext cx="1377" cy="1051"/>
            </a:xfrm>
            <a:custGeom>
              <a:avLst/>
              <a:gdLst>
                <a:gd name="T0" fmla="*/ 0 w 1377"/>
                <a:gd name="T1" fmla="*/ 1702182396 h 1101"/>
                <a:gd name="T2" fmla="*/ 1849790320 w 1377"/>
                <a:gd name="T3" fmla="*/ 1702182396 h 1101"/>
                <a:gd name="T4" fmla="*/ 1849790320 w 1377"/>
                <a:gd name="T5" fmla="*/ 0 h 1101"/>
                <a:gd name="T6" fmla="*/ 2147478279 w 1377"/>
                <a:gd name="T7" fmla="*/ 0 h 1101"/>
                <a:gd name="T8" fmla="*/ 0 60000 65536"/>
                <a:gd name="T9" fmla="*/ 0 60000 65536"/>
                <a:gd name="T10" fmla="*/ 0 60000 65536"/>
                <a:gd name="T11" fmla="*/ 0 60000 65536"/>
                <a:gd name="T12" fmla="*/ 0 w 1377"/>
                <a:gd name="T13" fmla="*/ 0 h 1101"/>
                <a:gd name="T14" fmla="*/ 1377 w 1377"/>
                <a:gd name="T15" fmla="*/ 1101 h 1101"/>
              </a:gdLst>
              <a:ahLst/>
              <a:cxnLst>
                <a:cxn ang="T8">
                  <a:pos x="T0" y="T1"/>
                </a:cxn>
                <a:cxn ang="T9">
                  <a:pos x="T2" y="T3"/>
                </a:cxn>
                <a:cxn ang="T10">
                  <a:pos x="T4" y="T5"/>
                </a:cxn>
                <a:cxn ang="T11">
                  <a:pos x="T6" y="T7"/>
                </a:cxn>
              </a:cxnLst>
              <a:rect l="T12" t="T13" r="T14" b="T15"/>
              <a:pathLst>
                <a:path w="1377" h="1101">
                  <a:moveTo>
                    <a:pt x="0" y="1101"/>
                  </a:moveTo>
                  <a:lnTo>
                    <a:pt x="734" y="1101"/>
                  </a:lnTo>
                  <a:lnTo>
                    <a:pt x="734" y="0"/>
                  </a:lnTo>
                  <a:lnTo>
                    <a:pt x="1377" y="0"/>
                  </a:lnTo>
                </a:path>
              </a:pathLst>
            </a:custGeom>
            <a:noFill/>
            <a:ln w="11113" cap="rnd">
              <a:solidFill>
                <a:srgbClr val="000000"/>
              </a:solidFill>
              <a:round/>
              <a:headEnd/>
              <a:tailEnd/>
            </a:ln>
          </p:spPr>
          <p:txBody>
            <a:bodyPr/>
            <a:lstStyle/>
            <a:p>
              <a:endParaRPr lang="ar-OM"/>
            </a:p>
          </p:txBody>
        </p:sp>
        <p:grpSp>
          <p:nvGrpSpPr>
            <p:cNvPr id="14" name="Group 148"/>
            <p:cNvGrpSpPr>
              <a:grpSpLocks/>
            </p:cNvGrpSpPr>
            <p:nvPr/>
          </p:nvGrpSpPr>
          <p:grpSpPr bwMode="auto">
            <a:xfrm>
              <a:off x="3721" y="626"/>
              <a:ext cx="1599" cy="3384"/>
              <a:chOff x="5907088" y="993641"/>
              <a:chExt cx="2538413" cy="5372315"/>
            </a:xfrm>
          </p:grpSpPr>
          <p:sp>
            <p:nvSpPr>
              <p:cNvPr id="15" name="Rectangle 88"/>
              <p:cNvSpPr>
                <a:spLocks noChangeArrowheads="1"/>
              </p:cNvSpPr>
              <p:nvPr/>
            </p:nvSpPr>
            <p:spPr bwMode="auto">
              <a:xfrm>
                <a:off x="6100763" y="4366181"/>
                <a:ext cx="2330450" cy="556280"/>
              </a:xfrm>
              <a:prstGeom prst="rect">
                <a:avLst/>
              </a:prstGeom>
              <a:solidFill>
                <a:srgbClr val="FFFFFF"/>
              </a:solidFill>
              <a:ln w="9525">
                <a:noFill/>
                <a:miter lim="800000"/>
                <a:headEnd/>
                <a:tailEnd/>
              </a:ln>
            </p:spPr>
            <p:txBody>
              <a:bodyPr/>
              <a:lstStyle/>
              <a:p>
                <a:pPr algn="l" rtl="0"/>
                <a:endParaRPr lang="ar-OM"/>
              </a:p>
            </p:txBody>
          </p:sp>
          <p:sp>
            <p:nvSpPr>
              <p:cNvPr id="16" name="Rectangle 89"/>
              <p:cNvSpPr>
                <a:spLocks noChangeArrowheads="1"/>
              </p:cNvSpPr>
              <p:nvPr/>
            </p:nvSpPr>
            <p:spPr bwMode="auto">
              <a:xfrm>
                <a:off x="6100763" y="4366181"/>
                <a:ext cx="2330450" cy="556280"/>
              </a:xfrm>
              <a:prstGeom prst="rect">
                <a:avLst/>
              </a:prstGeom>
              <a:noFill/>
              <a:ln w="19050" cap="rnd">
                <a:solidFill>
                  <a:srgbClr val="FF0000"/>
                </a:solidFill>
                <a:round/>
                <a:headEnd/>
                <a:tailEnd/>
              </a:ln>
            </p:spPr>
            <p:txBody>
              <a:bodyPr/>
              <a:lstStyle/>
              <a:p>
                <a:pPr algn="l" rtl="0"/>
                <a:endParaRPr lang="ar-OM"/>
              </a:p>
            </p:txBody>
          </p:sp>
          <p:sp>
            <p:nvSpPr>
              <p:cNvPr id="17" name="Rectangle 90"/>
              <p:cNvSpPr>
                <a:spLocks noChangeArrowheads="1"/>
              </p:cNvSpPr>
              <p:nvPr/>
            </p:nvSpPr>
            <p:spPr bwMode="auto">
              <a:xfrm>
                <a:off x="6100763" y="5199843"/>
                <a:ext cx="2330450" cy="556280"/>
              </a:xfrm>
              <a:prstGeom prst="rect">
                <a:avLst/>
              </a:prstGeom>
              <a:solidFill>
                <a:srgbClr val="FFFFFF"/>
              </a:solidFill>
              <a:ln w="9525">
                <a:noFill/>
                <a:miter lim="800000"/>
                <a:headEnd/>
                <a:tailEnd/>
              </a:ln>
            </p:spPr>
            <p:txBody>
              <a:bodyPr/>
              <a:lstStyle/>
              <a:p>
                <a:pPr algn="l" rtl="0"/>
                <a:endParaRPr lang="ar-OM"/>
              </a:p>
            </p:txBody>
          </p:sp>
          <p:sp>
            <p:nvSpPr>
              <p:cNvPr id="18" name="Rectangle 91"/>
              <p:cNvSpPr>
                <a:spLocks noChangeArrowheads="1"/>
              </p:cNvSpPr>
              <p:nvPr/>
            </p:nvSpPr>
            <p:spPr bwMode="auto">
              <a:xfrm>
                <a:off x="6100763" y="5199843"/>
                <a:ext cx="2330450" cy="556280"/>
              </a:xfrm>
              <a:prstGeom prst="rect">
                <a:avLst/>
              </a:prstGeom>
              <a:noFill/>
              <a:ln w="19050" cap="rnd">
                <a:solidFill>
                  <a:srgbClr val="008000"/>
                </a:solidFill>
                <a:round/>
                <a:headEnd/>
                <a:tailEnd/>
              </a:ln>
            </p:spPr>
            <p:txBody>
              <a:bodyPr/>
              <a:lstStyle/>
              <a:p>
                <a:pPr algn="l" rtl="0"/>
                <a:endParaRPr lang="ar-OM"/>
              </a:p>
            </p:txBody>
          </p:sp>
          <p:sp>
            <p:nvSpPr>
              <p:cNvPr id="19" name="Rectangle 92"/>
              <p:cNvSpPr>
                <a:spLocks noChangeArrowheads="1"/>
              </p:cNvSpPr>
              <p:nvPr/>
            </p:nvSpPr>
            <p:spPr bwMode="auto">
              <a:xfrm>
                <a:off x="6100763" y="1862165"/>
                <a:ext cx="2330450" cy="556280"/>
              </a:xfrm>
              <a:prstGeom prst="rect">
                <a:avLst/>
              </a:prstGeom>
              <a:solidFill>
                <a:srgbClr val="FFFFFF"/>
              </a:solidFill>
              <a:ln w="9525">
                <a:noFill/>
                <a:miter lim="800000"/>
                <a:headEnd/>
                <a:tailEnd/>
              </a:ln>
            </p:spPr>
            <p:txBody>
              <a:bodyPr/>
              <a:lstStyle/>
              <a:p>
                <a:pPr algn="l" rtl="0"/>
                <a:endParaRPr lang="ar-OM"/>
              </a:p>
            </p:txBody>
          </p:sp>
          <p:sp>
            <p:nvSpPr>
              <p:cNvPr id="20" name="Rectangle 93"/>
              <p:cNvSpPr>
                <a:spLocks noChangeArrowheads="1"/>
              </p:cNvSpPr>
              <p:nvPr/>
            </p:nvSpPr>
            <p:spPr bwMode="auto">
              <a:xfrm>
                <a:off x="6100763" y="1862165"/>
                <a:ext cx="2330450" cy="556280"/>
              </a:xfrm>
              <a:prstGeom prst="rect">
                <a:avLst/>
              </a:prstGeom>
              <a:noFill/>
              <a:ln w="19050" cap="rnd">
                <a:solidFill>
                  <a:srgbClr val="0000FF"/>
                </a:solidFill>
                <a:round/>
                <a:headEnd/>
                <a:tailEnd/>
              </a:ln>
            </p:spPr>
            <p:txBody>
              <a:bodyPr/>
              <a:lstStyle/>
              <a:p>
                <a:pPr algn="l" rtl="0"/>
                <a:endParaRPr lang="ar-OM"/>
              </a:p>
            </p:txBody>
          </p:sp>
          <p:sp>
            <p:nvSpPr>
              <p:cNvPr id="21" name="Rectangle 94"/>
              <p:cNvSpPr>
                <a:spLocks noChangeArrowheads="1"/>
              </p:cNvSpPr>
              <p:nvPr/>
            </p:nvSpPr>
            <p:spPr bwMode="auto">
              <a:xfrm>
                <a:off x="6100763" y="3531004"/>
                <a:ext cx="2330450" cy="556280"/>
              </a:xfrm>
              <a:prstGeom prst="rect">
                <a:avLst/>
              </a:prstGeom>
              <a:solidFill>
                <a:srgbClr val="FFFFFF"/>
              </a:solidFill>
              <a:ln w="9525">
                <a:noFill/>
                <a:miter lim="800000"/>
                <a:headEnd/>
                <a:tailEnd/>
              </a:ln>
            </p:spPr>
            <p:txBody>
              <a:bodyPr/>
              <a:lstStyle/>
              <a:p>
                <a:pPr algn="l" rtl="0"/>
                <a:endParaRPr lang="ar-OM"/>
              </a:p>
            </p:txBody>
          </p:sp>
          <p:sp>
            <p:nvSpPr>
              <p:cNvPr id="22" name="Rectangle 95"/>
              <p:cNvSpPr>
                <a:spLocks noChangeArrowheads="1"/>
              </p:cNvSpPr>
              <p:nvPr/>
            </p:nvSpPr>
            <p:spPr bwMode="auto">
              <a:xfrm>
                <a:off x="6100763" y="3531004"/>
                <a:ext cx="2330450" cy="556280"/>
              </a:xfrm>
              <a:prstGeom prst="rect">
                <a:avLst/>
              </a:prstGeom>
              <a:noFill/>
              <a:ln w="19050" cap="rnd">
                <a:solidFill>
                  <a:srgbClr val="FF0000"/>
                </a:solidFill>
                <a:round/>
                <a:headEnd/>
                <a:tailEnd/>
              </a:ln>
            </p:spPr>
            <p:txBody>
              <a:bodyPr/>
              <a:lstStyle/>
              <a:p>
                <a:pPr algn="l" rtl="0"/>
                <a:endParaRPr lang="ar-OM"/>
              </a:p>
            </p:txBody>
          </p:sp>
          <p:sp>
            <p:nvSpPr>
              <p:cNvPr id="23" name="Rectangle 96"/>
              <p:cNvSpPr>
                <a:spLocks noChangeArrowheads="1"/>
              </p:cNvSpPr>
              <p:nvPr/>
            </p:nvSpPr>
            <p:spPr bwMode="auto">
              <a:xfrm>
                <a:off x="6100763" y="2697342"/>
                <a:ext cx="2330450" cy="556280"/>
              </a:xfrm>
              <a:prstGeom prst="rect">
                <a:avLst/>
              </a:prstGeom>
              <a:solidFill>
                <a:srgbClr val="FFFFFF"/>
              </a:solidFill>
              <a:ln w="9525">
                <a:noFill/>
                <a:miter lim="800000"/>
                <a:headEnd/>
                <a:tailEnd/>
              </a:ln>
            </p:spPr>
            <p:txBody>
              <a:bodyPr/>
              <a:lstStyle/>
              <a:p>
                <a:pPr algn="l" rtl="0"/>
                <a:endParaRPr lang="ar-OM"/>
              </a:p>
            </p:txBody>
          </p:sp>
          <p:sp>
            <p:nvSpPr>
              <p:cNvPr id="24" name="Rectangle 97"/>
              <p:cNvSpPr>
                <a:spLocks noChangeArrowheads="1"/>
              </p:cNvSpPr>
              <p:nvPr/>
            </p:nvSpPr>
            <p:spPr bwMode="auto">
              <a:xfrm>
                <a:off x="6100763" y="2697342"/>
                <a:ext cx="2330450" cy="556280"/>
              </a:xfrm>
              <a:prstGeom prst="rect">
                <a:avLst/>
              </a:prstGeom>
              <a:noFill/>
              <a:ln w="19050" cap="rnd">
                <a:solidFill>
                  <a:srgbClr val="0000FF"/>
                </a:solidFill>
                <a:round/>
                <a:headEnd/>
                <a:tailEnd/>
              </a:ln>
            </p:spPr>
            <p:txBody>
              <a:bodyPr/>
              <a:lstStyle/>
              <a:p>
                <a:pPr algn="l" rtl="0"/>
                <a:endParaRPr lang="ar-OM"/>
              </a:p>
            </p:txBody>
          </p:sp>
          <p:sp>
            <p:nvSpPr>
              <p:cNvPr id="25" name="Rectangle 98"/>
              <p:cNvSpPr>
                <a:spLocks noChangeArrowheads="1"/>
              </p:cNvSpPr>
              <p:nvPr/>
            </p:nvSpPr>
            <p:spPr bwMode="auto">
              <a:xfrm>
                <a:off x="6100763" y="1028503"/>
                <a:ext cx="2330450" cy="556280"/>
              </a:xfrm>
              <a:prstGeom prst="rect">
                <a:avLst/>
              </a:prstGeom>
              <a:solidFill>
                <a:srgbClr val="FFFFFF"/>
              </a:solidFill>
              <a:ln w="9525">
                <a:noFill/>
                <a:miter lim="800000"/>
                <a:headEnd/>
                <a:tailEnd/>
              </a:ln>
            </p:spPr>
            <p:txBody>
              <a:bodyPr/>
              <a:lstStyle/>
              <a:p>
                <a:pPr algn="l" rtl="0"/>
                <a:endParaRPr lang="ar-OM"/>
              </a:p>
            </p:txBody>
          </p:sp>
          <p:sp>
            <p:nvSpPr>
              <p:cNvPr id="26" name="Rectangle 99"/>
              <p:cNvSpPr>
                <a:spLocks noChangeArrowheads="1"/>
              </p:cNvSpPr>
              <p:nvPr/>
            </p:nvSpPr>
            <p:spPr bwMode="auto">
              <a:xfrm>
                <a:off x="6100763" y="1028503"/>
                <a:ext cx="2330450" cy="556280"/>
              </a:xfrm>
              <a:prstGeom prst="rect">
                <a:avLst/>
              </a:prstGeom>
              <a:noFill/>
              <a:ln w="19050" cap="rnd">
                <a:solidFill>
                  <a:srgbClr val="0000FF"/>
                </a:solidFill>
                <a:round/>
                <a:headEnd/>
                <a:tailEnd/>
              </a:ln>
            </p:spPr>
            <p:txBody>
              <a:bodyPr/>
              <a:lstStyle/>
              <a:p>
                <a:pPr algn="l" rtl="0"/>
                <a:endParaRPr lang="ar-OM"/>
              </a:p>
            </p:txBody>
          </p:sp>
          <p:sp>
            <p:nvSpPr>
              <p:cNvPr id="27" name="Rectangle 100"/>
              <p:cNvSpPr>
                <a:spLocks noChangeArrowheads="1"/>
              </p:cNvSpPr>
              <p:nvPr/>
            </p:nvSpPr>
            <p:spPr bwMode="auto">
              <a:xfrm>
                <a:off x="6064251" y="3496142"/>
                <a:ext cx="2330450" cy="556280"/>
              </a:xfrm>
              <a:prstGeom prst="rect">
                <a:avLst/>
              </a:prstGeom>
              <a:solidFill>
                <a:srgbClr val="FFFFFF"/>
              </a:solidFill>
              <a:ln w="9525">
                <a:noFill/>
                <a:miter lim="800000"/>
                <a:headEnd/>
                <a:tailEnd/>
              </a:ln>
            </p:spPr>
            <p:txBody>
              <a:bodyPr/>
              <a:lstStyle/>
              <a:p>
                <a:pPr algn="ctr" rtl="0">
                  <a:lnSpc>
                    <a:spcPts val="1800"/>
                  </a:lnSpc>
                </a:pPr>
                <a:r>
                  <a:rPr lang="ar-OM" b="1">
                    <a:solidFill>
                      <a:srgbClr val="FF0000"/>
                    </a:solidFill>
                  </a:rPr>
                  <a:t>فرق اعتماد البرامج الأكاديمية </a:t>
                </a:r>
                <a:endParaRPr lang="en-US" b="1">
                  <a:solidFill>
                    <a:srgbClr val="FF0000"/>
                  </a:solidFill>
                </a:endParaRPr>
              </a:p>
            </p:txBody>
          </p:sp>
          <p:sp>
            <p:nvSpPr>
              <p:cNvPr id="28" name="Rectangle 101"/>
              <p:cNvSpPr>
                <a:spLocks noChangeArrowheads="1"/>
              </p:cNvSpPr>
              <p:nvPr/>
            </p:nvSpPr>
            <p:spPr bwMode="auto">
              <a:xfrm>
                <a:off x="6064251" y="3496142"/>
                <a:ext cx="2330450" cy="556280"/>
              </a:xfrm>
              <a:prstGeom prst="rect">
                <a:avLst/>
              </a:prstGeom>
              <a:noFill/>
              <a:ln w="19050" cap="rnd">
                <a:solidFill>
                  <a:srgbClr val="FF0000"/>
                </a:solidFill>
                <a:round/>
                <a:headEnd/>
                <a:tailEnd/>
              </a:ln>
            </p:spPr>
            <p:txBody>
              <a:bodyPr/>
              <a:lstStyle/>
              <a:p>
                <a:pPr algn="l" rtl="0"/>
                <a:endParaRPr lang="ar-OM"/>
              </a:p>
            </p:txBody>
          </p:sp>
          <p:sp>
            <p:nvSpPr>
              <p:cNvPr id="29" name="Rectangle 102"/>
              <p:cNvSpPr>
                <a:spLocks noChangeArrowheads="1"/>
              </p:cNvSpPr>
              <p:nvPr/>
            </p:nvSpPr>
            <p:spPr bwMode="auto">
              <a:xfrm>
                <a:off x="6362701" y="3587720"/>
                <a:ext cx="1" cy="274648"/>
              </a:xfrm>
              <a:prstGeom prst="rect">
                <a:avLst/>
              </a:prstGeom>
              <a:noFill/>
              <a:ln w="9525">
                <a:noFill/>
                <a:miter lim="800000"/>
                <a:headEnd/>
                <a:tailEnd/>
              </a:ln>
            </p:spPr>
            <p:txBody>
              <a:bodyPr wrap="none" lIns="0" tIns="0" rIns="0" bIns="0">
                <a:spAutoFit/>
              </a:bodyPr>
              <a:lstStyle/>
              <a:p>
                <a:pPr algn="l" rtl="0"/>
                <a:endParaRPr lang="ar-OM"/>
              </a:p>
            </p:txBody>
          </p:sp>
          <p:sp>
            <p:nvSpPr>
              <p:cNvPr id="30" name="Rectangle 104"/>
              <p:cNvSpPr>
                <a:spLocks noChangeArrowheads="1"/>
              </p:cNvSpPr>
              <p:nvPr/>
            </p:nvSpPr>
            <p:spPr bwMode="auto">
              <a:xfrm>
                <a:off x="6064251" y="993641"/>
                <a:ext cx="2330450" cy="556280"/>
              </a:xfrm>
              <a:prstGeom prst="rect">
                <a:avLst/>
              </a:prstGeom>
              <a:solidFill>
                <a:srgbClr val="FFFFFF"/>
              </a:solidFill>
              <a:ln w="9525">
                <a:noFill/>
                <a:miter lim="800000"/>
                <a:headEnd/>
                <a:tailEnd/>
              </a:ln>
            </p:spPr>
            <p:txBody>
              <a:bodyPr/>
              <a:lstStyle/>
              <a:p>
                <a:pPr algn="l" rtl="0"/>
                <a:endParaRPr lang="ar-OM"/>
              </a:p>
            </p:txBody>
          </p:sp>
          <p:sp>
            <p:nvSpPr>
              <p:cNvPr id="31" name="Rectangle 105"/>
              <p:cNvSpPr>
                <a:spLocks noChangeArrowheads="1"/>
              </p:cNvSpPr>
              <p:nvPr/>
            </p:nvSpPr>
            <p:spPr bwMode="auto">
              <a:xfrm>
                <a:off x="6064251" y="993641"/>
                <a:ext cx="2330450" cy="556280"/>
              </a:xfrm>
              <a:prstGeom prst="rect">
                <a:avLst/>
              </a:prstGeom>
              <a:noFill/>
              <a:ln w="19050" cap="rnd">
                <a:solidFill>
                  <a:srgbClr val="0000FF"/>
                </a:solidFill>
                <a:round/>
                <a:headEnd/>
                <a:tailEnd/>
              </a:ln>
            </p:spPr>
            <p:txBody>
              <a:bodyPr/>
              <a:lstStyle/>
              <a:p>
                <a:pPr algn="l" rtl="0"/>
                <a:endParaRPr lang="ar-OM"/>
              </a:p>
            </p:txBody>
          </p:sp>
          <p:sp>
            <p:nvSpPr>
              <p:cNvPr id="32" name="Rectangle 106"/>
              <p:cNvSpPr>
                <a:spLocks noChangeArrowheads="1"/>
              </p:cNvSpPr>
              <p:nvPr/>
            </p:nvSpPr>
            <p:spPr bwMode="auto">
              <a:xfrm>
                <a:off x="6477001" y="1161923"/>
                <a:ext cx="1374775" cy="274648"/>
              </a:xfrm>
              <a:prstGeom prst="rect">
                <a:avLst/>
              </a:prstGeom>
              <a:noFill/>
              <a:ln w="9525">
                <a:noFill/>
                <a:miter lim="800000"/>
                <a:headEnd/>
                <a:tailEnd/>
              </a:ln>
            </p:spPr>
            <p:txBody>
              <a:bodyPr lIns="0" tIns="0" rIns="0" bIns="0">
                <a:spAutoFit/>
              </a:bodyPr>
              <a:lstStyle/>
              <a:p>
                <a:pPr algn="ctr" rtl="0"/>
                <a:r>
                  <a:rPr lang="ar-OM" b="1">
                    <a:solidFill>
                      <a:srgbClr val="0000FF"/>
                    </a:solidFill>
                  </a:rPr>
                  <a:t>فرق تدقيق الجودة </a:t>
                </a:r>
                <a:endParaRPr lang="en-US" b="1"/>
              </a:p>
            </p:txBody>
          </p:sp>
          <p:sp>
            <p:nvSpPr>
              <p:cNvPr id="33" name="Freeform 108"/>
              <p:cNvSpPr>
                <a:spLocks/>
              </p:cNvSpPr>
              <p:nvPr/>
            </p:nvSpPr>
            <p:spPr bwMode="auto">
              <a:xfrm>
                <a:off x="5907088" y="5393859"/>
                <a:ext cx="157163" cy="100039"/>
              </a:xfrm>
              <a:custGeom>
                <a:avLst/>
                <a:gdLst>
                  <a:gd name="T0" fmla="*/ 0 w 99"/>
                  <a:gd name="T1" fmla="*/ 0 h 66"/>
                  <a:gd name="T2" fmla="*/ 2147483647 w 99"/>
                  <a:gd name="T3" fmla="*/ 2147483647 h 66"/>
                  <a:gd name="T4" fmla="*/ 0 w 99"/>
                  <a:gd name="T5" fmla="*/ 2147483647 h 66"/>
                  <a:gd name="T6" fmla="*/ 0 w 99"/>
                  <a:gd name="T7" fmla="*/ 0 h 66"/>
                  <a:gd name="T8" fmla="*/ 0 60000 65536"/>
                  <a:gd name="T9" fmla="*/ 0 60000 65536"/>
                  <a:gd name="T10" fmla="*/ 0 60000 65536"/>
                  <a:gd name="T11" fmla="*/ 0 60000 65536"/>
                  <a:gd name="T12" fmla="*/ 0 w 99"/>
                  <a:gd name="T13" fmla="*/ 0 h 66"/>
                  <a:gd name="T14" fmla="*/ 99 w 99"/>
                  <a:gd name="T15" fmla="*/ 66 h 66"/>
                </a:gdLst>
                <a:ahLst/>
                <a:cxnLst>
                  <a:cxn ang="T8">
                    <a:pos x="T0" y="T1"/>
                  </a:cxn>
                  <a:cxn ang="T9">
                    <a:pos x="T2" y="T3"/>
                  </a:cxn>
                  <a:cxn ang="T10">
                    <a:pos x="T4" y="T5"/>
                  </a:cxn>
                  <a:cxn ang="T11">
                    <a:pos x="T6" y="T7"/>
                  </a:cxn>
                </a:cxnLst>
                <a:rect l="T12" t="T13" r="T14" b="T15"/>
                <a:pathLst>
                  <a:path w="99" h="66">
                    <a:moveTo>
                      <a:pt x="0" y="0"/>
                    </a:moveTo>
                    <a:lnTo>
                      <a:pt x="99" y="33"/>
                    </a:lnTo>
                    <a:lnTo>
                      <a:pt x="0" y="66"/>
                    </a:lnTo>
                    <a:lnTo>
                      <a:pt x="0" y="0"/>
                    </a:lnTo>
                    <a:close/>
                  </a:path>
                </a:pathLst>
              </a:custGeom>
              <a:solidFill>
                <a:srgbClr val="000000"/>
              </a:solidFill>
              <a:ln w="9525">
                <a:noFill/>
                <a:round/>
                <a:headEnd/>
                <a:tailEnd/>
              </a:ln>
            </p:spPr>
            <p:txBody>
              <a:bodyPr/>
              <a:lstStyle/>
              <a:p>
                <a:endParaRPr lang="ar-OM"/>
              </a:p>
            </p:txBody>
          </p:sp>
          <p:sp>
            <p:nvSpPr>
              <p:cNvPr id="34" name="Freeform 110"/>
              <p:cNvSpPr>
                <a:spLocks/>
              </p:cNvSpPr>
              <p:nvPr/>
            </p:nvSpPr>
            <p:spPr bwMode="auto">
              <a:xfrm>
                <a:off x="5907088" y="3725020"/>
                <a:ext cx="157163" cy="100039"/>
              </a:xfrm>
              <a:custGeom>
                <a:avLst/>
                <a:gdLst>
                  <a:gd name="T0" fmla="*/ 0 w 99"/>
                  <a:gd name="T1" fmla="*/ 0 h 66"/>
                  <a:gd name="T2" fmla="*/ 2147483647 w 99"/>
                  <a:gd name="T3" fmla="*/ 2147483647 h 66"/>
                  <a:gd name="T4" fmla="*/ 0 w 99"/>
                  <a:gd name="T5" fmla="*/ 2147483647 h 66"/>
                  <a:gd name="T6" fmla="*/ 0 w 99"/>
                  <a:gd name="T7" fmla="*/ 0 h 66"/>
                  <a:gd name="T8" fmla="*/ 0 60000 65536"/>
                  <a:gd name="T9" fmla="*/ 0 60000 65536"/>
                  <a:gd name="T10" fmla="*/ 0 60000 65536"/>
                  <a:gd name="T11" fmla="*/ 0 60000 65536"/>
                  <a:gd name="T12" fmla="*/ 0 w 99"/>
                  <a:gd name="T13" fmla="*/ 0 h 66"/>
                  <a:gd name="T14" fmla="*/ 99 w 99"/>
                  <a:gd name="T15" fmla="*/ 66 h 66"/>
                </a:gdLst>
                <a:ahLst/>
                <a:cxnLst>
                  <a:cxn ang="T8">
                    <a:pos x="T0" y="T1"/>
                  </a:cxn>
                  <a:cxn ang="T9">
                    <a:pos x="T2" y="T3"/>
                  </a:cxn>
                  <a:cxn ang="T10">
                    <a:pos x="T4" y="T5"/>
                  </a:cxn>
                  <a:cxn ang="T11">
                    <a:pos x="T6" y="T7"/>
                  </a:cxn>
                </a:cxnLst>
                <a:rect l="T12" t="T13" r="T14" b="T15"/>
                <a:pathLst>
                  <a:path w="99" h="66">
                    <a:moveTo>
                      <a:pt x="0" y="0"/>
                    </a:moveTo>
                    <a:lnTo>
                      <a:pt x="99" y="33"/>
                    </a:lnTo>
                    <a:lnTo>
                      <a:pt x="0" y="66"/>
                    </a:lnTo>
                    <a:lnTo>
                      <a:pt x="0" y="0"/>
                    </a:lnTo>
                    <a:close/>
                  </a:path>
                </a:pathLst>
              </a:custGeom>
              <a:solidFill>
                <a:srgbClr val="000000"/>
              </a:solidFill>
              <a:ln w="9525">
                <a:noFill/>
                <a:round/>
                <a:headEnd/>
                <a:tailEnd/>
              </a:ln>
            </p:spPr>
            <p:txBody>
              <a:bodyPr/>
              <a:lstStyle/>
              <a:p>
                <a:endParaRPr lang="ar-OM"/>
              </a:p>
            </p:txBody>
          </p:sp>
          <p:sp>
            <p:nvSpPr>
              <p:cNvPr id="35" name="Rectangle 111"/>
              <p:cNvSpPr>
                <a:spLocks noChangeArrowheads="1"/>
              </p:cNvSpPr>
              <p:nvPr/>
            </p:nvSpPr>
            <p:spPr bwMode="auto">
              <a:xfrm>
                <a:off x="6096001" y="1983425"/>
                <a:ext cx="2235200" cy="339528"/>
              </a:xfrm>
              <a:prstGeom prst="rect">
                <a:avLst/>
              </a:prstGeom>
              <a:solidFill>
                <a:srgbClr val="FFFFFF"/>
              </a:solidFill>
              <a:ln w="9525">
                <a:noFill/>
                <a:miter lim="800000"/>
                <a:headEnd/>
                <a:tailEnd/>
              </a:ln>
            </p:spPr>
            <p:txBody>
              <a:bodyPr/>
              <a:lstStyle/>
              <a:p>
                <a:pPr algn="l" rtl="0"/>
                <a:endParaRPr lang="ar-OM"/>
              </a:p>
            </p:txBody>
          </p:sp>
          <p:sp useBgFill="1">
            <p:nvSpPr>
              <p:cNvPr id="36" name="Rectangle 112"/>
              <p:cNvSpPr>
                <a:spLocks noChangeArrowheads="1"/>
              </p:cNvSpPr>
              <p:nvPr/>
            </p:nvSpPr>
            <p:spPr bwMode="auto">
              <a:xfrm>
                <a:off x="6064251" y="1827303"/>
                <a:ext cx="2330450" cy="556280"/>
              </a:xfrm>
              <a:prstGeom prst="rect">
                <a:avLst/>
              </a:prstGeom>
              <a:ln w="19050" cap="rnd">
                <a:solidFill>
                  <a:srgbClr val="0000FF"/>
                </a:solidFill>
                <a:round/>
                <a:headEnd/>
                <a:tailEnd/>
              </a:ln>
            </p:spPr>
            <p:txBody>
              <a:bodyPr/>
              <a:lstStyle/>
              <a:p>
                <a:pPr algn="l" rtl="0"/>
                <a:endParaRPr lang="ar-OM"/>
              </a:p>
            </p:txBody>
          </p:sp>
          <p:sp>
            <p:nvSpPr>
              <p:cNvPr id="37" name="Rectangle 114"/>
              <p:cNvSpPr>
                <a:spLocks noChangeArrowheads="1"/>
              </p:cNvSpPr>
              <p:nvPr/>
            </p:nvSpPr>
            <p:spPr bwMode="auto">
              <a:xfrm>
                <a:off x="6146801" y="1838225"/>
                <a:ext cx="2298700" cy="274648"/>
              </a:xfrm>
              <a:prstGeom prst="rect">
                <a:avLst/>
              </a:prstGeom>
              <a:noFill/>
              <a:ln w="9525">
                <a:noFill/>
                <a:miter lim="800000"/>
                <a:headEnd/>
                <a:tailEnd/>
              </a:ln>
            </p:spPr>
            <p:txBody>
              <a:bodyPr lIns="0" tIns="0" rIns="0" bIns="0">
                <a:spAutoFit/>
              </a:bodyPr>
              <a:lstStyle/>
              <a:p>
                <a:pPr algn="l" rtl="0"/>
                <a:endParaRPr lang="ar-OM"/>
              </a:p>
            </p:txBody>
          </p:sp>
          <p:sp>
            <p:nvSpPr>
              <p:cNvPr id="38" name="Freeform 116"/>
              <p:cNvSpPr>
                <a:spLocks/>
              </p:cNvSpPr>
              <p:nvPr/>
            </p:nvSpPr>
            <p:spPr bwMode="auto">
              <a:xfrm>
                <a:off x="5907088" y="2889842"/>
                <a:ext cx="157163" cy="100039"/>
              </a:xfrm>
              <a:custGeom>
                <a:avLst/>
                <a:gdLst>
                  <a:gd name="T0" fmla="*/ 0 w 99"/>
                  <a:gd name="T1" fmla="*/ 0 h 66"/>
                  <a:gd name="T2" fmla="*/ 2147483647 w 99"/>
                  <a:gd name="T3" fmla="*/ 2147483647 h 66"/>
                  <a:gd name="T4" fmla="*/ 0 w 99"/>
                  <a:gd name="T5" fmla="*/ 2147483647 h 66"/>
                  <a:gd name="T6" fmla="*/ 0 w 99"/>
                  <a:gd name="T7" fmla="*/ 0 h 66"/>
                  <a:gd name="T8" fmla="*/ 0 60000 65536"/>
                  <a:gd name="T9" fmla="*/ 0 60000 65536"/>
                  <a:gd name="T10" fmla="*/ 0 60000 65536"/>
                  <a:gd name="T11" fmla="*/ 0 60000 65536"/>
                  <a:gd name="T12" fmla="*/ 0 w 99"/>
                  <a:gd name="T13" fmla="*/ 0 h 66"/>
                  <a:gd name="T14" fmla="*/ 99 w 99"/>
                  <a:gd name="T15" fmla="*/ 66 h 66"/>
                </a:gdLst>
                <a:ahLst/>
                <a:cxnLst>
                  <a:cxn ang="T8">
                    <a:pos x="T0" y="T1"/>
                  </a:cxn>
                  <a:cxn ang="T9">
                    <a:pos x="T2" y="T3"/>
                  </a:cxn>
                  <a:cxn ang="T10">
                    <a:pos x="T4" y="T5"/>
                  </a:cxn>
                  <a:cxn ang="T11">
                    <a:pos x="T6" y="T7"/>
                  </a:cxn>
                </a:cxnLst>
                <a:rect l="T12" t="T13" r="T14" b="T15"/>
                <a:pathLst>
                  <a:path w="99" h="66">
                    <a:moveTo>
                      <a:pt x="0" y="0"/>
                    </a:moveTo>
                    <a:lnTo>
                      <a:pt x="99" y="33"/>
                    </a:lnTo>
                    <a:lnTo>
                      <a:pt x="0" y="66"/>
                    </a:lnTo>
                    <a:lnTo>
                      <a:pt x="0" y="0"/>
                    </a:lnTo>
                    <a:close/>
                  </a:path>
                </a:pathLst>
              </a:custGeom>
              <a:solidFill>
                <a:srgbClr val="000000"/>
              </a:solidFill>
              <a:ln w="9525">
                <a:noFill/>
                <a:round/>
                <a:headEnd/>
                <a:tailEnd/>
              </a:ln>
            </p:spPr>
            <p:txBody>
              <a:bodyPr/>
              <a:lstStyle/>
              <a:p>
                <a:endParaRPr lang="ar-OM"/>
              </a:p>
            </p:txBody>
          </p:sp>
          <p:sp>
            <p:nvSpPr>
              <p:cNvPr id="39" name="Rectangle 117"/>
              <p:cNvSpPr>
                <a:spLocks noChangeArrowheads="1"/>
              </p:cNvSpPr>
              <p:nvPr/>
            </p:nvSpPr>
            <p:spPr bwMode="auto">
              <a:xfrm>
                <a:off x="6064251" y="5164981"/>
                <a:ext cx="2330450" cy="556280"/>
              </a:xfrm>
              <a:prstGeom prst="rect">
                <a:avLst/>
              </a:prstGeom>
              <a:solidFill>
                <a:srgbClr val="FFFFFF"/>
              </a:solidFill>
              <a:ln w="9525">
                <a:noFill/>
                <a:miter lim="800000"/>
                <a:headEnd/>
                <a:tailEnd/>
              </a:ln>
            </p:spPr>
            <p:txBody>
              <a:bodyPr/>
              <a:lstStyle/>
              <a:p>
                <a:pPr algn="l" rtl="0"/>
                <a:endParaRPr lang="ar-OM"/>
              </a:p>
            </p:txBody>
          </p:sp>
          <p:sp>
            <p:nvSpPr>
              <p:cNvPr id="40" name="Rectangle 118"/>
              <p:cNvSpPr>
                <a:spLocks noChangeArrowheads="1"/>
              </p:cNvSpPr>
              <p:nvPr/>
            </p:nvSpPr>
            <p:spPr bwMode="auto">
              <a:xfrm>
                <a:off x="6064251" y="5164981"/>
                <a:ext cx="2330450" cy="556280"/>
              </a:xfrm>
              <a:prstGeom prst="rect">
                <a:avLst/>
              </a:prstGeom>
              <a:noFill/>
              <a:ln w="19050" cap="rnd">
                <a:solidFill>
                  <a:srgbClr val="008000"/>
                </a:solidFill>
                <a:round/>
                <a:headEnd/>
                <a:tailEnd/>
              </a:ln>
            </p:spPr>
            <p:txBody>
              <a:bodyPr/>
              <a:lstStyle/>
              <a:p>
                <a:pPr algn="l" rtl="0"/>
                <a:endParaRPr lang="ar-OM"/>
              </a:p>
            </p:txBody>
          </p:sp>
          <p:sp>
            <p:nvSpPr>
              <p:cNvPr id="41" name="Rectangle 119"/>
              <p:cNvSpPr>
                <a:spLocks noChangeArrowheads="1"/>
              </p:cNvSpPr>
              <p:nvPr/>
            </p:nvSpPr>
            <p:spPr bwMode="auto">
              <a:xfrm>
                <a:off x="6958013" y="5256249"/>
                <a:ext cx="1" cy="274649"/>
              </a:xfrm>
              <a:prstGeom prst="rect">
                <a:avLst/>
              </a:prstGeom>
              <a:noFill/>
              <a:ln w="9525">
                <a:noFill/>
                <a:miter lim="800000"/>
                <a:headEnd/>
                <a:tailEnd/>
              </a:ln>
            </p:spPr>
            <p:txBody>
              <a:bodyPr wrap="none" lIns="0" tIns="0" rIns="0" bIns="0">
                <a:spAutoFit/>
              </a:bodyPr>
              <a:lstStyle/>
              <a:p>
                <a:pPr algn="l" rtl="0"/>
                <a:endParaRPr lang="ar-OM"/>
              </a:p>
            </p:txBody>
          </p:sp>
          <p:sp>
            <p:nvSpPr>
              <p:cNvPr id="42" name="Rectangle 120"/>
              <p:cNvSpPr>
                <a:spLocks noChangeArrowheads="1"/>
              </p:cNvSpPr>
              <p:nvPr/>
            </p:nvSpPr>
            <p:spPr bwMode="auto">
              <a:xfrm>
                <a:off x="6096001" y="5314989"/>
                <a:ext cx="2260600" cy="274648"/>
              </a:xfrm>
              <a:prstGeom prst="rect">
                <a:avLst/>
              </a:prstGeom>
              <a:noFill/>
              <a:ln w="9525">
                <a:noFill/>
                <a:miter lim="800000"/>
                <a:headEnd/>
                <a:tailEnd/>
              </a:ln>
            </p:spPr>
            <p:txBody>
              <a:bodyPr lIns="0" tIns="0" rIns="0" bIns="0">
                <a:spAutoFit/>
              </a:bodyPr>
              <a:lstStyle/>
              <a:p>
                <a:pPr algn="ctr" rtl="0"/>
                <a:r>
                  <a:rPr lang="ar-OM" b="1">
                    <a:solidFill>
                      <a:srgbClr val="008000"/>
                    </a:solidFill>
                  </a:rPr>
                  <a:t>لجنة الاعتراض والتظلم </a:t>
                </a:r>
                <a:endParaRPr lang="en-US" b="1"/>
              </a:p>
            </p:txBody>
          </p:sp>
          <p:sp>
            <p:nvSpPr>
              <p:cNvPr id="43" name="Rectangle 121"/>
              <p:cNvSpPr>
                <a:spLocks noChangeArrowheads="1"/>
              </p:cNvSpPr>
              <p:nvPr/>
            </p:nvSpPr>
            <p:spPr bwMode="auto">
              <a:xfrm>
                <a:off x="6064251" y="4331319"/>
                <a:ext cx="2330450" cy="556280"/>
              </a:xfrm>
              <a:prstGeom prst="rect">
                <a:avLst/>
              </a:prstGeom>
              <a:solidFill>
                <a:srgbClr val="FFFFFF"/>
              </a:solidFill>
              <a:ln w="9525">
                <a:noFill/>
                <a:miter lim="800000"/>
                <a:headEnd/>
                <a:tailEnd/>
              </a:ln>
            </p:spPr>
            <p:txBody>
              <a:bodyPr/>
              <a:lstStyle/>
              <a:p>
                <a:pPr algn="ctr" rtl="0">
                  <a:lnSpc>
                    <a:spcPts val="1800"/>
                  </a:lnSpc>
                </a:pPr>
                <a:r>
                  <a:rPr lang="ar-OM" b="1">
                    <a:solidFill>
                      <a:srgbClr val="FF0000"/>
                    </a:solidFill>
                  </a:rPr>
                  <a:t>فرق إعادة عملية اعتماد البرامج الأكاديمية </a:t>
                </a:r>
                <a:endParaRPr lang="en-US" b="1">
                  <a:solidFill>
                    <a:srgbClr val="FF0000"/>
                  </a:solidFill>
                </a:endParaRPr>
              </a:p>
            </p:txBody>
          </p:sp>
          <p:sp>
            <p:nvSpPr>
              <p:cNvPr id="44" name="Rectangle 122"/>
              <p:cNvSpPr>
                <a:spLocks noChangeArrowheads="1"/>
              </p:cNvSpPr>
              <p:nvPr/>
            </p:nvSpPr>
            <p:spPr bwMode="auto">
              <a:xfrm>
                <a:off x="6064251" y="4331319"/>
                <a:ext cx="2330450" cy="556280"/>
              </a:xfrm>
              <a:prstGeom prst="rect">
                <a:avLst/>
              </a:prstGeom>
              <a:noFill/>
              <a:ln w="19050" cap="rnd">
                <a:solidFill>
                  <a:srgbClr val="FF0000"/>
                </a:solidFill>
                <a:round/>
                <a:headEnd/>
                <a:tailEnd/>
              </a:ln>
            </p:spPr>
            <p:txBody>
              <a:bodyPr/>
              <a:lstStyle/>
              <a:p>
                <a:pPr algn="l" rtl="0"/>
                <a:endParaRPr lang="ar-OM"/>
              </a:p>
            </p:txBody>
          </p:sp>
          <p:sp>
            <p:nvSpPr>
              <p:cNvPr id="45" name="Rectangle 123"/>
              <p:cNvSpPr>
                <a:spLocks noChangeArrowheads="1"/>
              </p:cNvSpPr>
              <p:nvPr/>
            </p:nvSpPr>
            <p:spPr bwMode="auto">
              <a:xfrm>
                <a:off x="6496051" y="4422778"/>
                <a:ext cx="1" cy="274649"/>
              </a:xfrm>
              <a:prstGeom prst="rect">
                <a:avLst/>
              </a:prstGeom>
              <a:noFill/>
              <a:ln w="9525">
                <a:noFill/>
                <a:miter lim="800000"/>
                <a:headEnd/>
                <a:tailEnd/>
              </a:ln>
            </p:spPr>
            <p:txBody>
              <a:bodyPr wrap="none" lIns="0" tIns="0" rIns="0" bIns="0">
                <a:spAutoFit/>
              </a:bodyPr>
              <a:lstStyle/>
              <a:p>
                <a:pPr algn="l" rtl="0"/>
                <a:endParaRPr lang="ar-OM"/>
              </a:p>
            </p:txBody>
          </p:sp>
          <p:sp>
            <p:nvSpPr>
              <p:cNvPr id="46" name="Rectangle 124"/>
              <p:cNvSpPr>
                <a:spLocks noChangeArrowheads="1"/>
              </p:cNvSpPr>
              <p:nvPr/>
            </p:nvSpPr>
            <p:spPr bwMode="auto">
              <a:xfrm>
                <a:off x="6665913" y="4606936"/>
                <a:ext cx="1" cy="274648"/>
              </a:xfrm>
              <a:prstGeom prst="rect">
                <a:avLst/>
              </a:prstGeom>
              <a:noFill/>
              <a:ln w="9525">
                <a:noFill/>
                <a:miter lim="800000"/>
                <a:headEnd/>
                <a:tailEnd/>
              </a:ln>
            </p:spPr>
            <p:txBody>
              <a:bodyPr wrap="none" lIns="0" tIns="0" rIns="0" bIns="0">
                <a:spAutoFit/>
              </a:bodyPr>
              <a:lstStyle/>
              <a:p>
                <a:pPr algn="l" rtl="0"/>
                <a:endParaRPr lang="ar-OM"/>
              </a:p>
            </p:txBody>
          </p:sp>
          <p:sp>
            <p:nvSpPr>
              <p:cNvPr id="47" name="Rectangle 125"/>
              <p:cNvSpPr>
                <a:spLocks noChangeArrowheads="1"/>
              </p:cNvSpPr>
              <p:nvPr/>
            </p:nvSpPr>
            <p:spPr bwMode="auto">
              <a:xfrm>
                <a:off x="6064251" y="2662480"/>
                <a:ext cx="2330450" cy="556280"/>
              </a:xfrm>
              <a:prstGeom prst="rect">
                <a:avLst/>
              </a:prstGeom>
              <a:solidFill>
                <a:srgbClr val="FFFFFF"/>
              </a:solidFill>
              <a:ln w="9525">
                <a:noFill/>
                <a:miter lim="800000"/>
                <a:headEnd/>
                <a:tailEnd/>
              </a:ln>
            </p:spPr>
            <p:txBody>
              <a:bodyPr/>
              <a:lstStyle/>
              <a:p>
                <a:pPr algn="l" rtl="0"/>
                <a:endParaRPr lang="ar-OM"/>
              </a:p>
            </p:txBody>
          </p:sp>
          <p:sp>
            <p:nvSpPr>
              <p:cNvPr id="48" name="Rectangle 126"/>
              <p:cNvSpPr>
                <a:spLocks noChangeArrowheads="1"/>
              </p:cNvSpPr>
              <p:nvPr/>
            </p:nvSpPr>
            <p:spPr bwMode="auto">
              <a:xfrm>
                <a:off x="6064251" y="2662480"/>
                <a:ext cx="2330450" cy="556280"/>
              </a:xfrm>
              <a:prstGeom prst="rect">
                <a:avLst/>
              </a:prstGeom>
              <a:noFill/>
              <a:ln w="19050" cap="rnd">
                <a:solidFill>
                  <a:srgbClr val="0000FF"/>
                </a:solidFill>
                <a:round/>
                <a:headEnd/>
                <a:tailEnd/>
              </a:ln>
            </p:spPr>
            <p:txBody>
              <a:bodyPr/>
              <a:lstStyle/>
              <a:p>
                <a:pPr algn="l" rtl="0"/>
                <a:endParaRPr lang="ar-OM"/>
              </a:p>
            </p:txBody>
          </p:sp>
          <p:sp>
            <p:nvSpPr>
              <p:cNvPr id="49" name="Rectangle 127"/>
              <p:cNvSpPr>
                <a:spLocks noChangeArrowheads="1"/>
              </p:cNvSpPr>
              <p:nvPr/>
            </p:nvSpPr>
            <p:spPr bwMode="auto">
              <a:xfrm>
                <a:off x="6096001" y="2722498"/>
                <a:ext cx="2305050" cy="457218"/>
              </a:xfrm>
              <a:prstGeom prst="rect">
                <a:avLst/>
              </a:prstGeom>
              <a:noFill/>
              <a:ln w="9525">
                <a:noFill/>
                <a:miter lim="800000"/>
                <a:headEnd/>
                <a:tailEnd/>
              </a:ln>
            </p:spPr>
            <p:txBody>
              <a:bodyPr lIns="0" tIns="0" rIns="0" bIns="0">
                <a:spAutoFit/>
              </a:bodyPr>
              <a:lstStyle/>
              <a:p>
                <a:pPr algn="ctr" rtl="0">
                  <a:lnSpc>
                    <a:spcPts val="1800"/>
                  </a:lnSpc>
                </a:pPr>
                <a:r>
                  <a:rPr lang="ar-OM" b="1">
                    <a:solidFill>
                      <a:srgbClr val="0000FF"/>
                    </a:solidFill>
                  </a:rPr>
                  <a:t>فرق إعادة عملية التقويم المؤسسي </a:t>
                </a:r>
                <a:endParaRPr lang="en-US" b="1">
                  <a:solidFill>
                    <a:srgbClr val="0000FF"/>
                  </a:solidFill>
                </a:endParaRPr>
              </a:p>
            </p:txBody>
          </p:sp>
          <p:sp>
            <p:nvSpPr>
              <p:cNvPr id="50" name="Rectangle 128"/>
              <p:cNvSpPr>
                <a:spLocks noChangeArrowheads="1"/>
              </p:cNvSpPr>
              <p:nvPr/>
            </p:nvSpPr>
            <p:spPr bwMode="auto">
              <a:xfrm>
                <a:off x="6665913" y="2938406"/>
                <a:ext cx="1" cy="274649"/>
              </a:xfrm>
              <a:prstGeom prst="rect">
                <a:avLst/>
              </a:prstGeom>
              <a:noFill/>
              <a:ln w="9525">
                <a:noFill/>
                <a:miter lim="800000"/>
                <a:headEnd/>
                <a:tailEnd/>
              </a:ln>
            </p:spPr>
            <p:txBody>
              <a:bodyPr wrap="none" lIns="0" tIns="0" rIns="0" bIns="0">
                <a:spAutoFit/>
              </a:bodyPr>
              <a:lstStyle/>
              <a:p>
                <a:pPr algn="l" rtl="0"/>
                <a:endParaRPr lang="ar-OM"/>
              </a:p>
            </p:txBody>
          </p:sp>
          <p:sp>
            <p:nvSpPr>
              <p:cNvPr id="51" name="Freeform 130"/>
              <p:cNvSpPr>
                <a:spLocks/>
              </p:cNvSpPr>
              <p:nvPr/>
            </p:nvSpPr>
            <p:spPr bwMode="auto">
              <a:xfrm>
                <a:off x="5907088" y="4558681"/>
                <a:ext cx="157163" cy="100039"/>
              </a:xfrm>
              <a:custGeom>
                <a:avLst/>
                <a:gdLst>
                  <a:gd name="T0" fmla="*/ 0 w 99"/>
                  <a:gd name="T1" fmla="*/ 0 h 66"/>
                  <a:gd name="T2" fmla="*/ 2147483647 w 99"/>
                  <a:gd name="T3" fmla="*/ 2147483647 h 66"/>
                  <a:gd name="T4" fmla="*/ 0 w 99"/>
                  <a:gd name="T5" fmla="*/ 2147483647 h 66"/>
                  <a:gd name="T6" fmla="*/ 0 w 99"/>
                  <a:gd name="T7" fmla="*/ 0 h 66"/>
                  <a:gd name="T8" fmla="*/ 0 60000 65536"/>
                  <a:gd name="T9" fmla="*/ 0 60000 65536"/>
                  <a:gd name="T10" fmla="*/ 0 60000 65536"/>
                  <a:gd name="T11" fmla="*/ 0 60000 65536"/>
                  <a:gd name="T12" fmla="*/ 0 w 99"/>
                  <a:gd name="T13" fmla="*/ 0 h 66"/>
                  <a:gd name="T14" fmla="*/ 99 w 99"/>
                  <a:gd name="T15" fmla="*/ 66 h 66"/>
                </a:gdLst>
                <a:ahLst/>
                <a:cxnLst>
                  <a:cxn ang="T8">
                    <a:pos x="T0" y="T1"/>
                  </a:cxn>
                  <a:cxn ang="T9">
                    <a:pos x="T2" y="T3"/>
                  </a:cxn>
                  <a:cxn ang="T10">
                    <a:pos x="T4" y="T5"/>
                  </a:cxn>
                  <a:cxn ang="T11">
                    <a:pos x="T6" y="T7"/>
                  </a:cxn>
                </a:cxnLst>
                <a:rect l="T12" t="T13" r="T14" b="T15"/>
                <a:pathLst>
                  <a:path w="99" h="66">
                    <a:moveTo>
                      <a:pt x="0" y="0"/>
                    </a:moveTo>
                    <a:lnTo>
                      <a:pt x="99" y="33"/>
                    </a:lnTo>
                    <a:lnTo>
                      <a:pt x="0" y="66"/>
                    </a:lnTo>
                    <a:lnTo>
                      <a:pt x="0" y="0"/>
                    </a:lnTo>
                    <a:close/>
                  </a:path>
                </a:pathLst>
              </a:custGeom>
              <a:solidFill>
                <a:srgbClr val="000000"/>
              </a:solidFill>
              <a:ln w="9525">
                <a:noFill/>
                <a:round/>
                <a:headEnd/>
                <a:tailEnd/>
              </a:ln>
            </p:spPr>
            <p:txBody>
              <a:bodyPr/>
              <a:lstStyle/>
              <a:p>
                <a:endParaRPr lang="ar-OM"/>
              </a:p>
            </p:txBody>
          </p:sp>
          <p:sp>
            <p:nvSpPr>
              <p:cNvPr id="52" name="Freeform 132"/>
              <p:cNvSpPr>
                <a:spLocks/>
              </p:cNvSpPr>
              <p:nvPr/>
            </p:nvSpPr>
            <p:spPr bwMode="auto">
              <a:xfrm>
                <a:off x="5907088" y="1221003"/>
                <a:ext cx="157163" cy="100039"/>
              </a:xfrm>
              <a:custGeom>
                <a:avLst/>
                <a:gdLst>
                  <a:gd name="T0" fmla="*/ 0 w 99"/>
                  <a:gd name="T1" fmla="*/ 0 h 66"/>
                  <a:gd name="T2" fmla="*/ 2147483647 w 99"/>
                  <a:gd name="T3" fmla="*/ 2147483647 h 66"/>
                  <a:gd name="T4" fmla="*/ 0 w 99"/>
                  <a:gd name="T5" fmla="*/ 2147483647 h 66"/>
                  <a:gd name="T6" fmla="*/ 0 w 99"/>
                  <a:gd name="T7" fmla="*/ 0 h 66"/>
                  <a:gd name="T8" fmla="*/ 0 60000 65536"/>
                  <a:gd name="T9" fmla="*/ 0 60000 65536"/>
                  <a:gd name="T10" fmla="*/ 0 60000 65536"/>
                  <a:gd name="T11" fmla="*/ 0 60000 65536"/>
                  <a:gd name="T12" fmla="*/ 0 w 99"/>
                  <a:gd name="T13" fmla="*/ 0 h 66"/>
                  <a:gd name="T14" fmla="*/ 99 w 99"/>
                  <a:gd name="T15" fmla="*/ 66 h 66"/>
                </a:gdLst>
                <a:ahLst/>
                <a:cxnLst>
                  <a:cxn ang="T8">
                    <a:pos x="T0" y="T1"/>
                  </a:cxn>
                  <a:cxn ang="T9">
                    <a:pos x="T2" y="T3"/>
                  </a:cxn>
                  <a:cxn ang="T10">
                    <a:pos x="T4" y="T5"/>
                  </a:cxn>
                  <a:cxn ang="T11">
                    <a:pos x="T6" y="T7"/>
                  </a:cxn>
                </a:cxnLst>
                <a:rect l="T12" t="T13" r="T14" b="T15"/>
                <a:pathLst>
                  <a:path w="99" h="66">
                    <a:moveTo>
                      <a:pt x="0" y="0"/>
                    </a:moveTo>
                    <a:lnTo>
                      <a:pt x="99" y="33"/>
                    </a:lnTo>
                    <a:lnTo>
                      <a:pt x="0" y="66"/>
                    </a:lnTo>
                    <a:lnTo>
                      <a:pt x="0" y="0"/>
                    </a:lnTo>
                    <a:close/>
                  </a:path>
                </a:pathLst>
              </a:custGeom>
              <a:solidFill>
                <a:srgbClr val="000000"/>
              </a:solidFill>
              <a:ln w="9525">
                <a:noFill/>
                <a:round/>
                <a:headEnd/>
                <a:tailEnd/>
              </a:ln>
            </p:spPr>
            <p:txBody>
              <a:bodyPr/>
              <a:lstStyle/>
              <a:p>
                <a:endParaRPr lang="ar-OM"/>
              </a:p>
            </p:txBody>
          </p:sp>
          <p:sp>
            <p:nvSpPr>
              <p:cNvPr id="53" name="Rectangle 135"/>
              <p:cNvSpPr>
                <a:spLocks noChangeArrowheads="1"/>
              </p:cNvSpPr>
              <p:nvPr/>
            </p:nvSpPr>
            <p:spPr bwMode="auto">
              <a:xfrm>
                <a:off x="6302376" y="6091307"/>
                <a:ext cx="1" cy="274649"/>
              </a:xfrm>
              <a:prstGeom prst="rect">
                <a:avLst/>
              </a:prstGeom>
              <a:noFill/>
              <a:ln w="9525">
                <a:noFill/>
                <a:miter lim="800000"/>
                <a:headEnd/>
                <a:tailEnd/>
              </a:ln>
            </p:spPr>
            <p:txBody>
              <a:bodyPr wrap="none" lIns="0" tIns="0" rIns="0" bIns="0">
                <a:spAutoFit/>
              </a:bodyPr>
              <a:lstStyle/>
              <a:p>
                <a:pPr algn="l" rtl="0"/>
                <a:endParaRPr lang="ar-OM"/>
              </a:p>
            </p:txBody>
          </p:sp>
          <p:sp>
            <p:nvSpPr>
              <p:cNvPr id="54" name="Freeform 163"/>
              <p:cNvSpPr>
                <a:spLocks/>
              </p:cNvSpPr>
              <p:nvPr/>
            </p:nvSpPr>
            <p:spPr bwMode="auto">
              <a:xfrm>
                <a:off x="5907088" y="2056181"/>
                <a:ext cx="157163" cy="100039"/>
              </a:xfrm>
              <a:custGeom>
                <a:avLst/>
                <a:gdLst>
                  <a:gd name="T0" fmla="*/ 0 w 99"/>
                  <a:gd name="T1" fmla="*/ 0 h 66"/>
                  <a:gd name="T2" fmla="*/ 2147483647 w 99"/>
                  <a:gd name="T3" fmla="*/ 2147483647 h 66"/>
                  <a:gd name="T4" fmla="*/ 0 w 99"/>
                  <a:gd name="T5" fmla="*/ 2147483647 h 66"/>
                  <a:gd name="T6" fmla="*/ 0 w 99"/>
                  <a:gd name="T7" fmla="*/ 0 h 66"/>
                  <a:gd name="T8" fmla="*/ 0 60000 65536"/>
                  <a:gd name="T9" fmla="*/ 0 60000 65536"/>
                  <a:gd name="T10" fmla="*/ 0 60000 65536"/>
                  <a:gd name="T11" fmla="*/ 0 60000 65536"/>
                  <a:gd name="T12" fmla="*/ 0 w 99"/>
                  <a:gd name="T13" fmla="*/ 0 h 66"/>
                  <a:gd name="T14" fmla="*/ 99 w 99"/>
                  <a:gd name="T15" fmla="*/ 66 h 66"/>
                </a:gdLst>
                <a:ahLst/>
                <a:cxnLst>
                  <a:cxn ang="T8">
                    <a:pos x="T0" y="T1"/>
                  </a:cxn>
                  <a:cxn ang="T9">
                    <a:pos x="T2" y="T3"/>
                  </a:cxn>
                  <a:cxn ang="T10">
                    <a:pos x="T4" y="T5"/>
                  </a:cxn>
                  <a:cxn ang="T11">
                    <a:pos x="T6" y="T7"/>
                  </a:cxn>
                </a:cxnLst>
                <a:rect l="T12" t="T13" r="T14" b="T15"/>
                <a:pathLst>
                  <a:path w="99" h="66">
                    <a:moveTo>
                      <a:pt x="0" y="0"/>
                    </a:moveTo>
                    <a:lnTo>
                      <a:pt x="99" y="33"/>
                    </a:lnTo>
                    <a:lnTo>
                      <a:pt x="0" y="66"/>
                    </a:lnTo>
                    <a:lnTo>
                      <a:pt x="0" y="0"/>
                    </a:lnTo>
                    <a:close/>
                  </a:path>
                </a:pathLst>
              </a:custGeom>
              <a:solidFill>
                <a:srgbClr val="000000"/>
              </a:solidFill>
              <a:ln w="9525">
                <a:noFill/>
                <a:round/>
                <a:headEnd/>
                <a:tailEnd/>
              </a:ln>
            </p:spPr>
            <p:txBody>
              <a:bodyPr/>
              <a:lstStyle/>
              <a:p>
                <a:endParaRPr lang="ar-OM"/>
              </a:p>
            </p:txBody>
          </p:sp>
          <p:sp>
            <p:nvSpPr>
              <p:cNvPr id="55" name="Rectangle 113"/>
              <p:cNvSpPr>
                <a:spLocks noChangeArrowheads="1"/>
              </p:cNvSpPr>
              <p:nvPr/>
            </p:nvSpPr>
            <p:spPr bwMode="auto">
              <a:xfrm>
                <a:off x="6067426" y="1874739"/>
                <a:ext cx="2365375" cy="457218"/>
              </a:xfrm>
              <a:prstGeom prst="rect">
                <a:avLst/>
              </a:prstGeom>
              <a:noFill/>
              <a:ln w="9525">
                <a:noFill/>
                <a:miter lim="800000"/>
                <a:headEnd/>
                <a:tailEnd/>
              </a:ln>
            </p:spPr>
            <p:txBody>
              <a:bodyPr lIns="0" tIns="0" rIns="0" bIns="0">
                <a:spAutoFit/>
              </a:bodyPr>
              <a:lstStyle/>
              <a:p>
                <a:pPr algn="ctr" rtl="0">
                  <a:lnSpc>
                    <a:spcPts val="1800"/>
                  </a:lnSpc>
                </a:pPr>
                <a:r>
                  <a:rPr lang="ar-OM" b="1">
                    <a:solidFill>
                      <a:srgbClr val="0000FF"/>
                    </a:solidFill>
                  </a:rPr>
                  <a:t>فرق التقويم مقابل المعايير المؤسسية</a:t>
                </a:r>
                <a:endParaRPr lang="en-US" b="1">
                  <a:solidFill>
                    <a:srgbClr val="0000FF"/>
                  </a:solidFill>
                </a:endParaRPr>
              </a:p>
            </p:txBody>
          </p:sp>
        </p:grpSp>
      </p:grpSp>
      <p:sp>
        <p:nvSpPr>
          <p:cNvPr id="68" name="Rectangle 67"/>
          <p:cNvSpPr/>
          <p:nvPr/>
        </p:nvSpPr>
        <p:spPr>
          <a:xfrm>
            <a:off x="2209800" y="609600"/>
            <a:ext cx="5105400" cy="584775"/>
          </a:xfrm>
          <a:prstGeom prst="rect">
            <a:avLst/>
          </a:prstGeom>
        </p:spPr>
        <p:txBody>
          <a:bodyPr wrap="square">
            <a:spAutoFit/>
          </a:bodyPr>
          <a:lstStyle/>
          <a:p>
            <a:r>
              <a:rPr lang="ar-OM" sz="3200" b="1" dirty="0" smtClean="0"/>
              <a:t>السجل الوطني للمراجعين الخارجيين </a:t>
            </a:r>
            <a:endParaRPr lang="ar-OM" sz="3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470025"/>
          </a:xfrm>
        </p:spPr>
        <p:txBody>
          <a:bodyPr/>
          <a:lstStyle/>
          <a:p>
            <a:pPr rtl="1"/>
            <a:r>
              <a:rPr lang="ar-OM" sz="4000" b="1" dirty="0" smtClean="0"/>
              <a:t>اعتماد مؤسسات التعليم العالي</a:t>
            </a:r>
            <a:r>
              <a:rPr lang="ar-OM" b="1" dirty="0" smtClean="0">
                <a:solidFill>
                  <a:schemeClr val="bg1"/>
                </a:solidFill>
              </a:rPr>
              <a:t/>
            </a:r>
            <a:br>
              <a:rPr lang="ar-OM" b="1" dirty="0" smtClean="0">
                <a:solidFill>
                  <a:schemeClr val="bg1"/>
                </a:solidFill>
              </a:rPr>
            </a:br>
            <a:r>
              <a:rPr lang="ar-OM" sz="2800" b="1" dirty="0" smtClean="0"/>
              <a:t>المرحلة الأولى: تدقيق الجودة </a:t>
            </a:r>
            <a:endParaRPr lang="en-US" sz="2800" dirty="0"/>
          </a:p>
        </p:txBody>
      </p:sp>
      <p:sp>
        <p:nvSpPr>
          <p:cNvPr id="3" name="Subtitle 2"/>
          <p:cNvSpPr>
            <a:spLocks noGrp="1"/>
          </p:cNvSpPr>
          <p:nvPr>
            <p:ph type="subTitle" idx="1"/>
          </p:nvPr>
        </p:nvSpPr>
        <p:spPr>
          <a:xfrm>
            <a:off x="1066800" y="1828800"/>
            <a:ext cx="7467600" cy="4648200"/>
          </a:xfrm>
        </p:spPr>
        <p:txBody>
          <a:bodyPr>
            <a:normAutofit/>
          </a:bodyPr>
          <a:lstStyle/>
          <a:p>
            <a:pPr marL="609600" indent="-323850" algn="just" rtl="1">
              <a:lnSpc>
                <a:spcPct val="95000"/>
              </a:lnSpc>
              <a:spcAft>
                <a:spcPct val="40000"/>
              </a:spcAft>
              <a:buFontTx/>
              <a:buChar char="•"/>
            </a:pPr>
            <a:r>
              <a:rPr lang="ar-OM" sz="2000" b="1" dirty="0" smtClean="0">
                <a:solidFill>
                  <a:srgbClr val="A50021"/>
                </a:solidFill>
              </a:rPr>
              <a:t>تمثل عملية تدقيق الجودة المرحلة الأولى من الاعتماد المؤسسي، وتتضمن مراجعة</a:t>
            </a:r>
            <a:r>
              <a:rPr lang="ar-OM" sz="2000" b="1" dirty="0" smtClean="0">
                <a:solidFill>
                  <a:srgbClr val="FF0000"/>
                </a:solidFill>
              </a:rPr>
              <a:t> 9 مجالات </a:t>
            </a:r>
            <a:r>
              <a:rPr lang="ar-OM" sz="2000" b="1" dirty="0" smtClean="0">
                <a:solidFill>
                  <a:srgbClr val="A50021"/>
                </a:solidFill>
              </a:rPr>
              <a:t>من أنشطة المؤسسة</a:t>
            </a:r>
          </a:p>
          <a:p>
            <a:pPr marL="609600" indent="-323850" algn="just" rtl="1">
              <a:lnSpc>
                <a:spcPct val="95000"/>
              </a:lnSpc>
              <a:spcAft>
                <a:spcPct val="40000"/>
              </a:spcAft>
              <a:buFontTx/>
              <a:buChar char="•"/>
            </a:pPr>
            <a:r>
              <a:rPr lang="ar-OM" sz="2000" b="1" dirty="0" smtClean="0">
                <a:solidFill>
                  <a:srgbClr val="A50021"/>
                </a:solidFill>
              </a:rPr>
              <a:t>يتم استخدام </a:t>
            </a:r>
            <a:r>
              <a:rPr lang="ar-OM" sz="2000" b="1" dirty="0" smtClean="0">
                <a:solidFill>
                  <a:srgbClr val="FF0000"/>
                </a:solidFill>
              </a:rPr>
              <a:t>النموذج الرباعي (</a:t>
            </a:r>
            <a:r>
              <a:rPr lang="en-GB" sz="2000" b="1" dirty="0" smtClean="0">
                <a:solidFill>
                  <a:srgbClr val="FF0000"/>
                </a:solidFill>
              </a:rPr>
              <a:t>ADRI </a:t>
            </a:r>
            <a:r>
              <a:rPr lang="ar-OM" sz="2000" b="1" dirty="0" smtClean="0">
                <a:solidFill>
                  <a:srgbClr val="FF0000"/>
                </a:solidFill>
              </a:rPr>
              <a:t> ) </a:t>
            </a:r>
            <a:r>
              <a:rPr lang="ar-OM" sz="2000" b="1" dirty="0" smtClean="0">
                <a:solidFill>
                  <a:srgbClr val="A50021"/>
                </a:solidFill>
              </a:rPr>
              <a:t>في تخليل أنشطة المؤسسة</a:t>
            </a:r>
          </a:p>
          <a:p>
            <a:pPr marL="609600" indent="-323850" algn="just" rtl="1">
              <a:lnSpc>
                <a:spcPct val="95000"/>
              </a:lnSpc>
              <a:spcAft>
                <a:spcPct val="40000"/>
              </a:spcAft>
              <a:buFontTx/>
              <a:buChar char="•"/>
            </a:pPr>
            <a:r>
              <a:rPr lang="ar-OM" sz="2000" b="1" dirty="0" smtClean="0">
                <a:solidFill>
                  <a:srgbClr val="A50021"/>
                </a:solidFill>
              </a:rPr>
              <a:t>لا ينتج عن عملية التدقيق قرارا قطعيا بالنجاح أو الفشل، وإنما ينتج عنها تقرير تدقيق الجودة والذي يحتوي على إشادات، وتوكيدات، وتوصيات</a:t>
            </a:r>
          </a:p>
          <a:p>
            <a:pPr marL="609600" indent="-323850" algn="just" rtl="1">
              <a:lnSpc>
                <a:spcPct val="95000"/>
              </a:lnSpc>
              <a:spcAft>
                <a:spcPct val="40000"/>
              </a:spcAft>
              <a:buFontTx/>
              <a:buChar char="•"/>
            </a:pPr>
            <a:r>
              <a:rPr lang="ar-OM" sz="2000" b="1" dirty="0" smtClean="0">
                <a:solidFill>
                  <a:srgbClr val="A50021"/>
                </a:solidFill>
              </a:rPr>
              <a:t>يتكون </a:t>
            </a:r>
            <a:r>
              <a:rPr lang="ar-OM" sz="2000" b="1" dirty="0" smtClean="0">
                <a:solidFill>
                  <a:srgbClr val="FF0000"/>
                </a:solidFill>
              </a:rPr>
              <a:t>فريق التدقيق </a:t>
            </a:r>
            <a:r>
              <a:rPr lang="ar-OM" sz="2000" b="1" dirty="0" smtClean="0">
                <a:solidFill>
                  <a:srgbClr val="A50021"/>
                </a:solidFill>
              </a:rPr>
              <a:t>عادة من ثلاثة مراجعين دوليين وإثنين محليين، يتم اختيارهم من </a:t>
            </a:r>
            <a:r>
              <a:rPr lang="ar-OM" sz="2000" b="1" dirty="0" smtClean="0">
                <a:solidFill>
                  <a:srgbClr val="FF0000"/>
                </a:solidFill>
              </a:rPr>
              <a:t>السجل الوطني للمراجعين الخارجيين</a:t>
            </a:r>
          </a:p>
          <a:p>
            <a:pPr marL="609600" indent="-323850" algn="just" rtl="1">
              <a:lnSpc>
                <a:spcPct val="95000"/>
              </a:lnSpc>
              <a:spcAft>
                <a:spcPct val="40000"/>
              </a:spcAft>
              <a:buFontTx/>
              <a:buChar char="•"/>
            </a:pPr>
            <a:r>
              <a:rPr lang="ar-OM" sz="2000" b="1" dirty="0" smtClean="0">
                <a:solidFill>
                  <a:srgbClr val="A50021"/>
                </a:solidFill>
              </a:rPr>
              <a:t>بدأت عمليات التدقيق في العام 2008 بتدقيق تجريبي لجودة إثنين من الكليات الخاصة </a:t>
            </a:r>
          </a:p>
          <a:p>
            <a:pPr marL="609600" indent="-323850" algn="just" rtl="1">
              <a:lnSpc>
                <a:spcPct val="95000"/>
              </a:lnSpc>
              <a:spcAft>
                <a:spcPct val="40000"/>
              </a:spcAft>
              <a:buFontTx/>
              <a:buChar char="•"/>
            </a:pPr>
            <a:r>
              <a:rPr lang="ar-OM" sz="2000" b="1" dirty="0" smtClean="0">
                <a:solidFill>
                  <a:srgbClr val="A50021"/>
                </a:solidFill>
              </a:rPr>
              <a:t>تم الانتهاء من التدقيق الرسمي لجودة 55 مؤسسة تعليم عال شملت جامعات وكليات (حكومية وخاصة)، كما هو موضح في</a:t>
            </a:r>
            <a:r>
              <a:rPr lang="ar-OM" sz="2000" b="1" dirty="0" smtClean="0">
                <a:solidFill>
                  <a:srgbClr val="FF0000"/>
                </a:solidFill>
              </a:rPr>
              <a:t> الجدول (1)</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slide(fromBottom)">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09600" y="304800"/>
            <a:ext cx="7772400" cy="1470025"/>
          </a:xfrm>
        </p:spPr>
        <p:txBody>
          <a:bodyPr>
            <a:normAutofit/>
          </a:bodyPr>
          <a:lstStyle/>
          <a:p>
            <a:r>
              <a:rPr lang="ar-OM" sz="3600" b="1" dirty="0" smtClean="0"/>
              <a:t>اعتماد مؤسسات التعليم العالي</a:t>
            </a:r>
            <a:r>
              <a:rPr lang="ar-OM" b="1" dirty="0" smtClean="0"/>
              <a:t/>
            </a:r>
            <a:br>
              <a:rPr lang="ar-OM" b="1" dirty="0" smtClean="0"/>
            </a:br>
            <a:r>
              <a:rPr lang="ar-OM" sz="2800" b="1" dirty="0" smtClean="0"/>
              <a:t>المرحلة الأولى: تدقيق الجودة </a:t>
            </a:r>
            <a:endParaRPr lang="en-US" sz="2800" dirty="0"/>
          </a:p>
        </p:txBody>
      </p:sp>
      <p:sp>
        <p:nvSpPr>
          <p:cNvPr id="3" name="Subtitle 2"/>
          <p:cNvSpPr>
            <a:spLocks noGrp="1"/>
          </p:cNvSpPr>
          <p:nvPr>
            <p:ph type="subTitle" idx="1"/>
          </p:nvPr>
        </p:nvSpPr>
        <p:spPr>
          <a:xfrm>
            <a:off x="609600" y="1752600"/>
            <a:ext cx="7924800" cy="4191000"/>
          </a:xfrm>
        </p:spPr>
        <p:txBody>
          <a:bodyPr/>
          <a:lstStyle/>
          <a:p>
            <a:pPr algn="justLow" rtl="1"/>
            <a:r>
              <a:rPr lang="en-US" dirty="0" smtClean="0"/>
              <a:t>`</a:t>
            </a:r>
            <a:endParaRPr lang="en-US" dirty="0"/>
          </a:p>
        </p:txBody>
      </p:sp>
      <p:graphicFrame>
        <p:nvGraphicFramePr>
          <p:cNvPr id="5" name="Table 4"/>
          <p:cNvGraphicFramePr>
            <a:graphicFrameLocks noGrp="1"/>
          </p:cNvGraphicFramePr>
          <p:nvPr/>
        </p:nvGraphicFramePr>
        <p:xfrm>
          <a:off x="609600" y="1828800"/>
          <a:ext cx="8077200" cy="3285234"/>
        </p:xfrm>
        <a:graphic>
          <a:graphicData uri="http://schemas.openxmlformats.org/drawingml/2006/table">
            <a:tbl>
              <a:tblPr rtl="1"/>
              <a:tblGrid>
                <a:gridCol w="1603013"/>
                <a:gridCol w="861539"/>
                <a:gridCol w="702503"/>
                <a:gridCol w="908933"/>
                <a:gridCol w="853115"/>
                <a:gridCol w="853115"/>
                <a:gridCol w="947904"/>
                <a:gridCol w="1347078"/>
              </a:tblGrid>
              <a:tr h="378175">
                <a:tc>
                  <a:txBody>
                    <a:bodyPr/>
                    <a:lstStyle/>
                    <a:p>
                      <a:pPr marL="0" marR="0" algn="ctr" rtl="1">
                        <a:lnSpc>
                          <a:spcPts val="2400"/>
                        </a:lnSpc>
                        <a:spcBef>
                          <a:spcPts val="0"/>
                        </a:spcBef>
                        <a:spcAft>
                          <a:spcPts val="0"/>
                        </a:spcAft>
                      </a:pPr>
                      <a:r>
                        <a:rPr lang="ar-SA" sz="2000" b="1" dirty="0">
                          <a:solidFill>
                            <a:schemeClr val="tx1"/>
                          </a:solidFill>
                          <a:latin typeface="Calibri"/>
                          <a:ea typeface="Calibri"/>
                          <a:cs typeface="Sakkal Majalla"/>
                        </a:rPr>
                        <a:t>نوع التدقيق</a:t>
                      </a:r>
                      <a:endParaRPr lang="en-US" sz="2000" b="1"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gridSpan="3">
                  <a:txBody>
                    <a:bodyPr/>
                    <a:lstStyle/>
                    <a:p>
                      <a:pPr marL="0" marR="0" algn="ctr" rtl="1">
                        <a:lnSpc>
                          <a:spcPts val="2400"/>
                        </a:lnSpc>
                        <a:spcBef>
                          <a:spcPts val="0"/>
                        </a:spcBef>
                        <a:spcAft>
                          <a:spcPts val="0"/>
                        </a:spcAft>
                      </a:pPr>
                      <a:r>
                        <a:rPr lang="ar-SA" sz="2000" b="1" dirty="0">
                          <a:solidFill>
                            <a:schemeClr val="tx1"/>
                          </a:solidFill>
                          <a:latin typeface="Calibri"/>
                          <a:ea typeface="Calibri"/>
                          <a:cs typeface="Sakkal Majalla"/>
                        </a:rPr>
                        <a:t>رسمي</a:t>
                      </a:r>
                      <a:endParaRPr lang="en-US" sz="2000" b="1"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hMerge="1">
                  <a:txBody>
                    <a:bodyPr/>
                    <a:lstStyle/>
                    <a:p>
                      <a:pPr rtl="1"/>
                      <a:endParaRPr lang="ar-OM"/>
                    </a:p>
                  </a:txBody>
                  <a:tcPr/>
                </a:tc>
                <a:tc hMerge="1">
                  <a:txBody>
                    <a:bodyPr/>
                    <a:lstStyle/>
                    <a:p>
                      <a:pPr rtl="1"/>
                      <a:endParaRPr lang="ar-OM"/>
                    </a:p>
                  </a:txBody>
                  <a:tcPr/>
                </a:tc>
                <a:tc gridSpan="3">
                  <a:txBody>
                    <a:bodyPr/>
                    <a:lstStyle/>
                    <a:p>
                      <a:pPr marL="0" marR="0" algn="ctr" rtl="1">
                        <a:lnSpc>
                          <a:spcPts val="2400"/>
                        </a:lnSpc>
                        <a:spcBef>
                          <a:spcPts val="0"/>
                        </a:spcBef>
                        <a:spcAft>
                          <a:spcPts val="0"/>
                        </a:spcAft>
                      </a:pPr>
                      <a:r>
                        <a:rPr lang="ar-SA" sz="2000" b="1" dirty="0">
                          <a:solidFill>
                            <a:schemeClr val="tx1"/>
                          </a:solidFill>
                          <a:latin typeface="Calibri"/>
                          <a:ea typeface="Calibri"/>
                          <a:cs typeface="Sakkal Majalla"/>
                        </a:rPr>
                        <a:t>تجريبي</a:t>
                      </a:r>
                      <a:endParaRPr lang="en-US" sz="2000" b="1"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hMerge="1">
                  <a:txBody>
                    <a:bodyPr/>
                    <a:lstStyle/>
                    <a:p>
                      <a:pPr rtl="1"/>
                      <a:endParaRPr lang="ar-OM"/>
                    </a:p>
                  </a:txBody>
                  <a:tcPr/>
                </a:tc>
                <a:tc hMerge="1">
                  <a:txBody>
                    <a:bodyPr/>
                    <a:lstStyle/>
                    <a:p>
                      <a:pPr rtl="1"/>
                      <a:endParaRPr lang="ar-OM"/>
                    </a:p>
                  </a:txBody>
                  <a:tcPr/>
                </a:tc>
                <a:tc>
                  <a:txBody>
                    <a:bodyPr/>
                    <a:lstStyle/>
                    <a:p>
                      <a:pPr marL="0" marR="0" algn="ctr" rtl="1">
                        <a:lnSpc>
                          <a:spcPts val="2400"/>
                        </a:lnSpc>
                        <a:spcBef>
                          <a:spcPts val="0"/>
                        </a:spcBef>
                        <a:spcAft>
                          <a:spcPts val="0"/>
                        </a:spcAft>
                      </a:pPr>
                      <a:r>
                        <a:rPr lang="ar-SA" sz="2000" b="1" dirty="0">
                          <a:solidFill>
                            <a:schemeClr val="tx1"/>
                          </a:solidFill>
                          <a:latin typeface="Calibri"/>
                          <a:ea typeface="Calibri"/>
                          <a:cs typeface="Sakkal Majalla"/>
                        </a:rPr>
                        <a:t>رسمي + تجريبي</a:t>
                      </a:r>
                      <a:endParaRPr lang="en-US" sz="2000" b="1"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645173">
                <a:tc>
                  <a:txBody>
                    <a:bodyPr/>
                    <a:lstStyle/>
                    <a:p>
                      <a:pPr marL="0" marR="0" algn="ctr" rtl="1">
                        <a:lnSpc>
                          <a:spcPts val="2400"/>
                        </a:lnSpc>
                        <a:spcBef>
                          <a:spcPts val="0"/>
                        </a:spcBef>
                        <a:spcAft>
                          <a:spcPts val="0"/>
                        </a:spcAft>
                      </a:pPr>
                      <a:r>
                        <a:rPr lang="ar-SA" sz="2000" b="1" dirty="0">
                          <a:solidFill>
                            <a:schemeClr val="tx1"/>
                          </a:solidFill>
                          <a:latin typeface="Calibri"/>
                          <a:ea typeface="Calibri"/>
                          <a:cs typeface="Sakkal Majalla"/>
                        </a:rPr>
                        <a:t>نوع المؤسسة</a:t>
                      </a:r>
                      <a:endParaRPr lang="en-US" sz="2000" b="1"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6E6E6"/>
                    </a:solidFill>
                  </a:tcPr>
                </a:tc>
                <a:tc>
                  <a:txBody>
                    <a:bodyPr/>
                    <a:lstStyle/>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حكومية</a:t>
                      </a:r>
                      <a:endParaRPr lang="en-US" sz="2000" b="1" dirty="0">
                        <a:solidFill>
                          <a:schemeClr val="tx1"/>
                        </a:solidFill>
                        <a:latin typeface="Calibri"/>
                        <a:ea typeface="Calibri"/>
                        <a:cs typeface="Arial"/>
                      </a:endParaRPr>
                    </a:p>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(أ)</a:t>
                      </a:r>
                      <a:endParaRPr lang="en-US" sz="2000" b="1"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خاصة</a:t>
                      </a:r>
                      <a:endParaRPr lang="en-US" sz="2000" b="1" dirty="0">
                        <a:solidFill>
                          <a:schemeClr val="tx1"/>
                        </a:solidFill>
                        <a:latin typeface="Calibri"/>
                        <a:ea typeface="Calibri"/>
                        <a:cs typeface="Arial"/>
                      </a:endParaRPr>
                    </a:p>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(ب)</a:t>
                      </a:r>
                      <a:endParaRPr lang="en-US" sz="2000" b="1"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المجموع</a:t>
                      </a:r>
                      <a:endParaRPr lang="en-US" sz="2000" b="1" dirty="0">
                        <a:solidFill>
                          <a:schemeClr val="tx1"/>
                        </a:solidFill>
                        <a:latin typeface="Calibri"/>
                        <a:ea typeface="Calibri"/>
                        <a:cs typeface="Arial"/>
                      </a:endParaRPr>
                    </a:p>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ج= أ +ب</a:t>
                      </a:r>
                      <a:endParaRPr lang="en-US" sz="2000" b="1"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حكومية</a:t>
                      </a:r>
                      <a:endParaRPr lang="en-US" sz="2000" b="1" dirty="0">
                        <a:solidFill>
                          <a:schemeClr val="tx1"/>
                        </a:solidFill>
                        <a:latin typeface="Calibri"/>
                        <a:ea typeface="Calibri"/>
                        <a:cs typeface="Arial"/>
                      </a:endParaRPr>
                    </a:p>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(د)</a:t>
                      </a:r>
                      <a:endParaRPr lang="en-US" sz="2000" b="1"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خاصة</a:t>
                      </a:r>
                      <a:endParaRPr lang="en-US" sz="2000" b="1" dirty="0">
                        <a:solidFill>
                          <a:schemeClr val="tx1"/>
                        </a:solidFill>
                        <a:latin typeface="Calibri"/>
                        <a:ea typeface="Calibri"/>
                        <a:cs typeface="Arial"/>
                      </a:endParaRPr>
                    </a:p>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(هـ)</a:t>
                      </a:r>
                      <a:endParaRPr lang="en-US" sz="2000" b="1"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المجموع</a:t>
                      </a:r>
                      <a:endParaRPr lang="en-US" sz="2000" b="1" dirty="0">
                        <a:solidFill>
                          <a:schemeClr val="tx1"/>
                        </a:solidFill>
                        <a:latin typeface="Calibri"/>
                        <a:ea typeface="Calibri"/>
                        <a:cs typeface="Arial"/>
                      </a:endParaRPr>
                    </a:p>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و= د +هـ</a:t>
                      </a:r>
                      <a:endParaRPr lang="en-US" sz="2000" b="1"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المجموع </a:t>
                      </a:r>
                      <a:endParaRPr lang="en-US" sz="2000" b="1" dirty="0">
                        <a:solidFill>
                          <a:schemeClr val="tx1"/>
                        </a:solidFill>
                        <a:latin typeface="Calibri"/>
                        <a:ea typeface="Calibri"/>
                        <a:cs typeface="Arial"/>
                      </a:endParaRPr>
                    </a:p>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ز=ج+و</a:t>
                      </a:r>
                      <a:endParaRPr lang="en-US" sz="2000" b="1"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r>
              <a:tr h="597185">
                <a:tc>
                  <a:txBody>
                    <a:bodyPr/>
                    <a:lstStyle/>
                    <a:p>
                      <a:pPr marL="0" marR="0" algn="ctr" rtl="1">
                        <a:lnSpc>
                          <a:spcPts val="2400"/>
                        </a:lnSpc>
                        <a:spcBef>
                          <a:spcPts val="0"/>
                        </a:spcBef>
                        <a:spcAft>
                          <a:spcPts val="0"/>
                        </a:spcAft>
                      </a:pPr>
                      <a:r>
                        <a:rPr lang="ar-SA" sz="2000" b="1" dirty="0" smtClean="0">
                          <a:solidFill>
                            <a:schemeClr val="tx1"/>
                          </a:solidFill>
                          <a:latin typeface="Calibri"/>
                          <a:ea typeface="Calibri"/>
                          <a:cs typeface="Sakkal Majalla"/>
                        </a:rPr>
                        <a:t>جامعة  </a:t>
                      </a:r>
                      <a:r>
                        <a:rPr lang="ar-SA" sz="2000" b="1" dirty="0">
                          <a:solidFill>
                            <a:schemeClr val="tx1"/>
                          </a:solidFill>
                          <a:latin typeface="Calibri"/>
                          <a:ea typeface="Calibri"/>
                          <a:cs typeface="Sakkal Majalla"/>
                        </a:rPr>
                        <a:t>(ح</a:t>
                      </a:r>
                      <a:r>
                        <a:rPr lang="ar-SA" sz="2000" b="1" dirty="0" smtClean="0">
                          <a:solidFill>
                            <a:schemeClr val="tx1"/>
                          </a:solidFill>
                          <a:latin typeface="Calibri"/>
                          <a:ea typeface="Calibri"/>
                          <a:cs typeface="Sakkal Majalla"/>
                        </a:rPr>
                        <a:t>)           </a:t>
                      </a:r>
                      <a:endParaRPr lang="en-US" sz="2000" b="1"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1</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5</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6</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0</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0</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0</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6</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079">
                <a:tc>
                  <a:txBody>
                    <a:bodyPr/>
                    <a:lstStyle/>
                    <a:p>
                      <a:pPr marL="0" marR="0" algn="ctr" rtl="1">
                        <a:lnSpc>
                          <a:spcPts val="2400"/>
                        </a:lnSpc>
                        <a:spcBef>
                          <a:spcPts val="0"/>
                        </a:spcBef>
                        <a:spcAft>
                          <a:spcPts val="0"/>
                        </a:spcAft>
                      </a:pPr>
                      <a:r>
                        <a:rPr lang="ar-SA" sz="2000" b="1" dirty="0">
                          <a:solidFill>
                            <a:schemeClr val="tx1"/>
                          </a:solidFill>
                          <a:latin typeface="Calibri"/>
                          <a:ea typeface="Calibri"/>
                          <a:cs typeface="Sakkal Majalla"/>
                        </a:rPr>
                        <a:t>كلية جامعية  (ط)</a:t>
                      </a:r>
                      <a:endParaRPr lang="en-US" sz="2000" b="1"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0</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4</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4</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0</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1</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1</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5</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15">
                <a:tc>
                  <a:txBody>
                    <a:bodyPr/>
                    <a:lstStyle/>
                    <a:p>
                      <a:pPr marL="0" marR="0" algn="ctr" rtl="1">
                        <a:lnSpc>
                          <a:spcPts val="2400"/>
                        </a:lnSpc>
                        <a:spcBef>
                          <a:spcPts val="0"/>
                        </a:spcBef>
                        <a:spcAft>
                          <a:spcPts val="0"/>
                        </a:spcAft>
                      </a:pPr>
                      <a:r>
                        <a:rPr lang="ar-SA" sz="2000" b="1" dirty="0">
                          <a:solidFill>
                            <a:schemeClr val="tx1"/>
                          </a:solidFill>
                          <a:latin typeface="Calibri"/>
                          <a:ea typeface="Calibri"/>
                          <a:cs typeface="Sakkal Majalla"/>
                        </a:rPr>
                        <a:t>كلية/ معهد  (ي)</a:t>
                      </a:r>
                      <a:endParaRPr lang="en-US" sz="2000" b="1"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OM" sz="2000" b="0" kern="1200" dirty="0" smtClean="0">
                          <a:solidFill>
                            <a:schemeClr val="tx1"/>
                          </a:solidFill>
                          <a:latin typeface="Calibri"/>
                          <a:ea typeface="Calibri"/>
                          <a:cs typeface="+mj-cs"/>
                        </a:rPr>
                        <a:t>30</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15</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en-US" sz="2000" b="0" kern="1200" dirty="0" smtClean="0">
                          <a:solidFill>
                            <a:schemeClr val="tx1"/>
                          </a:solidFill>
                          <a:latin typeface="Calibri"/>
                          <a:ea typeface="Calibri"/>
                          <a:cs typeface="+mj-cs"/>
                        </a:rPr>
                        <a:t>45</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0</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1</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1</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en-US" sz="2000" b="0" kern="1200" dirty="0" smtClean="0">
                          <a:solidFill>
                            <a:schemeClr val="tx1"/>
                          </a:solidFill>
                          <a:latin typeface="Calibri"/>
                          <a:ea typeface="Calibri"/>
                          <a:cs typeface="+mj-cs"/>
                        </a:rPr>
                        <a:t>46</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288">
                <a:tc>
                  <a:txBody>
                    <a:bodyPr/>
                    <a:lstStyle/>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المجموع</a:t>
                      </a:r>
                      <a:endParaRPr lang="en-US" sz="2000" b="1" dirty="0">
                        <a:solidFill>
                          <a:schemeClr val="tx1"/>
                        </a:solidFill>
                        <a:latin typeface="Calibri"/>
                        <a:ea typeface="Calibri"/>
                        <a:cs typeface="Arial"/>
                      </a:endParaRPr>
                    </a:p>
                    <a:p>
                      <a:pPr marL="0" marR="0" algn="ctr" rtl="1">
                        <a:lnSpc>
                          <a:spcPct val="115000"/>
                        </a:lnSpc>
                        <a:spcBef>
                          <a:spcPts val="0"/>
                        </a:spcBef>
                        <a:spcAft>
                          <a:spcPts val="0"/>
                        </a:spcAft>
                      </a:pPr>
                      <a:r>
                        <a:rPr lang="ar-SA" sz="2000" b="1" dirty="0">
                          <a:solidFill>
                            <a:schemeClr val="tx1"/>
                          </a:solidFill>
                          <a:latin typeface="Calibri"/>
                          <a:ea typeface="Calibri"/>
                          <a:cs typeface="Sakkal Majalla"/>
                        </a:rPr>
                        <a:t>ك =ح + ط + ي</a:t>
                      </a:r>
                      <a:endParaRPr lang="en-US" sz="2000" b="1"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OM" sz="2000" b="0" kern="1200" dirty="0" smtClean="0">
                          <a:solidFill>
                            <a:schemeClr val="tx1"/>
                          </a:solidFill>
                          <a:latin typeface="Calibri"/>
                          <a:ea typeface="Calibri"/>
                          <a:cs typeface="+mj-cs"/>
                        </a:rPr>
                        <a:t>31</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24</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en-US" sz="2000" b="0" kern="1200" dirty="0" smtClean="0">
                          <a:solidFill>
                            <a:schemeClr val="tx1"/>
                          </a:solidFill>
                          <a:latin typeface="Calibri"/>
                          <a:ea typeface="Calibri"/>
                          <a:cs typeface="+mj-cs"/>
                        </a:rPr>
                        <a:t>55</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0</a:t>
                      </a:r>
                      <a:endParaRPr lang="en-US" sz="2000" b="0" kern="1200" dirty="0" smtClean="0">
                        <a:solidFill>
                          <a:schemeClr val="tx1"/>
                        </a:solidFill>
                        <a:latin typeface="Calibri"/>
                        <a:ea typeface="Calibri"/>
                        <a:cs typeface="+mj-cs"/>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2</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2000" b="0" kern="1200" dirty="0" smtClean="0">
                          <a:solidFill>
                            <a:schemeClr val="tx1"/>
                          </a:solidFill>
                          <a:latin typeface="Calibri"/>
                          <a:ea typeface="Calibri"/>
                          <a:cs typeface="+mj-cs"/>
                        </a:rPr>
                        <a:t>2</a:t>
                      </a:r>
                      <a:endParaRPr lang="en-US" sz="2000" b="0" kern="1200" dirty="0" smtClean="0">
                        <a:solidFill>
                          <a:schemeClr val="tx1"/>
                        </a:solidFill>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en-US" sz="2000" b="0" kern="1200" dirty="0" smtClean="0">
                          <a:solidFill>
                            <a:schemeClr val="tx1"/>
                          </a:solidFill>
                          <a:latin typeface="Calibri"/>
                          <a:ea typeface="Calibri"/>
                          <a:cs typeface="+mj-cs"/>
                        </a:rPr>
                        <a:t>57</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143000" y="5486400"/>
            <a:ext cx="6629400" cy="400110"/>
          </a:xfrm>
          <a:prstGeom prst="rect">
            <a:avLst/>
          </a:prstGeom>
          <a:noFill/>
        </p:spPr>
        <p:txBody>
          <a:bodyPr wrap="square" rtlCol="1">
            <a:spAutoFit/>
          </a:bodyPr>
          <a:lstStyle/>
          <a:p>
            <a:pPr algn="r" rtl="1"/>
            <a:r>
              <a:rPr lang="ar-OM" sz="2000" b="1" dirty="0" smtClean="0"/>
              <a:t>جدول (1): أعداد مؤسسات التعليم العالي التي تم الانتهاء من زيارتها </a:t>
            </a:r>
            <a:endParaRPr lang="ar-OM" sz="20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470025"/>
          </a:xfrm>
        </p:spPr>
        <p:txBody>
          <a:bodyPr/>
          <a:lstStyle/>
          <a:p>
            <a:pPr rtl="1"/>
            <a:r>
              <a:rPr lang="ar-OM" sz="4000" b="1" dirty="0" smtClean="0"/>
              <a:t>اعتماد مؤسسات التعليم العالي</a:t>
            </a:r>
            <a:r>
              <a:rPr lang="ar-OM" b="1" dirty="0" smtClean="0">
                <a:solidFill>
                  <a:schemeClr val="bg1"/>
                </a:solidFill>
              </a:rPr>
              <a:t/>
            </a:r>
            <a:br>
              <a:rPr lang="ar-OM" b="1" dirty="0" smtClean="0">
                <a:solidFill>
                  <a:schemeClr val="bg1"/>
                </a:solidFill>
              </a:rPr>
            </a:br>
            <a:r>
              <a:rPr lang="ar-OM" sz="2800" b="1" dirty="0" smtClean="0"/>
              <a:t>المرحلة الأولى: تدقيق الجودة </a:t>
            </a:r>
            <a:endParaRPr lang="en-US" sz="2800" dirty="0"/>
          </a:p>
        </p:txBody>
      </p:sp>
      <p:sp>
        <p:nvSpPr>
          <p:cNvPr id="3" name="Subtitle 2"/>
          <p:cNvSpPr>
            <a:spLocks noGrp="1"/>
          </p:cNvSpPr>
          <p:nvPr>
            <p:ph type="subTitle" idx="1"/>
          </p:nvPr>
        </p:nvSpPr>
        <p:spPr>
          <a:xfrm>
            <a:off x="1066800" y="1828800"/>
            <a:ext cx="7467600" cy="4648200"/>
          </a:xfrm>
        </p:spPr>
        <p:txBody>
          <a:bodyPr>
            <a:normAutofit fontScale="62500" lnSpcReduction="20000"/>
          </a:bodyPr>
          <a:lstStyle/>
          <a:p>
            <a:pPr marL="609600" indent="-323850" algn="just" rtl="1">
              <a:lnSpc>
                <a:spcPct val="95000"/>
              </a:lnSpc>
              <a:spcAft>
                <a:spcPct val="40000"/>
              </a:spcAft>
              <a:buFontTx/>
              <a:buChar char="•"/>
            </a:pPr>
            <a:r>
              <a:rPr lang="ar-OM" b="1" dirty="0" smtClean="0">
                <a:solidFill>
                  <a:srgbClr val="A50021"/>
                </a:solidFill>
              </a:rPr>
              <a:t>تمثل عملية تدقيق الجودة المرحلة الأولى من الاعتماد المؤسسي، وتتضمن مراجعة </a:t>
            </a:r>
            <a:r>
              <a:rPr lang="ar-OM" b="1" dirty="0" smtClean="0">
                <a:solidFill>
                  <a:srgbClr val="FF0000"/>
                </a:solidFill>
              </a:rPr>
              <a:t>9 مجالات </a:t>
            </a:r>
            <a:r>
              <a:rPr lang="ar-OM" b="1" dirty="0" smtClean="0">
                <a:solidFill>
                  <a:srgbClr val="A50021"/>
                </a:solidFill>
              </a:rPr>
              <a:t>من أنشطة المؤسسة</a:t>
            </a:r>
          </a:p>
          <a:p>
            <a:pPr marL="609600" indent="-323850" algn="just" rtl="1">
              <a:lnSpc>
                <a:spcPct val="95000"/>
              </a:lnSpc>
              <a:spcAft>
                <a:spcPct val="40000"/>
              </a:spcAft>
              <a:buFontTx/>
              <a:buChar char="•"/>
            </a:pPr>
            <a:r>
              <a:rPr lang="ar-OM" b="1" dirty="0" smtClean="0">
                <a:solidFill>
                  <a:srgbClr val="A50021"/>
                </a:solidFill>
              </a:rPr>
              <a:t>يتم استخدام </a:t>
            </a:r>
            <a:r>
              <a:rPr lang="ar-OM" b="1" dirty="0" smtClean="0">
                <a:solidFill>
                  <a:srgbClr val="FF0000"/>
                </a:solidFill>
              </a:rPr>
              <a:t>النموذج الرباعي (</a:t>
            </a:r>
            <a:r>
              <a:rPr lang="en-GB" b="1" dirty="0" smtClean="0">
                <a:solidFill>
                  <a:srgbClr val="FF0000"/>
                </a:solidFill>
              </a:rPr>
              <a:t>ADRI </a:t>
            </a:r>
            <a:r>
              <a:rPr lang="ar-OM" b="1" dirty="0" smtClean="0">
                <a:solidFill>
                  <a:srgbClr val="FF0000"/>
                </a:solidFill>
              </a:rPr>
              <a:t> ) </a:t>
            </a:r>
            <a:r>
              <a:rPr lang="ar-OM" b="1" dirty="0" smtClean="0">
                <a:solidFill>
                  <a:srgbClr val="A50021"/>
                </a:solidFill>
              </a:rPr>
              <a:t>في تخليل أنشطة المؤسسة</a:t>
            </a:r>
          </a:p>
          <a:p>
            <a:pPr marL="609600" indent="-323850" algn="just" rtl="1">
              <a:lnSpc>
                <a:spcPct val="95000"/>
              </a:lnSpc>
              <a:spcAft>
                <a:spcPct val="40000"/>
              </a:spcAft>
              <a:buFontTx/>
              <a:buChar char="•"/>
            </a:pPr>
            <a:r>
              <a:rPr lang="ar-OM" b="1" dirty="0" smtClean="0">
                <a:solidFill>
                  <a:srgbClr val="A50021"/>
                </a:solidFill>
              </a:rPr>
              <a:t>لا ينتج عن عملية التدقيق قرارا قطعيا بالنجاح أو الفشل، وإنما ينتج عنها تقرير تدقيق الجودة والذي يحتوي على إشادات، وتوكيدات، وتوصيات</a:t>
            </a:r>
          </a:p>
          <a:p>
            <a:pPr marL="609600" indent="-323850" algn="just" rtl="1">
              <a:lnSpc>
                <a:spcPct val="95000"/>
              </a:lnSpc>
              <a:spcAft>
                <a:spcPct val="40000"/>
              </a:spcAft>
              <a:buFontTx/>
              <a:buChar char="•"/>
            </a:pPr>
            <a:r>
              <a:rPr lang="ar-OM" b="1" dirty="0" smtClean="0">
                <a:solidFill>
                  <a:srgbClr val="A50021"/>
                </a:solidFill>
              </a:rPr>
              <a:t>يتكون </a:t>
            </a:r>
            <a:r>
              <a:rPr lang="ar-OM" b="1" dirty="0" smtClean="0">
                <a:solidFill>
                  <a:srgbClr val="FF0000"/>
                </a:solidFill>
              </a:rPr>
              <a:t>فريق التدقيق </a:t>
            </a:r>
            <a:r>
              <a:rPr lang="ar-OM" b="1" dirty="0" smtClean="0">
                <a:solidFill>
                  <a:srgbClr val="A50021"/>
                </a:solidFill>
              </a:rPr>
              <a:t>عادة من ثلاثة مراجعين دوليين وإثنين محليين، يتم اختيارهم من </a:t>
            </a:r>
            <a:r>
              <a:rPr lang="ar-OM" b="1" dirty="0" smtClean="0">
                <a:solidFill>
                  <a:srgbClr val="FF0000"/>
                </a:solidFill>
              </a:rPr>
              <a:t>السجل الوطني للمراجعين الخارجيين</a:t>
            </a:r>
          </a:p>
          <a:p>
            <a:pPr marL="609600" indent="-323850" algn="just" rtl="1">
              <a:lnSpc>
                <a:spcPct val="95000"/>
              </a:lnSpc>
              <a:spcAft>
                <a:spcPct val="40000"/>
              </a:spcAft>
              <a:buFontTx/>
              <a:buChar char="•"/>
            </a:pPr>
            <a:r>
              <a:rPr lang="ar-OM" b="1" dirty="0" smtClean="0">
                <a:solidFill>
                  <a:srgbClr val="A50021"/>
                </a:solidFill>
              </a:rPr>
              <a:t>بدأت عمليات التدقيق في العام 2008 بتدقيق تجريبي لجودة إثنين من الكليات الخاصة </a:t>
            </a:r>
          </a:p>
          <a:p>
            <a:pPr marL="609600" indent="-323850" algn="just" rtl="1">
              <a:lnSpc>
                <a:spcPct val="95000"/>
              </a:lnSpc>
              <a:spcAft>
                <a:spcPct val="40000"/>
              </a:spcAft>
              <a:buFontTx/>
              <a:buChar char="•"/>
            </a:pPr>
            <a:r>
              <a:rPr lang="ar-OM" b="1" dirty="0" smtClean="0">
                <a:solidFill>
                  <a:srgbClr val="A50021"/>
                </a:solidFill>
              </a:rPr>
              <a:t>تم الانتهاء من التدقيق الرسمي لجودة 55 مؤسسة تعليم عال شملت جامعات وكليات (حكومية وخاصة)، كما هو موضح في </a:t>
            </a:r>
            <a:r>
              <a:rPr lang="ar-OM" b="1" dirty="0" smtClean="0">
                <a:solidFill>
                  <a:srgbClr val="FF0000"/>
                </a:solidFill>
              </a:rPr>
              <a:t>الجدول (1)</a:t>
            </a:r>
          </a:p>
          <a:p>
            <a:pPr marL="609600" indent="-323850" algn="just" rtl="1">
              <a:lnSpc>
                <a:spcPct val="95000"/>
              </a:lnSpc>
              <a:spcAft>
                <a:spcPct val="40000"/>
              </a:spcAft>
              <a:buFontTx/>
              <a:buChar char="•"/>
            </a:pPr>
            <a:r>
              <a:rPr lang="ar-OM" b="1" dirty="0" smtClean="0">
                <a:solidFill>
                  <a:srgbClr val="A50021"/>
                </a:solidFill>
              </a:rPr>
              <a:t>تم إصدار 40 تقريرا تضمنت تدقيق جودة 52 مؤسسة  تعليم عال، ونشر 38 تقريراعلى الموقع الإلكتروني للهيئة، كما هو موضح في </a:t>
            </a:r>
            <a:r>
              <a:rPr lang="ar-OM" b="1" dirty="0" smtClean="0">
                <a:solidFill>
                  <a:srgbClr val="FF0000"/>
                </a:solidFill>
              </a:rPr>
              <a:t>الجدول (2)</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slide(fromBottom)">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228600"/>
            <a:ext cx="7772400" cy="1470025"/>
          </a:xfrm>
        </p:spPr>
        <p:txBody>
          <a:bodyPr>
            <a:normAutofit/>
          </a:bodyPr>
          <a:lstStyle/>
          <a:p>
            <a:r>
              <a:rPr lang="ar-OM" b="1" dirty="0" smtClean="0"/>
              <a:t>اعتماد مؤسسات التعليم العالي</a:t>
            </a:r>
            <a:r>
              <a:rPr lang="ar-OM" b="1" dirty="0" smtClean="0">
                <a:solidFill>
                  <a:schemeClr val="bg1"/>
                </a:solidFill>
              </a:rPr>
              <a:t/>
            </a:r>
            <a:br>
              <a:rPr lang="ar-OM" b="1" dirty="0" smtClean="0">
                <a:solidFill>
                  <a:schemeClr val="bg1"/>
                </a:solidFill>
              </a:rPr>
            </a:br>
            <a:r>
              <a:rPr lang="ar-OM" sz="3200" b="1" dirty="0" smtClean="0"/>
              <a:t>المرحلة الأولى: تدقيق الجودة </a:t>
            </a:r>
            <a:endParaRPr lang="en-US" sz="3200" dirty="0"/>
          </a:p>
        </p:txBody>
      </p:sp>
      <p:graphicFrame>
        <p:nvGraphicFramePr>
          <p:cNvPr id="5" name="Table 4"/>
          <p:cNvGraphicFramePr>
            <a:graphicFrameLocks noGrp="1"/>
          </p:cNvGraphicFramePr>
          <p:nvPr/>
        </p:nvGraphicFramePr>
        <p:xfrm>
          <a:off x="609600" y="1905000"/>
          <a:ext cx="7924801" cy="2971798"/>
        </p:xfrm>
        <a:graphic>
          <a:graphicData uri="http://schemas.openxmlformats.org/drawingml/2006/table">
            <a:tbl>
              <a:tblPr rtl="1"/>
              <a:tblGrid>
                <a:gridCol w="4322616"/>
                <a:gridCol w="720437"/>
                <a:gridCol w="720437"/>
                <a:gridCol w="720437"/>
                <a:gridCol w="720437"/>
                <a:gridCol w="720437"/>
              </a:tblGrid>
              <a:tr h="355992">
                <a:tc rowSpan="2">
                  <a:txBody>
                    <a:bodyPr/>
                    <a:lstStyle/>
                    <a:p>
                      <a:pPr marL="0" marR="0" algn="ctr" rtl="1">
                        <a:lnSpc>
                          <a:spcPts val="2400"/>
                        </a:lnSpc>
                        <a:spcBef>
                          <a:spcPts val="0"/>
                        </a:spcBef>
                        <a:spcAft>
                          <a:spcPts val="0"/>
                        </a:spcAft>
                      </a:pPr>
                      <a:endParaRPr lang="ar-OM" sz="2000" b="1" dirty="0" smtClean="0">
                        <a:solidFill>
                          <a:schemeClr val="tx1"/>
                        </a:solidFill>
                        <a:latin typeface="Calibri"/>
                        <a:ea typeface="Calibri"/>
                        <a:cs typeface="Sakkal Majalla"/>
                      </a:endParaRPr>
                    </a:p>
                    <a:p>
                      <a:pPr marL="0" marR="0" algn="ctr" rtl="1">
                        <a:lnSpc>
                          <a:spcPts val="2400"/>
                        </a:lnSpc>
                        <a:spcBef>
                          <a:spcPts val="0"/>
                        </a:spcBef>
                        <a:spcAft>
                          <a:spcPts val="0"/>
                        </a:spcAft>
                      </a:pPr>
                      <a:r>
                        <a:rPr lang="ar-SA" sz="2400" b="1" dirty="0" smtClean="0">
                          <a:solidFill>
                            <a:schemeClr val="tx1"/>
                          </a:solidFill>
                          <a:latin typeface="Calibri"/>
                          <a:ea typeface="Calibri"/>
                          <a:cs typeface="Sakkal Majalla"/>
                        </a:rPr>
                        <a:t>البيان</a:t>
                      </a:r>
                      <a:endParaRPr lang="en-US" sz="2400"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gridSpan="2">
                  <a:txBody>
                    <a:bodyPr/>
                    <a:lstStyle/>
                    <a:p>
                      <a:pPr marL="0" marR="0" algn="ctr" rtl="1">
                        <a:lnSpc>
                          <a:spcPts val="2400"/>
                        </a:lnSpc>
                        <a:spcBef>
                          <a:spcPts val="0"/>
                        </a:spcBef>
                        <a:spcAft>
                          <a:spcPts val="0"/>
                        </a:spcAft>
                      </a:pPr>
                      <a:r>
                        <a:rPr lang="ar-SA" sz="1800" b="1" dirty="0">
                          <a:solidFill>
                            <a:schemeClr val="tx1"/>
                          </a:solidFill>
                          <a:latin typeface="Calibri"/>
                          <a:ea typeface="Calibri"/>
                          <a:cs typeface="Sakkal Majalla"/>
                        </a:rPr>
                        <a:t>عدد المؤسسات</a:t>
                      </a:r>
                      <a:endParaRPr lang="en-US" sz="18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hMerge="1">
                  <a:txBody>
                    <a:bodyPr/>
                    <a:lstStyle/>
                    <a:p>
                      <a:pPr rtl="1"/>
                      <a:endParaRPr lang="ar-OM"/>
                    </a:p>
                  </a:txBody>
                  <a:tcPr/>
                </a:tc>
                <a:tc gridSpan="3">
                  <a:txBody>
                    <a:bodyPr/>
                    <a:lstStyle/>
                    <a:p>
                      <a:pPr marL="0" marR="0" algn="ctr" rtl="1">
                        <a:lnSpc>
                          <a:spcPts val="2400"/>
                        </a:lnSpc>
                        <a:spcBef>
                          <a:spcPts val="0"/>
                        </a:spcBef>
                        <a:spcAft>
                          <a:spcPts val="0"/>
                        </a:spcAft>
                      </a:pPr>
                      <a:r>
                        <a:rPr lang="ar-SA" sz="1800" b="1" dirty="0">
                          <a:solidFill>
                            <a:schemeClr val="tx1"/>
                          </a:solidFill>
                          <a:latin typeface="Calibri"/>
                          <a:ea typeface="Calibri"/>
                          <a:cs typeface="Sakkal Majalla"/>
                        </a:rPr>
                        <a:t>عدد التقارير الصادرة</a:t>
                      </a:r>
                      <a:endParaRPr lang="en-US" sz="1800"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hMerge="1">
                  <a:txBody>
                    <a:bodyPr/>
                    <a:lstStyle/>
                    <a:p>
                      <a:pPr rtl="1"/>
                      <a:endParaRPr lang="ar-OM"/>
                    </a:p>
                  </a:txBody>
                  <a:tcPr/>
                </a:tc>
                <a:tc hMerge="1">
                  <a:txBody>
                    <a:bodyPr/>
                    <a:lstStyle/>
                    <a:p>
                      <a:pPr rtl="1"/>
                      <a:endParaRPr lang="ar-OM"/>
                    </a:p>
                  </a:txBody>
                  <a:tcPr/>
                </a:tc>
              </a:tr>
              <a:tr h="451582">
                <a:tc vMerge="1">
                  <a:txBody>
                    <a:bodyPr/>
                    <a:lstStyle/>
                    <a:p>
                      <a:pPr rtl="1"/>
                      <a:endParaRPr lang="ar-OM"/>
                    </a:p>
                  </a:txBody>
                  <a:tcPr/>
                </a:tc>
                <a:tc>
                  <a:txBody>
                    <a:bodyPr/>
                    <a:lstStyle/>
                    <a:p>
                      <a:pPr marL="0" marR="0" algn="ctr" rtl="1">
                        <a:lnSpc>
                          <a:spcPct val="115000"/>
                        </a:lnSpc>
                        <a:spcBef>
                          <a:spcPts val="0"/>
                        </a:spcBef>
                        <a:spcAft>
                          <a:spcPts val="0"/>
                        </a:spcAft>
                      </a:pPr>
                      <a:r>
                        <a:rPr lang="ar-SA" sz="1800" b="1" dirty="0">
                          <a:solidFill>
                            <a:schemeClr val="tx1"/>
                          </a:solidFill>
                          <a:latin typeface="Calibri"/>
                          <a:ea typeface="Calibri"/>
                          <a:cs typeface="Sakkal Majalla"/>
                        </a:rPr>
                        <a:t>رسمي</a:t>
                      </a:r>
                      <a:endParaRPr lang="en-US" sz="18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1800" b="1" dirty="0">
                          <a:solidFill>
                            <a:schemeClr val="tx1"/>
                          </a:solidFill>
                          <a:latin typeface="Calibri"/>
                          <a:ea typeface="Calibri"/>
                          <a:cs typeface="Sakkal Majalla"/>
                        </a:rPr>
                        <a:t>تجريبيي</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1800" b="1" dirty="0">
                          <a:solidFill>
                            <a:schemeClr val="tx1"/>
                          </a:solidFill>
                          <a:latin typeface="Calibri"/>
                          <a:ea typeface="Calibri"/>
                          <a:cs typeface="Sakkal Majalla"/>
                        </a:rPr>
                        <a:t>سري</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1800" b="1" dirty="0">
                          <a:solidFill>
                            <a:schemeClr val="tx1"/>
                          </a:solidFill>
                          <a:latin typeface="Calibri"/>
                          <a:ea typeface="Calibri"/>
                          <a:cs typeface="Sakkal Majalla"/>
                        </a:rPr>
                        <a:t>علني</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15000"/>
                        </a:lnSpc>
                        <a:spcBef>
                          <a:spcPts val="0"/>
                        </a:spcBef>
                        <a:spcAft>
                          <a:spcPts val="0"/>
                        </a:spcAft>
                      </a:pPr>
                      <a:r>
                        <a:rPr lang="ar-SA" sz="1800" b="1" dirty="0">
                          <a:solidFill>
                            <a:schemeClr val="tx1"/>
                          </a:solidFill>
                          <a:latin typeface="Calibri"/>
                          <a:ea typeface="Calibri"/>
                          <a:cs typeface="Sakkal Majalla"/>
                        </a:rPr>
                        <a:t>المجموع</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r>
              <a:tr h="455138">
                <a:tc>
                  <a:txBody>
                    <a:bodyPr/>
                    <a:lstStyle/>
                    <a:p>
                      <a:pPr marL="0" marR="0" algn="r" rtl="1">
                        <a:lnSpc>
                          <a:spcPts val="2400"/>
                        </a:lnSpc>
                        <a:spcBef>
                          <a:spcPts val="0"/>
                        </a:spcBef>
                        <a:spcAft>
                          <a:spcPts val="0"/>
                        </a:spcAft>
                      </a:pPr>
                      <a:r>
                        <a:rPr lang="ar-SA" sz="2000" b="1" dirty="0" smtClean="0">
                          <a:solidFill>
                            <a:schemeClr val="tx1"/>
                          </a:solidFill>
                          <a:latin typeface="Calibri"/>
                          <a:ea typeface="Calibri"/>
                          <a:cs typeface="Sakkal Majalla"/>
                        </a:rPr>
                        <a:t>المؤسسات </a:t>
                      </a:r>
                      <a:r>
                        <a:rPr lang="ar-SA" sz="2000" b="1" dirty="0">
                          <a:solidFill>
                            <a:schemeClr val="tx1"/>
                          </a:solidFill>
                          <a:latin typeface="Calibri"/>
                          <a:ea typeface="Calibri"/>
                          <a:cs typeface="Sakkal Majalla"/>
                        </a:rPr>
                        <a:t>التي صدر لها تقرير تدقيق واحد لكل </a:t>
                      </a:r>
                      <a:r>
                        <a:rPr lang="ar-SA" sz="2000" b="1" dirty="0" smtClean="0">
                          <a:solidFill>
                            <a:schemeClr val="tx1"/>
                          </a:solidFill>
                          <a:latin typeface="Calibri"/>
                          <a:ea typeface="Calibri"/>
                          <a:cs typeface="Sakkal Majalla"/>
                        </a:rPr>
                        <a:t>منها           </a:t>
                      </a:r>
                      <a:endParaRPr lang="en-US" sz="20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39</a:t>
                      </a:r>
                      <a:endParaRPr lang="en-US" sz="18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2</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4</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37</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41</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47">
                <a:tc>
                  <a:txBody>
                    <a:bodyPr/>
                    <a:lstStyle/>
                    <a:p>
                      <a:pPr marL="0" marR="0" algn="r" rtl="1">
                        <a:lnSpc>
                          <a:spcPts val="2400"/>
                        </a:lnSpc>
                        <a:spcBef>
                          <a:spcPts val="0"/>
                        </a:spcBef>
                        <a:spcAft>
                          <a:spcPts val="0"/>
                        </a:spcAft>
                      </a:pPr>
                      <a:r>
                        <a:rPr lang="ar-SA" sz="2000" b="1" dirty="0">
                          <a:solidFill>
                            <a:schemeClr val="tx1"/>
                          </a:solidFill>
                          <a:latin typeface="Calibri"/>
                          <a:ea typeface="Calibri"/>
                          <a:cs typeface="Sakkal Majalla"/>
                        </a:rPr>
                        <a:t>المؤسسات التي صدر تقرير تدقيق واحد لمجموعة  منها</a:t>
                      </a:r>
                      <a:endParaRPr lang="en-US" sz="20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13</a:t>
                      </a:r>
                      <a:endParaRPr lang="en-US" sz="18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0</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0</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1</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1</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396">
                <a:tc>
                  <a:txBody>
                    <a:bodyPr/>
                    <a:lstStyle/>
                    <a:p>
                      <a:pPr marL="0" marR="0" algn="r" rtl="1">
                        <a:lnSpc>
                          <a:spcPts val="2400"/>
                        </a:lnSpc>
                        <a:spcBef>
                          <a:spcPts val="0"/>
                        </a:spcBef>
                        <a:spcAft>
                          <a:spcPts val="0"/>
                        </a:spcAft>
                      </a:pPr>
                      <a:r>
                        <a:rPr lang="ar-SA" sz="2000" b="1" dirty="0">
                          <a:solidFill>
                            <a:schemeClr val="tx1"/>
                          </a:solidFill>
                          <a:latin typeface="Calibri"/>
                          <a:ea typeface="Calibri"/>
                          <a:cs typeface="Sakkal Majalla"/>
                        </a:rPr>
                        <a:t>المؤسسات التي يجري العمل على تدقيقها حاليا</a:t>
                      </a:r>
                      <a:endParaRPr lang="en-US" sz="20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3</a:t>
                      </a:r>
                      <a:endParaRPr lang="en-US" sz="18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0</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0</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0</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0</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396">
                <a:tc>
                  <a:txBody>
                    <a:bodyPr/>
                    <a:lstStyle/>
                    <a:p>
                      <a:pPr marL="0" marR="0" algn="r" rtl="1">
                        <a:lnSpc>
                          <a:spcPts val="2400"/>
                        </a:lnSpc>
                        <a:spcBef>
                          <a:spcPts val="0"/>
                        </a:spcBef>
                        <a:spcAft>
                          <a:spcPts val="0"/>
                        </a:spcAft>
                      </a:pPr>
                      <a:r>
                        <a:rPr lang="ar-SA" sz="2000" b="1" dirty="0">
                          <a:solidFill>
                            <a:schemeClr val="tx1"/>
                          </a:solidFill>
                          <a:latin typeface="Calibri"/>
                          <a:ea typeface="Calibri"/>
                          <a:cs typeface="Sakkal Majalla"/>
                        </a:rPr>
                        <a:t>المؤسسات التي سيتم تدقيقها في الفترة (2014-2017م)</a:t>
                      </a:r>
                      <a:endParaRPr lang="en-US" sz="20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5</a:t>
                      </a:r>
                      <a:endParaRPr lang="en-US" sz="180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0</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0</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dirty="0">
                          <a:solidFill>
                            <a:schemeClr val="tx1"/>
                          </a:solidFill>
                          <a:latin typeface="Calibri"/>
                          <a:ea typeface="Calibri"/>
                          <a:cs typeface="Sakkal Majalla"/>
                        </a:rPr>
                        <a:t>0</a:t>
                      </a:r>
                      <a:endParaRPr lang="en-US" sz="18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a:solidFill>
                            <a:schemeClr val="tx1"/>
                          </a:solidFill>
                          <a:latin typeface="Calibri"/>
                          <a:ea typeface="Calibri"/>
                          <a:cs typeface="Sakkal Majalla"/>
                        </a:rPr>
                        <a:t>0</a:t>
                      </a:r>
                      <a:endParaRPr lang="en-US" sz="18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47">
                <a:tc>
                  <a:txBody>
                    <a:bodyPr/>
                    <a:lstStyle/>
                    <a:p>
                      <a:pPr marL="0" marR="0" algn="r" rtl="1">
                        <a:lnSpc>
                          <a:spcPct val="115000"/>
                        </a:lnSpc>
                        <a:spcBef>
                          <a:spcPts val="0"/>
                        </a:spcBef>
                        <a:spcAft>
                          <a:spcPts val="0"/>
                        </a:spcAft>
                      </a:pPr>
                      <a:r>
                        <a:rPr lang="ar-SA" sz="2000" b="1" dirty="0" smtClean="0">
                          <a:solidFill>
                            <a:schemeClr val="tx1"/>
                          </a:solidFill>
                          <a:latin typeface="Calibri"/>
                          <a:ea typeface="Calibri"/>
                          <a:cs typeface="Sakkal Majalla"/>
                        </a:rPr>
                        <a:t>الجموع </a:t>
                      </a:r>
                      <a:r>
                        <a:rPr lang="ar-SA" sz="2000" b="1" dirty="0">
                          <a:solidFill>
                            <a:schemeClr val="tx1"/>
                          </a:solidFill>
                          <a:latin typeface="Calibri"/>
                          <a:ea typeface="Calibri"/>
                          <a:cs typeface="Sakkal Majalla"/>
                        </a:rPr>
                        <a:t>الكلي</a:t>
                      </a:r>
                      <a:endParaRPr lang="en-US" sz="2000" dirty="0">
                        <a:solidFill>
                          <a:schemeClr val="tx1"/>
                        </a:solidFill>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ts val="2400"/>
                        </a:lnSpc>
                        <a:spcBef>
                          <a:spcPts val="0"/>
                        </a:spcBef>
                        <a:spcAft>
                          <a:spcPts val="0"/>
                        </a:spcAft>
                      </a:pPr>
                      <a:r>
                        <a:rPr lang="ar-SA" sz="1800" b="1" dirty="0">
                          <a:solidFill>
                            <a:schemeClr val="tx1"/>
                          </a:solidFill>
                          <a:latin typeface="Calibri"/>
                          <a:ea typeface="Calibri"/>
                          <a:cs typeface="Sakkal Majalla"/>
                        </a:rPr>
                        <a:t>60</a:t>
                      </a:r>
                      <a:endParaRPr lang="en-US" sz="1800" dirty="0">
                        <a:solidFill>
                          <a:schemeClr val="tx1"/>
                        </a:solidFill>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b="1" dirty="0">
                          <a:solidFill>
                            <a:schemeClr val="tx1"/>
                          </a:solidFill>
                          <a:latin typeface="Calibri"/>
                          <a:ea typeface="Calibri"/>
                          <a:cs typeface="Sakkal Majalla"/>
                        </a:rPr>
                        <a:t>2</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b="1" dirty="0">
                          <a:solidFill>
                            <a:schemeClr val="tx1"/>
                          </a:solidFill>
                          <a:latin typeface="Calibri"/>
                          <a:ea typeface="Calibri"/>
                          <a:cs typeface="Sakkal Majalla"/>
                        </a:rPr>
                        <a:t>4</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b="1" dirty="0">
                          <a:solidFill>
                            <a:schemeClr val="tx1"/>
                          </a:solidFill>
                          <a:latin typeface="Calibri"/>
                          <a:ea typeface="Calibri"/>
                          <a:cs typeface="Sakkal Majalla"/>
                        </a:rPr>
                        <a:t>38</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ts val="2400"/>
                        </a:lnSpc>
                        <a:spcBef>
                          <a:spcPts val="0"/>
                        </a:spcBef>
                        <a:spcAft>
                          <a:spcPts val="0"/>
                        </a:spcAft>
                      </a:pPr>
                      <a:r>
                        <a:rPr lang="ar-SA" sz="1800" b="1" dirty="0">
                          <a:solidFill>
                            <a:schemeClr val="tx1"/>
                          </a:solidFill>
                          <a:latin typeface="Calibri"/>
                          <a:ea typeface="Calibri"/>
                          <a:cs typeface="Sakkal Majalla"/>
                        </a:rPr>
                        <a:t>42</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143000" y="5486400"/>
            <a:ext cx="6629400" cy="400110"/>
          </a:xfrm>
          <a:prstGeom prst="rect">
            <a:avLst/>
          </a:prstGeom>
          <a:noFill/>
        </p:spPr>
        <p:txBody>
          <a:bodyPr wrap="square" rtlCol="1">
            <a:spAutoFit/>
          </a:bodyPr>
          <a:lstStyle/>
          <a:p>
            <a:pPr algn="r" rtl="1"/>
            <a:r>
              <a:rPr lang="ar-OM" sz="2000" b="1" dirty="0" smtClean="0"/>
              <a:t>جدول (2): أعداد مؤسسات التعليم العالي خلال مراحل التدقيق المختلفة</a:t>
            </a:r>
            <a:endParaRPr lang="ar-OM" sz="20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76200"/>
            <a:ext cx="7772400" cy="1470025"/>
          </a:xfrm>
        </p:spPr>
        <p:txBody>
          <a:bodyPr/>
          <a:lstStyle/>
          <a:p>
            <a:pPr rtl="1"/>
            <a:r>
              <a:rPr lang="ar-OM" sz="3600" b="1" dirty="0" smtClean="0"/>
              <a:t>اعتماد مؤسسات التعليم العالي</a:t>
            </a:r>
            <a:r>
              <a:rPr lang="ar-OM" b="1" dirty="0" smtClean="0">
                <a:solidFill>
                  <a:schemeClr val="bg1"/>
                </a:solidFill>
              </a:rPr>
              <a:t/>
            </a:r>
            <a:br>
              <a:rPr lang="ar-OM" b="1" dirty="0" smtClean="0">
                <a:solidFill>
                  <a:schemeClr val="bg1"/>
                </a:solidFill>
              </a:rPr>
            </a:br>
            <a:r>
              <a:rPr lang="ar-OM" sz="2400" b="1" dirty="0" smtClean="0"/>
              <a:t>المرحلة الثانية: التقويم مقابل المعايير</a:t>
            </a:r>
            <a:endParaRPr lang="en-US" sz="2400" dirty="0"/>
          </a:p>
        </p:txBody>
      </p:sp>
      <p:sp>
        <p:nvSpPr>
          <p:cNvPr id="3" name="Subtitle 2"/>
          <p:cNvSpPr>
            <a:spLocks noGrp="1"/>
          </p:cNvSpPr>
          <p:nvPr>
            <p:ph type="subTitle" idx="1"/>
          </p:nvPr>
        </p:nvSpPr>
        <p:spPr>
          <a:xfrm>
            <a:off x="1066800" y="1447800"/>
            <a:ext cx="7467600" cy="5257800"/>
          </a:xfrm>
        </p:spPr>
        <p:txBody>
          <a:bodyPr>
            <a:normAutofit fontScale="70000" lnSpcReduction="20000"/>
          </a:bodyPr>
          <a:lstStyle/>
          <a:p>
            <a:pPr marL="609600" indent="-323850" algn="just" rtl="1">
              <a:lnSpc>
                <a:spcPct val="95000"/>
              </a:lnSpc>
              <a:spcAft>
                <a:spcPct val="40000"/>
              </a:spcAft>
              <a:buFontTx/>
              <a:buChar char="•"/>
            </a:pPr>
            <a:r>
              <a:rPr lang="ar-OM" sz="3400" b="1" dirty="0" smtClean="0">
                <a:solidFill>
                  <a:srgbClr val="A50021"/>
                </a:solidFill>
              </a:rPr>
              <a:t>تمثل عملية التقويم مقبل المعايير المرحلة الثانية من الاعتماد المؤسسي، وتتضمن مراجعة </a:t>
            </a:r>
            <a:r>
              <a:rPr lang="ar-OM" sz="3400" b="1" dirty="0" smtClean="0">
                <a:solidFill>
                  <a:srgbClr val="FF0000"/>
                </a:solidFill>
              </a:rPr>
              <a:t>9 مجالات </a:t>
            </a:r>
            <a:r>
              <a:rPr lang="ar-OM" sz="3400" b="1" dirty="0" smtClean="0">
                <a:solidFill>
                  <a:srgbClr val="A50021"/>
                </a:solidFill>
              </a:rPr>
              <a:t>من أنشطة المؤسسة (نفس مجالات التدقيق)</a:t>
            </a:r>
          </a:p>
          <a:p>
            <a:pPr marL="609600" indent="-323850" algn="just">
              <a:lnSpc>
                <a:spcPct val="95000"/>
              </a:lnSpc>
              <a:spcAft>
                <a:spcPct val="40000"/>
              </a:spcAft>
              <a:buFontTx/>
              <a:buChar char="•"/>
            </a:pPr>
            <a:r>
              <a:rPr lang="ar-OM" sz="3400" b="1" dirty="0" smtClean="0">
                <a:solidFill>
                  <a:srgbClr val="A50021"/>
                </a:solidFill>
              </a:rPr>
              <a:t>يتم مراجعة التزام المؤسسة بالعمل بالتوكيدات والتوصيات الوارة في تقرير تدقيق الجودة الخاص بها</a:t>
            </a:r>
          </a:p>
          <a:p>
            <a:pPr marL="609600" indent="-323850" algn="just">
              <a:lnSpc>
                <a:spcPct val="95000"/>
              </a:lnSpc>
              <a:spcAft>
                <a:spcPct val="40000"/>
              </a:spcAft>
              <a:buFontTx/>
              <a:buChar char="•"/>
            </a:pPr>
            <a:r>
              <a:rPr lang="ar-OM" sz="3400" b="1" dirty="0" smtClean="0">
                <a:solidFill>
                  <a:srgbClr val="A50021"/>
                </a:solidFill>
              </a:rPr>
              <a:t>يتم استخدام </a:t>
            </a:r>
            <a:r>
              <a:rPr lang="ar-OM" sz="3400" b="1" dirty="0" smtClean="0">
                <a:solidFill>
                  <a:srgbClr val="FF0000"/>
                </a:solidFill>
              </a:rPr>
              <a:t>النموذج الرباعي (</a:t>
            </a:r>
            <a:r>
              <a:rPr lang="en-GB" sz="3400" b="1" dirty="0" smtClean="0">
                <a:solidFill>
                  <a:srgbClr val="FF0000"/>
                </a:solidFill>
              </a:rPr>
              <a:t>ADRI </a:t>
            </a:r>
            <a:r>
              <a:rPr lang="ar-OM" sz="3400" b="1" dirty="0" smtClean="0">
                <a:solidFill>
                  <a:srgbClr val="FF0000"/>
                </a:solidFill>
              </a:rPr>
              <a:t> ) </a:t>
            </a:r>
            <a:r>
              <a:rPr lang="ar-OM" sz="3400" b="1" dirty="0" smtClean="0">
                <a:solidFill>
                  <a:srgbClr val="A50021"/>
                </a:solidFill>
              </a:rPr>
              <a:t>في </a:t>
            </a:r>
            <a:r>
              <a:rPr lang="ar-OM" sz="3400" b="1" dirty="0" smtClean="0">
                <a:solidFill>
                  <a:srgbClr val="A50021"/>
                </a:solidFill>
              </a:rPr>
              <a:t>تحليل </a:t>
            </a:r>
            <a:r>
              <a:rPr lang="ar-OM" sz="3400" b="1" dirty="0" smtClean="0">
                <a:solidFill>
                  <a:srgbClr val="A50021"/>
                </a:solidFill>
              </a:rPr>
              <a:t>أنشطة المؤسسة</a:t>
            </a:r>
          </a:p>
          <a:p>
            <a:pPr marL="609600" indent="-323850" algn="just" rtl="1">
              <a:lnSpc>
                <a:spcPct val="95000"/>
              </a:lnSpc>
              <a:spcAft>
                <a:spcPct val="40000"/>
              </a:spcAft>
              <a:buFontTx/>
              <a:buChar char="•"/>
            </a:pPr>
            <a:r>
              <a:rPr lang="ar-OM" sz="3400" b="1" dirty="0" smtClean="0">
                <a:solidFill>
                  <a:srgbClr val="A50021"/>
                </a:solidFill>
              </a:rPr>
              <a:t>ينتج عن عملية التقويم مقابل المعايير قرارا قطعيا بالنجاح أو الفشل،</a:t>
            </a:r>
          </a:p>
          <a:p>
            <a:pPr marL="609600" indent="-323850" algn="just">
              <a:lnSpc>
                <a:spcPct val="95000"/>
              </a:lnSpc>
              <a:spcAft>
                <a:spcPct val="40000"/>
              </a:spcAft>
              <a:buFontTx/>
              <a:buChar char="•"/>
            </a:pPr>
            <a:r>
              <a:rPr lang="ar-OM" sz="3400" b="1" dirty="0" smtClean="0">
                <a:solidFill>
                  <a:srgbClr val="A50021"/>
                </a:solidFill>
              </a:rPr>
              <a:t>يتكون فريق التدقيق عادة من مراجعين دوليين وإثنين محليين، يتم اختيارهم من </a:t>
            </a:r>
            <a:r>
              <a:rPr lang="ar-OM" sz="3400" b="1" dirty="0" smtClean="0">
                <a:solidFill>
                  <a:srgbClr val="FF0000"/>
                </a:solidFill>
              </a:rPr>
              <a:t>السجل الوطني للمراجعين الخارجيين</a:t>
            </a:r>
          </a:p>
          <a:p>
            <a:pPr marL="609600" indent="-323850" algn="just" rtl="1">
              <a:lnSpc>
                <a:spcPct val="95000"/>
              </a:lnSpc>
              <a:spcAft>
                <a:spcPct val="40000"/>
              </a:spcAft>
              <a:buFontTx/>
              <a:buChar char="•"/>
            </a:pPr>
            <a:r>
              <a:rPr lang="ar-OM" sz="3400" b="1" dirty="0" smtClean="0">
                <a:solidFill>
                  <a:srgbClr val="A50021"/>
                </a:solidFill>
              </a:rPr>
              <a:t>بدأت الهيئة بالإعداد لعمليتي تقويم تجريبي مقابل المعايير، وستتم الزيارة الميدانية لكل من المؤسستين بنهاية العام الجاري</a:t>
            </a:r>
          </a:p>
          <a:p>
            <a:pPr marL="609600" indent="-323850" algn="just" rtl="1">
              <a:lnSpc>
                <a:spcPct val="95000"/>
              </a:lnSpc>
              <a:spcAft>
                <a:spcPct val="40000"/>
              </a:spcAft>
              <a:buFontTx/>
              <a:buChar char="•"/>
            </a:pPr>
            <a:r>
              <a:rPr lang="ar-OM" sz="3400" b="1" dirty="0" smtClean="0">
                <a:solidFill>
                  <a:srgbClr val="A50021"/>
                </a:solidFill>
              </a:rPr>
              <a:t>تم وضع جدول زمني لتقويم مؤسسات التعليم العالي، وستبدأ الدورة الأولى للتقويم مقابل المعايير في العام 2015م.</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1" y="0"/>
            <a:ext cx="9144717" cy="6858000"/>
          </a:xfrm>
          <a:prstGeom prst="rect">
            <a:avLst/>
          </a:prstGeom>
        </p:spPr>
      </p:pic>
      <p:sp>
        <p:nvSpPr>
          <p:cNvPr id="2" name="Title 1"/>
          <p:cNvSpPr>
            <a:spLocks noGrp="1"/>
          </p:cNvSpPr>
          <p:nvPr>
            <p:ph type="ctrTitle"/>
          </p:nvPr>
        </p:nvSpPr>
        <p:spPr>
          <a:xfrm>
            <a:off x="685800" y="838200"/>
            <a:ext cx="7772400" cy="765175"/>
          </a:xfrm>
        </p:spPr>
        <p:txBody>
          <a:bodyPr>
            <a:normAutofit fontScale="90000"/>
          </a:bodyPr>
          <a:lstStyle/>
          <a:p>
            <a:r>
              <a:rPr lang="ar-OM" sz="3600" b="1" dirty="0" smtClean="0"/>
              <a:t>سابعا: اعتماد البرامج الأكاديمية</a:t>
            </a:r>
            <a:br>
              <a:rPr lang="ar-OM" sz="3600" b="1" dirty="0" smtClean="0"/>
            </a:br>
            <a:r>
              <a:rPr lang="ar-OM" sz="3100" b="1" dirty="0" smtClean="0"/>
              <a:t>نبذة تاريخية</a:t>
            </a:r>
            <a:r>
              <a:rPr lang="ar-OM" b="1" dirty="0" smtClean="0">
                <a:solidFill>
                  <a:schemeClr val="bg1"/>
                </a:solidFill>
              </a:rPr>
              <a:t/>
            </a:r>
            <a:br>
              <a:rPr lang="ar-OM" b="1" dirty="0" smtClean="0">
                <a:solidFill>
                  <a:schemeClr val="bg1"/>
                </a:solidFill>
              </a:rPr>
            </a:br>
            <a:endParaRPr lang="en-US" dirty="0"/>
          </a:p>
        </p:txBody>
      </p:sp>
      <p:sp>
        <p:nvSpPr>
          <p:cNvPr id="7" name="Rectangle 6"/>
          <p:cNvSpPr/>
          <p:nvPr/>
        </p:nvSpPr>
        <p:spPr>
          <a:xfrm>
            <a:off x="381000" y="1447800"/>
            <a:ext cx="8382000" cy="5336846"/>
          </a:xfrm>
          <a:prstGeom prst="rect">
            <a:avLst/>
          </a:prstGeom>
        </p:spPr>
        <p:txBody>
          <a:bodyPr wrap="square">
            <a:spAutoFit/>
          </a:bodyPr>
          <a:lstStyle/>
          <a:p>
            <a:pPr marL="347663" indent="-347663" algn="just" rtl="1">
              <a:lnSpc>
                <a:spcPct val="120000"/>
              </a:lnSpc>
              <a:buFontTx/>
              <a:buChar char="•"/>
            </a:pPr>
            <a:r>
              <a:rPr lang="ar-OM" sz="2200" b="1" dirty="0" smtClean="0">
                <a:solidFill>
                  <a:srgbClr val="A50021"/>
                </a:solidFill>
              </a:rPr>
              <a:t>في العام 2004/ 2006 خضعت </a:t>
            </a:r>
            <a:r>
              <a:rPr lang="ar-OM" sz="2200" b="1" dirty="0" smtClean="0">
                <a:solidFill>
                  <a:srgbClr val="A50021"/>
                </a:solidFill>
              </a:rPr>
              <a:t>البرامج الأكاديمية لمؤسستي تعليم عال للاعتماد</a:t>
            </a:r>
            <a:r>
              <a:rPr lang="ar-OM" sz="2200" b="1" dirty="0" smtClean="0">
                <a:solidFill>
                  <a:srgbClr val="A50021"/>
                </a:solidFill>
              </a:rPr>
              <a:t>، </a:t>
            </a:r>
            <a:r>
              <a:rPr lang="ar-OM" sz="2200" b="1" dirty="0" smtClean="0">
                <a:solidFill>
                  <a:srgbClr val="A50021"/>
                </a:solidFill>
              </a:rPr>
              <a:t>استنادا على معايير وإجراءات الاعتماد البرنامجي الواردة في وثيقة ”نظام متطلبات ضمان جودة التعليم العالي في سلطنة عُمان“ ، ولم يحصل أي من هذه البرامج على الاعتماد الكامل.</a:t>
            </a:r>
          </a:p>
          <a:p>
            <a:pPr marL="347663" indent="-347663" algn="just" rtl="1">
              <a:lnSpc>
                <a:spcPct val="120000"/>
              </a:lnSpc>
              <a:buFontTx/>
              <a:buChar char="•"/>
            </a:pPr>
            <a:r>
              <a:rPr lang="ar-OM" sz="2200" b="1" dirty="0" smtClean="0">
                <a:solidFill>
                  <a:srgbClr val="A50021"/>
                </a:solidFill>
              </a:rPr>
              <a:t> في العام 2006م،  أجريت مراجعة شاملة لنظام الاعتماد المعمول به، وقد أظهرت الحاجة إلى تطوير نظام الاعتماد نفسه وتقديم الدعم للمؤسسات للإرتقاء بمستوى الأداء. </a:t>
            </a:r>
          </a:p>
          <a:p>
            <a:pPr marL="347663" indent="-347663" algn="just" rtl="1">
              <a:lnSpc>
                <a:spcPct val="120000"/>
              </a:lnSpc>
              <a:buFontTx/>
              <a:buChar char="•"/>
            </a:pPr>
            <a:r>
              <a:rPr lang="ar-OM" sz="2200" b="1" dirty="0" smtClean="0">
                <a:solidFill>
                  <a:srgbClr val="A50021"/>
                </a:solidFill>
              </a:rPr>
              <a:t>عملت الهيئة مع وزارة التعليم العالي على إعداد معايير وطنية للبرامج التأسيسية العامة في أربع مجالات، وتم إصدار المعايير الوطنية في العام 2008م.</a:t>
            </a:r>
          </a:p>
          <a:p>
            <a:pPr marL="347663" indent="-347663" algn="just" rtl="1">
              <a:lnSpc>
                <a:spcPct val="120000"/>
              </a:lnSpc>
              <a:buFontTx/>
              <a:buChar char="•"/>
            </a:pPr>
            <a:r>
              <a:rPr lang="ar-OM" sz="2200" b="1" dirty="0" smtClean="0">
                <a:solidFill>
                  <a:srgbClr val="A50021"/>
                </a:solidFill>
              </a:rPr>
              <a:t>في الفترة بين 2008م و 2012م تم التركيز على الاعتماد المؤسسي، لتمكين مؤسسات التعليم العالي من بناء أنظمتها الداخلية لضمان الجودة.</a:t>
            </a:r>
          </a:p>
          <a:p>
            <a:pPr marL="347663" indent="-347663" algn="just" rtl="1">
              <a:lnSpc>
                <a:spcPct val="120000"/>
              </a:lnSpc>
              <a:buFontTx/>
              <a:buChar char="•"/>
            </a:pPr>
            <a:r>
              <a:rPr lang="ar-OM" sz="2200" b="1" dirty="0" smtClean="0">
                <a:solidFill>
                  <a:srgbClr val="A50021"/>
                </a:solidFill>
              </a:rPr>
              <a:t>بدأت الهيئة في العام 2012م العمل على مشروع تطوير معايير وإجراءات الاعتماد البرنامجي</a:t>
            </a:r>
          </a:p>
          <a:p>
            <a:pPr marL="347663" indent="-347663" algn="just" rtl="1">
              <a:lnSpc>
                <a:spcPct val="120000"/>
              </a:lnSpc>
              <a:buFontTx/>
              <a:buChar char="•"/>
            </a:pPr>
            <a:endParaRPr lang="ar-OM" sz="2000" b="1" dirty="0" smtClean="0">
              <a:solidFill>
                <a:srgbClr val="A500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Bottom)">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Bottom)">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slide(fromBottom)">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slide(fromBottom)">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1" y="0"/>
            <a:ext cx="9144717" cy="6858000"/>
          </a:xfrm>
          <a:prstGeom prst="rect">
            <a:avLst/>
          </a:prstGeom>
        </p:spPr>
      </p:pic>
      <p:sp>
        <p:nvSpPr>
          <p:cNvPr id="2" name="Title 1"/>
          <p:cNvSpPr>
            <a:spLocks noGrp="1"/>
          </p:cNvSpPr>
          <p:nvPr>
            <p:ph type="ctrTitle"/>
          </p:nvPr>
        </p:nvSpPr>
        <p:spPr>
          <a:xfrm>
            <a:off x="685800" y="838200"/>
            <a:ext cx="7772400" cy="765175"/>
          </a:xfrm>
        </p:spPr>
        <p:txBody>
          <a:bodyPr>
            <a:normAutofit fontScale="90000"/>
          </a:bodyPr>
          <a:lstStyle/>
          <a:p>
            <a:r>
              <a:rPr lang="ar-OM" sz="3600" b="1" dirty="0" smtClean="0"/>
              <a:t>سابعا: اعتماد البرامج الأكاديمية</a:t>
            </a:r>
            <a:br>
              <a:rPr lang="ar-OM" sz="3600" b="1" dirty="0" smtClean="0"/>
            </a:br>
            <a:r>
              <a:rPr lang="ar-OM" sz="3100" b="1" dirty="0" smtClean="0"/>
              <a:t>الخصائص العامة لمعايير الاعتماد</a:t>
            </a:r>
            <a:r>
              <a:rPr lang="ar-OM" b="1" dirty="0" smtClean="0">
                <a:solidFill>
                  <a:schemeClr val="bg1"/>
                </a:solidFill>
              </a:rPr>
              <a:t/>
            </a:r>
            <a:br>
              <a:rPr lang="ar-OM" b="1" dirty="0" smtClean="0">
                <a:solidFill>
                  <a:schemeClr val="bg1"/>
                </a:solidFill>
              </a:rPr>
            </a:br>
            <a:endParaRPr lang="en-US" dirty="0"/>
          </a:p>
        </p:txBody>
      </p:sp>
      <p:sp>
        <p:nvSpPr>
          <p:cNvPr id="7" name="Rectangle 6"/>
          <p:cNvSpPr/>
          <p:nvPr/>
        </p:nvSpPr>
        <p:spPr>
          <a:xfrm>
            <a:off x="3352800" y="3733800"/>
            <a:ext cx="5486400" cy="2336537"/>
          </a:xfrm>
          <a:prstGeom prst="rect">
            <a:avLst/>
          </a:prstGeom>
        </p:spPr>
        <p:txBody>
          <a:bodyPr wrap="square">
            <a:spAutoFit/>
          </a:bodyPr>
          <a:lstStyle/>
          <a:p>
            <a:pPr marL="268288" lvl="0" indent="-268288" algn="just" rtl="1">
              <a:lnSpc>
                <a:spcPts val="3500"/>
              </a:lnSpc>
              <a:buFont typeface="Wingdings" pitchFamily="2" charset="2"/>
              <a:buChar char="ü"/>
            </a:pPr>
            <a:r>
              <a:rPr lang="ar-OM" sz="2400" b="1" dirty="0" smtClean="0">
                <a:solidFill>
                  <a:srgbClr val="C00000"/>
                </a:solidFill>
                <a:cs typeface="+mj-cs"/>
              </a:rPr>
              <a:t>يمكن تطبيقها على جميع البرامج (عدا الطب)</a:t>
            </a:r>
          </a:p>
          <a:p>
            <a:pPr marL="268288" lvl="0" indent="-268288" algn="just" rtl="1">
              <a:lnSpc>
                <a:spcPts val="3500"/>
              </a:lnSpc>
              <a:buFont typeface="Wingdings" pitchFamily="2" charset="2"/>
              <a:buChar char="ü"/>
            </a:pPr>
            <a:r>
              <a:rPr lang="ar-OM" sz="2400" b="1" dirty="0" smtClean="0">
                <a:solidFill>
                  <a:srgbClr val="C00000"/>
                </a:solidFill>
                <a:cs typeface="+mj-cs"/>
              </a:rPr>
              <a:t> تشجع المؤسسات </a:t>
            </a:r>
            <a:r>
              <a:rPr lang="ar-OM" sz="2400" b="1" dirty="0" smtClean="0">
                <a:solidFill>
                  <a:srgbClr val="C00000"/>
                </a:solidFill>
                <a:cs typeface="+mj-cs"/>
              </a:rPr>
              <a:t>على التحسين المستمر والتميز</a:t>
            </a:r>
            <a:endParaRPr lang="en-US" sz="2400" b="1" dirty="0" smtClean="0">
              <a:solidFill>
                <a:srgbClr val="C00000"/>
              </a:solidFill>
              <a:cs typeface="+mj-cs"/>
            </a:endParaRPr>
          </a:p>
          <a:p>
            <a:pPr marL="268288" lvl="0" indent="-268288" algn="just" rtl="1">
              <a:lnSpc>
                <a:spcPts val="3500"/>
              </a:lnSpc>
              <a:buFont typeface="Wingdings" pitchFamily="2" charset="2"/>
              <a:buChar char="ü"/>
            </a:pPr>
            <a:r>
              <a:rPr lang="ar-OM" sz="2400" b="1" dirty="0" smtClean="0">
                <a:solidFill>
                  <a:srgbClr val="C00000"/>
                </a:solidFill>
                <a:cs typeface="+mj-cs"/>
              </a:rPr>
              <a:t>تتطلب </a:t>
            </a:r>
            <a:r>
              <a:rPr lang="ar-OM" sz="2400" b="1" dirty="0" smtClean="0">
                <a:solidFill>
                  <a:srgbClr val="C00000"/>
                </a:solidFill>
                <a:cs typeface="+mj-cs"/>
              </a:rPr>
              <a:t>من المؤسسة توفير أدلة نوعية </a:t>
            </a:r>
            <a:r>
              <a:rPr lang="ar-OM" sz="2400" b="1" dirty="0" smtClean="0">
                <a:solidFill>
                  <a:srgbClr val="C00000"/>
                </a:solidFill>
                <a:cs typeface="+mj-cs"/>
              </a:rPr>
              <a:t>وكمية</a:t>
            </a:r>
            <a:endParaRPr lang="en-US" sz="2400" b="1" dirty="0" smtClean="0">
              <a:solidFill>
                <a:srgbClr val="C00000"/>
              </a:solidFill>
              <a:cs typeface="+mj-cs"/>
            </a:endParaRPr>
          </a:p>
          <a:p>
            <a:pPr marL="268288" indent="-268288" algn="just" rtl="1">
              <a:lnSpc>
                <a:spcPts val="3500"/>
              </a:lnSpc>
              <a:buFont typeface="Wingdings" pitchFamily="2" charset="2"/>
              <a:buChar char="ü"/>
            </a:pPr>
            <a:r>
              <a:rPr lang="ar-OM" sz="2400" b="1" dirty="0" smtClean="0">
                <a:solidFill>
                  <a:srgbClr val="C00000"/>
                </a:solidFill>
                <a:cs typeface="+mj-cs"/>
              </a:rPr>
              <a:t>تتسم بالوضوح في المعنى وكيفية تطبيقها والوصول لقرار الاعتماد</a:t>
            </a:r>
            <a:endParaRPr lang="ar-OM" sz="2400" b="1" dirty="0" smtClean="0">
              <a:solidFill>
                <a:srgbClr val="C00000"/>
              </a:solidFill>
              <a:cs typeface="+mj-cs"/>
            </a:endParaRPr>
          </a:p>
        </p:txBody>
      </p:sp>
      <p:sp>
        <p:nvSpPr>
          <p:cNvPr id="5" name="Rectangle 4"/>
          <p:cNvSpPr/>
          <p:nvPr/>
        </p:nvSpPr>
        <p:spPr>
          <a:xfrm>
            <a:off x="381000" y="6059269"/>
            <a:ext cx="7467600" cy="646331"/>
          </a:xfrm>
          <a:prstGeom prst="rect">
            <a:avLst/>
          </a:prstGeom>
        </p:spPr>
        <p:txBody>
          <a:bodyPr wrap="square">
            <a:spAutoFit/>
          </a:bodyPr>
          <a:lstStyle/>
          <a:p>
            <a:endParaRPr lang="en-US" sz="1200" i="1" dirty="0" smtClean="0">
              <a:solidFill>
                <a:schemeClr val="bg1"/>
              </a:solidFill>
              <a:hlinkClick r:id="rId3"/>
            </a:endParaRPr>
          </a:p>
          <a:p>
            <a:r>
              <a:rPr lang="en-US" sz="1200" i="1" dirty="0" smtClean="0">
                <a:solidFill>
                  <a:schemeClr val="bg1"/>
                </a:solidFill>
                <a:hlinkClick r:id="rId3"/>
              </a:rPr>
              <a:t>http://mourchide.blogspot.com/2013/12/blog-post_8339.html</a:t>
            </a:r>
            <a:endParaRPr lang="en-US" sz="1200" i="1" dirty="0" smtClean="0">
              <a:solidFill>
                <a:schemeClr val="bg1"/>
              </a:solidFill>
            </a:endParaRPr>
          </a:p>
          <a:p>
            <a:endParaRPr lang="en-US" sz="1200" dirty="0" smtClean="0">
              <a:solidFill>
                <a:schemeClr val="bg1"/>
              </a:solidFill>
            </a:endParaRPr>
          </a:p>
        </p:txBody>
      </p:sp>
      <p:pic>
        <p:nvPicPr>
          <p:cNvPr id="6" name="Picture 2" descr="http://4.bp.blogspot.com/-1XFx8z5JUCk/UrwaRAsovrI/AAAAAAAAA8A/ct9UhoN3ITg/s1600/images.jpg"/>
          <p:cNvPicPr>
            <a:picLocks noChangeAspect="1" noChangeArrowheads="1"/>
          </p:cNvPicPr>
          <p:nvPr/>
        </p:nvPicPr>
        <p:blipFill>
          <a:blip r:embed="rId4" cstate="print"/>
          <a:srcRect/>
          <a:stretch>
            <a:fillRect/>
          </a:stretch>
        </p:blipFill>
        <p:spPr bwMode="auto">
          <a:xfrm>
            <a:off x="457200" y="3810000"/>
            <a:ext cx="2286000" cy="2438400"/>
          </a:xfrm>
          <a:prstGeom prst="rect">
            <a:avLst/>
          </a:prstGeom>
          <a:noFill/>
        </p:spPr>
      </p:pic>
      <p:sp>
        <p:nvSpPr>
          <p:cNvPr id="8" name="Rectangle 7"/>
          <p:cNvSpPr/>
          <p:nvPr/>
        </p:nvSpPr>
        <p:spPr>
          <a:xfrm>
            <a:off x="609600" y="1371600"/>
            <a:ext cx="8229600" cy="2767424"/>
          </a:xfrm>
          <a:prstGeom prst="rect">
            <a:avLst/>
          </a:prstGeom>
        </p:spPr>
        <p:txBody>
          <a:bodyPr wrap="square">
            <a:spAutoFit/>
          </a:bodyPr>
          <a:lstStyle/>
          <a:p>
            <a:pPr marL="268288" lvl="0" indent="-268288" algn="just" rtl="1">
              <a:lnSpc>
                <a:spcPts val="3500"/>
              </a:lnSpc>
              <a:spcAft>
                <a:spcPts val="300"/>
              </a:spcAft>
              <a:buFont typeface="Wingdings" pitchFamily="2" charset="2"/>
              <a:buChar char="ü"/>
            </a:pPr>
            <a:r>
              <a:rPr lang="ar-OM" sz="2400" b="1" dirty="0" smtClean="0">
                <a:solidFill>
                  <a:srgbClr val="C00000"/>
                </a:solidFill>
                <a:cs typeface="+mj-cs"/>
              </a:rPr>
              <a:t>تستند إلى </a:t>
            </a:r>
            <a:r>
              <a:rPr lang="ar-OM" sz="2400" b="1" dirty="0" smtClean="0">
                <a:solidFill>
                  <a:srgbClr val="C00000"/>
                </a:solidFill>
                <a:cs typeface="+mj-cs"/>
              </a:rPr>
              <a:t>الممارسات الجيدة الواردة في وثيقة </a:t>
            </a:r>
            <a:r>
              <a:rPr lang="ar-OM" sz="2400" b="1" dirty="0" smtClean="0">
                <a:solidFill>
                  <a:srgbClr val="C00000"/>
                </a:solidFill>
                <a:cs typeface="+mj-cs"/>
              </a:rPr>
              <a:t>الـ </a:t>
            </a:r>
            <a:r>
              <a:rPr lang="en-GB" sz="2000" b="1" dirty="0" smtClean="0">
                <a:solidFill>
                  <a:srgbClr val="C00000"/>
                </a:solidFill>
                <a:cs typeface="+mj-cs"/>
              </a:rPr>
              <a:t>ROSQA)</a:t>
            </a:r>
            <a:r>
              <a:rPr lang="ar-OM" sz="2000" b="1" dirty="0" smtClean="0">
                <a:solidFill>
                  <a:srgbClr val="C00000"/>
                </a:solidFill>
                <a:cs typeface="+mj-cs"/>
              </a:rPr>
              <a:t>)</a:t>
            </a:r>
            <a:endParaRPr lang="ar-OM" sz="2000" b="1" dirty="0" smtClean="0">
              <a:solidFill>
                <a:srgbClr val="C00000"/>
              </a:solidFill>
              <a:cs typeface="+mj-cs"/>
            </a:endParaRPr>
          </a:p>
          <a:p>
            <a:pPr marL="268288" lvl="0" indent="-268288" algn="just" rtl="1">
              <a:lnSpc>
                <a:spcPts val="3500"/>
              </a:lnSpc>
              <a:spcAft>
                <a:spcPts val="300"/>
              </a:spcAft>
              <a:buFont typeface="Wingdings" pitchFamily="2" charset="2"/>
              <a:buChar char="ü"/>
            </a:pPr>
            <a:r>
              <a:rPr lang="ar-OM" sz="2400" b="1" dirty="0" smtClean="0">
                <a:solidFill>
                  <a:srgbClr val="C00000"/>
                </a:solidFill>
                <a:cs typeface="+mj-cs"/>
              </a:rPr>
              <a:t>تشمل نطاق </a:t>
            </a:r>
            <a:r>
              <a:rPr lang="ar-OM" sz="2400" b="1" dirty="0" smtClean="0">
                <a:solidFill>
                  <a:srgbClr val="C00000"/>
                </a:solidFill>
                <a:cs typeface="+mj-cs"/>
              </a:rPr>
              <a:t>الاعتماد </a:t>
            </a:r>
            <a:r>
              <a:rPr lang="ar-OM" sz="2400" b="1" dirty="0" smtClean="0">
                <a:solidFill>
                  <a:srgbClr val="C00000"/>
                </a:solidFill>
                <a:cs typeface="+mj-cs"/>
              </a:rPr>
              <a:t>المؤسسي، </a:t>
            </a:r>
            <a:r>
              <a:rPr lang="ar-OM" sz="2400" b="1" dirty="0" smtClean="0">
                <a:solidFill>
                  <a:srgbClr val="C00000"/>
                </a:solidFill>
                <a:cs typeface="+mj-cs"/>
              </a:rPr>
              <a:t>والذي </a:t>
            </a:r>
            <a:r>
              <a:rPr lang="ar-OM" sz="2400" b="1" dirty="0" smtClean="0">
                <a:solidFill>
                  <a:srgbClr val="C00000"/>
                </a:solidFill>
                <a:cs typeface="+mj-cs"/>
              </a:rPr>
              <a:t>يتضمن </a:t>
            </a:r>
            <a:r>
              <a:rPr lang="ar-OM" sz="2400" b="1" dirty="0" smtClean="0">
                <a:solidFill>
                  <a:srgbClr val="C00000"/>
                </a:solidFill>
                <a:cs typeface="+mj-cs"/>
              </a:rPr>
              <a:t>تسعة مجالات </a:t>
            </a:r>
            <a:r>
              <a:rPr lang="ar-OM" sz="2400" b="1" dirty="0" smtClean="0">
                <a:solidFill>
                  <a:srgbClr val="C00000"/>
                </a:solidFill>
                <a:cs typeface="+mj-cs"/>
              </a:rPr>
              <a:t>رئيسية</a:t>
            </a:r>
          </a:p>
          <a:p>
            <a:pPr marL="268288" lvl="0" indent="-268288" algn="just" rtl="1">
              <a:lnSpc>
                <a:spcPts val="3500"/>
              </a:lnSpc>
              <a:spcAft>
                <a:spcPts val="300"/>
              </a:spcAft>
              <a:buFont typeface="Wingdings" pitchFamily="2" charset="2"/>
              <a:buChar char="ü"/>
            </a:pPr>
            <a:r>
              <a:rPr lang="ar-OM" sz="2400" b="1" dirty="0" smtClean="0">
                <a:solidFill>
                  <a:srgbClr val="C00000"/>
                </a:solidFill>
                <a:cs typeface="+mj-cs"/>
              </a:rPr>
              <a:t>تطبق على برامج تخرج منها </a:t>
            </a:r>
            <a:r>
              <a:rPr lang="ar-OM" sz="2400" b="1" dirty="0" smtClean="0">
                <a:solidFill>
                  <a:srgbClr val="C00000"/>
                </a:solidFill>
                <a:cs typeface="+mj-cs"/>
              </a:rPr>
              <a:t>دفعة واحدة، على </a:t>
            </a:r>
            <a:r>
              <a:rPr lang="ar-OM" sz="2400" b="1" dirty="0" smtClean="0">
                <a:solidFill>
                  <a:srgbClr val="C00000"/>
                </a:solidFill>
                <a:cs typeface="+mj-cs"/>
              </a:rPr>
              <a:t>الأقل في مؤسسة خضعت للتدقيق</a:t>
            </a:r>
          </a:p>
          <a:p>
            <a:pPr marL="268288" indent="-268288" algn="just" rtl="1">
              <a:lnSpc>
                <a:spcPts val="3500"/>
              </a:lnSpc>
              <a:spcAft>
                <a:spcPts val="300"/>
              </a:spcAft>
              <a:buFont typeface="Wingdings" pitchFamily="2" charset="2"/>
              <a:buChar char="ü"/>
            </a:pPr>
            <a:r>
              <a:rPr lang="ar-OM" sz="2400" b="1" dirty="0" smtClean="0">
                <a:solidFill>
                  <a:srgbClr val="C00000"/>
                </a:solidFill>
                <a:cs typeface="+mj-cs"/>
              </a:rPr>
              <a:t>تأخذ بالاعتبار المتطلبات </a:t>
            </a:r>
            <a:r>
              <a:rPr lang="ar-OM" sz="2400" b="1" dirty="0" smtClean="0">
                <a:solidFill>
                  <a:srgbClr val="C00000"/>
                </a:solidFill>
                <a:cs typeface="+mj-cs"/>
              </a:rPr>
              <a:t>الوطنية ذات الصلة (كمتطلبات الصحة والسلامة، وتضمين المناهج لمبادئ حقوق الإنسان، ومهارات ريادة الأعمال</a:t>
            </a:r>
            <a:r>
              <a:rPr lang="ar-OM" sz="2400" b="1" dirty="0" smtClean="0">
                <a:solidFill>
                  <a:srgbClr val="C00000"/>
                </a:solidFill>
                <a:cs typeface="+mj-cs"/>
              </a:rPr>
              <a:t>)</a:t>
            </a:r>
          </a:p>
          <a:p>
            <a:pPr marL="725488" lvl="1" indent="-268288" algn="just" rtl="1">
              <a:spcAft>
                <a:spcPts val="300"/>
              </a:spcAft>
              <a:buFont typeface="Wingdings" pitchFamily="2" charset="2"/>
              <a:buChar char="ü"/>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lide(fromBottom)">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slide(fromBottom)">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slide(fromBottom)">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slide(fromBottom)">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slide(fromBottom)">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slide(fromBottom)">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slide(fromBottom)">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slide(fromBottom)">
                                      <p:cBhvr>
                                        <p:cTn id="5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457200"/>
            <a:ext cx="7772400" cy="1295401"/>
          </a:xfrm>
        </p:spPr>
        <p:txBody>
          <a:bodyPr>
            <a:normAutofit fontScale="90000"/>
          </a:bodyPr>
          <a:lstStyle/>
          <a:p>
            <a:pPr>
              <a:defRPr/>
            </a:pPr>
            <a:r>
              <a:rPr lang="ar-OM" b="1" dirty="0" smtClean="0">
                <a:effectLst>
                  <a:outerShdw blurRad="38100" dist="38100" dir="2700000" algn="tl">
                    <a:srgbClr val="C0C0C0"/>
                  </a:outerShdw>
                </a:effectLst>
                <a:latin typeface="Arial" charset="0"/>
                <a:cs typeface="Arial" charset="0"/>
              </a:rPr>
              <a:t>الكم والكيْف</a:t>
            </a:r>
            <a:r>
              <a:rPr lang="ar-OM" b="1" dirty="0" smtClean="0">
                <a:latin typeface="Arial" charset="0"/>
                <a:cs typeface="Arial" charset="0"/>
              </a:rPr>
              <a:t> </a:t>
            </a:r>
            <a:r>
              <a:rPr lang="ar-OM" b="1" dirty="0" smtClean="0">
                <a:effectLst>
                  <a:outerShdw blurRad="38100" dist="38100" dir="2700000" algn="tl">
                    <a:srgbClr val="C0C0C0"/>
                  </a:outerShdw>
                </a:effectLst>
                <a:latin typeface="Arial" charset="0"/>
                <a:cs typeface="Arial" charset="0"/>
              </a:rPr>
              <a:t>(الجودة)</a:t>
            </a:r>
            <a:br>
              <a:rPr lang="ar-OM" b="1" dirty="0" smtClean="0">
                <a:effectLst>
                  <a:outerShdw blurRad="38100" dist="38100" dir="2700000" algn="tl">
                    <a:srgbClr val="C0C0C0"/>
                  </a:outerShdw>
                </a:effectLst>
                <a:latin typeface="Arial" charset="0"/>
                <a:cs typeface="Arial" charset="0"/>
              </a:rPr>
            </a:br>
            <a:r>
              <a:rPr lang="ar-OM" sz="3100" b="1" dirty="0" smtClean="0">
                <a:effectLst>
                  <a:outerShdw blurRad="38100" dist="38100" dir="2700000" algn="tl">
                    <a:srgbClr val="C0C0C0"/>
                  </a:outerShdw>
                </a:effectLst>
                <a:latin typeface="Arial" charset="0"/>
                <a:cs typeface="Arial" charset="0"/>
              </a:rPr>
              <a:t> في التعليم العالي </a:t>
            </a:r>
            <a:r>
              <a:rPr lang="en-US" b="1" dirty="0" smtClean="0">
                <a:effectLst>
                  <a:outerShdw blurRad="38100" dist="38100" dir="2700000" algn="tl">
                    <a:srgbClr val="C0C0C0"/>
                  </a:outerShdw>
                </a:effectLst>
                <a:latin typeface="Arial" charset="0"/>
                <a:cs typeface="Arial" charset="0"/>
              </a:rPr>
              <a:t/>
            </a:r>
            <a:br>
              <a:rPr lang="en-US" b="1" dirty="0" smtClean="0">
                <a:effectLst>
                  <a:outerShdw blurRad="38100" dist="38100" dir="2700000" algn="tl">
                    <a:srgbClr val="C0C0C0"/>
                  </a:outerShdw>
                </a:effectLst>
                <a:latin typeface="Arial" charset="0"/>
                <a:cs typeface="Arial" charset="0"/>
              </a:rPr>
            </a:br>
            <a:endParaRPr lang="en-US" dirty="0"/>
          </a:p>
        </p:txBody>
      </p:sp>
      <p:sp>
        <p:nvSpPr>
          <p:cNvPr id="3" name="Subtitle 2"/>
          <p:cNvSpPr>
            <a:spLocks noGrp="1"/>
          </p:cNvSpPr>
          <p:nvPr>
            <p:ph type="subTitle" idx="1"/>
          </p:nvPr>
        </p:nvSpPr>
        <p:spPr>
          <a:xfrm>
            <a:off x="533400" y="1524000"/>
            <a:ext cx="8001000" cy="1447800"/>
          </a:xfrm>
        </p:spPr>
        <p:txBody>
          <a:bodyPr>
            <a:normAutofit/>
          </a:bodyPr>
          <a:lstStyle/>
          <a:p>
            <a:pPr marL="0" lvl="1" algn="just" rtl="1">
              <a:lnSpc>
                <a:spcPct val="95000"/>
              </a:lnSpc>
              <a:spcAft>
                <a:spcPct val="50000"/>
              </a:spcAft>
            </a:pPr>
            <a:r>
              <a:rPr lang="ar-OM" sz="2400" b="1" dirty="0" smtClean="0">
                <a:solidFill>
                  <a:srgbClr val="990033"/>
                </a:solidFill>
              </a:rPr>
              <a:t>أكد جلالة السلطان المعظم -حفظه الله ورعاه- باستمرار على ضرورة الاهتمام بتطوير نوعية التعليم العالي، والاهتمام بالكيْف وليس بكمية مخرجات هذا التعليم لوحدها؛ ليكون التعليم رافداً حقيقيا لتنمية الوطن.</a:t>
            </a:r>
          </a:p>
        </p:txBody>
      </p:sp>
      <p:sp>
        <p:nvSpPr>
          <p:cNvPr id="5" name="TextBox 4"/>
          <p:cNvSpPr txBox="1"/>
          <p:nvPr/>
        </p:nvSpPr>
        <p:spPr>
          <a:xfrm>
            <a:off x="3886200" y="2819400"/>
            <a:ext cx="4648200" cy="3250121"/>
          </a:xfrm>
          <a:prstGeom prst="rect">
            <a:avLst/>
          </a:prstGeom>
          <a:noFill/>
        </p:spPr>
        <p:txBody>
          <a:bodyPr wrap="square" rtlCol="1">
            <a:spAutoFit/>
          </a:bodyPr>
          <a:lstStyle/>
          <a:p>
            <a:pPr algn="just" rtl="1">
              <a:lnSpc>
                <a:spcPct val="95000"/>
              </a:lnSpc>
              <a:spcAft>
                <a:spcPct val="50000"/>
              </a:spcAft>
            </a:pPr>
            <a:r>
              <a:rPr lang="ar-OM" sz="2400" b="1" dirty="0" smtClean="0">
                <a:solidFill>
                  <a:srgbClr val="990033"/>
                </a:solidFill>
              </a:rPr>
              <a:t>”</a:t>
            </a:r>
            <a:r>
              <a:rPr lang="ar-SA" sz="2400" b="1" dirty="0" smtClean="0">
                <a:solidFill>
                  <a:srgbClr val="990033"/>
                </a:solidFill>
              </a:rPr>
              <a:t>لذلك أولينا التعليم عناية تامة، فأنشأنا المؤسسات الحكومية التي ت</a:t>
            </a:r>
            <a:r>
              <a:rPr lang="ar-OM" sz="2400" b="1" dirty="0" smtClean="0">
                <a:solidFill>
                  <a:srgbClr val="990033"/>
                </a:solidFill>
              </a:rPr>
              <a:t>ُ</a:t>
            </a:r>
            <a:r>
              <a:rPr lang="ar-SA" sz="2400" b="1" dirty="0" smtClean="0">
                <a:solidFill>
                  <a:srgbClr val="990033"/>
                </a:solidFill>
              </a:rPr>
              <a:t>عنى بجوانب التعليم والبحث العلمي، وفتحنا المجال أمام القطاع الخاص، بل شجعناه وقدمنا له التسهيلات المناسبة والدعم المادي والمعنوي في هذا الشأن ليعمل القطاعان في إطار المشاركة الهادفة إلى تقديم أفضل المستويات التعليمية لأبنائنا وبناتنا وفق معايير الجودة العالمية</a:t>
            </a:r>
            <a:r>
              <a:rPr lang="ar-OM" sz="2400" b="1" dirty="0" smtClean="0">
                <a:solidFill>
                  <a:srgbClr val="990033"/>
                </a:solidFill>
              </a:rPr>
              <a:t> “</a:t>
            </a:r>
            <a:endParaRPr lang="en-US" sz="2400" b="1" dirty="0" smtClean="0">
              <a:solidFill>
                <a:srgbClr val="990033"/>
              </a:solidFill>
            </a:endParaRPr>
          </a:p>
        </p:txBody>
      </p:sp>
      <p:pic>
        <p:nvPicPr>
          <p:cNvPr id="46082" name="Picture 2" descr="http://ar.worldcelebrities.net/media/images/7df8a21f10.jpg"/>
          <p:cNvPicPr>
            <a:picLocks noChangeAspect="1" noChangeArrowheads="1"/>
          </p:cNvPicPr>
          <p:nvPr/>
        </p:nvPicPr>
        <p:blipFill>
          <a:blip r:embed="rId3" cstate="print"/>
          <a:srcRect/>
          <a:stretch>
            <a:fillRect/>
          </a:stretch>
        </p:blipFill>
        <p:spPr bwMode="auto">
          <a:xfrm>
            <a:off x="762000" y="2590800"/>
            <a:ext cx="2895600" cy="3648076"/>
          </a:xfrm>
          <a:prstGeom prst="rect">
            <a:avLst/>
          </a:prstGeom>
          <a:noFill/>
        </p:spPr>
      </p:pic>
      <p:sp>
        <p:nvSpPr>
          <p:cNvPr id="8" name="Rectangle 7"/>
          <p:cNvSpPr/>
          <p:nvPr/>
        </p:nvSpPr>
        <p:spPr>
          <a:xfrm>
            <a:off x="3505200" y="5943600"/>
            <a:ext cx="4572000" cy="369332"/>
          </a:xfrm>
          <a:prstGeom prst="rect">
            <a:avLst/>
          </a:prstGeom>
        </p:spPr>
        <p:txBody>
          <a:bodyPr>
            <a:spAutoFit/>
          </a:bodyPr>
          <a:lstStyle/>
          <a:p>
            <a:pPr algn="r" rtl="1"/>
            <a:r>
              <a:rPr lang="ar-OM" sz="1200" b="1" u="sng" dirty="0" smtClean="0">
                <a:solidFill>
                  <a:srgbClr val="002060"/>
                </a:solidFill>
              </a:rPr>
              <a:t>كلمة جلالته خلال </a:t>
            </a:r>
            <a:r>
              <a:rPr lang="ar-SA" sz="1200" b="1" u="sng" dirty="0" smtClean="0">
                <a:solidFill>
                  <a:srgbClr val="002060"/>
                </a:solidFill>
              </a:rPr>
              <a:t>افتتاح مركز جامعة السلطان قابوس الثقافي، ديسمبر 2010م</a:t>
            </a:r>
            <a:r>
              <a:rPr lang="ar-SA" dirty="0" smtClean="0">
                <a:solidFill>
                  <a:srgbClr val="002060"/>
                </a:solidFill>
              </a:rPr>
              <a:t>.</a:t>
            </a:r>
            <a:endParaRPr lang="ar-OM"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 calcmode="lin" valueType="num">
                                      <p:cBhvr>
                                        <p:cTn id="13" dur="500" fill="hold"/>
                                        <p:tgtEl>
                                          <p:spTgt spid="46082"/>
                                        </p:tgtEl>
                                        <p:attrNameLst>
                                          <p:attrName>ppt_w</p:attrName>
                                        </p:attrNameLst>
                                      </p:cBhvr>
                                      <p:tavLst>
                                        <p:tav tm="0">
                                          <p:val>
                                            <p:strVal val="#ppt_w*0.70"/>
                                          </p:val>
                                        </p:tav>
                                        <p:tav tm="100000">
                                          <p:val>
                                            <p:strVal val="#ppt_w"/>
                                          </p:val>
                                        </p:tav>
                                      </p:tavLst>
                                    </p:anim>
                                    <p:anim calcmode="lin" valueType="num">
                                      <p:cBhvr>
                                        <p:cTn id="14" dur="500" fill="hold"/>
                                        <p:tgtEl>
                                          <p:spTgt spid="46082"/>
                                        </p:tgtEl>
                                        <p:attrNameLst>
                                          <p:attrName>ppt_h</p:attrName>
                                        </p:attrNameLst>
                                      </p:cBhvr>
                                      <p:tavLst>
                                        <p:tav tm="0">
                                          <p:val>
                                            <p:strVal val="#ppt_h"/>
                                          </p:val>
                                        </p:tav>
                                        <p:tav tm="100000">
                                          <p:val>
                                            <p:strVal val="#ppt_h"/>
                                          </p:val>
                                        </p:tav>
                                      </p:tavLst>
                                    </p:anim>
                                    <p:animEffect transition="in" filter="fade">
                                      <p:cBhvr>
                                        <p:cTn id="15" dur="500"/>
                                        <p:tgtEl>
                                          <p:spTgt spid="4608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3" cstate="print"/>
          <a:stretch>
            <a:fillRect/>
          </a:stretch>
        </p:blipFill>
        <p:spPr>
          <a:xfrm>
            <a:off x="-1" y="0"/>
            <a:ext cx="9144717" cy="6858000"/>
          </a:xfrm>
          <a:prstGeom prst="rect">
            <a:avLst/>
          </a:prstGeom>
        </p:spPr>
      </p:pic>
      <p:sp>
        <p:nvSpPr>
          <p:cNvPr id="2" name="Title 1"/>
          <p:cNvSpPr>
            <a:spLocks noGrp="1"/>
          </p:cNvSpPr>
          <p:nvPr>
            <p:ph type="ctrTitle"/>
          </p:nvPr>
        </p:nvSpPr>
        <p:spPr>
          <a:xfrm>
            <a:off x="685800" y="1063625"/>
            <a:ext cx="7772400" cy="765175"/>
          </a:xfrm>
        </p:spPr>
        <p:txBody>
          <a:bodyPr>
            <a:normAutofit fontScale="90000"/>
          </a:bodyPr>
          <a:lstStyle/>
          <a:p>
            <a:r>
              <a:rPr lang="ar-OM" sz="4000" b="1" dirty="0" smtClean="0"/>
              <a:t>سابعا: اعتماد البرامج الأكاديمية</a:t>
            </a:r>
            <a:br>
              <a:rPr lang="ar-OM" sz="4000" b="1" dirty="0" smtClean="0"/>
            </a:br>
            <a:r>
              <a:rPr lang="ar-OM" sz="3100" b="1" dirty="0" smtClean="0"/>
              <a:t>نظام الاعتماد</a:t>
            </a:r>
            <a:r>
              <a:rPr lang="ar-OM" b="1" dirty="0" smtClean="0">
                <a:solidFill>
                  <a:schemeClr val="bg1"/>
                </a:solidFill>
              </a:rPr>
              <a:t/>
            </a:r>
            <a:br>
              <a:rPr lang="ar-OM" b="1" dirty="0" smtClean="0">
                <a:solidFill>
                  <a:schemeClr val="bg1"/>
                </a:solidFill>
              </a:rPr>
            </a:br>
            <a:endParaRPr lang="en-US" dirty="0"/>
          </a:p>
        </p:txBody>
      </p:sp>
      <p:graphicFrame>
        <p:nvGraphicFramePr>
          <p:cNvPr id="80898" name="Object 3"/>
          <p:cNvGraphicFramePr>
            <a:graphicFrameLocks noChangeAspect="1"/>
          </p:cNvGraphicFramePr>
          <p:nvPr/>
        </p:nvGraphicFramePr>
        <p:xfrm>
          <a:off x="-228600" y="1585781"/>
          <a:ext cx="8763000" cy="5729419"/>
        </p:xfrm>
        <a:graphic>
          <a:graphicData uri="http://schemas.openxmlformats.org/presentationml/2006/ole">
            <p:oleObj spid="_x0000_s80898" name="Visio" r:id="rId4" imgW="9303512" imgH="6384739" progId="Visio.Drawing.11">
              <p:embed/>
            </p:oleObj>
          </a:graphicData>
        </a:graphic>
      </p:graphicFrame>
      <p:sp>
        <p:nvSpPr>
          <p:cNvPr id="6" name="AutoShape 3"/>
          <p:cNvSpPr>
            <a:spLocks noChangeArrowheads="1"/>
          </p:cNvSpPr>
          <p:nvPr/>
        </p:nvSpPr>
        <p:spPr bwMode="auto">
          <a:xfrm>
            <a:off x="4178300" y="3073400"/>
            <a:ext cx="774700" cy="812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35" y="5399"/>
                  <a:pt x="7748" y="6078"/>
                  <a:pt x="6722" y="7259"/>
                </a:cubicBezTo>
                <a:lnTo>
                  <a:pt x="2645" y="3718"/>
                </a:lnTo>
                <a:cubicBezTo>
                  <a:pt x="4696" y="1356"/>
                  <a:pt x="76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noFill/>
            <a:miter lim="800000"/>
            <a:headEnd/>
            <a:tailEnd/>
          </a:ln>
          <a:scene3d>
            <a:camera prst="orthographicFront">
              <a:rot lat="0" lon="10800000" rev="0"/>
            </a:camera>
            <a:lightRig rig="threePt" dir="t"/>
          </a:scene3d>
        </p:spPr>
        <p:txBody>
          <a:bodyPr wrap="none" anchor="ctr"/>
          <a:lstStyle/>
          <a:p>
            <a:endParaRPr lang="ar-OM"/>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Effect transition="in" filter="fade">
                                      <p:cBhvr>
                                        <p:cTn id="13" dur="2000"/>
                                        <p:tgtEl>
                                          <p:spTgt spid="6"/>
                                        </p:tgtEl>
                                      </p:cBhvr>
                                    </p:animEffect>
                                  </p:childTnLst>
                                </p:cTn>
                              </p:par>
                              <p:par>
                                <p:cTn id="14" presetID="8" presetClass="emph" presetSubtype="0" repeatCount="indefinite" fill="hold" grpId="1" nodeType="withEffect">
                                  <p:stCondLst>
                                    <p:cond delay="0"/>
                                  </p:stCondLst>
                                  <p:childTnLst>
                                    <p:animRot by="-21600000">
                                      <p:cBhvr>
                                        <p:cTn id="15"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53975"/>
            <a:ext cx="7772400" cy="1470025"/>
          </a:xfrm>
        </p:spPr>
        <p:txBody>
          <a:bodyPr/>
          <a:lstStyle/>
          <a:p>
            <a:r>
              <a:rPr lang="ar-OM" sz="3200" b="1" dirty="0" smtClean="0"/>
              <a:t>ثامنا: الإطار الوطني للمؤهلات</a:t>
            </a:r>
            <a:r>
              <a:rPr lang="ar-OM" b="1" dirty="0" smtClean="0"/>
              <a:t/>
            </a:r>
            <a:br>
              <a:rPr lang="ar-OM" b="1" dirty="0" smtClean="0"/>
            </a:br>
            <a:r>
              <a:rPr lang="ar-OM" sz="2400" b="1" dirty="0" smtClean="0"/>
              <a:t>الإطار الحالي</a:t>
            </a:r>
            <a:endParaRPr lang="en-US" sz="2400" dirty="0"/>
          </a:p>
        </p:txBody>
      </p:sp>
      <p:graphicFrame>
        <p:nvGraphicFramePr>
          <p:cNvPr id="5" name="Table 4"/>
          <p:cNvGraphicFramePr>
            <a:graphicFrameLocks noGrp="1"/>
          </p:cNvGraphicFramePr>
          <p:nvPr/>
        </p:nvGraphicFramePr>
        <p:xfrm>
          <a:off x="1146631" y="2133600"/>
          <a:ext cx="7082969" cy="4267200"/>
        </p:xfrm>
        <a:graphic>
          <a:graphicData uri="http://schemas.openxmlformats.org/drawingml/2006/table">
            <a:tbl>
              <a:tblPr rtl="1"/>
              <a:tblGrid>
                <a:gridCol w="323850"/>
                <a:gridCol w="1213478"/>
                <a:gridCol w="1106128"/>
                <a:gridCol w="1169873"/>
                <a:gridCol w="1476208"/>
                <a:gridCol w="1793432"/>
              </a:tblGrid>
              <a:tr h="558399">
                <a:tc>
                  <a:txBody>
                    <a:bodyPr/>
                    <a:lstStyle/>
                    <a:p>
                      <a:pPr marL="179705" marR="270510" algn="ctr" rtl="1">
                        <a:spcBef>
                          <a:spcPts val="0"/>
                        </a:spcBef>
                        <a:spcAft>
                          <a:spcPts val="0"/>
                        </a:spcAft>
                        <a:tabLst>
                          <a:tab pos="89535" algn="l"/>
                          <a:tab pos="179705" algn="l"/>
                          <a:tab pos="5850890" algn="r"/>
                        </a:tabLst>
                      </a:pPr>
                      <a:endParaRPr lang="en-US" sz="1000" dirty="0">
                        <a:latin typeface="Times New Roman"/>
                        <a:ea typeface="Times New Roman"/>
                        <a:cs typeface="Traditional Arabic"/>
                      </a:endParaRPr>
                    </a:p>
                  </a:txBody>
                  <a:tcPr marL="54714" marR="54714"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92D050"/>
                    </a:solidFill>
                  </a:tcPr>
                </a:tc>
                <a:tc>
                  <a:txBody>
                    <a:bodyPr/>
                    <a:lstStyle/>
                    <a:p>
                      <a:pPr marL="179705" marR="270510" algn="ctr" rtl="1">
                        <a:spcBef>
                          <a:spcPts val="0"/>
                        </a:spcBef>
                        <a:spcAft>
                          <a:spcPts val="0"/>
                        </a:spcAft>
                        <a:tabLst>
                          <a:tab pos="89535" algn="l"/>
                          <a:tab pos="179705" algn="l"/>
                          <a:tab pos="5850890" algn="r"/>
                        </a:tabLst>
                      </a:pPr>
                      <a:r>
                        <a:rPr lang="ar-SA" sz="1050" b="1" dirty="0">
                          <a:solidFill>
                            <a:srgbClr val="000000"/>
                          </a:solidFill>
                          <a:latin typeface="Times New Roman"/>
                          <a:ea typeface="Times New Roman"/>
                          <a:cs typeface="Simplified Arabic"/>
                        </a:rPr>
                        <a:t>المستوى</a:t>
                      </a:r>
                      <a:endParaRPr lang="en-US" sz="1050"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c>
                  <a:txBody>
                    <a:bodyPr/>
                    <a:lstStyle/>
                    <a:p>
                      <a:pPr marL="0" marR="270510" indent="0" algn="ctr" rtl="1">
                        <a:spcBef>
                          <a:spcPts val="0"/>
                        </a:spcBef>
                        <a:spcAft>
                          <a:spcPts val="0"/>
                        </a:spcAft>
                        <a:tabLst>
                          <a:tab pos="0" algn="l"/>
                          <a:tab pos="5849938" algn="r"/>
                        </a:tabLst>
                      </a:pPr>
                      <a:r>
                        <a:rPr lang="ar-SA" sz="1050" b="1" dirty="0">
                          <a:solidFill>
                            <a:srgbClr val="000000"/>
                          </a:solidFill>
                          <a:latin typeface="Times New Roman"/>
                          <a:ea typeface="Times New Roman"/>
                          <a:cs typeface="Simplified Arabic"/>
                        </a:rPr>
                        <a:t>النقاط المعتمدة </a:t>
                      </a:r>
                      <a:r>
                        <a:rPr lang="ar-SA" sz="1050" b="1" u="sng" dirty="0">
                          <a:solidFill>
                            <a:srgbClr val="008000"/>
                          </a:solidFill>
                          <a:latin typeface="Times New Roman"/>
                          <a:ea typeface="Times New Roman"/>
                          <a:cs typeface="Simplified Arabic"/>
                        </a:rPr>
                        <a:t>(الحد الأدنى)</a:t>
                      </a:r>
                      <a:endParaRPr lang="en-US" sz="1050"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c>
                  <a:txBody>
                    <a:bodyPr/>
                    <a:lstStyle/>
                    <a:p>
                      <a:pPr marL="0" marR="270510" indent="0" algn="ctr" rtl="1">
                        <a:spcBef>
                          <a:spcPts val="0"/>
                        </a:spcBef>
                        <a:spcAft>
                          <a:spcPts val="0"/>
                        </a:spcAft>
                        <a:tabLst>
                          <a:tab pos="0" algn="l"/>
                          <a:tab pos="5849938" algn="r"/>
                        </a:tabLst>
                      </a:pPr>
                      <a:r>
                        <a:rPr lang="ar-SA" sz="1050" b="1" dirty="0" smtClean="0">
                          <a:solidFill>
                            <a:srgbClr val="000000"/>
                          </a:solidFill>
                          <a:latin typeface="Times New Roman"/>
                          <a:ea typeface="Times New Roman"/>
                          <a:cs typeface="Simplified Arabic"/>
                        </a:rPr>
                        <a:t>الساعات</a:t>
                      </a:r>
                      <a:r>
                        <a:rPr lang="en-US" sz="1050" b="1" dirty="0" smtClean="0">
                          <a:solidFill>
                            <a:srgbClr val="000000"/>
                          </a:solidFill>
                          <a:latin typeface="Times New Roman"/>
                          <a:ea typeface="Times New Roman"/>
                          <a:cs typeface="Simplified Arabic"/>
                        </a:rPr>
                        <a:t> </a:t>
                      </a:r>
                      <a:r>
                        <a:rPr lang="ar-SA" sz="1050" b="1" dirty="0" smtClean="0">
                          <a:solidFill>
                            <a:srgbClr val="000000"/>
                          </a:solidFill>
                          <a:latin typeface="Times New Roman"/>
                          <a:ea typeface="Times New Roman"/>
                          <a:cs typeface="Simplified Arabic"/>
                        </a:rPr>
                        <a:t>المعتمدة</a:t>
                      </a:r>
                      <a:endParaRPr lang="en-US" sz="1050" dirty="0">
                        <a:latin typeface="Times New Roman"/>
                        <a:ea typeface="Times New Roman"/>
                        <a:cs typeface="Traditional Arabic"/>
                      </a:endParaRPr>
                    </a:p>
                    <a:p>
                      <a:pPr marL="0" marR="270510" indent="0" algn="ctr" rtl="1">
                        <a:spcBef>
                          <a:spcPts val="0"/>
                        </a:spcBef>
                        <a:spcAft>
                          <a:spcPts val="0"/>
                        </a:spcAft>
                        <a:tabLst>
                          <a:tab pos="0" algn="l"/>
                          <a:tab pos="5849938" algn="r"/>
                        </a:tabLst>
                      </a:pPr>
                      <a:r>
                        <a:rPr lang="ar-SA" sz="1050" b="1" u="sng" dirty="0">
                          <a:solidFill>
                            <a:srgbClr val="008000"/>
                          </a:solidFill>
                          <a:latin typeface="Times New Roman"/>
                          <a:ea typeface="Times New Roman"/>
                          <a:cs typeface="Simplified Arabic"/>
                        </a:rPr>
                        <a:t>(الحد الأدنى)</a:t>
                      </a:r>
                      <a:endParaRPr lang="en-US" sz="1050"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c>
                  <a:txBody>
                    <a:bodyPr/>
                    <a:lstStyle/>
                    <a:p>
                      <a:pPr marL="0" marR="270510" indent="0" algn="ctr" rtl="1">
                        <a:spcBef>
                          <a:spcPts val="0"/>
                        </a:spcBef>
                        <a:spcAft>
                          <a:spcPts val="0"/>
                        </a:spcAft>
                        <a:tabLst>
                          <a:tab pos="5849938" algn="r"/>
                        </a:tabLst>
                      </a:pPr>
                      <a:r>
                        <a:rPr lang="en-US" sz="1050" b="1" dirty="0" smtClean="0">
                          <a:solidFill>
                            <a:srgbClr val="000000"/>
                          </a:solidFill>
                          <a:latin typeface="Times New Roman"/>
                          <a:ea typeface="Times New Roman"/>
                          <a:cs typeface="Simplified Arabic"/>
                        </a:rPr>
                        <a:t>  </a:t>
                      </a:r>
                      <a:r>
                        <a:rPr lang="ar-SA" sz="1050" b="1" dirty="0" smtClean="0">
                          <a:solidFill>
                            <a:srgbClr val="000000"/>
                          </a:solidFill>
                          <a:latin typeface="Times New Roman"/>
                          <a:ea typeface="Times New Roman"/>
                          <a:cs typeface="Simplified Arabic"/>
                        </a:rPr>
                        <a:t>الحد لأدنى </a:t>
                      </a:r>
                      <a:r>
                        <a:rPr lang="en-US" sz="1050" b="1" dirty="0" smtClean="0">
                          <a:solidFill>
                            <a:srgbClr val="000000"/>
                          </a:solidFill>
                          <a:latin typeface="Times New Roman"/>
                          <a:ea typeface="Times New Roman"/>
                          <a:cs typeface="Simplified Arabic"/>
                        </a:rPr>
                        <a:t> </a:t>
                      </a:r>
                      <a:r>
                        <a:rPr lang="ar-OM" sz="1050" b="1" dirty="0" smtClean="0">
                          <a:solidFill>
                            <a:srgbClr val="000000"/>
                          </a:solidFill>
                          <a:latin typeface="Times New Roman"/>
                          <a:ea typeface="Times New Roman"/>
                          <a:cs typeface="Simplified Arabic"/>
                        </a:rPr>
                        <a:t>ل</a:t>
                      </a:r>
                      <a:r>
                        <a:rPr lang="ar-SA" sz="1050" b="1" dirty="0" smtClean="0">
                          <a:solidFill>
                            <a:srgbClr val="000000"/>
                          </a:solidFill>
                          <a:latin typeface="Times New Roman"/>
                          <a:ea typeface="Times New Roman"/>
                          <a:cs typeface="Simplified Arabic"/>
                        </a:rPr>
                        <a:t>مدة </a:t>
                      </a:r>
                      <a:r>
                        <a:rPr lang="ar-SA" sz="1050" b="1" dirty="0">
                          <a:solidFill>
                            <a:srgbClr val="000000"/>
                          </a:solidFill>
                          <a:latin typeface="Times New Roman"/>
                          <a:ea typeface="Times New Roman"/>
                          <a:cs typeface="Simplified Arabic"/>
                        </a:rPr>
                        <a:t>الدراسة</a:t>
                      </a:r>
                      <a:endParaRPr lang="en-US" sz="1050"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c>
                  <a:txBody>
                    <a:bodyPr/>
                    <a:lstStyle/>
                    <a:p>
                      <a:pPr marL="179705" marR="270510" algn="ctr" rtl="1">
                        <a:spcBef>
                          <a:spcPts val="0"/>
                        </a:spcBef>
                        <a:spcAft>
                          <a:spcPts val="0"/>
                        </a:spcAft>
                        <a:tabLst>
                          <a:tab pos="-36830" algn="l"/>
                          <a:tab pos="89535" algn="l"/>
                          <a:tab pos="179705" algn="l"/>
                          <a:tab pos="5850890" algn="r"/>
                        </a:tabLst>
                      </a:pPr>
                      <a:r>
                        <a:rPr lang="ar-SA" sz="1050" b="1" kern="1200" dirty="0">
                          <a:solidFill>
                            <a:srgbClr val="000000"/>
                          </a:solidFill>
                          <a:latin typeface="Times New Roman"/>
                          <a:ea typeface="Times New Roman"/>
                          <a:cs typeface="Simplified Arabic"/>
                        </a:rPr>
                        <a:t>مسمى </a:t>
                      </a:r>
                      <a:r>
                        <a:rPr lang="ar-OM" sz="1050" b="1" kern="1200" dirty="0" smtClean="0">
                          <a:solidFill>
                            <a:srgbClr val="000000"/>
                          </a:solidFill>
                          <a:latin typeface="Times New Roman"/>
                          <a:ea typeface="Times New Roman"/>
                          <a:cs typeface="Simplified Arabic"/>
                        </a:rPr>
                        <a:t>المؤهل</a:t>
                      </a:r>
                      <a:endParaRPr lang="en-US" sz="1050" b="1" kern="1200" dirty="0">
                        <a:solidFill>
                          <a:srgbClr val="000000"/>
                        </a:solidFill>
                        <a:latin typeface="Times New Roman"/>
                        <a:ea typeface="Times New Roman"/>
                        <a:cs typeface="Simplified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r>
              <a:tr h="349959">
                <a:tc rowSpan="5">
                  <a:txBody>
                    <a:bodyPr/>
                    <a:lstStyle/>
                    <a:p>
                      <a:pPr marL="179705" marR="270510" algn="ctr" rtl="1">
                        <a:spcBef>
                          <a:spcPts val="0"/>
                        </a:spcBef>
                        <a:spcAft>
                          <a:spcPts val="0"/>
                        </a:spcAft>
                        <a:tabLst>
                          <a:tab pos="89535" algn="l"/>
                          <a:tab pos="179705" algn="l"/>
                          <a:tab pos="5850890" algn="r"/>
                        </a:tabLst>
                      </a:pPr>
                      <a:r>
                        <a:rPr lang="ar-SA" sz="1200" b="1" dirty="0">
                          <a:solidFill>
                            <a:srgbClr val="000000"/>
                          </a:solidFill>
                          <a:latin typeface="Times New Roman"/>
                          <a:ea typeface="Times New Roman"/>
                          <a:cs typeface="Simplified Arabic"/>
                        </a:rPr>
                        <a:t>الدراســات  الجامعيــة </a:t>
                      </a:r>
                      <a:endParaRPr lang="en-US" sz="800" dirty="0">
                        <a:latin typeface="Times New Roman"/>
                        <a:ea typeface="Times New Roman"/>
                        <a:cs typeface="Traditional Arabic"/>
                      </a:endParaRPr>
                    </a:p>
                  </a:txBody>
                  <a:tcPr marL="54714" marR="54714" marT="0" marB="0" vert="vert27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92D050"/>
                    </a:solidFill>
                  </a:tcPr>
                </a:tc>
                <a:tc>
                  <a:txBody>
                    <a:bodyPr/>
                    <a:lstStyle/>
                    <a:p>
                      <a:pPr marL="0" marR="270510" indent="0" algn="ct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المستوى الأول</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120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سنة واحدة</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21590" indent="0" algn="ctr" rtl="1">
                        <a:spcBef>
                          <a:spcPts val="0"/>
                        </a:spcBef>
                        <a:spcAft>
                          <a:spcPts val="0"/>
                        </a:spcAft>
                        <a:tabLst>
                          <a:tab pos="21590" algn="l"/>
                          <a:tab pos="89535" algn="l"/>
                          <a:tab pos="5850890" algn="r"/>
                        </a:tabLst>
                      </a:pPr>
                      <a:r>
                        <a:rPr lang="ar-SA" sz="1100" b="1" dirty="0">
                          <a:solidFill>
                            <a:srgbClr val="000000"/>
                          </a:solidFill>
                          <a:latin typeface="Times New Roman"/>
                          <a:ea typeface="Times New Roman"/>
                          <a:cs typeface="Simplified Arabic"/>
                        </a:rPr>
                        <a:t>شهادة </a:t>
                      </a:r>
                      <a:r>
                        <a:rPr lang="en-US" sz="1100" b="1" dirty="0">
                          <a:solidFill>
                            <a:srgbClr val="000000"/>
                          </a:solidFill>
                          <a:latin typeface="Times New Roman"/>
                          <a:ea typeface="Times New Roman"/>
                          <a:cs typeface="Simplified Arabic"/>
                        </a:rPr>
                        <a:t>(Certificate)</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49959">
                <a:tc vMerge="1">
                  <a:txBody>
                    <a:bodyPr/>
                    <a:lstStyle/>
                    <a:p>
                      <a:pPr rtl="1"/>
                      <a:endParaRPr lang="ar-OM"/>
                    </a:p>
                  </a:txBody>
                  <a:tcPr/>
                </a:tc>
                <a:tc>
                  <a:txBody>
                    <a:bodyPr/>
                    <a:lstStyle/>
                    <a:p>
                      <a:pPr marL="93663" marR="270510" indent="-93663" algn="ctr" rtl="1">
                        <a:spcBef>
                          <a:spcPts val="0"/>
                        </a:spcBef>
                        <a:spcAft>
                          <a:spcPts val="0"/>
                        </a:spcAft>
                        <a:tabLst>
                          <a:tab pos="0" algn="l"/>
                          <a:tab pos="88900" algn="l"/>
                          <a:tab pos="5849938" algn="r"/>
                        </a:tabLst>
                      </a:pPr>
                      <a:r>
                        <a:rPr lang="ar-SA" sz="1100" b="1" dirty="0">
                          <a:solidFill>
                            <a:srgbClr val="000000"/>
                          </a:solidFill>
                          <a:latin typeface="Times New Roman"/>
                          <a:ea typeface="Times New Roman"/>
                          <a:cs typeface="Simplified Arabic"/>
                        </a:rPr>
                        <a:t>المستوى الثاني</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240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60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سنتان</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270510" indent="0" algn="ctr" rtl="1">
                        <a:spcBef>
                          <a:spcPts val="0"/>
                        </a:spcBef>
                        <a:spcAft>
                          <a:spcPts val="0"/>
                        </a:spcAft>
                        <a:tabLst>
                          <a:tab pos="0" algn="l"/>
                          <a:tab pos="88900" algn="l"/>
                          <a:tab pos="5849938" algn="r"/>
                        </a:tabLst>
                      </a:pPr>
                      <a:r>
                        <a:rPr lang="ar-SA" sz="1100" b="1" dirty="0">
                          <a:solidFill>
                            <a:srgbClr val="000000"/>
                          </a:solidFill>
                          <a:latin typeface="Times New Roman"/>
                          <a:ea typeface="Times New Roman"/>
                          <a:cs typeface="Simplified Arabic"/>
                        </a:rPr>
                        <a:t>دبلوم </a:t>
                      </a:r>
                      <a:r>
                        <a:rPr lang="en-US" sz="1100" b="1" dirty="0">
                          <a:solidFill>
                            <a:srgbClr val="000000"/>
                          </a:solidFill>
                          <a:latin typeface="Times New Roman"/>
                          <a:ea typeface="Times New Roman"/>
                          <a:cs typeface="Simplified Arabic"/>
                        </a:rPr>
                        <a:t>(Diploma)</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18799">
                <a:tc vMerge="1">
                  <a:txBody>
                    <a:bodyPr/>
                    <a:lstStyle/>
                    <a:p>
                      <a:pPr rtl="1"/>
                      <a:endParaRPr lang="ar-OM"/>
                    </a:p>
                  </a:txBody>
                  <a:tcPr/>
                </a:tc>
                <a:tc>
                  <a:txBody>
                    <a:bodyPr/>
                    <a:lstStyle/>
                    <a:p>
                      <a:pPr marL="0" marR="270510" indent="0" algn="ct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المستوى الثالث</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360 </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90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ثلاث سنوات</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270510" indent="0" algn="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دبلوم متقدم</a:t>
                      </a:r>
                      <a:endParaRPr lang="en-US" sz="1100" b="1" dirty="0">
                        <a:latin typeface="Times New Roman"/>
                        <a:ea typeface="Times New Roman"/>
                        <a:cs typeface="Traditional Arabic"/>
                      </a:endParaRPr>
                    </a:p>
                    <a:p>
                      <a:pPr marL="0" marR="111760" indent="0" algn="l" rtl="0">
                        <a:spcBef>
                          <a:spcPts val="0"/>
                        </a:spcBef>
                        <a:spcAft>
                          <a:spcPts val="0"/>
                        </a:spcAft>
                        <a:tabLst>
                          <a:tab pos="0" algn="l"/>
                          <a:tab pos="5849938" algn="r"/>
                        </a:tabLst>
                      </a:pPr>
                      <a:r>
                        <a:rPr lang="en-US" sz="1100" b="1" dirty="0">
                          <a:solidFill>
                            <a:srgbClr val="000000"/>
                          </a:solidFill>
                          <a:latin typeface="Times New Roman"/>
                          <a:ea typeface="Times New Roman"/>
                          <a:cs typeface="Simplified Arabic"/>
                        </a:rPr>
                        <a:t>(Advanced Diploma)</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6871">
                <a:tc vMerge="1">
                  <a:txBody>
                    <a:bodyPr/>
                    <a:lstStyle/>
                    <a:p>
                      <a:pPr rtl="1"/>
                      <a:endParaRPr lang="ar-OM"/>
                    </a:p>
                  </a:txBody>
                  <a:tcPr/>
                </a:tc>
                <a:tc rowSpan="2">
                  <a:txBody>
                    <a:bodyPr/>
                    <a:lstStyle/>
                    <a:p>
                      <a:pPr marL="0" marR="270510" indent="0" algn="ct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المستوى الرابع</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480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120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أربع سنوات</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70510" indent="0" algn="l" rtl="1">
                        <a:spcBef>
                          <a:spcPts val="0"/>
                        </a:spcBef>
                        <a:spcAft>
                          <a:spcPts val="0"/>
                        </a:spcAft>
                        <a:tabLst>
                          <a:tab pos="0" algn="l"/>
                          <a:tab pos="88900" algn="l"/>
                          <a:tab pos="5849938" algn="r"/>
                        </a:tabLst>
                      </a:pPr>
                      <a:r>
                        <a:rPr lang="ar-SA" sz="1100" b="1" dirty="0" smtClean="0">
                          <a:solidFill>
                            <a:srgbClr val="000000"/>
                          </a:solidFill>
                          <a:latin typeface="Times New Roman"/>
                          <a:ea typeface="Times New Roman"/>
                          <a:cs typeface="Simplified Arabic"/>
                        </a:rPr>
                        <a:t>بكالوريوس</a:t>
                      </a:r>
                      <a:r>
                        <a:rPr lang="ar-OM" sz="1100" b="1" baseline="0" dirty="0" smtClean="0">
                          <a:solidFill>
                            <a:srgbClr val="000000"/>
                          </a:solidFill>
                          <a:latin typeface="Times New Roman"/>
                          <a:ea typeface="Times New Roman"/>
                          <a:cs typeface="Simplified Arabic"/>
                        </a:rPr>
                        <a:t> </a:t>
                      </a:r>
                      <a:r>
                        <a:rPr lang="en-US" sz="1100" b="1" dirty="0" smtClean="0">
                          <a:solidFill>
                            <a:srgbClr val="000000"/>
                          </a:solidFill>
                          <a:latin typeface="Times New Roman"/>
                          <a:ea typeface="Times New Roman"/>
                          <a:cs typeface="Simplified Arabic"/>
                        </a:rPr>
                        <a:t>  </a:t>
                      </a:r>
                      <a:r>
                        <a:rPr lang="en-US" sz="1100" b="1" dirty="0">
                          <a:solidFill>
                            <a:srgbClr val="000000"/>
                          </a:solidFill>
                          <a:latin typeface="Times New Roman"/>
                          <a:ea typeface="Times New Roman"/>
                          <a:cs typeface="Simplified Arabic"/>
                        </a:rPr>
                        <a:t>(Bachelor)</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399">
                <a:tc vMerge="1">
                  <a:txBody>
                    <a:bodyPr/>
                    <a:lstStyle/>
                    <a:p>
                      <a:pPr rtl="1"/>
                      <a:endParaRPr lang="ar-OM"/>
                    </a:p>
                  </a:txBody>
                  <a:tcPr/>
                </a:tc>
                <a:tc vMerge="1">
                  <a:txBody>
                    <a:bodyPr/>
                    <a:lstStyle/>
                    <a:p>
                      <a:pPr rtl="1"/>
                      <a:endParaRPr lang="ar-OM"/>
                    </a:p>
                  </a:txBody>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120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سنة واحدة في المستوى الرابع </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68263" marR="111760" indent="-68263" algn="r" rtl="1">
                        <a:spcBef>
                          <a:spcPts val="0"/>
                        </a:spcBef>
                        <a:spcAft>
                          <a:spcPts val="0"/>
                        </a:spcAft>
                        <a:tabLst>
                          <a:tab pos="89535" algn="l"/>
                          <a:tab pos="111125" algn="l"/>
                          <a:tab pos="5850890" algn="r"/>
                        </a:tabLst>
                      </a:pPr>
                      <a:r>
                        <a:rPr lang="ar-SA" sz="1100" b="1" dirty="0">
                          <a:solidFill>
                            <a:srgbClr val="000000"/>
                          </a:solidFill>
                          <a:latin typeface="Times New Roman"/>
                          <a:ea typeface="Times New Roman"/>
                          <a:cs typeface="Simplified Arabic"/>
                        </a:rPr>
                        <a:t>دبلوم عالي</a:t>
                      </a:r>
                      <a:r>
                        <a:rPr lang="ar-SA" sz="1100" b="1" dirty="0">
                          <a:solidFill>
                            <a:srgbClr val="993300"/>
                          </a:solidFill>
                          <a:latin typeface="Times New Roman"/>
                          <a:ea typeface="Times New Roman"/>
                          <a:cs typeface="Simplified Arabic"/>
                        </a:rPr>
                        <a:t> </a:t>
                      </a:r>
                      <a:r>
                        <a:rPr lang="ar-SA" sz="1100" b="1" u="sng" dirty="0">
                          <a:solidFill>
                            <a:srgbClr val="008000"/>
                          </a:solidFill>
                          <a:latin typeface="Times New Roman"/>
                          <a:ea typeface="Times New Roman"/>
                          <a:cs typeface="Simplified Arabic"/>
                        </a:rPr>
                        <a:t>(دبلوم تخرج)</a:t>
                      </a:r>
                      <a:endParaRPr lang="en-US" sz="1100" b="1" dirty="0">
                        <a:latin typeface="Times New Roman"/>
                        <a:ea typeface="Times New Roman"/>
                        <a:cs typeface="Traditional Arabic"/>
                      </a:endParaRPr>
                    </a:p>
                    <a:p>
                      <a:pPr marL="68263" marR="111760" indent="-68263" algn="l" rtl="0">
                        <a:spcBef>
                          <a:spcPts val="0"/>
                        </a:spcBef>
                        <a:spcAft>
                          <a:spcPts val="0"/>
                        </a:spcAft>
                        <a:tabLst>
                          <a:tab pos="89535" algn="l"/>
                          <a:tab pos="111125" algn="l"/>
                          <a:tab pos="5850890" algn="r"/>
                        </a:tabLst>
                      </a:pPr>
                      <a:r>
                        <a:rPr lang="en-US" sz="1100" b="1" dirty="0">
                          <a:solidFill>
                            <a:srgbClr val="000000"/>
                          </a:solidFill>
                          <a:latin typeface="Times New Roman"/>
                          <a:ea typeface="Times New Roman"/>
                          <a:cs typeface="Simplified Arabic"/>
                        </a:rPr>
                        <a:t>(Graduate Dip.)</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4938">
                <a:tc rowSpan="3">
                  <a:txBody>
                    <a:bodyPr/>
                    <a:lstStyle/>
                    <a:p>
                      <a:pPr marL="179705" marR="270510" algn="ctr" rtl="1">
                        <a:spcBef>
                          <a:spcPts val="0"/>
                        </a:spcBef>
                        <a:spcAft>
                          <a:spcPts val="0"/>
                        </a:spcAft>
                        <a:tabLst>
                          <a:tab pos="89535" algn="l"/>
                          <a:tab pos="179705" algn="l"/>
                          <a:tab pos="5850890" algn="r"/>
                        </a:tabLst>
                      </a:pPr>
                      <a:r>
                        <a:rPr lang="ar-SA" sz="1200" b="1" dirty="0">
                          <a:solidFill>
                            <a:srgbClr val="000000"/>
                          </a:solidFill>
                          <a:latin typeface="Times New Roman"/>
                          <a:ea typeface="Times New Roman"/>
                          <a:cs typeface="Simplified Arabic"/>
                        </a:rPr>
                        <a:t>الدراسـات العليـا</a:t>
                      </a:r>
                      <a:endParaRPr lang="en-US" sz="800" dirty="0">
                        <a:latin typeface="Times New Roman"/>
                        <a:ea typeface="Times New Roman"/>
                        <a:cs typeface="Traditional Arabic"/>
                      </a:endParaRPr>
                    </a:p>
                  </a:txBody>
                  <a:tcPr marL="54714" marR="54714" marT="0" marB="0" vert="vert27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92D050"/>
                    </a:solidFill>
                  </a:tcPr>
                </a:tc>
                <a:tc rowSpan="2">
                  <a:txBody>
                    <a:bodyPr/>
                    <a:lstStyle/>
                    <a:p>
                      <a:pPr marL="0" marR="270510" indent="0" algn="ctr" rtl="1">
                        <a:spcBef>
                          <a:spcPts val="0"/>
                        </a:spcBef>
                        <a:spcAft>
                          <a:spcPts val="0"/>
                        </a:spcAft>
                        <a:tabLst>
                          <a:tab pos="5849938" algn="r"/>
                        </a:tabLst>
                      </a:pPr>
                      <a:r>
                        <a:rPr lang="en-US" sz="1100" b="1" dirty="0" smtClean="0">
                          <a:solidFill>
                            <a:srgbClr val="000000"/>
                          </a:solidFill>
                          <a:latin typeface="Times New Roman"/>
                          <a:ea typeface="Times New Roman"/>
                          <a:cs typeface="Simplified Arabic"/>
                        </a:rPr>
                        <a:t> </a:t>
                      </a:r>
                      <a:r>
                        <a:rPr lang="ar-SA" sz="1100" b="1" dirty="0" smtClean="0">
                          <a:solidFill>
                            <a:srgbClr val="000000"/>
                          </a:solidFill>
                          <a:latin typeface="Times New Roman"/>
                          <a:ea typeface="Times New Roman"/>
                          <a:cs typeface="Simplified Arabic"/>
                        </a:rPr>
                        <a:t>المستوى </a:t>
                      </a:r>
                      <a:r>
                        <a:rPr lang="ar-SA" sz="1100" b="1" dirty="0">
                          <a:solidFill>
                            <a:srgbClr val="000000"/>
                          </a:solidFill>
                          <a:latin typeface="Times New Roman"/>
                          <a:ea typeface="Times New Roman"/>
                          <a:cs typeface="Simplified Arabic"/>
                        </a:rPr>
                        <a:t>الخامس</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120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smtClean="0">
                          <a:solidFill>
                            <a:srgbClr val="000000"/>
                          </a:solidFill>
                          <a:latin typeface="Times New Roman"/>
                          <a:ea typeface="Times New Roman"/>
                          <a:cs typeface="Simplified Arabic"/>
                        </a:rPr>
                        <a:t>18</a:t>
                      </a:r>
                      <a:r>
                        <a:rPr lang="ar-OM" sz="1100" b="1" dirty="0" smtClean="0">
                          <a:solidFill>
                            <a:srgbClr val="000000"/>
                          </a:solidFill>
                          <a:latin typeface="Times New Roman"/>
                          <a:ea typeface="Times New Roman"/>
                          <a:cs typeface="Simplified Arabic"/>
                        </a:rPr>
                        <a:t>-</a:t>
                      </a:r>
                      <a:r>
                        <a:rPr lang="ar-SA" sz="1100" b="1" dirty="0" smtClean="0">
                          <a:solidFill>
                            <a:srgbClr val="000000"/>
                          </a:solidFill>
                          <a:latin typeface="Times New Roman"/>
                          <a:ea typeface="Times New Roman"/>
                          <a:cs typeface="Simplified Arabic"/>
                        </a:rPr>
                        <a:t>30 </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سنة واحدة في المستوى الخامس</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70510" indent="0" algn="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دبلوم دراسات </a:t>
                      </a:r>
                      <a:r>
                        <a:rPr lang="ar-SA" sz="1100" b="1" dirty="0" smtClean="0">
                          <a:solidFill>
                            <a:srgbClr val="000000"/>
                          </a:solidFill>
                          <a:latin typeface="Times New Roman"/>
                          <a:ea typeface="Times New Roman"/>
                          <a:cs typeface="Simplified Arabic"/>
                        </a:rPr>
                        <a:t>عليا</a:t>
                      </a:r>
                      <a:endParaRPr lang="en-US" sz="1100" b="1" dirty="0" smtClean="0">
                        <a:solidFill>
                          <a:schemeClr val="tx1"/>
                        </a:solidFill>
                        <a:latin typeface="Times New Roman"/>
                        <a:ea typeface="Times New Roman"/>
                        <a:cs typeface="Traditional Arabic"/>
                      </a:endParaRPr>
                    </a:p>
                    <a:p>
                      <a:pPr marL="0" marR="270510" indent="0" algn="ctr" rtl="0">
                        <a:spcBef>
                          <a:spcPts val="0"/>
                        </a:spcBef>
                        <a:spcAft>
                          <a:spcPts val="0"/>
                        </a:spcAft>
                        <a:tabLst>
                          <a:tab pos="5849938" algn="r"/>
                        </a:tabLst>
                      </a:pPr>
                      <a:r>
                        <a:rPr lang="en-US" sz="1100" b="1" dirty="0" smtClean="0">
                          <a:solidFill>
                            <a:srgbClr val="000000"/>
                          </a:solidFill>
                          <a:latin typeface="Times New Roman"/>
                          <a:ea typeface="Times New Roman"/>
                          <a:cs typeface="Simplified Arabic"/>
                        </a:rPr>
                        <a:t>(Post </a:t>
                      </a:r>
                      <a:r>
                        <a:rPr lang="en-US" sz="1100" b="1" dirty="0">
                          <a:solidFill>
                            <a:srgbClr val="000000"/>
                          </a:solidFill>
                          <a:latin typeface="Times New Roman"/>
                          <a:ea typeface="Times New Roman"/>
                          <a:cs typeface="Simplified Arabic"/>
                        </a:rPr>
                        <a:t>Graduate </a:t>
                      </a:r>
                      <a:r>
                        <a:rPr lang="en-US" sz="1100" b="1" dirty="0" smtClean="0">
                          <a:solidFill>
                            <a:srgbClr val="000000"/>
                          </a:solidFill>
                          <a:latin typeface="Times New Roman"/>
                          <a:ea typeface="Times New Roman"/>
                          <a:cs typeface="Simplified Arabic"/>
                        </a:rPr>
                        <a:t>Dip</a:t>
                      </a:r>
                      <a:r>
                        <a:rPr lang="en-US" sz="1100" b="1" dirty="0">
                          <a:solidFill>
                            <a:srgbClr val="000000"/>
                          </a:solidFill>
                          <a:latin typeface="Times New Roman"/>
                          <a:ea typeface="Times New Roman"/>
                          <a:cs typeface="Simplified Arabic"/>
                        </a:rPr>
                        <a:t>.)</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938">
                <a:tc vMerge="1">
                  <a:txBody>
                    <a:bodyPr/>
                    <a:lstStyle/>
                    <a:p>
                      <a:pPr rtl="1"/>
                      <a:endParaRPr lang="ar-OM"/>
                    </a:p>
                  </a:txBody>
                  <a:tcPr/>
                </a:tc>
                <a:tc vMerge="1">
                  <a:txBody>
                    <a:bodyPr/>
                    <a:lstStyle/>
                    <a:p>
                      <a:pPr rtl="1"/>
                      <a:endParaRPr lang="ar-OM"/>
                    </a:p>
                  </a:txBody>
                  <a:tcPr/>
                </a:tc>
                <a:tc>
                  <a:txBody>
                    <a:bodyPr/>
                    <a:lstStyle/>
                    <a:p>
                      <a:pPr marL="0" marR="270510" indent="0" algn="ctr" rtl="1">
                        <a:spcBef>
                          <a:spcPts val="0"/>
                        </a:spcBef>
                        <a:spcAft>
                          <a:spcPts val="0"/>
                        </a:spcAft>
                        <a:tabLst>
                          <a:tab pos="5849938" algn="r"/>
                        </a:tabLst>
                      </a:pPr>
                      <a:r>
                        <a:rPr lang="en-US" sz="1100" b="1" dirty="0" smtClean="0">
                          <a:solidFill>
                            <a:srgbClr val="000000"/>
                          </a:solidFill>
                          <a:latin typeface="Times New Roman"/>
                          <a:ea typeface="Times New Roman"/>
                          <a:cs typeface="Simplified Arabic"/>
                        </a:rPr>
                        <a:t>    </a:t>
                      </a:r>
                      <a:r>
                        <a:rPr lang="ar-SA" sz="1100" b="1" dirty="0" smtClean="0">
                          <a:solidFill>
                            <a:srgbClr val="000000"/>
                          </a:solidFill>
                          <a:latin typeface="Times New Roman"/>
                          <a:ea typeface="Times New Roman"/>
                          <a:cs typeface="Simplified Arabic"/>
                        </a:rPr>
                        <a:t>150-180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30-45</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سنة إلى سنتين بعد البكالوريوس</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270510" indent="0" algn="ctr" rtl="1">
                        <a:spcBef>
                          <a:spcPts val="0"/>
                        </a:spcBef>
                        <a:spcAft>
                          <a:spcPts val="0"/>
                        </a:spcAft>
                        <a:tabLst>
                          <a:tab pos="85725" algn="l"/>
                          <a:tab pos="5849938" algn="r"/>
                        </a:tabLst>
                      </a:pPr>
                      <a:r>
                        <a:rPr lang="ar-SA" sz="1100" b="1" dirty="0">
                          <a:solidFill>
                            <a:srgbClr val="000000"/>
                          </a:solidFill>
                          <a:latin typeface="Times New Roman"/>
                          <a:ea typeface="Times New Roman"/>
                          <a:cs typeface="Simplified Arabic"/>
                        </a:rPr>
                        <a:t>ماجستير </a:t>
                      </a:r>
                      <a:r>
                        <a:rPr lang="en-US" sz="1100" b="1" dirty="0">
                          <a:solidFill>
                            <a:srgbClr val="000000"/>
                          </a:solidFill>
                          <a:latin typeface="Times New Roman"/>
                          <a:ea typeface="Times New Roman"/>
                          <a:cs typeface="Simplified Arabic"/>
                        </a:rPr>
                        <a:t>(Master)</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4938">
                <a:tc vMerge="1">
                  <a:txBody>
                    <a:bodyPr/>
                    <a:lstStyle/>
                    <a:p>
                      <a:pPr rtl="1"/>
                      <a:endParaRPr lang="ar-OM"/>
                    </a:p>
                  </a:txBody>
                  <a:tcPr/>
                </a:tc>
                <a:tc>
                  <a:txBody>
                    <a:bodyPr/>
                    <a:lstStyle/>
                    <a:p>
                      <a:pPr marL="0" marR="270510" indent="0" algn="ctr" rtl="1">
                        <a:spcBef>
                          <a:spcPts val="0"/>
                        </a:spcBef>
                        <a:spcAft>
                          <a:spcPts val="0"/>
                        </a:spcAft>
                        <a:tabLst>
                          <a:tab pos="5849938" algn="r"/>
                        </a:tabLst>
                      </a:pPr>
                      <a:r>
                        <a:rPr lang="ar-OM" sz="1100" b="1" dirty="0" smtClean="0">
                          <a:solidFill>
                            <a:srgbClr val="000000"/>
                          </a:solidFill>
                          <a:latin typeface="Times New Roman"/>
                          <a:ea typeface="Times New Roman"/>
                          <a:cs typeface="Simplified Arabic"/>
                        </a:rPr>
                        <a:t> </a:t>
                      </a:r>
                      <a:r>
                        <a:rPr lang="ar-SA" sz="1100" b="1" dirty="0" smtClean="0">
                          <a:solidFill>
                            <a:srgbClr val="000000"/>
                          </a:solidFill>
                          <a:latin typeface="Times New Roman"/>
                          <a:ea typeface="Times New Roman"/>
                          <a:cs typeface="Simplified Arabic"/>
                        </a:rPr>
                        <a:t>المستوى</a:t>
                      </a:r>
                      <a:r>
                        <a:rPr lang="en-US" sz="1100" b="1" baseline="0" dirty="0" smtClean="0">
                          <a:solidFill>
                            <a:srgbClr val="000000"/>
                          </a:solidFill>
                          <a:latin typeface="Times New Roman"/>
                          <a:ea typeface="Times New Roman"/>
                          <a:cs typeface="Simplified Arabic"/>
                        </a:rPr>
                        <a:t> </a:t>
                      </a:r>
                      <a:r>
                        <a:rPr lang="ar-SA" sz="1100" b="1" dirty="0" smtClean="0">
                          <a:solidFill>
                            <a:srgbClr val="000000"/>
                          </a:solidFill>
                          <a:latin typeface="Times New Roman"/>
                          <a:ea typeface="Times New Roman"/>
                          <a:cs typeface="Simplified Arabic"/>
                        </a:rPr>
                        <a:t>السادس</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300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75</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سنتان إلى أربع سنوات بعد الماجستير</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270510" indent="1588" algn="ctr" rtl="1">
                        <a:spcBef>
                          <a:spcPts val="0"/>
                        </a:spcBef>
                        <a:spcAft>
                          <a:spcPts val="0"/>
                        </a:spcAft>
                        <a:tabLst>
                          <a:tab pos="88900" algn="l"/>
                          <a:tab pos="5849938" algn="r"/>
                        </a:tabLst>
                      </a:pPr>
                      <a:r>
                        <a:rPr lang="ar-SA" sz="1100" b="1" dirty="0">
                          <a:solidFill>
                            <a:srgbClr val="000000"/>
                          </a:solidFill>
                          <a:latin typeface="Times New Roman"/>
                          <a:ea typeface="Times New Roman"/>
                          <a:cs typeface="Simplified Arabic"/>
                        </a:rPr>
                        <a:t>دكتوراه</a:t>
                      </a:r>
                      <a:r>
                        <a:rPr lang="en-US" sz="1100" b="1" dirty="0">
                          <a:solidFill>
                            <a:srgbClr val="000000"/>
                          </a:solidFill>
                          <a:latin typeface="Times New Roman"/>
                          <a:ea typeface="Times New Roman"/>
                          <a:cs typeface="Simplified Arabic"/>
                        </a:rPr>
                        <a:t> (Doctorate</a:t>
                      </a:r>
                      <a:r>
                        <a:rPr lang="en-US" sz="1100" b="1" dirty="0" smtClean="0">
                          <a:solidFill>
                            <a:srgbClr val="000000"/>
                          </a:solidFill>
                          <a:latin typeface="Times New Roman"/>
                          <a:ea typeface="Times New Roman"/>
                          <a:cs typeface="Simplified Arabic"/>
                        </a:rPr>
                        <a:t>)  </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09600" y="1219200"/>
            <a:ext cx="7543800" cy="830997"/>
          </a:xfrm>
          <a:prstGeom prst="rect">
            <a:avLst/>
          </a:prstGeom>
          <a:noFill/>
        </p:spPr>
        <p:txBody>
          <a:bodyPr wrap="square" rtlCol="1">
            <a:spAutoFit/>
          </a:bodyPr>
          <a:lstStyle/>
          <a:p>
            <a:pPr algn="justLow" rtl="1"/>
            <a:r>
              <a:rPr lang="ar-OM" sz="2400" b="1" dirty="0" smtClean="0">
                <a:solidFill>
                  <a:srgbClr val="C00000"/>
                </a:solidFill>
              </a:rPr>
              <a:t>وضعت الهيئة العمانية للاعتماد الأكاديمي الإطارالوطني للمؤهلات المعمول به حاليا، وهو يقتصر على المؤهلات العلمية في التعليم العالي الأكاديمي.</a:t>
            </a:r>
            <a:endParaRPr lang="ar-OM"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7" name="TextBox 6"/>
          <p:cNvSpPr txBox="1"/>
          <p:nvPr/>
        </p:nvSpPr>
        <p:spPr>
          <a:xfrm>
            <a:off x="457200" y="1314271"/>
            <a:ext cx="8229600" cy="1200329"/>
          </a:xfrm>
          <a:prstGeom prst="rect">
            <a:avLst/>
          </a:prstGeom>
          <a:noFill/>
        </p:spPr>
        <p:txBody>
          <a:bodyPr wrap="square" rtlCol="1">
            <a:spAutoFit/>
          </a:bodyPr>
          <a:lstStyle/>
          <a:p>
            <a:pPr algn="justLow" rtl="1"/>
            <a:r>
              <a:rPr lang="ar-OM" sz="2400" b="1" dirty="0" smtClean="0">
                <a:solidFill>
                  <a:srgbClr val="C00000"/>
                </a:solidFill>
              </a:rPr>
              <a:t>هناك حاجة لإطار شامل يتضمن كافة أنواع ومستويات التعليم بما فيها المؤهلات الأكاديمية والاحترافية والمهنية والمدرسية، لتأطير كافة الأنشطة التعليمية وتوفير مسارات مختلفة لاستمرارية التعليم والاعتراف بالإنجازات السابقة.</a:t>
            </a:r>
          </a:p>
        </p:txBody>
      </p:sp>
      <p:pic>
        <p:nvPicPr>
          <p:cNvPr id="9" name="Picture 4" descr="QF1-1.jpg"/>
          <p:cNvPicPr>
            <a:picLocks noChangeAspect="1" noChangeArrowheads="1"/>
          </p:cNvPicPr>
          <p:nvPr/>
        </p:nvPicPr>
        <p:blipFill>
          <a:blip r:embed="rId3" cstate="print"/>
          <a:srcRect/>
          <a:stretch>
            <a:fillRect/>
          </a:stretch>
        </p:blipFill>
        <p:spPr bwMode="auto">
          <a:xfrm>
            <a:off x="685800" y="2514599"/>
            <a:ext cx="7924800" cy="3733801"/>
          </a:xfrm>
          <a:prstGeom prst="rect">
            <a:avLst/>
          </a:prstGeom>
          <a:noFill/>
        </p:spPr>
      </p:pic>
      <p:sp>
        <p:nvSpPr>
          <p:cNvPr id="8" name="Title 7"/>
          <p:cNvSpPr>
            <a:spLocks noGrp="1"/>
          </p:cNvSpPr>
          <p:nvPr>
            <p:ph type="ctrTitle"/>
          </p:nvPr>
        </p:nvSpPr>
        <p:spPr>
          <a:xfrm>
            <a:off x="838200" y="533400"/>
            <a:ext cx="7772400" cy="685800"/>
          </a:xfrm>
        </p:spPr>
        <p:txBody>
          <a:bodyPr>
            <a:normAutofit fontScale="90000"/>
          </a:bodyPr>
          <a:lstStyle/>
          <a:p>
            <a:r>
              <a:rPr lang="ar-OM" sz="3600" b="1" dirty="0" smtClean="0"/>
              <a:t>الإطار </a:t>
            </a:r>
            <a:r>
              <a:rPr lang="ar-OM" sz="3600" b="1" dirty="0" smtClean="0"/>
              <a:t>الوطني </a:t>
            </a:r>
            <a:r>
              <a:rPr lang="ar-OM" sz="3600" b="1" dirty="0" smtClean="0"/>
              <a:t>للمؤهلات</a:t>
            </a:r>
            <a:r>
              <a:rPr lang="ar-OM" sz="3200" b="1" dirty="0" smtClean="0"/>
              <a:t/>
            </a:r>
            <a:br>
              <a:rPr lang="ar-OM" sz="3200" b="1" dirty="0" smtClean="0"/>
            </a:br>
            <a:r>
              <a:rPr lang="ar-OM" sz="3200" b="1" dirty="0" smtClean="0"/>
              <a:t>الحاجة لإطار شامل</a:t>
            </a:r>
            <a:endParaRPr lang="ar-OM" sz="3200" dirty="0"/>
          </a:p>
        </p:txBody>
      </p:sp>
      <p:sp>
        <p:nvSpPr>
          <p:cNvPr id="11" name="Rectangle 10"/>
          <p:cNvSpPr/>
          <p:nvPr/>
        </p:nvSpPr>
        <p:spPr>
          <a:xfrm>
            <a:off x="609600" y="6215390"/>
            <a:ext cx="7924800" cy="261610"/>
          </a:xfrm>
          <a:prstGeom prst="rect">
            <a:avLst/>
          </a:prstGeom>
        </p:spPr>
        <p:txBody>
          <a:bodyPr wrap="square">
            <a:spAutoFit/>
          </a:bodyPr>
          <a:lstStyle/>
          <a:p>
            <a:pPr marL="812800" indent="-812800" algn="l" rtl="1"/>
            <a:r>
              <a:rPr lang="en-GB" sz="1100" b="1" i="1" dirty="0" smtClean="0">
                <a:solidFill>
                  <a:schemeClr val="accent1"/>
                </a:solidFill>
              </a:rPr>
              <a:t>http</a:t>
            </a:r>
            <a:r>
              <a:rPr lang="en-GB" sz="1100" b="1" i="1" dirty="0" smtClean="0">
                <a:solidFill>
                  <a:schemeClr val="accent1"/>
                </a:solidFill>
              </a:rPr>
              <a:t>://www.nqa.gov.ae/En/qfemirates/qualificationsframework/pages/structureframework.aspx</a:t>
            </a:r>
            <a:endParaRPr lang="ar-OM" sz="1100" b="1" i="1"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228601"/>
            <a:ext cx="7772400" cy="1142999"/>
          </a:xfrm>
        </p:spPr>
        <p:txBody>
          <a:bodyPr>
            <a:normAutofit/>
          </a:bodyPr>
          <a:lstStyle/>
          <a:p>
            <a:r>
              <a:rPr lang="ar-OM" sz="3200" b="1" dirty="0" smtClean="0"/>
              <a:t>تاسعا: الخطوات القادمة</a:t>
            </a:r>
            <a:r>
              <a:rPr lang="ar-OM" sz="4000" b="1" dirty="0" smtClean="0"/>
              <a:t/>
            </a:r>
            <a:br>
              <a:rPr lang="ar-OM" sz="4000" b="1" dirty="0" smtClean="0"/>
            </a:br>
            <a:r>
              <a:rPr lang="ar-OM" sz="2800" b="1" dirty="0" smtClean="0"/>
              <a:t>(أ) الاعتماد المؤسسي</a:t>
            </a:r>
            <a:endParaRPr lang="en-US" sz="2800" b="1" dirty="0"/>
          </a:p>
        </p:txBody>
      </p:sp>
      <p:sp>
        <p:nvSpPr>
          <p:cNvPr id="3" name="Subtitle 2"/>
          <p:cNvSpPr>
            <a:spLocks noGrp="1"/>
          </p:cNvSpPr>
          <p:nvPr>
            <p:ph type="subTitle" idx="1"/>
          </p:nvPr>
        </p:nvSpPr>
        <p:spPr>
          <a:xfrm>
            <a:off x="381000" y="1371600"/>
            <a:ext cx="8458200" cy="1143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lvl="1" indent="-457200" algn="justLow">
              <a:buFont typeface="Wingdings" pitchFamily="2" charset="2"/>
              <a:buChar char="ü"/>
            </a:pPr>
            <a:r>
              <a:rPr lang="ar-OM" sz="2400" b="1" dirty="0" smtClean="0">
                <a:solidFill>
                  <a:schemeClr val="dk1"/>
                </a:solidFill>
                <a:cs typeface="+mj-cs"/>
              </a:rPr>
              <a:t>الاستمرار في تدقيق جودة مؤسسات التعليم العالي، حسب الجدول الوطني للتدقيق، والمنشور على الموقع الإلكتروني للهيئة، ومراجعة نتائج الدورة الأولى للتدقيق</a:t>
            </a:r>
          </a:p>
          <a:p>
            <a:pPr marL="361950" indent="-361950" algn="justLow">
              <a:buFont typeface="Wingdings" pitchFamily="2" charset="2"/>
              <a:buChar char="ü"/>
            </a:pPr>
            <a:endParaRPr lang="ar-OM" sz="2600" b="1" dirty="0" smtClean="0">
              <a:cs typeface="+mj-cs"/>
            </a:endParaRPr>
          </a:p>
          <a:p>
            <a:pPr algn="justLow"/>
            <a:endParaRPr lang="en-US" dirty="0"/>
          </a:p>
        </p:txBody>
      </p:sp>
      <p:sp>
        <p:nvSpPr>
          <p:cNvPr id="5" name="Rectangle 4"/>
          <p:cNvSpPr/>
          <p:nvPr/>
        </p:nvSpPr>
        <p:spPr>
          <a:xfrm>
            <a:off x="381000" y="3436203"/>
            <a:ext cx="8458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61950" indent="-361950" algn="justLow" rtl="1">
              <a:buFont typeface="Wingdings" pitchFamily="2" charset="2"/>
              <a:buChar char="ü"/>
            </a:pPr>
            <a:r>
              <a:rPr lang="ar-OM" sz="2400" b="1" dirty="0" smtClean="0">
                <a:cs typeface="+mj-cs"/>
              </a:rPr>
              <a:t>إعداد النسخة النهائية من معايير وإجراءات الاعتماد </a:t>
            </a:r>
            <a:r>
              <a:rPr lang="ar-OM" sz="2400" b="1" dirty="0" smtClean="0">
                <a:cs typeface="+mj-cs"/>
              </a:rPr>
              <a:t>المؤسسي، مع أخذ نتائج التقويم التجريبي بالاعتبار</a:t>
            </a:r>
            <a:endParaRPr lang="ar-OM" sz="2400" dirty="0" smtClean="0">
              <a:cs typeface="+mj-cs"/>
            </a:endParaRPr>
          </a:p>
        </p:txBody>
      </p:sp>
      <p:sp>
        <p:nvSpPr>
          <p:cNvPr id="6" name="TextBox 5"/>
          <p:cNvSpPr txBox="1"/>
          <p:nvPr/>
        </p:nvSpPr>
        <p:spPr>
          <a:xfrm>
            <a:off x="381000" y="4731603"/>
            <a:ext cx="8458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lvl="1" indent="-457200" algn="justLow" rtl="1">
              <a:buFont typeface="Wingdings" pitchFamily="2" charset="2"/>
              <a:buChar char="ü"/>
            </a:pPr>
            <a:r>
              <a:rPr lang="ar-OM" sz="2400" b="1" dirty="0" smtClean="0">
                <a:cs typeface="+mj-cs"/>
              </a:rPr>
              <a:t>تدريب قطاع التعليم العالي والمراجعين الخارجيين على عمليات التقويم مقابل المعايير المؤسسية</a:t>
            </a:r>
            <a:endParaRPr lang="ar-OM" sz="2400" b="1" dirty="0">
              <a:cs typeface="+mj-cs"/>
            </a:endParaRPr>
          </a:p>
        </p:txBody>
      </p:sp>
      <p:sp>
        <p:nvSpPr>
          <p:cNvPr id="7" name="TextBox 6"/>
          <p:cNvSpPr txBox="1"/>
          <p:nvPr/>
        </p:nvSpPr>
        <p:spPr>
          <a:xfrm>
            <a:off x="381000" y="4262735"/>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361950" indent="-361950" algn="justLow" rtl="1">
              <a:buFont typeface="Wingdings" pitchFamily="2" charset="2"/>
              <a:buChar char="ü"/>
            </a:pPr>
            <a:r>
              <a:rPr lang="ar-OM" sz="2400" b="1" dirty="0" smtClean="0">
                <a:cs typeface="+mj-cs"/>
              </a:rPr>
              <a:t>نشر الدليل الإسترشادي للمرحلة الثانية من الاعتماد المؤسسي</a:t>
            </a:r>
            <a:endParaRPr lang="ar-OM" sz="2400" b="1" dirty="0">
              <a:cs typeface="+mj-cs"/>
            </a:endParaRPr>
          </a:p>
        </p:txBody>
      </p:sp>
      <p:sp>
        <p:nvSpPr>
          <p:cNvPr id="10" name="Rectangle 9"/>
          <p:cNvSpPr/>
          <p:nvPr/>
        </p:nvSpPr>
        <p:spPr>
          <a:xfrm>
            <a:off x="381000" y="5569803"/>
            <a:ext cx="84582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61950" indent="-361950" algn="justLow" rtl="1">
              <a:buFont typeface="Wingdings" pitchFamily="2" charset="2"/>
              <a:buChar char="ü"/>
            </a:pPr>
            <a:r>
              <a:rPr lang="ar-OM" sz="2400" b="1" dirty="0" smtClean="0">
                <a:cs typeface="+mj-cs"/>
              </a:rPr>
              <a:t>البدء بالإعداد لتنفيذ المرحلة الثانية من الاعتماد المؤسسي </a:t>
            </a:r>
            <a:r>
              <a:rPr lang="ar-OM" sz="2400" b="1" dirty="0" smtClean="0">
                <a:cs typeface="+mj-cs"/>
              </a:rPr>
              <a:t>للدفعة </a:t>
            </a:r>
            <a:r>
              <a:rPr lang="ar-OM" sz="2400" b="1" dirty="0" smtClean="0">
                <a:cs typeface="+mj-cs"/>
              </a:rPr>
              <a:t>الأولى من المؤسسات والتي ستقدم طلباتها </a:t>
            </a:r>
            <a:r>
              <a:rPr lang="ar-OM" sz="2400" b="1" dirty="0" smtClean="0">
                <a:cs typeface="+mj-cs"/>
              </a:rPr>
              <a:t> للتقويم في </a:t>
            </a:r>
            <a:r>
              <a:rPr lang="ar-OM" sz="2400" b="1" dirty="0" smtClean="0">
                <a:cs typeface="+mj-cs"/>
              </a:rPr>
              <a:t>أغسطس / سبتمبر </a:t>
            </a:r>
            <a:r>
              <a:rPr lang="ar-OM" b="1" dirty="0" smtClean="0"/>
              <a:t>2015</a:t>
            </a:r>
            <a:endParaRPr lang="ar-OM" b="1" dirty="0"/>
          </a:p>
        </p:txBody>
      </p:sp>
      <p:sp>
        <p:nvSpPr>
          <p:cNvPr id="11" name="Subtitle 2"/>
          <p:cNvSpPr txBox="1">
            <a:spLocks/>
          </p:cNvSpPr>
          <p:nvPr/>
        </p:nvSpPr>
        <p:spPr>
          <a:xfrm>
            <a:off x="381000" y="2514600"/>
            <a:ext cx="8458200" cy="9144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1">
            <a:normAutofit/>
          </a:bodyPr>
          <a:lstStyle/>
          <a:p>
            <a:pPr marL="361950" marR="0" lvl="0" indent="-361950" algn="justLow" defTabSz="914400" rtl="1" eaLnBrk="1" fontAlgn="auto" latinLnBrk="0" hangingPunct="1">
              <a:lnSpc>
                <a:spcPct val="100000"/>
              </a:lnSpc>
              <a:spcBef>
                <a:spcPct val="20000"/>
              </a:spcBef>
              <a:spcAft>
                <a:spcPts val="0"/>
              </a:spcAft>
              <a:buClrTx/>
              <a:buSzTx/>
              <a:buFont typeface="Wingdings" pitchFamily="2" charset="2"/>
              <a:buChar char="ü"/>
              <a:tabLst/>
              <a:defRPr/>
            </a:pPr>
            <a:r>
              <a:rPr lang="ar-OM" sz="2400" b="1" dirty="0" smtClean="0">
                <a:cs typeface="+mj-cs"/>
              </a:rPr>
              <a:t>الانتهاء من التقويم التجريبي (المرحلة الثانية للاعتماد المؤسسي) لإثنين من مؤسسات التعليم العالي الخاصة، في مطلع العام 2015م</a:t>
            </a:r>
          </a:p>
          <a:p>
            <a:pPr marL="0" marR="0" lvl="0" indent="0" algn="justLow"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lide(fromBottom)">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Bottom)">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Bottom)">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7"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381001"/>
            <a:ext cx="7772400" cy="1142999"/>
          </a:xfrm>
        </p:spPr>
        <p:txBody>
          <a:bodyPr>
            <a:normAutofit/>
          </a:bodyPr>
          <a:lstStyle/>
          <a:p>
            <a:r>
              <a:rPr lang="ar-OM" sz="3200" b="1" dirty="0" smtClean="0"/>
              <a:t>تاسعا: الخطوات القادمة</a:t>
            </a:r>
            <a:r>
              <a:rPr lang="ar-OM" sz="4000" b="1" dirty="0" smtClean="0"/>
              <a:t/>
            </a:r>
            <a:br>
              <a:rPr lang="ar-OM" sz="4000" b="1" dirty="0" smtClean="0"/>
            </a:br>
            <a:r>
              <a:rPr lang="ar-OM" sz="2800" b="1" dirty="0" smtClean="0"/>
              <a:t>(ب) الاعتماد البرنامجي</a:t>
            </a:r>
            <a:endParaRPr lang="en-US" sz="2800" b="1" dirty="0"/>
          </a:p>
        </p:txBody>
      </p:sp>
      <p:sp>
        <p:nvSpPr>
          <p:cNvPr id="5" name="Rectangle 4"/>
          <p:cNvSpPr/>
          <p:nvPr/>
        </p:nvSpPr>
        <p:spPr>
          <a:xfrm>
            <a:off x="381000" y="2598003"/>
            <a:ext cx="84582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61950" indent="-361950" algn="justLow" rtl="1">
              <a:buFont typeface="Wingdings" pitchFamily="2" charset="2"/>
              <a:buChar char="ü"/>
            </a:pPr>
            <a:r>
              <a:rPr lang="ar-OM" sz="2400" b="1" dirty="0" smtClean="0">
                <a:cs typeface="+mj-cs"/>
              </a:rPr>
              <a:t>إعداد النسخة النهائية من معايير وإجراءات الاعتماد </a:t>
            </a:r>
            <a:r>
              <a:rPr lang="ar-OM" sz="2400" b="1" dirty="0" smtClean="0">
                <a:cs typeface="+mj-cs"/>
              </a:rPr>
              <a:t>البرنامجي، مع أخذ نتائج التقويم التجريبي للبرامج  بنظر الاعتبار</a:t>
            </a:r>
            <a:endParaRPr lang="ar-OM" sz="2400" dirty="0" smtClean="0">
              <a:cs typeface="+mj-cs"/>
            </a:endParaRPr>
          </a:p>
        </p:txBody>
      </p:sp>
      <p:sp>
        <p:nvSpPr>
          <p:cNvPr id="6" name="TextBox 5"/>
          <p:cNvSpPr txBox="1"/>
          <p:nvPr/>
        </p:nvSpPr>
        <p:spPr>
          <a:xfrm>
            <a:off x="381000" y="3893403"/>
            <a:ext cx="84582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lvl="1" indent="-457200" algn="justLow" rtl="1">
              <a:buFont typeface="Wingdings" pitchFamily="2" charset="2"/>
              <a:buChar char="ü"/>
            </a:pPr>
            <a:r>
              <a:rPr lang="ar-OM" sz="2400" b="1" dirty="0" smtClean="0">
                <a:cs typeface="+mj-cs"/>
              </a:rPr>
              <a:t>تدريب قطاع التعليم العالي والمراجعين الخارجيين على عمليات الاعتماد البرنامجي</a:t>
            </a:r>
            <a:endParaRPr lang="ar-OM" sz="2400" b="1" dirty="0">
              <a:cs typeface="+mj-cs"/>
            </a:endParaRPr>
          </a:p>
        </p:txBody>
      </p:sp>
      <p:sp>
        <p:nvSpPr>
          <p:cNvPr id="7" name="TextBox 6"/>
          <p:cNvSpPr txBox="1"/>
          <p:nvPr/>
        </p:nvSpPr>
        <p:spPr>
          <a:xfrm>
            <a:off x="381000" y="3424535"/>
            <a:ext cx="8458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marL="361950" indent="-361950" algn="justLow" rtl="1">
              <a:buFont typeface="Wingdings" pitchFamily="2" charset="2"/>
              <a:buChar char="ü"/>
            </a:pPr>
            <a:r>
              <a:rPr lang="ar-OM" sz="2400" b="1" dirty="0" smtClean="0">
                <a:cs typeface="+mj-cs"/>
              </a:rPr>
              <a:t>نشر الدليل الإسترشادي للاعتماد البرنامجي</a:t>
            </a:r>
            <a:endParaRPr lang="ar-OM" sz="2400" b="1" dirty="0">
              <a:cs typeface="+mj-cs"/>
            </a:endParaRPr>
          </a:p>
        </p:txBody>
      </p:sp>
      <p:sp>
        <p:nvSpPr>
          <p:cNvPr id="10" name="Rectangle 9"/>
          <p:cNvSpPr/>
          <p:nvPr/>
        </p:nvSpPr>
        <p:spPr>
          <a:xfrm>
            <a:off x="381000" y="5188803"/>
            <a:ext cx="84582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61950" indent="-361950" algn="justLow" rtl="1">
              <a:buFont typeface="Wingdings" pitchFamily="2" charset="2"/>
              <a:buChar char="ü"/>
            </a:pPr>
            <a:r>
              <a:rPr lang="ar-OM" sz="2400" b="1" dirty="0" smtClean="0">
                <a:cs typeface="+mj-cs"/>
              </a:rPr>
              <a:t>تطوير إجراءات تدقيق البرامج التأسيسية العامة مقابل المعايير الوطنية لهذه البرامج، ووضع جدول زمني للتدقيق</a:t>
            </a:r>
            <a:endParaRPr lang="ar-OM" b="1" dirty="0"/>
          </a:p>
        </p:txBody>
      </p:sp>
      <p:sp>
        <p:nvSpPr>
          <p:cNvPr id="11" name="Subtitle 2"/>
          <p:cNvSpPr txBox="1">
            <a:spLocks/>
          </p:cNvSpPr>
          <p:nvPr/>
        </p:nvSpPr>
        <p:spPr>
          <a:xfrm>
            <a:off x="381000" y="1676400"/>
            <a:ext cx="8458200" cy="9144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1">
            <a:normAutofit/>
          </a:bodyPr>
          <a:lstStyle/>
          <a:p>
            <a:pPr marL="361950" marR="0" lvl="0" indent="-361950" algn="justLow" rtl="1" fontAlgn="auto">
              <a:lnSpc>
                <a:spcPct val="100000"/>
              </a:lnSpc>
              <a:spcBef>
                <a:spcPct val="20000"/>
              </a:spcBef>
              <a:spcAft>
                <a:spcPts val="0"/>
              </a:spcAft>
              <a:buClrTx/>
              <a:buSzTx/>
              <a:buFont typeface="Wingdings" pitchFamily="2" charset="2"/>
              <a:buChar char="ü"/>
              <a:tabLst/>
              <a:defRPr/>
            </a:pPr>
            <a:r>
              <a:rPr lang="ar-OM" sz="2400" b="1" dirty="0" smtClean="0">
                <a:cs typeface="+mj-cs"/>
              </a:rPr>
              <a:t>الانتهاء من التقويم التجريبي لإثنين من برامج التعليم العالي التي تقدمها المؤسسات الخاصة، في مطلع العام 2015م</a:t>
            </a:r>
          </a:p>
          <a:p>
            <a:pPr marL="0" marR="0" lvl="0" indent="0" algn="justLow"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TextBox 14"/>
          <p:cNvSpPr txBox="1"/>
          <p:nvPr/>
        </p:nvSpPr>
        <p:spPr>
          <a:xfrm>
            <a:off x="381000" y="4719935"/>
            <a:ext cx="8458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lvl="1" indent="-457200" algn="justLow" rtl="1">
              <a:buFont typeface="Wingdings" pitchFamily="2" charset="2"/>
              <a:buChar char="ü"/>
            </a:pPr>
            <a:r>
              <a:rPr lang="ar-OM" sz="2400" b="1" dirty="0" smtClean="0">
                <a:cs typeface="+mj-cs"/>
              </a:rPr>
              <a:t>وضع جدول زمني لعمليات الاعتماد البرنامجي</a:t>
            </a:r>
            <a:endParaRPr lang="ar-OM" sz="2400" b="1"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228600"/>
            <a:ext cx="7772400" cy="1295399"/>
          </a:xfrm>
        </p:spPr>
        <p:txBody>
          <a:bodyPr>
            <a:normAutofit/>
          </a:bodyPr>
          <a:lstStyle/>
          <a:p>
            <a:r>
              <a:rPr lang="ar-OM" sz="4000" b="1" dirty="0" smtClean="0"/>
              <a:t>تاسعا: الخطوات القادمة</a:t>
            </a:r>
            <a:br>
              <a:rPr lang="ar-OM" sz="4000" b="1" dirty="0" smtClean="0"/>
            </a:br>
            <a:r>
              <a:rPr lang="ar-OM" sz="3200" b="1" dirty="0" smtClean="0"/>
              <a:t>(ج) تطوير الإطار الوطني للمؤهلات</a:t>
            </a:r>
            <a:endParaRPr lang="en-US" sz="3200" b="1" dirty="0"/>
          </a:p>
        </p:txBody>
      </p:sp>
      <p:sp>
        <p:nvSpPr>
          <p:cNvPr id="5" name="Rectangle 4"/>
          <p:cNvSpPr/>
          <p:nvPr/>
        </p:nvSpPr>
        <p:spPr>
          <a:xfrm>
            <a:off x="381000" y="2551093"/>
            <a:ext cx="84582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61950" indent="-361950" algn="justLow" rtl="1">
              <a:buFont typeface="Wingdings" pitchFamily="2" charset="2"/>
              <a:buChar char="ü"/>
            </a:pPr>
            <a:r>
              <a:rPr lang="ar-OM" sz="2800" b="1" dirty="0" smtClean="0">
                <a:cs typeface="+mj-cs"/>
              </a:rPr>
              <a:t>التفاوض مع بيت خبرة متخصص للنظر في إمكانية إسناد المشروع إليه، بناء على مقترح التطوير المعد من قبل الهيئة  </a:t>
            </a:r>
            <a:endParaRPr lang="ar-OM" sz="2800" dirty="0" smtClean="0">
              <a:cs typeface="+mj-cs"/>
            </a:endParaRPr>
          </a:p>
        </p:txBody>
      </p:sp>
      <p:sp>
        <p:nvSpPr>
          <p:cNvPr id="7" name="TextBox 6"/>
          <p:cNvSpPr txBox="1"/>
          <p:nvPr/>
        </p:nvSpPr>
        <p:spPr>
          <a:xfrm>
            <a:off x="381000" y="3505200"/>
            <a:ext cx="84582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marL="361950" indent="-361950" algn="justLow" rtl="1">
              <a:buFont typeface="Wingdings" pitchFamily="2" charset="2"/>
              <a:buChar char="ü"/>
            </a:pPr>
            <a:r>
              <a:rPr lang="ar-OM" sz="2800" b="1" dirty="0" smtClean="0">
                <a:cs typeface="+mj-cs"/>
              </a:rPr>
              <a:t>عرض مقترح التطوير ونتائج التفاوض على اللجنة الإشرافية، لإبداء ملاحظات ومرئيات الجهات المختلفة التي يمثلها أعضاء اللجنة </a:t>
            </a:r>
            <a:endParaRPr lang="ar-OM" sz="2800" b="1" dirty="0">
              <a:cs typeface="+mj-cs"/>
            </a:endParaRPr>
          </a:p>
        </p:txBody>
      </p:sp>
      <p:sp>
        <p:nvSpPr>
          <p:cNvPr id="10" name="Rectangle 9"/>
          <p:cNvSpPr/>
          <p:nvPr/>
        </p:nvSpPr>
        <p:spPr>
          <a:xfrm>
            <a:off x="381000" y="5065693"/>
            <a:ext cx="84582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61950" indent="-361950" algn="justLow" rtl="1">
              <a:buFont typeface="Wingdings" pitchFamily="2" charset="2"/>
              <a:buChar char="ü"/>
            </a:pPr>
            <a:r>
              <a:rPr lang="ar-OM" sz="2800" b="1" dirty="0" smtClean="0">
                <a:cs typeface="+mj-cs"/>
              </a:rPr>
              <a:t>إسناد المشروع لبيت خبرة متخصص، لتطوير الإطار الحالي، ليصبح شاملا لمختلف أنواع المؤهلات، والبدء بتنفيذه بنهاية العام 2016م. </a:t>
            </a:r>
            <a:endParaRPr lang="ar-OM" sz="2800" b="1" dirty="0"/>
          </a:p>
        </p:txBody>
      </p:sp>
      <p:sp>
        <p:nvSpPr>
          <p:cNvPr id="11" name="Subtitle 2"/>
          <p:cNvSpPr txBox="1">
            <a:spLocks/>
          </p:cNvSpPr>
          <p:nvPr/>
        </p:nvSpPr>
        <p:spPr>
          <a:xfrm>
            <a:off x="381000" y="1524000"/>
            <a:ext cx="8458200" cy="10668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1">
            <a:normAutofit fontScale="92500"/>
          </a:bodyPr>
          <a:lstStyle/>
          <a:p>
            <a:pPr marL="361950" marR="0" lvl="0" indent="-361950" algn="justLow" rtl="1" fontAlgn="auto">
              <a:lnSpc>
                <a:spcPct val="100000"/>
              </a:lnSpc>
              <a:spcBef>
                <a:spcPct val="20000"/>
              </a:spcBef>
              <a:spcAft>
                <a:spcPts val="0"/>
              </a:spcAft>
              <a:buClrTx/>
              <a:buSzTx/>
              <a:buFont typeface="Wingdings" pitchFamily="2" charset="2"/>
              <a:buChar char="ü"/>
              <a:tabLst/>
              <a:defRPr/>
            </a:pPr>
            <a:r>
              <a:rPr lang="ar-OM" sz="3000" b="1" dirty="0" smtClean="0">
                <a:cs typeface="+mj-cs"/>
              </a:rPr>
              <a:t>إعادة تشكيل اللجنة الإشرافية على تطوير الإطار الوطني للمؤهلات، لتشمل الجهات المعنية الأخرى الغير ممثلة في اللجنة حاليا</a:t>
            </a:r>
            <a:endParaRPr lang="ar-OM" sz="3000" b="1" dirty="0" smtClean="0">
              <a:cs typeface="+mj-cs"/>
            </a:endParaRPr>
          </a:p>
          <a:p>
            <a:pPr marL="0" marR="0" lvl="0" indent="0" algn="justLow"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TextBox 14"/>
          <p:cNvSpPr txBox="1"/>
          <p:nvPr/>
        </p:nvSpPr>
        <p:spPr>
          <a:xfrm>
            <a:off x="381000" y="4505980"/>
            <a:ext cx="84582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lvl="1" indent="-457200" algn="justLow" rtl="1">
              <a:buFont typeface="Wingdings" pitchFamily="2" charset="2"/>
              <a:buChar char="ü"/>
            </a:pPr>
            <a:r>
              <a:rPr lang="ar-OM" sz="2800" b="1" dirty="0" smtClean="0">
                <a:cs typeface="+mj-cs"/>
              </a:rPr>
              <a:t>إعداد المقترح النهائي ورفعه لجلس التعليم الموقر، للاعتماده</a:t>
            </a:r>
            <a:endParaRPr lang="ar-OM" sz="2800" b="1"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3" cstate="print"/>
          <a:stretch>
            <a:fillRect/>
          </a:stretch>
        </p:blipFill>
        <p:spPr>
          <a:xfrm>
            <a:off x="0" y="76737"/>
            <a:ext cx="9144000" cy="6857463"/>
          </a:xfrm>
          <a:prstGeom prst="rect">
            <a:avLst/>
          </a:prstGeom>
        </p:spPr>
      </p:pic>
      <p:sp>
        <p:nvSpPr>
          <p:cNvPr id="9" name="Rounded Rectangle 8"/>
          <p:cNvSpPr/>
          <p:nvPr/>
        </p:nvSpPr>
        <p:spPr>
          <a:xfrm>
            <a:off x="2971800" y="1752600"/>
            <a:ext cx="5638800" cy="22860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r>
              <a:rPr lang="ar-OM" sz="4000" b="1" dirty="0" smtClean="0">
                <a:solidFill>
                  <a:schemeClr val="tx1"/>
                </a:solidFill>
              </a:rPr>
              <a:t>ثانيا: جودة التعليم العالي</a:t>
            </a:r>
          </a:p>
          <a:p>
            <a:pPr algn="ctr" rtl="1"/>
            <a:r>
              <a:rPr lang="ar-OM" sz="4000" b="1" dirty="0" smtClean="0">
                <a:solidFill>
                  <a:schemeClr val="tx1"/>
                </a:solidFill>
              </a:rPr>
              <a:t>في سلطنة عمان،</a:t>
            </a:r>
            <a:r>
              <a:rPr lang="ar-OM" sz="4000" b="1" dirty="0" smtClean="0">
                <a:solidFill>
                  <a:schemeClr val="bg1"/>
                </a:solidFill>
              </a:rPr>
              <a:t/>
            </a:r>
            <a:br>
              <a:rPr lang="ar-OM" sz="4000" b="1" dirty="0" smtClean="0">
                <a:solidFill>
                  <a:schemeClr val="bg1"/>
                </a:solidFill>
              </a:rPr>
            </a:br>
            <a:r>
              <a:rPr lang="ar-OM" sz="4000" b="1" dirty="0" smtClean="0">
                <a:solidFill>
                  <a:srgbClr val="C00000"/>
                </a:solidFill>
              </a:rPr>
              <a:t>مسؤولية من؟</a:t>
            </a:r>
            <a:r>
              <a:rPr lang="ar-OM" sz="1600" dirty="0" smtClean="0">
                <a:solidFill>
                  <a:schemeClr val="bg1"/>
                </a:solidFill>
              </a:rPr>
              <a:t> </a:t>
            </a:r>
            <a:endParaRPr lang="ar-OM" dirty="0"/>
          </a:p>
        </p:txBody>
      </p:sp>
      <p:pic>
        <p:nvPicPr>
          <p:cNvPr id="47106" name="Picture 2" descr="http://moodle2.rockyview.ab.ca/pluginfile.php/69694/mod_book/chapter/27349/fin1020/images/fin1020_015_l.jpg"/>
          <p:cNvPicPr>
            <a:picLocks noChangeAspect="1" noChangeArrowheads="1"/>
          </p:cNvPicPr>
          <p:nvPr/>
        </p:nvPicPr>
        <p:blipFill>
          <a:blip r:embed="rId4" cstate="print"/>
          <a:srcRect/>
          <a:stretch>
            <a:fillRect/>
          </a:stretch>
        </p:blipFill>
        <p:spPr bwMode="auto">
          <a:xfrm>
            <a:off x="533400" y="2209800"/>
            <a:ext cx="2362200" cy="3686580"/>
          </a:xfrm>
          <a:prstGeom prst="rect">
            <a:avLst/>
          </a:prstGeom>
          <a:noFill/>
        </p:spPr>
      </p:pic>
      <p:sp>
        <p:nvSpPr>
          <p:cNvPr id="13" name="Rectangle 12"/>
          <p:cNvSpPr/>
          <p:nvPr/>
        </p:nvSpPr>
        <p:spPr>
          <a:xfrm>
            <a:off x="609600" y="6198513"/>
            <a:ext cx="5410200" cy="430887"/>
          </a:xfrm>
          <a:prstGeom prst="rect">
            <a:avLst/>
          </a:prstGeom>
        </p:spPr>
        <p:txBody>
          <a:bodyPr wrap="square">
            <a:spAutoFit/>
          </a:bodyPr>
          <a:lstStyle/>
          <a:p>
            <a:r>
              <a:rPr lang="en-GB" sz="1100" dirty="0" smtClean="0">
                <a:solidFill>
                  <a:schemeClr val="bg1"/>
                </a:solidFill>
                <a:hlinkClick r:id="rId5"/>
              </a:rPr>
              <a:t>http://moodle2.rockyview.ab.ca/mod/book/view.php?id=55094&amp;chapterid=27349</a:t>
            </a:r>
            <a:endParaRPr lang="en-GB" sz="1100" dirty="0" smtClean="0">
              <a:solidFill>
                <a:schemeClr val="bg1"/>
              </a:solidFill>
            </a:endParaRPr>
          </a:p>
          <a:p>
            <a:endParaRPr lang="ar-OM"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68" name="Picture 36"/>
          <p:cNvPicPr>
            <a:picLocks noChangeAspect="1" noChangeArrowheads="1"/>
          </p:cNvPicPr>
          <p:nvPr/>
        </p:nvPicPr>
        <p:blipFill>
          <a:blip r:embed="rId3" cstate="print"/>
          <a:srcRect/>
          <a:stretch>
            <a:fillRect/>
          </a:stretch>
        </p:blipFill>
        <p:spPr bwMode="auto">
          <a:xfrm>
            <a:off x="4191000" y="2238375"/>
            <a:ext cx="361950" cy="657225"/>
          </a:xfrm>
          <a:prstGeom prst="rect">
            <a:avLst/>
          </a:prstGeom>
          <a:noFill/>
          <a:ln w="9525">
            <a:noFill/>
            <a:miter lim="800000"/>
            <a:headEnd/>
            <a:tailEnd/>
          </a:ln>
        </p:spPr>
      </p:pic>
      <p:pic>
        <p:nvPicPr>
          <p:cNvPr id="39" name="Picture 38" descr="PPT.jpg"/>
          <p:cNvPicPr>
            <a:picLocks noChangeAspect="1"/>
          </p:cNvPicPr>
          <p:nvPr/>
        </p:nvPicPr>
        <p:blipFill>
          <a:blip r:embed="rId4" cstate="print"/>
          <a:stretch>
            <a:fillRect/>
          </a:stretch>
        </p:blipFill>
        <p:spPr>
          <a:xfrm>
            <a:off x="0" y="0"/>
            <a:ext cx="9144000" cy="6857463"/>
          </a:xfrm>
          <a:prstGeom prst="rect">
            <a:avLst/>
          </a:prstGeom>
        </p:spPr>
      </p:pic>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44037" name="Object 5"/>
          <p:cNvGraphicFramePr>
            <a:graphicFrameLocks noChangeAspect="1"/>
          </p:cNvGraphicFramePr>
          <p:nvPr/>
        </p:nvGraphicFramePr>
        <p:xfrm>
          <a:off x="1190625" y="5286375"/>
          <a:ext cx="2085975" cy="1266825"/>
        </p:xfrm>
        <a:graphic>
          <a:graphicData uri="http://schemas.openxmlformats.org/presentationml/2006/ole">
            <p:oleObj spid="_x0000_s45059" name="Visio" r:id="rId5" imgW="1778910" imgH="1265449" progId="Visio.Drawing.11">
              <p:embed/>
            </p:oleObj>
          </a:graphicData>
        </a:graphic>
      </p:graphicFrame>
      <p:graphicFrame>
        <p:nvGraphicFramePr>
          <p:cNvPr id="44035" name="Object 3"/>
          <p:cNvGraphicFramePr>
            <a:graphicFrameLocks noChangeAspect="1"/>
          </p:cNvGraphicFramePr>
          <p:nvPr/>
        </p:nvGraphicFramePr>
        <p:xfrm>
          <a:off x="7391400" y="2619375"/>
          <a:ext cx="1371600" cy="1371600"/>
        </p:xfrm>
        <a:graphic>
          <a:graphicData uri="http://schemas.openxmlformats.org/presentationml/2006/ole">
            <p:oleObj spid="_x0000_s45061" name="Visio" r:id="rId6" imgW="1006340" imgH="1006312" progId="Visio.Drawing.11">
              <p:embed/>
            </p:oleObj>
          </a:graphicData>
        </a:graphic>
      </p:graphicFrame>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sp>
        <p:nvSpPr>
          <p:cNvPr id="440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44042" name="Object 10"/>
          <p:cNvGraphicFramePr>
            <a:graphicFrameLocks noChangeAspect="1"/>
          </p:cNvGraphicFramePr>
          <p:nvPr/>
        </p:nvGraphicFramePr>
        <p:xfrm>
          <a:off x="381000" y="2619375"/>
          <a:ext cx="1295400" cy="1295400"/>
        </p:xfrm>
        <a:graphic>
          <a:graphicData uri="http://schemas.openxmlformats.org/presentationml/2006/ole">
            <p:oleObj spid="_x0000_s45066" name="Visio" r:id="rId7" imgW="1006340" imgH="1006312" progId="Visio.Drawing.11">
              <p:embed/>
            </p:oleObj>
          </a:graphicData>
        </a:graphic>
      </p:graphicFrame>
      <p:sp>
        <p:nvSpPr>
          <p:cNvPr id="4404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sp>
        <p:nvSpPr>
          <p:cNvPr id="44046" name="Rectangle 14"/>
          <p:cNvSpPr>
            <a:spLocks noChangeArrowheads="1"/>
          </p:cNvSpPr>
          <p:nvPr/>
        </p:nvSpPr>
        <p:spPr bwMode="auto">
          <a:xfrm>
            <a:off x="0" y="533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4048" name="Object 16"/>
          <p:cNvGraphicFramePr>
            <a:graphicFrameLocks noChangeAspect="1"/>
          </p:cNvGraphicFramePr>
          <p:nvPr/>
        </p:nvGraphicFramePr>
        <p:xfrm>
          <a:off x="2510948" y="1743075"/>
          <a:ext cx="1527652" cy="1914525"/>
        </p:xfrm>
        <a:graphic>
          <a:graphicData uri="http://schemas.openxmlformats.org/presentationml/2006/ole">
            <p:oleObj spid="_x0000_s45067" name="Visio" r:id="rId8" imgW="1469828" imgH="1840137" progId="Visio.Drawing.11">
              <p:embed/>
            </p:oleObj>
          </a:graphicData>
        </a:graphic>
      </p:graphicFrame>
      <p:sp>
        <p:nvSpPr>
          <p:cNvPr id="44049" name="Rectangle 17"/>
          <p:cNvSpPr>
            <a:spLocks noChangeArrowheads="1"/>
          </p:cNvSpPr>
          <p:nvPr/>
        </p:nvSpPr>
        <p:spPr bwMode="auto">
          <a:xfrm>
            <a:off x="0" y="76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sp>
        <p:nvSpPr>
          <p:cNvPr id="44050" name="Rectangle 18"/>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sp>
        <p:nvSpPr>
          <p:cNvPr id="44051" name="Rectangle 19"/>
          <p:cNvSpPr>
            <a:spLocks noChangeArrowheads="1"/>
          </p:cNvSpPr>
          <p:nvPr/>
        </p:nvSpPr>
        <p:spPr bwMode="auto">
          <a:xfrm>
            <a:off x="0" y="6505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1800" b="0" i="0" u="none" strike="noStrike" cap="none" normalizeH="0" baseline="0" smtClean="0">
              <a:ln>
                <a:noFill/>
              </a:ln>
              <a:solidFill>
                <a:schemeClr val="tx1"/>
              </a:solidFill>
              <a:effectLst/>
              <a:latin typeface="Arial" pitchFamily="34" charset="0"/>
              <a:cs typeface="Arial" pitchFamily="34" charset="0"/>
            </a:endParaRPr>
          </a:p>
        </p:txBody>
      </p:sp>
      <p:sp>
        <p:nvSpPr>
          <p:cNvPr id="4405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44052" name="Object 20"/>
          <p:cNvGraphicFramePr>
            <a:graphicFrameLocks noChangeAspect="1"/>
          </p:cNvGraphicFramePr>
          <p:nvPr/>
        </p:nvGraphicFramePr>
        <p:xfrm>
          <a:off x="4724400" y="1781175"/>
          <a:ext cx="1514475" cy="1771650"/>
        </p:xfrm>
        <a:graphic>
          <a:graphicData uri="http://schemas.openxmlformats.org/presentationml/2006/ole">
            <p:oleObj spid="_x0000_s45068" name="Visio" r:id="rId9" imgW="1381017" imgH="1774543" progId="Visio.Drawing.11">
              <p:embed/>
            </p:oleObj>
          </a:graphicData>
        </a:graphic>
      </p:graphicFrame>
      <p:sp>
        <p:nvSpPr>
          <p:cNvPr id="4405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44054" name="Object 22"/>
          <p:cNvGraphicFramePr>
            <a:graphicFrameLocks noChangeAspect="1"/>
          </p:cNvGraphicFramePr>
          <p:nvPr/>
        </p:nvGraphicFramePr>
        <p:xfrm>
          <a:off x="3200400" y="4267200"/>
          <a:ext cx="2466975" cy="838200"/>
        </p:xfrm>
        <a:graphic>
          <a:graphicData uri="http://schemas.openxmlformats.org/presentationml/2006/ole">
            <p:oleObj spid="_x0000_s45069" name="Visio" r:id="rId10" imgW="2393836" imgH="578738" progId="Visio.Drawing.11">
              <p:embed/>
            </p:oleObj>
          </a:graphicData>
        </a:graphic>
      </p:graphicFrame>
      <p:sp>
        <p:nvSpPr>
          <p:cNvPr id="44057"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44056" name="Object 24"/>
          <p:cNvGraphicFramePr>
            <a:graphicFrameLocks noChangeAspect="1"/>
          </p:cNvGraphicFramePr>
          <p:nvPr/>
        </p:nvGraphicFramePr>
        <p:xfrm>
          <a:off x="3962400" y="1581150"/>
          <a:ext cx="809625" cy="809625"/>
        </p:xfrm>
        <a:graphic>
          <a:graphicData uri="http://schemas.openxmlformats.org/presentationml/2006/ole">
            <p:oleObj spid="_x0000_s45070" name="Visio" r:id="rId11" imgW="805504" imgH="805482" progId="Visio.Drawing.11">
              <p:embed/>
            </p:oleObj>
          </a:graphicData>
        </a:graphic>
      </p:graphicFrame>
      <p:graphicFrame>
        <p:nvGraphicFramePr>
          <p:cNvPr id="44060" name="Object 28"/>
          <p:cNvGraphicFramePr>
            <a:graphicFrameLocks noChangeAspect="1"/>
          </p:cNvGraphicFramePr>
          <p:nvPr/>
        </p:nvGraphicFramePr>
        <p:xfrm>
          <a:off x="3638550" y="2676526"/>
          <a:ext cx="1390650" cy="1466849"/>
        </p:xfrm>
        <a:graphic>
          <a:graphicData uri="http://schemas.openxmlformats.org/presentationml/2006/ole">
            <p:oleObj spid="_x0000_s45071" name="Visio" r:id="rId12" imgW="1265483" imgH="1265449" progId="Visio.Drawing.11">
              <p:embed/>
            </p:oleObj>
          </a:graphicData>
        </a:graphic>
      </p:graphicFrame>
      <p:graphicFrame>
        <p:nvGraphicFramePr>
          <p:cNvPr id="44059" name="Object 27"/>
          <p:cNvGraphicFramePr>
            <a:graphicFrameLocks noChangeAspect="1"/>
          </p:cNvGraphicFramePr>
          <p:nvPr/>
        </p:nvGraphicFramePr>
        <p:xfrm>
          <a:off x="2667000" y="3676650"/>
          <a:ext cx="771525" cy="771525"/>
        </p:xfrm>
        <a:graphic>
          <a:graphicData uri="http://schemas.openxmlformats.org/presentationml/2006/ole">
            <p:oleObj spid="_x0000_s45072" name="Visio" r:id="rId13" imgW="844375" imgH="844352" progId="Visio.Drawing.11">
              <p:embed/>
            </p:oleObj>
          </a:graphicData>
        </a:graphic>
      </p:graphicFrame>
      <p:graphicFrame>
        <p:nvGraphicFramePr>
          <p:cNvPr id="44058" name="Object 26"/>
          <p:cNvGraphicFramePr>
            <a:graphicFrameLocks noChangeAspect="1"/>
          </p:cNvGraphicFramePr>
          <p:nvPr/>
        </p:nvGraphicFramePr>
        <p:xfrm>
          <a:off x="5400675" y="3505200"/>
          <a:ext cx="847725" cy="847725"/>
        </p:xfrm>
        <a:graphic>
          <a:graphicData uri="http://schemas.openxmlformats.org/presentationml/2006/ole">
            <p:oleObj spid="_x0000_s45073" name="Visio" r:id="rId14" imgW="844375" imgH="844352" progId="Visio.Drawing.11">
              <p:embed/>
            </p:oleObj>
          </a:graphicData>
        </a:graphic>
      </p:graphicFrame>
      <p:sp>
        <p:nvSpPr>
          <p:cNvPr id="44061"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44063" name="Object 31"/>
          <p:cNvGraphicFramePr>
            <a:graphicFrameLocks noChangeAspect="1"/>
          </p:cNvGraphicFramePr>
          <p:nvPr/>
        </p:nvGraphicFramePr>
        <p:xfrm>
          <a:off x="3181350" y="3476625"/>
          <a:ext cx="752475" cy="514350"/>
        </p:xfrm>
        <a:graphic>
          <a:graphicData uri="http://schemas.openxmlformats.org/presentationml/2006/ole">
            <p:oleObj spid="_x0000_s45074" name="Visio" r:id="rId15" imgW="756104" imgH="516383" progId="Visio.Drawing.11">
              <p:embed/>
            </p:oleObj>
          </a:graphicData>
        </a:graphic>
      </p:graphicFrame>
      <p:sp>
        <p:nvSpPr>
          <p:cNvPr id="4406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sp>
        <p:nvSpPr>
          <p:cNvPr id="4406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44066" name="Object 34"/>
          <p:cNvGraphicFramePr>
            <a:graphicFrameLocks noChangeAspect="1"/>
          </p:cNvGraphicFramePr>
          <p:nvPr/>
        </p:nvGraphicFramePr>
        <p:xfrm>
          <a:off x="6447609" y="1400175"/>
          <a:ext cx="2239191" cy="1152525"/>
        </p:xfrm>
        <a:graphic>
          <a:graphicData uri="http://schemas.openxmlformats.org/presentationml/2006/ole">
            <p:oleObj spid="_x0000_s45075" name="Visio" r:id="rId16" imgW="1942764" imgH="1003343" progId="Visio.Drawing.11">
              <p:embed/>
            </p:oleObj>
          </a:graphicData>
        </a:graphic>
      </p:graphicFrame>
      <p:graphicFrame>
        <p:nvGraphicFramePr>
          <p:cNvPr id="44033" name="Object 1"/>
          <p:cNvGraphicFramePr>
            <a:graphicFrameLocks noChangeAspect="1"/>
          </p:cNvGraphicFramePr>
          <p:nvPr/>
        </p:nvGraphicFramePr>
        <p:xfrm>
          <a:off x="2133600" y="1143000"/>
          <a:ext cx="4552586" cy="4572000"/>
        </p:xfrm>
        <a:graphic>
          <a:graphicData uri="http://schemas.openxmlformats.org/presentationml/2006/ole">
            <p:oleObj spid="_x0000_s45058" name="Visio" r:id="rId17" imgW="4471571" imgH="4488456" progId="Visio.Drawing.11">
              <p:embed/>
            </p:oleObj>
          </a:graphicData>
        </a:graphic>
      </p:graphicFrame>
      <p:graphicFrame>
        <p:nvGraphicFramePr>
          <p:cNvPr id="44044" name="Object 12"/>
          <p:cNvGraphicFramePr>
            <a:graphicFrameLocks noChangeAspect="1"/>
          </p:cNvGraphicFramePr>
          <p:nvPr/>
        </p:nvGraphicFramePr>
        <p:xfrm>
          <a:off x="5029200" y="3000375"/>
          <a:ext cx="2362201" cy="552450"/>
        </p:xfrm>
        <a:graphic>
          <a:graphicData uri="http://schemas.openxmlformats.org/presentationml/2006/ole">
            <p:oleObj spid="_x0000_s45064" name="Visio" r:id="rId18" imgW="2237000" imgH="552824" progId="Visio.Drawing.11">
              <p:embed/>
            </p:oleObj>
          </a:graphicData>
        </a:graphic>
      </p:graphicFrame>
      <p:graphicFrame>
        <p:nvGraphicFramePr>
          <p:cNvPr id="44040" name="Object 8"/>
          <p:cNvGraphicFramePr>
            <a:graphicFrameLocks noChangeAspect="1"/>
          </p:cNvGraphicFramePr>
          <p:nvPr/>
        </p:nvGraphicFramePr>
        <p:xfrm>
          <a:off x="1676400" y="3000375"/>
          <a:ext cx="1981200" cy="552450"/>
        </p:xfrm>
        <a:graphic>
          <a:graphicData uri="http://schemas.openxmlformats.org/presentationml/2006/ole">
            <p:oleObj spid="_x0000_s45062" name="Visio" r:id="rId19" imgW="2125244" imgH="552824" progId="Visio.Drawing.11">
              <p:embed/>
            </p:oleObj>
          </a:graphicData>
        </a:graphic>
      </p:graphicFrame>
      <p:graphicFrame>
        <p:nvGraphicFramePr>
          <p:cNvPr id="44043" name="Object 11"/>
          <p:cNvGraphicFramePr>
            <a:graphicFrameLocks noChangeAspect="1"/>
          </p:cNvGraphicFramePr>
          <p:nvPr/>
        </p:nvGraphicFramePr>
        <p:xfrm>
          <a:off x="4419600" y="3819128"/>
          <a:ext cx="1591346" cy="1997471"/>
        </p:xfrm>
        <a:graphic>
          <a:graphicData uri="http://schemas.openxmlformats.org/presentationml/2006/ole">
            <p:oleObj spid="_x0000_s45065" name="Visio" r:id="rId20" imgW="1826420" imgH="2296055" progId="Visio.Drawing.11">
              <p:embed/>
            </p:oleObj>
          </a:graphicData>
        </a:graphic>
      </p:graphicFrame>
      <p:graphicFrame>
        <p:nvGraphicFramePr>
          <p:cNvPr id="44039" name="Object 7"/>
          <p:cNvGraphicFramePr>
            <a:graphicFrameLocks noChangeAspect="1"/>
          </p:cNvGraphicFramePr>
          <p:nvPr/>
        </p:nvGraphicFramePr>
        <p:xfrm>
          <a:off x="2666999" y="3657600"/>
          <a:ext cx="1625111" cy="2138121"/>
        </p:xfrm>
        <a:graphic>
          <a:graphicData uri="http://schemas.openxmlformats.org/presentationml/2006/ole">
            <p:oleObj spid="_x0000_s45063" name="Visio" r:id="rId21" imgW="1699008" imgH="2306852" progId="Visio.Drawing.11">
              <p:embed/>
            </p:oleObj>
          </a:graphicData>
        </a:graphic>
      </p:graphicFrame>
      <p:graphicFrame>
        <p:nvGraphicFramePr>
          <p:cNvPr id="44036" name="Object 4"/>
          <p:cNvGraphicFramePr>
            <a:graphicFrameLocks noChangeAspect="1"/>
          </p:cNvGraphicFramePr>
          <p:nvPr/>
        </p:nvGraphicFramePr>
        <p:xfrm>
          <a:off x="5562600" y="5410200"/>
          <a:ext cx="1828800" cy="1143000"/>
        </p:xfrm>
        <a:graphic>
          <a:graphicData uri="http://schemas.openxmlformats.org/presentationml/2006/ole">
            <p:oleObj spid="_x0000_s45060" name="Visio" r:id="rId22" imgW="1491963" imgH="1265449" progId="Visio.Drawing.11">
              <p:embed/>
            </p:oleObj>
          </a:graphicData>
        </a:graphic>
      </p:graphicFrame>
      <p:graphicFrame>
        <p:nvGraphicFramePr>
          <p:cNvPr id="44070" name="Object 38"/>
          <p:cNvGraphicFramePr>
            <a:graphicFrameLocks noChangeAspect="1"/>
          </p:cNvGraphicFramePr>
          <p:nvPr/>
        </p:nvGraphicFramePr>
        <p:xfrm>
          <a:off x="4267200" y="3124200"/>
          <a:ext cx="1295400" cy="774663"/>
        </p:xfrm>
        <a:graphic>
          <a:graphicData uri="http://schemas.openxmlformats.org/presentationml/2006/ole">
            <p:oleObj spid="_x0000_s45077" name="Visio" r:id="rId23" imgW="920228" imgH="560922" progId="Visio.Drawing.11">
              <p:embed/>
            </p:oleObj>
          </a:graphicData>
        </a:graphic>
      </p:graphicFrame>
      <p:sp>
        <p:nvSpPr>
          <p:cNvPr id="38" name="TextBox 37"/>
          <p:cNvSpPr txBox="1"/>
          <p:nvPr/>
        </p:nvSpPr>
        <p:spPr>
          <a:xfrm>
            <a:off x="1981200" y="152400"/>
            <a:ext cx="4724400" cy="1077218"/>
          </a:xfrm>
          <a:prstGeom prst="rect">
            <a:avLst/>
          </a:prstGeom>
          <a:noFill/>
        </p:spPr>
        <p:txBody>
          <a:bodyPr wrap="square" rtlCol="1">
            <a:spAutoFit/>
          </a:bodyPr>
          <a:lstStyle/>
          <a:p>
            <a:pPr algn="ctr" rtl="1"/>
            <a:r>
              <a:rPr lang="ar-OM" sz="4000" b="1" dirty="0" smtClean="0"/>
              <a:t>جودة التعليم العالي</a:t>
            </a:r>
          </a:p>
          <a:p>
            <a:pPr algn="ctr" rtl="1"/>
            <a:r>
              <a:rPr lang="ar-OM" sz="2400" b="1" dirty="0" smtClean="0">
                <a:solidFill>
                  <a:srgbClr val="FF0000"/>
                </a:solidFill>
              </a:rPr>
              <a:t>مسؤولية من؟</a:t>
            </a:r>
            <a:endParaRPr lang="ar-OM" sz="2400" b="1" dirty="0">
              <a:solidFill>
                <a:srgbClr val="FF0000"/>
              </a:solidFill>
            </a:endParaRPr>
          </a:p>
        </p:txBody>
      </p:sp>
      <p:graphicFrame>
        <p:nvGraphicFramePr>
          <p:cNvPr id="45080" name="Object 24"/>
          <p:cNvGraphicFramePr>
            <a:graphicFrameLocks noChangeAspect="1"/>
          </p:cNvGraphicFramePr>
          <p:nvPr/>
        </p:nvGraphicFramePr>
        <p:xfrm>
          <a:off x="4114800" y="2362200"/>
          <a:ext cx="422275" cy="387350"/>
        </p:xfrm>
        <a:graphic>
          <a:graphicData uri="http://schemas.openxmlformats.org/presentationml/2006/ole">
            <p:oleObj spid="_x0000_s45080" name="Visio" r:id="rId24" imgW="422727" imgH="387895"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additive="base">
                                        <p:cTn id="13" dur="500" fill="hold"/>
                                        <p:tgtEl>
                                          <p:spTgt spid="44035"/>
                                        </p:tgtEl>
                                        <p:attrNameLst>
                                          <p:attrName>ppt_x</p:attrName>
                                        </p:attrNameLst>
                                      </p:cBhvr>
                                      <p:tavLst>
                                        <p:tav tm="0">
                                          <p:val>
                                            <p:strVal val="#ppt_x"/>
                                          </p:val>
                                        </p:tav>
                                        <p:tav tm="100000">
                                          <p:val>
                                            <p:strVal val="#ppt_x"/>
                                          </p:val>
                                        </p:tav>
                                      </p:tavLst>
                                    </p:anim>
                                    <p:anim calcmode="lin" valueType="num">
                                      <p:cBhvr additive="base">
                                        <p:cTn id="14"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44"/>
                                        </p:tgtEl>
                                        <p:attrNameLst>
                                          <p:attrName>style.visibility</p:attrName>
                                        </p:attrNameLst>
                                      </p:cBhvr>
                                      <p:to>
                                        <p:strVal val="visible"/>
                                      </p:to>
                                    </p:set>
                                    <p:anim calcmode="lin" valueType="num">
                                      <p:cBhvr additive="base">
                                        <p:cTn id="19" dur="500" fill="hold"/>
                                        <p:tgtEl>
                                          <p:spTgt spid="44044"/>
                                        </p:tgtEl>
                                        <p:attrNameLst>
                                          <p:attrName>ppt_x</p:attrName>
                                        </p:attrNameLst>
                                      </p:cBhvr>
                                      <p:tavLst>
                                        <p:tav tm="0">
                                          <p:val>
                                            <p:strVal val="#ppt_x"/>
                                          </p:val>
                                        </p:tav>
                                        <p:tav tm="100000">
                                          <p:val>
                                            <p:strVal val="#ppt_x"/>
                                          </p:val>
                                        </p:tav>
                                      </p:tavLst>
                                    </p:anim>
                                    <p:anim calcmode="lin" valueType="num">
                                      <p:cBhvr additive="base">
                                        <p:cTn id="20" dur="500" fill="hold"/>
                                        <p:tgtEl>
                                          <p:spTgt spid="440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60"/>
                                        </p:tgtEl>
                                        <p:attrNameLst>
                                          <p:attrName>style.visibility</p:attrName>
                                        </p:attrNameLst>
                                      </p:cBhvr>
                                      <p:to>
                                        <p:strVal val="visible"/>
                                      </p:to>
                                    </p:set>
                                    <p:anim calcmode="lin" valueType="num">
                                      <p:cBhvr additive="base">
                                        <p:cTn id="25" dur="500" fill="hold"/>
                                        <p:tgtEl>
                                          <p:spTgt spid="44060"/>
                                        </p:tgtEl>
                                        <p:attrNameLst>
                                          <p:attrName>ppt_x</p:attrName>
                                        </p:attrNameLst>
                                      </p:cBhvr>
                                      <p:tavLst>
                                        <p:tav tm="0">
                                          <p:val>
                                            <p:strVal val="#ppt_x"/>
                                          </p:val>
                                        </p:tav>
                                        <p:tav tm="100000">
                                          <p:val>
                                            <p:strVal val="#ppt_x"/>
                                          </p:val>
                                        </p:tav>
                                      </p:tavLst>
                                    </p:anim>
                                    <p:anim calcmode="lin" valueType="num">
                                      <p:cBhvr additive="base">
                                        <p:cTn id="26" dur="500" fill="hold"/>
                                        <p:tgtEl>
                                          <p:spTgt spid="440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063"/>
                                        </p:tgtEl>
                                        <p:attrNameLst>
                                          <p:attrName>style.visibility</p:attrName>
                                        </p:attrNameLst>
                                      </p:cBhvr>
                                      <p:to>
                                        <p:strVal val="visible"/>
                                      </p:to>
                                    </p:set>
                                    <p:anim calcmode="lin" valueType="num">
                                      <p:cBhvr additive="base">
                                        <p:cTn id="31" dur="500" fill="hold"/>
                                        <p:tgtEl>
                                          <p:spTgt spid="44063"/>
                                        </p:tgtEl>
                                        <p:attrNameLst>
                                          <p:attrName>ppt_x</p:attrName>
                                        </p:attrNameLst>
                                      </p:cBhvr>
                                      <p:tavLst>
                                        <p:tav tm="0">
                                          <p:val>
                                            <p:strVal val="#ppt_x"/>
                                          </p:val>
                                        </p:tav>
                                        <p:tav tm="100000">
                                          <p:val>
                                            <p:strVal val="#ppt_x"/>
                                          </p:val>
                                        </p:tav>
                                      </p:tavLst>
                                    </p:anim>
                                    <p:anim calcmode="lin" valueType="num">
                                      <p:cBhvr additive="base">
                                        <p:cTn id="32" dur="500" fill="hold"/>
                                        <p:tgtEl>
                                          <p:spTgt spid="440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059"/>
                                        </p:tgtEl>
                                        <p:attrNameLst>
                                          <p:attrName>style.visibility</p:attrName>
                                        </p:attrNameLst>
                                      </p:cBhvr>
                                      <p:to>
                                        <p:strVal val="visible"/>
                                      </p:to>
                                    </p:set>
                                    <p:anim calcmode="lin" valueType="num">
                                      <p:cBhvr additive="base">
                                        <p:cTn id="37" dur="500" fill="hold"/>
                                        <p:tgtEl>
                                          <p:spTgt spid="44059"/>
                                        </p:tgtEl>
                                        <p:attrNameLst>
                                          <p:attrName>ppt_x</p:attrName>
                                        </p:attrNameLst>
                                      </p:cBhvr>
                                      <p:tavLst>
                                        <p:tav tm="0">
                                          <p:val>
                                            <p:strVal val="#ppt_x"/>
                                          </p:val>
                                        </p:tav>
                                        <p:tav tm="100000">
                                          <p:val>
                                            <p:strVal val="#ppt_x"/>
                                          </p:val>
                                        </p:tav>
                                      </p:tavLst>
                                    </p:anim>
                                    <p:anim calcmode="lin" valueType="num">
                                      <p:cBhvr additive="base">
                                        <p:cTn id="38" dur="500" fill="hold"/>
                                        <p:tgtEl>
                                          <p:spTgt spid="440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4070"/>
                                        </p:tgtEl>
                                        <p:attrNameLst>
                                          <p:attrName>style.visibility</p:attrName>
                                        </p:attrNameLst>
                                      </p:cBhvr>
                                      <p:to>
                                        <p:strVal val="visible"/>
                                      </p:to>
                                    </p:set>
                                    <p:anim calcmode="lin" valueType="num">
                                      <p:cBhvr additive="base">
                                        <p:cTn id="43" dur="500" fill="hold"/>
                                        <p:tgtEl>
                                          <p:spTgt spid="44070"/>
                                        </p:tgtEl>
                                        <p:attrNameLst>
                                          <p:attrName>ppt_x</p:attrName>
                                        </p:attrNameLst>
                                      </p:cBhvr>
                                      <p:tavLst>
                                        <p:tav tm="0">
                                          <p:val>
                                            <p:strVal val="#ppt_x"/>
                                          </p:val>
                                        </p:tav>
                                        <p:tav tm="100000">
                                          <p:val>
                                            <p:strVal val="#ppt_x"/>
                                          </p:val>
                                        </p:tav>
                                      </p:tavLst>
                                    </p:anim>
                                    <p:anim calcmode="lin" valueType="num">
                                      <p:cBhvr additive="base">
                                        <p:cTn id="44" dur="500" fill="hold"/>
                                        <p:tgtEl>
                                          <p:spTgt spid="4407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058"/>
                                        </p:tgtEl>
                                        <p:attrNameLst>
                                          <p:attrName>style.visibility</p:attrName>
                                        </p:attrNameLst>
                                      </p:cBhvr>
                                      <p:to>
                                        <p:strVal val="visible"/>
                                      </p:to>
                                    </p:set>
                                    <p:anim calcmode="lin" valueType="num">
                                      <p:cBhvr additive="base">
                                        <p:cTn id="49" dur="500" fill="hold"/>
                                        <p:tgtEl>
                                          <p:spTgt spid="44058"/>
                                        </p:tgtEl>
                                        <p:attrNameLst>
                                          <p:attrName>ppt_x</p:attrName>
                                        </p:attrNameLst>
                                      </p:cBhvr>
                                      <p:tavLst>
                                        <p:tav tm="0">
                                          <p:val>
                                            <p:strVal val="#ppt_x"/>
                                          </p:val>
                                        </p:tav>
                                        <p:tav tm="100000">
                                          <p:val>
                                            <p:strVal val="#ppt_x"/>
                                          </p:val>
                                        </p:tav>
                                      </p:tavLst>
                                    </p:anim>
                                    <p:anim calcmode="lin" valueType="num">
                                      <p:cBhvr additive="base">
                                        <p:cTn id="50" dur="500" fill="hold"/>
                                        <p:tgtEl>
                                          <p:spTgt spid="4405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5080"/>
                                        </p:tgtEl>
                                        <p:attrNameLst>
                                          <p:attrName>style.visibility</p:attrName>
                                        </p:attrNameLst>
                                      </p:cBhvr>
                                      <p:to>
                                        <p:strVal val="visible"/>
                                      </p:to>
                                    </p:set>
                                    <p:anim calcmode="lin" valueType="num">
                                      <p:cBhvr additive="base">
                                        <p:cTn id="55" dur="500" fill="hold"/>
                                        <p:tgtEl>
                                          <p:spTgt spid="45080"/>
                                        </p:tgtEl>
                                        <p:attrNameLst>
                                          <p:attrName>ppt_x</p:attrName>
                                        </p:attrNameLst>
                                      </p:cBhvr>
                                      <p:tavLst>
                                        <p:tav tm="0">
                                          <p:val>
                                            <p:strVal val="#ppt_x"/>
                                          </p:val>
                                        </p:tav>
                                        <p:tav tm="100000">
                                          <p:val>
                                            <p:strVal val="#ppt_x"/>
                                          </p:val>
                                        </p:tav>
                                      </p:tavLst>
                                    </p:anim>
                                    <p:anim calcmode="lin" valueType="num">
                                      <p:cBhvr additive="base">
                                        <p:cTn id="56" dur="500" fill="hold"/>
                                        <p:tgtEl>
                                          <p:spTgt spid="4508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4056"/>
                                        </p:tgtEl>
                                        <p:attrNameLst>
                                          <p:attrName>style.visibility</p:attrName>
                                        </p:attrNameLst>
                                      </p:cBhvr>
                                      <p:to>
                                        <p:strVal val="visible"/>
                                      </p:to>
                                    </p:set>
                                    <p:anim calcmode="lin" valueType="num">
                                      <p:cBhvr additive="base">
                                        <p:cTn id="61" dur="500" fill="hold"/>
                                        <p:tgtEl>
                                          <p:spTgt spid="44056"/>
                                        </p:tgtEl>
                                        <p:attrNameLst>
                                          <p:attrName>ppt_x</p:attrName>
                                        </p:attrNameLst>
                                      </p:cBhvr>
                                      <p:tavLst>
                                        <p:tav tm="0">
                                          <p:val>
                                            <p:strVal val="#ppt_x"/>
                                          </p:val>
                                        </p:tav>
                                        <p:tav tm="100000">
                                          <p:val>
                                            <p:strVal val="#ppt_x"/>
                                          </p:val>
                                        </p:tav>
                                      </p:tavLst>
                                    </p:anim>
                                    <p:anim calcmode="lin" valueType="num">
                                      <p:cBhvr additive="base">
                                        <p:cTn id="62" dur="500" fill="hold"/>
                                        <p:tgtEl>
                                          <p:spTgt spid="440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4043"/>
                                        </p:tgtEl>
                                        <p:attrNameLst>
                                          <p:attrName>style.visibility</p:attrName>
                                        </p:attrNameLst>
                                      </p:cBhvr>
                                      <p:to>
                                        <p:strVal val="visible"/>
                                      </p:to>
                                    </p:set>
                                    <p:anim calcmode="lin" valueType="num">
                                      <p:cBhvr additive="base">
                                        <p:cTn id="67" dur="500" fill="hold"/>
                                        <p:tgtEl>
                                          <p:spTgt spid="44043"/>
                                        </p:tgtEl>
                                        <p:attrNameLst>
                                          <p:attrName>ppt_x</p:attrName>
                                        </p:attrNameLst>
                                      </p:cBhvr>
                                      <p:tavLst>
                                        <p:tav tm="0">
                                          <p:val>
                                            <p:strVal val="#ppt_x"/>
                                          </p:val>
                                        </p:tav>
                                        <p:tav tm="100000">
                                          <p:val>
                                            <p:strVal val="#ppt_x"/>
                                          </p:val>
                                        </p:tav>
                                      </p:tavLst>
                                    </p:anim>
                                    <p:anim calcmode="lin" valueType="num">
                                      <p:cBhvr additive="base">
                                        <p:cTn id="68"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4036"/>
                                        </p:tgtEl>
                                        <p:attrNameLst>
                                          <p:attrName>style.visibility</p:attrName>
                                        </p:attrNameLst>
                                      </p:cBhvr>
                                      <p:to>
                                        <p:strVal val="visible"/>
                                      </p:to>
                                    </p:set>
                                    <p:anim calcmode="lin" valueType="num">
                                      <p:cBhvr additive="base">
                                        <p:cTn id="73" dur="500" fill="hold"/>
                                        <p:tgtEl>
                                          <p:spTgt spid="44036"/>
                                        </p:tgtEl>
                                        <p:attrNameLst>
                                          <p:attrName>ppt_x</p:attrName>
                                        </p:attrNameLst>
                                      </p:cBhvr>
                                      <p:tavLst>
                                        <p:tav tm="0">
                                          <p:val>
                                            <p:strVal val="#ppt_x"/>
                                          </p:val>
                                        </p:tav>
                                        <p:tav tm="100000">
                                          <p:val>
                                            <p:strVal val="#ppt_x"/>
                                          </p:val>
                                        </p:tav>
                                      </p:tavLst>
                                    </p:anim>
                                    <p:anim calcmode="lin" valueType="num">
                                      <p:cBhvr additive="base">
                                        <p:cTn id="74"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4039"/>
                                        </p:tgtEl>
                                        <p:attrNameLst>
                                          <p:attrName>style.visibility</p:attrName>
                                        </p:attrNameLst>
                                      </p:cBhvr>
                                      <p:to>
                                        <p:strVal val="visible"/>
                                      </p:to>
                                    </p:set>
                                    <p:anim calcmode="lin" valueType="num">
                                      <p:cBhvr additive="base">
                                        <p:cTn id="79" dur="500" fill="hold"/>
                                        <p:tgtEl>
                                          <p:spTgt spid="44039"/>
                                        </p:tgtEl>
                                        <p:attrNameLst>
                                          <p:attrName>ppt_x</p:attrName>
                                        </p:attrNameLst>
                                      </p:cBhvr>
                                      <p:tavLst>
                                        <p:tav tm="0">
                                          <p:val>
                                            <p:strVal val="#ppt_x"/>
                                          </p:val>
                                        </p:tav>
                                        <p:tav tm="100000">
                                          <p:val>
                                            <p:strVal val="#ppt_x"/>
                                          </p:val>
                                        </p:tav>
                                      </p:tavLst>
                                    </p:anim>
                                    <p:anim calcmode="lin" valueType="num">
                                      <p:cBhvr additive="base">
                                        <p:cTn id="80"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4037"/>
                                        </p:tgtEl>
                                        <p:attrNameLst>
                                          <p:attrName>style.visibility</p:attrName>
                                        </p:attrNameLst>
                                      </p:cBhvr>
                                      <p:to>
                                        <p:strVal val="visible"/>
                                      </p:to>
                                    </p:set>
                                    <p:anim calcmode="lin" valueType="num">
                                      <p:cBhvr additive="base">
                                        <p:cTn id="85" dur="500" fill="hold"/>
                                        <p:tgtEl>
                                          <p:spTgt spid="44037"/>
                                        </p:tgtEl>
                                        <p:attrNameLst>
                                          <p:attrName>ppt_x</p:attrName>
                                        </p:attrNameLst>
                                      </p:cBhvr>
                                      <p:tavLst>
                                        <p:tav tm="0">
                                          <p:val>
                                            <p:strVal val="#ppt_x"/>
                                          </p:val>
                                        </p:tav>
                                        <p:tav tm="100000">
                                          <p:val>
                                            <p:strVal val="#ppt_x"/>
                                          </p:val>
                                        </p:tav>
                                      </p:tavLst>
                                    </p:anim>
                                    <p:anim calcmode="lin" valueType="num">
                                      <p:cBhvr additive="base">
                                        <p:cTn id="86"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4033"/>
                                        </p:tgtEl>
                                        <p:attrNameLst>
                                          <p:attrName>style.visibility</p:attrName>
                                        </p:attrNameLst>
                                      </p:cBhvr>
                                      <p:to>
                                        <p:strVal val="visible"/>
                                      </p:to>
                                    </p:set>
                                    <p:anim calcmode="lin" valueType="num">
                                      <p:cBhvr additive="base">
                                        <p:cTn id="91" dur="500" fill="hold"/>
                                        <p:tgtEl>
                                          <p:spTgt spid="44033"/>
                                        </p:tgtEl>
                                        <p:attrNameLst>
                                          <p:attrName>ppt_x</p:attrName>
                                        </p:attrNameLst>
                                      </p:cBhvr>
                                      <p:tavLst>
                                        <p:tav tm="0">
                                          <p:val>
                                            <p:strVal val="#ppt_x"/>
                                          </p:val>
                                        </p:tav>
                                        <p:tav tm="100000">
                                          <p:val>
                                            <p:strVal val="#ppt_x"/>
                                          </p:val>
                                        </p:tav>
                                      </p:tavLst>
                                    </p:anim>
                                    <p:anim calcmode="lin" valueType="num">
                                      <p:cBhvr additive="base">
                                        <p:cTn id="92" dur="500" fill="hold"/>
                                        <p:tgtEl>
                                          <p:spTgt spid="4403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1" presetClass="entr" presetSubtype="4" fill="hold" nodeType="clickEffect">
                                  <p:stCondLst>
                                    <p:cond delay="0"/>
                                  </p:stCondLst>
                                  <p:childTnLst>
                                    <p:set>
                                      <p:cBhvr>
                                        <p:cTn id="96" dur="1" fill="hold">
                                          <p:stCondLst>
                                            <p:cond delay="0"/>
                                          </p:stCondLst>
                                        </p:cTn>
                                        <p:tgtEl>
                                          <p:spTgt spid="44052"/>
                                        </p:tgtEl>
                                        <p:attrNameLst>
                                          <p:attrName>style.visibility</p:attrName>
                                        </p:attrNameLst>
                                      </p:cBhvr>
                                      <p:to>
                                        <p:strVal val="visible"/>
                                      </p:to>
                                    </p:set>
                                    <p:animEffect transition="in" filter="wheel(4)">
                                      <p:cBhvr>
                                        <p:cTn id="97" dur="1000"/>
                                        <p:tgtEl>
                                          <p:spTgt spid="44052"/>
                                        </p:tgtEl>
                                      </p:cBhvr>
                                    </p:animEffect>
                                  </p:childTnLst>
                                </p:cTn>
                              </p:par>
                              <p:par>
                                <p:cTn id="98" presetID="21" presetClass="entr" presetSubtype="4" fill="hold" nodeType="withEffect">
                                  <p:stCondLst>
                                    <p:cond delay="0"/>
                                  </p:stCondLst>
                                  <p:childTnLst>
                                    <p:set>
                                      <p:cBhvr>
                                        <p:cTn id="99" dur="1" fill="hold">
                                          <p:stCondLst>
                                            <p:cond delay="0"/>
                                          </p:stCondLst>
                                        </p:cTn>
                                        <p:tgtEl>
                                          <p:spTgt spid="44054"/>
                                        </p:tgtEl>
                                        <p:attrNameLst>
                                          <p:attrName>style.visibility</p:attrName>
                                        </p:attrNameLst>
                                      </p:cBhvr>
                                      <p:to>
                                        <p:strVal val="visible"/>
                                      </p:to>
                                    </p:set>
                                    <p:animEffect transition="in" filter="wheel(4)">
                                      <p:cBhvr>
                                        <p:cTn id="100" dur="1000"/>
                                        <p:tgtEl>
                                          <p:spTgt spid="44054"/>
                                        </p:tgtEl>
                                      </p:cBhvr>
                                    </p:animEffect>
                                  </p:childTnLst>
                                </p:cTn>
                              </p:par>
                              <p:par>
                                <p:cTn id="101" presetID="21" presetClass="entr" presetSubtype="4" fill="hold" nodeType="withEffect">
                                  <p:stCondLst>
                                    <p:cond delay="0"/>
                                  </p:stCondLst>
                                  <p:childTnLst>
                                    <p:set>
                                      <p:cBhvr>
                                        <p:cTn id="102" dur="1" fill="hold">
                                          <p:stCondLst>
                                            <p:cond delay="0"/>
                                          </p:stCondLst>
                                        </p:cTn>
                                        <p:tgtEl>
                                          <p:spTgt spid="44048"/>
                                        </p:tgtEl>
                                        <p:attrNameLst>
                                          <p:attrName>style.visibility</p:attrName>
                                        </p:attrNameLst>
                                      </p:cBhvr>
                                      <p:to>
                                        <p:strVal val="visible"/>
                                      </p:to>
                                    </p:set>
                                    <p:animEffect transition="in" filter="wheel(4)">
                                      <p:cBhvr>
                                        <p:cTn id="103" dur="1000"/>
                                        <p:tgtEl>
                                          <p:spTgt spid="44048"/>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44040"/>
                                        </p:tgtEl>
                                        <p:attrNameLst>
                                          <p:attrName>style.visibility</p:attrName>
                                        </p:attrNameLst>
                                      </p:cBhvr>
                                      <p:to>
                                        <p:strVal val="visible"/>
                                      </p:to>
                                    </p:set>
                                    <p:anim calcmode="lin" valueType="num">
                                      <p:cBhvr additive="base">
                                        <p:cTn id="108" dur="500" fill="hold"/>
                                        <p:tgtEl>
                                          <p:spTgt spid="44040"/>
                                        </p:tgtEl>
                                        <p:attrNameLst>
                                          <p:attrName>ppt_x</p:attrName>
                                        </p:attrNameLst>
                                      </p:cBhvr>
                                      <p:tavLst>
                                        <p:tav tm="0">
                                          <p:val>
                                            <p:strVal val="#ppt_x"/>
                                          </p:val>
                                        </p:tav>
                                        <p:tav tm="100000">
                                          <p:val>
                                            <p:strVal val="#ppt_x"/>
                                          </p:val>
                                        </p:tav>
                                      </p:tavLst>
                                    </p:anim>
                                    <p:anim calcmode="lin" valueType="num">
                                      <p:cBhvr additive="base">
                                        <p:cTn id="109"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44042"/>
                                        </p:tgtEl>
                                        <p:attrNameLst>
                                          <p:attrName>style.visibility</p:attrName>
                                        </p:attrNameLst>
                                      </p:cBhvr>
                                      <p:to>
                                        <p:strVal val="visible"/>
                                      </p:to>
                                    </p:set>
                                    <p:anim calcmode="lin" valueType="num">
                                      <p:cBhvr additive="base">
                                        <p:cTn id="114" dur="500" fill="hold"/>
                                        <p:tgtEl>
                                          <p:spTgt spid="44042"/>
                                        </p:tgtEl>
                                        <p:attrNameLst>
                                          <p:attrName>ppt_x</p:attrName>
                                        </p:attrNameLst>
                                      </p:cBhvr>
                                      <p:tavLst>
                                        <p:tav tm="0">
                                          <p:val>
                                            <p:strVal val="#ppt_x"/>
                                          </p:val>
                                        </p:tav>
                                        <p:tav tm="100000">
                                          <p:val>
                                            <p:strVal val="#ppt_x"/>
                                          </p:val>
                                        </p:tav>
                                      </p:tavLst>
                                    </p:anim>
                                    <p:anim calcmode="lin" valueType="num">
                                      <p:cBhvr additive="base">
                                        <p:cTn id="115" dur="500" fill="hold"/>
                                        <p:tgtEl>
                                          <p:spTgt spid="44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304800" y="6248400"/>
            <a:ext cx="3097323" cy="553998"/>
          </a:xfrm>
          <a:prstGeom prst="rect">
            <a:avLst/>
          </a:prstGeom>
        </p:spPr>
        <p:txBody>
          <a:bodyPr wrap="square">
            <a:spAutoFit/>
          </a:bodyPr>
          <a:lstStyle/>
          <a:p>
            <a:r>
              <a:rPr lang="en-GB" sz="1200" i="1" dirty="0" smtClean="0">
                <a:solidFill>
                  <a:schemeClr val="bg1"/>
                </a:solidFill>
                <a:hlinkClick r:id="rId3"/>
              </a:rPr>
              <a:t>http://www.startimes.com/f.aspx?t=34688776</a:t>
            </a:r>
            <a:endParaRPr lang="en-GB" sz="1200" i="1" dirty="0" smtClean="0">
              <a:solidFill>
                <a:schemeClr val="bg1"/>
              </a:solidFill>
            </a:endParaRPr>
          </a:p>
          <a:p>
            <a:endParaRPr lang="ar-OM" dirty="0">
              <a:solidFill>
                <a:schemeClr val="bg1"/>
              </a:solidFill>
            </a:endParaRPr>
          </a:p>
        </p:txBody>
      </p:sp>
      <p:pic>
        <p:nvPicPr>
          <p:cNvPr id="56322" name="Picture 2" descr="http://vb.shbbab.com/shbbab/shbbab.com1395097055_379.jpg"/>
          <p:cNvPicPr>
            <a:picLocks noChangeAspect="1" noChangeArrowheads="1"/>
          </p:cNvPicPr>
          <p:nvPr/>
        </p:nvPicPr>
        <p:blipFill>
          <a:blip r:embed="rId4" cstate="print"/>
          <a:srcRect/>
          <a:stretch>
            <a:fillRect/>
          </a:stretch>
        </p:blipFill>
        <p:spPr bwMode="auto">
          <a:xfrm>
            <a:off x="381000" y="1619249"/>
            <a:ext cx="8534400" cy="4705351"/>
          </a:xfrm>
          <a:prstGeom prst="rect">
            <a:avLst/>
          </a:prstGeom>
          <a:noFill/>
        </p:spPr>
      </p:pic>
      <p:sp>
        <p:nvSpPr>
          <p:cNvPr id="9" name="Rectangle 3"/>
          <p:cNvSpPr txBox="1">
            <a:spLocks noChangeArrowheads="1"/>
          </p:cNvSpPr>
          <p:nvPr/>
        </p:nvSpPr>
        <p:spPr>
          <a:xfrm>
            <a:off x="228600" y="228601"/>
            <a:ext cx="91440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OM" sz="4000" b="1" i="0" u="none" strike="noStrike" kern="1200" cap="none" spc="0" normalizeH="0" baseline="0" noProof="0" dirty="0" smtClean="0">
                <a:ln>
                  <a:noFill/>
                </a:ln>
                <a:effectLst>
                  <a:outerShdw blurRad="38100" dist="38100" dir="2700000" algn="tl">
                    <a:srgbClr val="C0C0C0"/>
                  </a:outerShdw>
                </a:effectLst>
                <a:uLnTx/>
                <a:uFillTx/>
                <a:latin typeface="+mj-lt"/>
                <a:ea typeface="+mj-ea"/>
                <a:cs typeface="+mj-cs"/>
              </a:rPr>
              <a:t>ثالثا: ضمان الجودة والاعتماد</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OM" sz="4000" b="1" i="0" u="none" strike="noStrike" kern="1200" cap="none" spc="0" normalizeH="0" baseline="0" noProof="0" dirty="0" smtClean="0">
                <a:ln>
                  <a:noFill/>
                </a:ln>
                <a:effectLst>
                  <a:outerShdw blurRad="38100" dist="38100" dir="2700000" algn="tl">
                    <a:srgbClr val="C0C0C0"/>
                  </a:outerShdw>
                </a:effectLst>
                <a:uLnTx/>
                <a:uFillTx/>
                <a:latin typeface="+mj-lt"/>
                <a:ea typeface="+mj-ea"/>
                <a:cs typeface="+mj-cs"/>
              </a:rPr>
              <a:t> في التعليم العالي</a:t>
            </a:r>
            <a:endParaRPr kumimoji="0" lang="en-US" sz="4000" b="1" i="0" u="none" strike="noStrike" kern="1200" cap="none" spc="0" normalizeH="0" baseline="0" noProof="0" dirty="0" smtClean="0">
              <a:ln>
                <a:noFill/>
              </a:ln>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strVal val="#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09600" y="685800"/>
            <a:ext cx="7772400" cy="1066800"/>
          </a:xfrm>
        </p:spPr>
        <p:txBody>
          <a:bodyPr>
            <a:normAutofit fontScale="90000"/>
          </a:bodyPr>
          <a:lstStyle/>
          <a:p>
            <a:pPr>
              <a:defRPr/>
            </a:pPr>
            <a:r>
              <a:rPr lang="ar-OM" sz="3600" b="1" dirty="0" smtClean="0">
                <a:effectLst>
                  <a:outerShdw blurRad="38100" dist="38100" dir="2700000" algn="tl">
                    <a:srgbClr val="C0C0C0"/>
                  </a:outerShdw>
                </a:effectLst>
                <a:latin typeface="Arial" charset="0"/>
                <a:cs typeface="Arial" charset="0"/>
              </a:rPr>
              <a:t>أهمية الجهود الخارجية لضمان</a:t>
            </a:r>
            <a:br>
              <a:rPr lang="ar-OM" sz="3600" b="1" dirty="0" smtClean="0">
                <a:effectLst>
                  <a:outerShdw blurRad="38100" dist="38100" dir="2700000" algn="tl">
                    <a:srgbClr val="C0C0C0"/>
                  </a:outerShdw>
                </a:effectLst>
                <a:latin typeface="Arial" charset="0"/>
                <a:cs typeface="Arial" charset="0"/>
              </a:rPr>
            </a:br>
            <a:r>
              <a:rPr lang="ar-OM" sz="3600" b="1" dirty="0" smtClean="0">
                <a:effectLst>
                  <a:outerShdw blurRad="38100" dist="38100" dir="2700000" algn="tl">
                    <a:srgbClr val="C0C0C0"/>
                  </a:outerShdw>
                </a:effectLst>
                <a:latin typeface="Arial" charset="0"/>
                <a:cs typeface="Arial" charset="0"/>
              </a:rPr>
              <a:t> الجودة والاعتماد </a:t>
            </a:r>
            <a:r>
              <a:rPr lang="en-US" sz="6000" b="1" dirty="0" smtClean="0">
                <a:effectLst>
                  <a:outerShdw blurRad="38100" dist="38100" dir="2700000" algn="tl">
                    <a:srgbClr val="C0C0C0"/>
                  </a:outerShdw>
                </a:effectLst>
                <a:latin typeface="Arial" charset="0"/>
                <a:cs typeface="Arial" charset="0"/>
              </a:rPr>
              <a:t/>
            </a:r>
            <a:br>
              <a:rPr lang="en-US" sz="6000" b="1" dirty="0" smtClean="0">
                <a:effectLst>
                  <a:outerShdw blurRad="38100" dist="38100" dir="2700000" algn="tl">
                    <a:srgbClr val="C0C0C0"/>
                  </a:outerShdw>
                </a:effectLst>
                <a:latin typeface="Arial" charset="0"/>
                <a:cs typeface="Arial" charset="0"/>
              </a:rPr>
            </a:br>
            <a:endParaRPr lang="en-US" dirty="0"/>
          </a:p>
        </p:txBody>
      </p:sp>
      <p:sp>
        <p:nvSpPr>
          <p:cNvPr id="5" name="Rectangle 3"/>
          <p:cNvSpPr>
            <a:spLocks noGrp="1" noChangeArrowheads="1"/>
          </p:cNvSpPr>
          <p:nvPr>
            <p:ph type="subTitle" idx="1"/>
          </p:nvPr>
        </p:nvSpPr>
        <p:spPr bwMode="auto">
          <a:xfrm>
            <a:off x="609600" y="1447800"/>
            <a:ext cx="8077200" cy="4876800"/>
          </a:xfrm>
          <a:prstGeom prst="rect">
            <a:avLst/>
          </a:prstGeom>
          <a:noFill/>
          <a:ln w="9525">
            <a:noFill/>
            <a:miter lim="800000"/>
            <a:headEnd/>
            <a:tailEnd/>
          </a:ln>
        </p:spPr>
        <p:txBody>
          <a:bodyPr>
            <a:noAutofit/>
          </a:bodyPr>
          <a:lstStyle/>
          <a:p>
            <a:pPr marL="360363" lvl="1" indent="-347663" algn="just" rtl="1">
              <a:lnSpc>
                <a:spcPct val="95000"/>
              </a:lnSpc>
              <a:spcAft>
                <a:spcPts val="600"/>
              </a:spcAft>
              <a:buFontTx/>
              <a:buChar char="•"/>
            </a:pPr>
            <a:r>
              <a:rPr lang="ar-OM" sz="2600" b="1" dirty="0" smtClean="0">
                <a:solidFill>
                  <a:srgbClr val="990033"/>
                </a:solidFill>
              </a:rPr>
              <a:t>طمأنة الرأي العام إلى وجود جهة خارجية مستقلة ومحايدة تقيم أداء مؤسسات التعليم العالي.  </a:t>
            </a:r>
          </a:p>
          <a:p>
            <a:pPr marL="360363" lvl="1" indent="-347663" algn="just" rtl="1">
              <a:lnSpc>
                <a:spcPct val="95000"/>
              </a:lnSpc>
              <a:spcAft>
                <a:spcPts val="600"/>
              </a:spcAft>
              <a:buFontTx/>
              <a:buChar char="•"/>
            </a:pPr>
            <a:r>
              <a:rPr lang="ar-OM" sz="2600" b="1" dirty="0" smtClean="0">
                <a:solidFill>
                  <a:srgbClr val="990033"/>
                </a:solidFill>
              </a:rPr>
              <a:t>الارتقاء بجودة </a:t>
            </a:r>
            <a:r>
              <a:rPr lang="ar-OM" sz="2600" b="1" dirty="0">
                <a:solidFill>
                  <a:srgbClr val="990033"/>
                </a:solidFill>
              </a:rPr>
              <a:t>مؤسسات وبرامج التعليم العالي </a:t>
            </a:r>
            <a:r>
              <a:rPr lang="ar-OM" sz="2600" b="1" dirty="0" smtClean="0">
                <a:solidFill>
                  <a:srgbClr val="990033"/>
                </a:solidFill>
              </a:rPr>
              <a:t>إلى </a:t>
            </a:r>
            <a:r>
              <a:rPr lang="ar-OM" sz="2600" b="1" dirty="0">
                <a:solidFill>
                  <a:srgbClr val="990033"/>
                </a:solidFill>
              </a:rPr>
              <a:t>المستوى الذي يحقق المعايير </a:t>
            </a:r>
            <a:r>
              <a:rPr lang="ar-OM" sz="2600" b="1" dirty="0" smtClean="0">
                <a:solidFill>
                  <a:srgbClr val="990033"/>
                </a:solidFill>
              </a:rPr>
              <a:t>الدولية، وبالتالي تمكين الخريجين من </a:t>
            </a:r>
            <a:r>
              <a:rPr lang="ar-OM" sz="2600" b="1" dirty="0">
                <a:solidFill>
                  <a:srgbClr val="990033"/>
                </a:solidFill>
              </a:rPr>
              <a:t>المنافسة في سوق العمل المحلية والدولية، ومواصلة دراستهم في </a:t>
            </a:r>
            <a:r>
              <a:rPr lang="ar-OM" sz="2600" b="1" dirty="0" smtClean="0">
                <a:solidFill>
                  <a:srgbClr val="990033"/>
                </a:solidFill>
              </a:rPr>
              <a:t>الخارج. </a:t>
            </a:r>
            <a:endParaRPr lang="ar-OM" sz="2600" b="1" dirty="0">
              <a:solidFill>
                <a:srgbClr val="990033"/>
              </a:solidFill>
            </a:endParaRPr>
          </a:p>
          <a:p>
            <a:pPr marL="347663" indent="-347663" algn="just" rtl="1">
              <a:lnSpc>
                <a:spcPct val="95000"/>
              </a:lnSpc>
              <a:spcAft>
                <a:spcPts val="600"/>
              </a:spcAft>
              <a:buFontTx/>
              <a:buChar char="•"/>
            </a:pPr>
            <a:r>
              <a:rPr lang="ar-OM" sz="2600" b="1" dirty="0" smtClean="0">
                <a:solidFill>
                  <a:srgbClr val="990033"/>
                </a:solidFill>
              </a:rPr>
              <a:t>الاستفادة من النتائج في توجيه </a:t>
            </a:r>
            <a:r>
              <a:rPr lang="ar-OM" sz="2600" b="1" dirty="0" smtClean="0">
                <a:solidFill>
                  <a:srgbClr val="990033"/>
                </a:solidFill>
              </a:rPr>
              <a:t>الإنفاق المخصص للتعليم العالي، بحيث يضمن جودة المخرجات وليس زيادة فرص التعليم العالي فقط.</a:t>
            </a:r>
          </a:p>
          <a:p>
            <a:pPr marL="347663" indent="-347663" algn="just" rtl="1">
              <a:lnSpc>
                <a:spcPct val="95000"/>
              </a:lnSpc>
              <a:spcAft>
                <a:spcPts val="600"/>
              </a:spcAft>
              <a:buFontTx/>
              <a:buChar char="•"/>
            </a:pPr>
            <a:r>
              <a:rPr lang="ar-OM" sz="2600" b="1" dirty="0" smtClean="0">
                <a:solidFill>
                  <a:srgbClr val="990033"/>
                </a:solidFill>
              </a:rPr>
              <a:t>توفير تقارير مهنية ومحايدة عن جودة مؤسسات التعليم العالي وبرامجها.</a:t>
            </a:r>
          </a:p>
          <a:p>
            <a:pPr marL="347663" indent="-347663" algn="just" rtl="1">
              <a:lnSpc>
                <a:spcPct val="95000"/>
              </a:lnSpc>
              <a:spcAft>
                <a:spcPct val="50000"/>
              </a:spcAft>
              <a:buFontTx/>
              <a:buChar char="•"/>
            </a:pPr>
            <a:r>
              <a:rPr lang="ar-OM" sz="2600" b="1" dirty="0" smtClean="0">
                <a:solidFill>
                  <a:srgbClr val="990033"/>
                </a:solidFill>
              </a:rPr>
              <a:t> الحد من أعداد </a:t>
            </a:r>
            <a:r>
              <a:rPr lang="ar-OM" sz="2600" b="1" dirty="0">
                <a:solidFill>
                  <a:srgbClr val="990033"/>
                </a:solidFill>
              </a:rPr>
              <a:t>الخريجين من حملة </a:t>
            </a:r>
            <a:r>
              <a:rPr lang="ar-OM" sz="2600" b="1" dirty="0" smtClean="0">
                <a:solidFill>
                  <a:srgbClr val="990033"/>
                </a:solidFill>
              </a:rPr>
              <a:t>المؤهلات، </a:t>
            </a:r>
            <a:r>
              <a:rPr lang="ar-OM" sz="2600" b="1" dirty="0">
                <a:solidFill>
                  <a:srgbClr val="990033"/>
                </a:solidFill>
              </a:rPr>
              <a:t>الباحثين عن عمل، والذين لا يمتلكون المعرفة </a:t>
            </a:r>
            <a:r>
              <a:rPr lang="ar-OM" sz="2600" b="1" dirty="0" smtClean="0">
                <a:solidFill>
                  <a:srgbClr val="990033"/>
                </a:solidFill>
              </a:rPr>
              <a:t>أو المهارات </a:t>
            </a:r>
            <a:r>
              <a:rPr lang="ar-OM" sz="2600" b="1" dirty="0">
                <a:solidFill>
                  <a:srgbClr val="990033"/>
                </a:solidFill>
              </a:rPr>
              <a:t>التي تتناسب مع </a:t>
            </a:r>
            <a:r>
              <a:rPr lang="ar-OM" sz="2600" b="1" dirty="0" smtClean="0">
                <a:solidFill>
                  <a:srgbClr val="990033"/>
                </a:solidFill>
              </a:rPr>
              <a:t>مؤهلاتهم. </a:t>
            </a:r>
            <a:endParaRPr lang="ar-OM" sz="2600" b="1" dirty="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2" descr="C:\Users\T.Goodliffe.ACCREDITATION\AppData\Local\Microsoft\Windows\Temporary Internet Files\Content.Outlook\Z3K28RUX\IMG_3237.JPG"/>
          <p:cNvPicPr>
            <a:picLocks noChangeAspect="1" noChangeArrowheads="1"/>
          </p:cNvPicPr>
          <p:nvPr/>
        </p:nvPicPr>
        <p:blipFill>
          <a:blip r:embed="rId3" cstate="print"/>
          <a:srcRect/>
          <a:stretch>
            <a:fillRect/>
          </a:stretch>
        </p:blipFill>
        <p:spPr bwMode="auto">
          <a:xfrm>
            <a:off x="381000" y="1447800"/>
            <a:ext cx="8458200" cy="4666829"/>
          </a:xfrm>
          <a:prstGeom prst="rect">
            <a:avLst/>
          </a:prstGeom>
          <a:noFill/>
        </p:spPr>
      </p:pic>
      <p:sp>
        <p:nvSpPr>
          <p:cNvPr id="6" name="TextBox 5"/>
          <p:cNvSpPr txBox="1"/>
          <p:nvPr/>
        </p:nvSpPr>
        <p:spPr>
          <a:xfrm>
            <a:off x="685800" y="533400"/>
            <a:ext cx="7467600" cy="707886"/>
          </a:xfrm>
          <a:prstGeom prst="rect">
            <a:avLst/>
          </a:prstGeom>
          <a:noFill/>
        </p:spPr>
        <p:txBody>
          <a:bodyPr wrap="square" rtlCol="1">
            <a:spAutoFit/>
          </a:bodyPr>
          <a:lstStyle/>
          <a:p>
            <a:pPr algn="ctr" rtl="1"/>
            <a:r>
              <a:rPr lang="ar-OM" sz="4000" b="1" dirty="0" smtClean="0"/>
              <a:t>رابعا: الهيئة العمانية للاعتماد الأكاديمي </a:t>
            </a:r>
            <a:endParaRPr lang="ar-OM"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4426</TotalTime>
  <Words>2830</Words>
  <Application>Microsoft Office PowerPoint</Application>
  <PresentationFormat>On-screen Show (4:3)</PresentationFormat>
  <Paragraphs>455</Paragraphs>
  <Slides>45</Slides>
  <Notes>1</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45</vt:i4>
      </vt:variant>
    </vt:vector>
  </HeadingPairs>
  <TitlesOfParts>
    <vt:vector size="49" baseType="lpstr">
      <vt:lpstr>Office Theme</vt:lpstr>
      <vt:lpstr>C:\Users\Dell3\Desktop\OAAA Publications\Papers\أوراق العمل\ورقة الهيئة في ندوة التعليم .docx!_1474381296\Drawing\~Page-1\Single arrowhead.11</vt:lpstr>
      <vt:lpstr>Visio</vt:lpstr>
      <vt:lpstr>Microsoft Office Visio Drawing</vt:lpstr>
      <vt:lpstr> النظام الوطني لإدارة جودة التعليم العالي في سلطنة عمان: تطويره وتنفيذه</vt:lpstr>
      <vt:lpstr> جدول المحتويات   </vt:lpstr>
      <vt:lpstr> </vt:lpstr>
      <vt:lpstr>الكم والكيْف (الجودة)  في التعليم العالي  </vt:lpstr>
      <vt:lpstr>Slide 5</vt:lpstr>
      <vt:lpstr>Slide 6</vt:lpstr>
      <vt:lpstr>Slide 7</vt:lpstr>
      <vt:lpstr>أهمية الجهود الخارجية لضمان  الجودة والاعتماد  </vt:lpstr>
      <vt:lpstr>Slide 9</vt:lpstr>
      <vt:lpstr>الهيئة العمانية للاعتماد الأكاديمي الإنشاء والإدارة</vt:lpstr>
      <vt:lpstr>الهيئة العمانية للاعتماد الأكاديمي الإدارة والتابعية</vt:lpstr>
      <vt:lpstr>الهيئة العمانية للاعتماد الأكاديمي المهام الرئيسية </vt:lpstr>
      <vt:lpstr>الهيئة العمانية للاعتماد الأكاديمي الموقع الإلكتروني </vt:lpstr>
      <vt:lpstr>خامسا: النظام الوطني لإدارة الجودة في التعليم العالي </vt:lpstr>
      <vt:lpstr>النظام الوطني لإدارة الجودة نبذة تاريخية  </vt:lpstr>
      <vt:lpstr>النظام الوطني لإدارة الجودة خطة الجودة </vt:lpstr>
      <vt:lpstr>النظام الوطني لإدارة الجودة  العناصر الأساسية (2/1)</vt:lpstr>
      <vt:lpstr>النظام الوطني لإدارة الجودة العناصر الأساسية (2/2)</vt:lpstr>
      <vt:lpstr>اعتماد مؤسسات التعليم العالي تطوير نظام الاعتماد في الـ (ROSQA)</vt:lpstr>
      <vt:lpstr>اعتماد مؤسسات التعليم العالي النظام المطور ذو المرحلتين</vt:lpstr>
      <vt:lpstr>اعتماد مؤسسات التعليم العالي إيجابيات النظام المطور بالنسبة لهيئة الاعتماد</vt:lpstr>
      <vt:lpstr>اعتماد مؤسسات التعليم العالي إيجابيات النظام المطور بالنسبة لمؤسسات التعليم العالي</vt:lpstr>
      <vt:lpstr>اعتماد مؤسسات التعليم العالي إيجابيات النظام المطور بالنسبة للجمهور</vt:lpstr>
      <vt:lpstr>اعتماد مؤسسات التعليم العالي النظام المطور ذو المرحلتين</vt:lpstr>
      <vt:lpstr>اعتماد مؤسسات التعليم العالي النظام المطور ذو المرحلتين</vt:lpstr>
      <vt:lpstr>اعتماد مؤسسات التعليم العالي المرحلة الأولى: تدقيق الجودة </vt:lpstr>
      <vt:lpstr>اعتماد مؤسسات التعليم العالي مجالات تدقيق الجودة </vt:lpstr>
      <vt:lpstr>اعتماد مؤسسات التعليم العالي المرحلة الأولى: تدقيق الجودة </vt:lpstr>
      <vt:lpstr>Slide 29</vt:lpstr>
      <vt:lpstr>اعتماد مؤسسات التعليم العالي المرحلة الأولى: تدقيق الجودة </vt:lpstr>
      <vt:lpstr>اعتماد مؤسسات التعليم العالي المرحلة الأولى: تدقيق الجودة </vt:lpstr>
      <vt:lpstr>Slide 32</vt:lpstr>
      <vt:lpstr>اعتماد مؤسسات التعليم العالي المرحلة الأولى: تدقيق الجودة </vt:lpstr>
      <vt:lpstr>اعتماد مؤسسات التعليم العالي المرحلة الأولى: تدقيق الجودة </vt:lpstr>
      <vt:lpstr>اعتماد مؤسسات التعليم العالي المرحلة الأولى: تدقيق الجودة </vt:lpstr>
      <vt:lpstr>اعتماد مؤسسات التعليم العالي المرحلة الأولى: تدقيق الجودة </vt:lpstr>
      <vt:lpstr>اعتماد مؤسسات التعليم العالي المرحلة الثانية: التقويم مقابل المعايير</vt:lpstr>
      <vt:lpstr>سابعا: اعتماد البرامج الأكاديمية نبذة تاريخية </vt:lpstr>
      <vt:lpstr>سابعا: اعتماد البرامج الأكاديمية الخصائص العامة لمعايير الاعتماد </vt:lpstr>
      <vt:lpstr>سابعا: اعتماد البرامج الأكاديمية نظام الاعتماد </vt:lpstr>
      <vt:lpstr>ثامنا: الإطار الوطني للمؤهلات الإطار الحالي</vt:lpstr>
      <vt:lpstr>الإطار الوطني للمؤهلات الحاجة لإطار شامل</vt:lpstr>
      <vt:lpstr>تاسعا: الخطوات القادمة (أ) الاعتماد المؤسسي</vt:lpstr>
      <vt:lpstr>تاسعا: الخطوات القادمة (ب) الاعتماد البرنامجي</vt:lpstr>
      <vt:lpstr>تاسعا: الخطوات القادمة (ج) تطوير الإطار الوطني للمؤهلات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GAE</dc:creator>
  <cp:lastModifiedBy>Salim</cp:lastModifiedBy>
  <cp:revision>178</cp:revision>
  <dcterms:created xsi:type="dcterms:W3CDTF">2006-08-16T00:00:00Z</dcterms:created>
  <dcterms:modified xsi:type="dcterms:W3CDTF">2014-10-09T20:04:47Z</dcterms:modified>
</cp:coreProperties>
</file>