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3" r:id="rId5"/>
    <p:sldId id="272" r:id="rId6"/>
    <p:sldId id="266" r:id="rId7"/>
    <p:sldId id="276" r:id="rId8"/>
    <p:sldId id="268" r:id="rId9"/>
    <p:sldId id="269" r:id="rId10"/>
    <p:sldId id="271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814" y="-9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OM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مشروع قانون التعليم العالي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OM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د. سيف بن أحمد الرواحي</a:t>
            </a:r>
          </a:p>
          <a:p>
            <a:r>
              <a:rPr lang="ar-OM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جامعة السلطان قابوس</a:t>
            </a:r>
          </a:p>
          <a:p>
            <a:r>
              <a:rPr lang="ar-OM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عضو لجنة صياغة القانون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470025"/>
          </a:xfrm>
        </p:spPr>
        <p:txBody>
          <a:bodyPr/>
          <a:lstStyle/>
          <a:p>
            <a:pPr marL="342900" lvl="0" indent="-342900" rtl="1">
              <a:spcBef>
                <a:spcPct val="20000"/>
              </a:spcBef>
            </a:pPr>
            <a:r>
              <a:rPr lang="ar-OM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الجزاءات</a:t>
            </a:r>
            <a:r>
              <a:rPr lang="ar-OM" sz="2800" b="1" dirty="0">
                <a:solidFill>
                  <a:prstClr val="black"/>
                </a:solidFill>
                <a:ea typeface="Times New Roman"/>
                <a:cs typeface="Simplified Arabic"/>
              </a:rPr>
              <a:t> </a:t>
            </a:r>
            <a:r>
              <a:rPr lang="ar-OM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والعقوبات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752600"/>
            <a:ext cx="8534400" cy="4343400"/>
          </a:xfrm>
        </p:spPr>
        <p:txBody>
          <a:bodyPr>
            <a:normAutofit/>
          </a:bodyPr>
          <a:lstStyle/>
          <a:p>
            <a:pPr marL="457200" indent="-457200" algn="just" rtl="1">
              <a:buFont typeface="Arial" pitchFamily="34" charset="0"/>
              <a:buChar char="•"/>
            </a:pPr>
            <a:endParaRPr lang="ar-OM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457200" indent="-457200" algn="just" rtl="1">
              <a:buFont typeface="Arial" pitchFamily="34" charset="0"/>
              <a:buChar char="•"/>
            </a:pP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نص القانون على إمكانية وقف نشاط أي مؤسسة أو برنامج لفترة محددة أو نهائية في حالة مخالفة القانون أو لائحته، بعد موافقة المجلس.</a:t>
            </a:r>
          </a:p>
          <a:p>
            <a:pPr marL="457200" indent="-457200" algn="just" rtl="1">
              <a:buFont typeface="Arial" pitchFamily="34" charset="0"/>
              <a:buChar char="•"/>
            </a:pPr>
            <a:endParaRPr lang="ar-OM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457200" indent="-457200" algn="just" rtl="1">
              <a:buFont typeface="Arial" pitchFamily="34" charset="0"/>
              <a:buChar char="•"/>
            </a:pP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أحال القانون للائحة تحديد المخالفات والعقوبات التي يمكن توقيعها على المؤسسة، مع وجوب تحديد آلية التظلم من تلك القرارات.</a:t>
            </a:r>
          </a:p>
          <a:p>
            <a:pPr marL="457200" indent="-457200" algn="just" rtl="1">
              <a:buFont typeface="Arial" pitchFamily="34" charset="0"/>
              <a:buChar char="•"/>
            </a:pPr>
            <a:endParaRPr lang="ar-OM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51132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752600"/>
            <a:ext cx="8534400" cy="4343400"/>
          </a:xfrm>
        </p:spPr>
        <p:txBody>
          <a:bodyPr>
            <a:normAutofit/>
          </a:bodyPr>
          <a:lstStyle/>
          <a:p>
            <a:pPr marL="457200" indent="-457200" algn="just" rtl="1">
              <a:buFont typeface="Arial" pitchFamily="34" charset="0"/>
              <a:buChar char="•"/>
            </a:pPr>
            <a:endParaRPr lang="ar-OM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lvl="0" rtl="1"/>
            <a:r>
              <a:rPr lang="ar-OM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خلاصة القول</a:t>
            </a:r>
          </a:p>
          <a:p>
            <a:pPr lvl="0" rtl="1"/>
            <a:endParaRPr lang="ar-OM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/>
            </a:endParaRPr>
          </a:p>
          <a:p>
            <a:pPr lvl="0" rtl="1"/>
            <a:endParaRPr lang="ar-OM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/>
            </a:endParaRPr>
          </a:p>
          <a:p>
            <a:pPr lvl="0" rtl="1"/>
            <a:r>
              <a:rPr lang="ar-OM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مع</a:t>
            </a:r>
            <a:r>
              <a:rPr lang="ar-OM" dirty="0">
                <a:solidFill>
                  <a:prstClr val="black"/>
                </a:solidFill>
              </a:rPr>
              <a:t> </a:t>
            </a:r>
            <a:r>
              <a:rPr lang="ar-OM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وافر</a:t>
            </a:r>
            <a:r>
              <a:rPr lang="ar-OM" dirty="0">
                <a:solidFill>
                  <a:prstClr val="black"/>
                </a:solidFill>
              </a:rPr>
              <a:t> </a:t>
            </a:r>
            <a:r>
              <a:rPr lang="ar-OM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الشكر</a:t>
            </a:r>
            <a:r>
              <a:rPr lang="ar-OM" dirty="0">
                <a:solidFill>
                  <a:prstClr val="black"/>
                </a:solidFill>
              </a:rPr>
              <a:t> </a:t>
            </a:r>
            <a:r>
              <a:rPr lang="ar-OM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والتقدير</a:t>
            </a:r>
            <a:endParaRPr lang="en-US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 rtl="1">
              <a:buFont typeface="Arial" pitchFamily="34" charset="0"/>
              <a:buChar char="•"/>
            </a:pPr>
            <a:endParaRPr lang="ar-OM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77492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1"/>
            <a:ext cx="7772400" cy="1143000"/>
          </a:xfrm>
        </p:spPr>
        <p:txBody>
          <a:bodyPr/>
          <a:lstStyle/>
          <a:p>
            <a:r>
              <a:rPr lang="ar-OM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مراحل إعداد مشروع القانون</a:t>
            </a:r>
            <a:endParaRPr lang="en-US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057400"/>
            <a:ext cx="8153400" cy="4038600"/>
          </a:xfrm>
        </p:spPr>
        <p:txBody>
          <a:bodyPr>
            <a:normAutofit/>
          </a:bodyPr>
          <a:lstStyle/>
          <a:p>
            <a:pPr marL="342900" indent="-342900" algn="just" rtl="1">
              <a:buFont typeface="Arial" pitchFamily="34" charset="0"/>
              <a:buChar char="•"/>
            </a:pPr>
            <a:r>
              <a:rPr lang="ar-OM" sz="2800" b="1" dirty="0" smtClean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تشكيل لجنة لصياغة المشروع </a:t>
            </a:r>
          </a:p>
          <a:p>
            <a:pPr marL="342900" indent="-342900" algn="just" rtl="1">
              <a:buFont typeface="Arial" pitchFamily="34" charset="0"/>
              <a:buChar char="•"/>
            </a:pPr>
            <a:r>
              <a:rPr lang="ar-OM" sz="2800" b="1" dirty="0" smtClean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إعداد الإطار العام للمشروع</a:t>
            </a:r>
          </a:p>
          <a:p>
            <a:pPr marL="342900" indent="-342900" algn="just" rtl="1">
              <a:buFont typeface="Arial" pitchFamily="34" charset="0"/>
              <a:buChar char="•"/>
            </a:pPr>
            <a:r>
              <a:rPr lang="ar-OM" sz="2800" b="1" dirty="0" smtClean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تشكيل لجان فرعية لتناول محاور المشروع</a:t>
            </a:r>
          </a:p>
          <a:p>
            <a:pPr marL="342900" indent="-342900" algn="just" rtl="1">
              <a:buFont typeface="Arial" pitchFamily="34" charset="0"/>
              <a:buChar char="•"/>
            </a:pPr>
            <a:r>
              <a:rPr lang="ar-OM" sz="2800" b="1" dirty="0" smtClean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الوصول إلى المسودة </a:t>
            </a:r>
            <a:r>
              <a:rPr lang="ar-OM" sz="2800" b="1" dirty="0" err="1" smtClean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الآولى</a:t>
            </a:r>
            <a:r>
              <a:rPr lang="ar-OM" sz="2800" b="1" dirty="0" smtClean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من المشروع</a:t>
            </a:r>
          </a:p>
          <a:p>
            <a:pPr marL="342900" indent="-342900" algn="just" rtl="1">
              <a:buFont typeface="Arial" pitchFamily="34" charset="0"/>
              <a:buChar char="•"/>
            </a:pPr>
            <a:r>
              <a:rPr lang="ar-OM" sz="2800" b="1" dirty="0" smtClean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عقد ورشة عمل لمناقشة المسودة </a:t>
            </a:r>
            <a:r>
              <a:rPr lang="ar-OM" sz="2800" b="1" dirty="0" err="1" smtClean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الآولى</a:t>
            </a:r>
            <a:r>
              <a:rPr lang="ar-OM" sz="2800" b="1" dirty="0" smtClean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 من المشروع</a:t>
            </a:r>
          </a:p>
          <a:p>
            <a:pPr marL="342900" lvl="0" indent="-342900" algn="just" rtl="1">
              <a:buFont typeface="Arial" pitchFamily="34" charset="0"/>
              <a:buChar char="•"/>
            </a:pPr>
            <a:r>
              <a:rPr lang="ar-OM" sz="2800" b="1" dirty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أخذ رأي المجتمع في المشروع </a:t>
            </a:r>
            <a:endParaRPr lang="ar-OM" sz="2800" b="1" dirty="0" smtClean="0">
              <a:solidFill>
                <a:schemeClr val="tx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342900" indent="-342900" algn="just" rtl="1">
              <a:buFont typeface="Arial" pitchFamily="34" charset="0"/>
              <a:buChar char="•"/>
            </a:pPr>
            <a:r>
              <a:rPr lang="ar-OM" sz="2800" b="1" dirty="0" smtClean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عرض مشروع القانون على الجهات المختصة</a:t>
            </a:r>
          </a:p>
          <a:p>
            <a:pPr marL="342900" indent="-342900" algn="just" rtl="1">
              <a:buFont typeface="Arial" pitchFamily="34" charset="0"/>
              <a:buChar char="•"/>
            </a:pPr>
            <a:endParaRPr lang="en-US" sz="2800" b="1" dirty="0">
              <a:solidFill>
                <a:schemeClr val="tx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43710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470025"/>
          </a:xfrm>
        </p:spPr>
        <p:txBody>
          <a:bodyPr/>
          <a:lstStyle/>
          <a:p>
            <a:r>
              <a:rPr lang="ar-OM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أسس اعتمدتها اللجنة في صياغة القانون</a:t>
            </a:r>
            <a:endParaRPr lang="en-US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057400"/>
            <a:ext cx="8153400" cy="4038600"/>
          </a:xfrm>
        </p:spPr>
        <p:txBody>
          <a:bodyPr>
            <a:normAutofit/>
          </a:bodyPr>
          <a:lstStyle/>
          <a:p>
            <a:pPr marL="342900" indent="-342900" algn="just" rtl="1">
              <a:buFont typeface="Arial" pitchFamily="34" charset="0"/>
              <a:buChar char="•"/>
            </a:pPr>
            <a:r>
              <a:rPr lang="ar-OM" sz="2800" b="1" dirty="0" smtClean="0">
                <a:solidFill>
                  <a:schemeClr val="tx1"/>
                </a:solidFill>
                <a:ea typeface="Times New Roman"/>
                <a:cs typeface="Simplified Arabic"/>
              </a:rPr>
              <a:t>استمرارية القانون وبقاءه</a:t>
            </a:r>
          </a:p>
          <a:p>
            <a:pPr algn="just" rtl="1"/>
            <a:endParaRPr lang="ar-OM" sz="2800" b="1" dirty="0" smtClean="0">
              <a:solidFill>
                <a:schemeClr val="tx1"/>
              </a:solidFill>
              <a:ea typeface="Times New Roman"/>
              <a:cs typeface="Simplified Arabic"/>
            </a:endParaRPr>
          </a:p>
          <a:p>
            <a:pPr marL="342900" indent="-342900" algn="just" rtl="1">
              <a:buFont typeface="Arial" pitchFamily="34" charset="0"/>
              <a:buChar char="•"/>
            </a:pPr>
            <a:r>
              <a:rPr lang="ar-OM" sz="2800" b="1" dirty="0" smtClean="0">
                <a:solidFill>
                  <a:schemeClr val="tx1"/>
                </a:solidFill>
                <a:ea typeface="Times New Roman"/>
                <a:cs typeface="Simplified Arabic"/>
              </a:rPr>
              <a:t>تغطية كافة الجوانب الأساسية </a:t>
            </a:r>
            <a:r>
              <a:rPr lang="ar-OM" sz="2800" b="1" dirty="0">
                <a:solidFill>
                  <a:schemeClr val="tx1"/>
                </a:solidFill>
                <a:ea typeface="Times New Roman"/>
                <a:cs typeface="Simplified Arabic"/>
              </a:rPr>
              <a:t>العامة والضرورية </a:t>
            </a:r>
            <a:endParaRPr lang="ar-OM" sz="2800" b="1" dirty="0" smtClean="0">
              <a:solidFill>
                <a:schemeClr val="tx1"/>
              </a:solidFill>
              <a:ea typeface="Times New Roman"/>
              <a:cs typeface="Simplified Arabic"/>
            </a:endParaRPr>
          </a:p>
          <a:p>
            <a:pPr algn="just" rtl="1"/>
            <a:endParaRPr lang="ar-OM" sz="2800" b="1" dirty="0" smtClean="0">
              <a:solidFill>
                <a:schemeClr val="tx1"/>
              </a:solidFill>
              <a:ea typeface="Times New Roman"/>
              <a:cs typeface="Simplified Arabic"/>
            </a:endParaRPr>
          </a:p>
          <a:p>
            <a:pPr marL="342900" lvl="0" indent="-342900" algn="just" rtl="1">
              <a:buFont typeface="Arial" pitchFamily="34" charset="0"/>
              <a:buChar char="•"/>
            </a:pPr>
            <a:r>
              <a:rPr lang="ar-OM" sz="2800" b="1" dirty="0">
                <a:solidFill>
                  <a:prstClr val="black"/>
                </a:solidFill>
                <a:ea typeface="Times New Roman"/>
                <a:cs typeface="Simplified Arabic"/>
              </a:rPr>
              <a:t>عدم تضمين القانون أحكام تفصيلية</a:t>
            </a:r>
          </a:p>
          <a:p>
            <a:pPr algn="just" rtl="1"/>
            <a:endParaRPr lang="ar-OM" sz="2800" b="1" dirty="0">
              <a:solidFill>
                <a:schemeClr val="tx1"/>
              </a:solidFill>
              <a:ea typeface="Times New Roman"/>
              <a:cs typeface="Simplified Arabic"/>
            </a:endParaRPr>
          </a:p>
          <a:p>
            <a:pPr marL="342900" indent="-342900" algn="just" rtl="1">
              <a:buFont typeface="Arial" pitchFamily="34" charset="0"/>
              <a:buChar char="•"/>
            </a:pPr>
            <a:r>
              <a:rPr lang="ar-OM" sz="2800" b="1" dirty="0" smtClean="0">
                <a:solidFill>
                  <a:schemeClr val="tx1"/>
                </a:solidFill>
                <a:ea typeface="Times New Roman"/>
                <a:cs typeface="Simplified Arabic"/>
              </a:rPr>
              <a:t>تفويض </a:t>
            </a:r>
            <a:r>
              <a:rPr lang="ar-OM" sz="2800" b="1" dirty="0">
                <a:solidFill>
                  <a:schemeClr val="tx1"/>
                </a:solidFill>
                <a:ea typeface="Times New Roman"/>
                <a:cs typeface="Simplified Arabic"/>
              </a:rPr>
              <a:t>اللوائح التنفيذية والتنظيمية في معالجة </a:t>
            </a:r>
            <a:r>
              <a:rPr lang="ar-OM" sz="2800" b="1" dirty="0" smtClean="0">
                <a:solidFill>
                  <a:schemeClr val="tx1"/>
                </a:solidFill>
                <a:ea typeface="Times New Roman"/>
                <a:cs typeface="Simplified Arabic"/>
              </a:rPr>
              <a:t>الأحكام التفصيلية</a:t>
            </a:r>
            <a:endParaRPr lang="ar-OM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23153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470025"/>
          </a:xfrm>
        </p:spPr>
        <p:txBody>
          <a:bodyPr/>
          <a:lstStyle/>
          <a:p>
            <a:r>
              <a:rPr lang="ar-OM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تقسيمات القانون</a:t>
            </a:r>
            <a:endParaRPr lang="en-US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057400"/>
            <a:ext cx="8153400" cy="4038600"/>
          </a:xfrm>
        </p:spPr>
        <p:txBody>
          <a:bodyPr>
            <a:normAutofit/>
          </a:bodyPr>
          <a:lstStyle/>
          <a:p>
            <a:pPr marL="342900" indent="-342900" algn="just" rtl="1">
              <a:buFont typeface="Arial" pitchFamily="34" charset="0"/>
              <a:buChar char="•"/>
            </a:pPr>
            <a:r>
              <a:rPr lang="ar-SA" sz="2800" b="1" dirty="0" smtClean="0">
                <a:solidFill>
                  <a:schemeClr val="tx1"/>
                </a:solidFill>
                <a:ea typeface="Times New Roman"/>
                <a:cs typeface="Simplified Arabic"/>
              </a:rPr>
              <a:t>التعريفات</a:t>
            </a:r>
          </a:p>
          <a:p>
            <a:pPr marL="342900" indent="-342900" algn="just" rtl="1">
              <a:buFont typeface="Arial" pitchFamily="34" charset="0"/>
              <a:buChar char="•"/>
            </a:pPr>
            <a:r>
              <a:rPr lang="ar-SA" sz="2800" b="1" dirty="0" smtClean="0">
                <a:solidFill>
                  <a:schemeClr val="tx1"/>
                </a:solidFill>
                <a:ea typeface="Times New Roman"/>
                <a:cs typeface="Simplified Arabic"/>
              </a:rPr>
              <a:t>أهداف </a:t>
            </a:r>
            <a:r>
              <a:rPr lang="ar-SA" sz="2800" b="1" dirty="0">
                <a:solidFill>
                  <a:schemeClr val="tx1"/>
                </a:solidFill>
                <a:ea typeface="Times New Roman"/>
                <a:cs typeface="Simplified Arabic"/>
              </a:rPr>
              <a:t>التعليم </a:t>
            </a:r>
            <a:r>
              <a:rPr lang="ar-SA" sz="2800" b="1" dirty="0" smtClean="0">
                <a:solidFill>
                  <a:schemeClr val="tx1"/>
                </a:solidFill>
                <a:ea typeface="Times New Roman"/>
                <a:cs typeface="Simplified Arabic"/>
              </a:rPr>
              <a:t>العالي</a:t>
            </a:r>
          </a:p>
          <a:p>
            <a:pPr marL="342900" lvl="0" indent="-342900" algn="just" rtl="1">
              <a:buFont typeface="Arial" pitchFamily="34" charset="0"/>
              <a:buChar char="•"/>
            </a:pPr>
            <a:r>
              <a:rPr lang="ar-SA" sz="2800" b="1" dirty="0">
                <a:solidFill>
                  <a:prstClr val="black"/>
                </a:solidFill>
                <a:ea typeface="Calibri"/>
                <a:cs typeface="Simplified Arabic"/>
              </a:rPr>
              <a:t>الأحكام </a:t>
            </a:r>
            <a:r>
              <a:rPr lang="ar-SA" sz="2800" b="1" dirty="0" smtClean="0">
                <a:solidFill>
                  <a:prstClr val="black"/>
                </a:solidFill>
                <a:ea typeface="Calibri"/>
                <a:cs typeface="Simplified Arabic"/>
              </a:rPr>
              <a:t>العامة</a:t>
            </a:r>
            <a:endParaRPr lang="ar-SA" sz="2800" b="1" dirty="0" smtClean="0">
              <a:solidFill>
                <a:schemeClr val="tx1"/>
              </a:solidFill>
              <a:ea typeface="Times New Roman"/>
              <a:cs typeface="Simplified Arabic"/>
            </a:endParaRPr>
          </a:p>
          <a:p>
            <a:pPr marL="342900" indent="-342900" algn="just" rtl="1">
              <a:buFont typeface="Arial" pitchFamily="34" charset="0"/>
              <a:buChar char="•"/>
            </a:pPr>
            <a:r>
              <a:rPr lang="ar-OM" sz="2800" b="1" dirty="0">
                <a:solidFill>
                  <a:schemeClr val="tx1"/>
                </a:solidFill>
                <a:ea typeface="Times New Roman"/>
                <a:cs typeface="Simplified Arabic"/>
              </a:rPr>
              <a:t>مؤسسات التعليم </a:t>
            </a:r>
            <a:r>
              <a:rPr lang="ar-OM" sz="2800" b="1" dirty="0" smtClean="0">
                <a:solidFill>
                  <a:schemeClr val="tx1"/>
                </a:solidFill>
                <a:ea typeface="Times New Roman"/>
                <a:cs typeface="Simplified Arabic"/>
              </a:rPr>
              <a:t>العالي</a:t>
            </a:r>
            <a:endParaRPr lang="ar-SA" sz="2800" b="1" dirty="0" smtClean="0">
              <a:solidFill>
                <a:schemeClr val="tx1"/>
              </a:solidFill>
              <a:ea typeface="Times New Roman"/>
              <a:cs typeface="Simplified Arabic"/>
            </a:endParaRPr>
          </a:p>
          <a:p>
            <a:pPr marL="342900" indent="-342900" algn="just" rtl="1">
              <a:buFont typeface="Arial" pitchFamily="34" charset="0"/>
              <a:buChar char="•"/>
            </a:pPr>
            <a:r>
              <a:rPr lang="ar-OM" sz="2800" b="1" dirty="0">
                <a:solidFill>
                  <a:schemeClr val="tx1"/>
                </a:solidFill>
                <a:ea typeface="Times New Roman"/>
                <a:cs typeface="Simplified Arabic"/>
              </a:rPr>
              <a:t>البعثات والإعانات </a:t>
            </a:r>
            <a:r>
              <a:rPr lang="ar-OM" sz="2800" b="1" dirty="0" smtClean="0">
                <a:solidFill>
                  <a:schemeClr val="tx1"/>
                </a:solidFill>
                <a:ea typeface="Times New Roman"/>
                <a:cs typeface="Simplified Arabic"/>
              </a:rPr>
              <a:t>الدراسية</a:t>
            </a:r>
            <a:endParaRPr lang="ar-SA" sz="2800" b="1" dirty="0" smtClean="0">
              <a:solidFill>
                <a:schemeClr val="tx1"/>
              </a:solidFill>
              <a:ea typeface="Times New Roman"/>
              <a:cs typeface="Simplified Arabic"/>
            </a:endParaRPr>
          </a:p>
          <a:p>
            <a:pPr marL="342900" indent="-342900" algn="just" rtl="1">
              <a:buFont typeface="Arial" pitchFamily="34" charset="0"/>
              <a:buChar char="•"/>
            </a:pPr>
            <a:r>
              <a:rPr lang="ar-OM" sz="2800" b="1" dirty="0">
                <a:solidFill>
                  <a:schemeClr val="tx1"/>
                </a:solidFill>
                <a:ea typeface="Times New Roman"/>
                <a:cs typeface="Simplified Arabic"/>
              </a:rPr>
              <a:t>المؤهلات العلمية ومعادلة </a:t>
            </a:r>
            <a:r>
              <a:rPr lang="ar-OM" sz="2800" b="1" dirty="0" smtClean="0">
                <a:solidFill>
                  <a:schemeClr val="tx1"/>
                </a:solidFill>
                <a:ea typeface="Times New Roman"/>
                <a:cs typeface="Simplified Arabic"/>
              </a:rPr>
              <a:t>الشهادات</a:t>
            </a:r>
            <a:endParaRPr lang="ar-SA" sz="2800" b="1" dirty="0" smtClean="0">
              <a:solidFill>
                <a:schemeClr val="tx1"/>
              </a:solidFill>
              <a:ea typeface="Times New Roman"/>
              <a:cs typeface="Simplified Arabic"/>
            </a:endParaRPr>
          </a:p>
          <a:p>
            <a:pPr marL="342900" indent="-342900" algn="just" rtl="1">
              <a:buFont typeface="Arial" pitchFamily="34" charset="0"/>
              <a:buChar char="•"/>
            </a:pPr>
            <a:r>
              <a:rPr lang="ar-OM" sz="2800" b="1" dirty="0">
                <a:solidFill>
                  <a:schemeClr val="tx1"/>
                </a:solidFill>
                <a:ea typeface="Times New Roman"/>
                <a:cs typeface="Simplified Arabic"/>
              </a:rPr>
              <a:t>الجزاءات والعقوبات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23153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ar-OM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أهداف التعليم العالي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458200" cy="5105400"/>
          </a:xfrm>
        </p:spPr>
        <p:txBody>
          <a:bodyPr>
            <a:normAutofit fontScale="92500"/>
          </a:bodyPr>
          <a:lstStyle/>
          <a:p>
            <a:pPr marL="457200" indent="-457200" algn="just" rtl="1">
              <a:buFont typeface="Arial" pitchFamily="34" charset="0"/>
              <a:buChar char="•"/>
            </a:pP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تعميق الشعور بالقيم الروحية والأخلاقية للعقيدة الإسلامية </a:t>
            </a:r>
            <a:r>
              <a:rPr lang="ar-OM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وتعزيز الانتماء الوطني</a:t>
            </a: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.</a:t>
            </a:r>
          </a:p>
          <a:p>
            <a:pPr marL="457200" indent="-457200" algn="just" rtl="1">
              <a:buFont typeface="Arial" pitchFamily="34" charset="0"/>
              <a:buChar char="•"/>
            </a:pP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إعداد كوادر بشرية مؤهلة ومتخصصة تلبي حاجات المجتمع ومتطلبات التنمية المستدامة</a:t>
            </a:r>
          </a:p>
          <a:p>
            <a:pPr marL="457200" indent="-457200" algn="just" rtl="1">
              <a:buFont typeface="Arial" pitchFamily="34" charset="0"/>
              <a:buChar char="•"/>
            </a:pP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تشجيع </a:t>
            </a:r>
            <a:r>
              <a:rPr lang="ar-OM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إجراء وتطوير البحوث العلمية وتوفير البيئة الأكاديمية والبحثية الداعمة للإبداع والابتكار والريادة ومبدأ التعلم </a:t>
            </a: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المستمر.</a:t>
            </a:r>
          </a:p>
          <a:p>
            <a:pPr marL="457200" indent="-457200" algn="just" rtl="1">
              <a:buFont typeface="Arial" pitchFamily="34" charset="0"/>
              <a:buChar char="•"/>
            </a:pP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العمل على إنتاج المعرفة والنهوض بالمجتمع ثقافيا واجتماعيا واقتصاديا.</a:t>
            </a:r>
          </a:p>
          <a:p>
            <a:pPr marL="457200" indent="-457200" algn="just" rtl="1">
              <a:buFont typeface="Arial" pitchFamily="34" charset="0"/>
              <a:buChar char="•"/>
            </a:pP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المشاركة </a:t>
            </a:r>
            <a:r>
              <a:rPr lang="ar-OM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الفاعلة والنشطة في كافة المجالات التي تسهم في تحقيق التنمية </a:t>
            </a: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المستدامة.</a:t>
            </a:r>
          </a:p>
          <a:p>
            <a:pPr marL="457200" indent="-457200" algn="just" rtl="1">
              <a:buFont typeface="Arial" pitchFamily="34" charset="0"/>
              <a:buChar char="•"/>
            </a:pP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توثيق </a:t>
            </a:r>
            <a:r>
              <a:rPr lang="ar-OM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التعاون مع الشركاء على المستوى المحلي والاقليمي والدولي </a:t>
            </a: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في مجال التعليم </a:t>
            </a:r>
            <a:r>
              <a:rPr lang="ar-OM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العالي.</a:t>
            </a:r>
          </a:p>
          <a:p>
            <a:pPr algn="just" rtl="1"/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585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470025"/>
          </a:xfrm>
        </p:spPr>
        <p:txBody>
          <a:bodyPr/>
          <a:lstStyle/>
          <a:p>
            <a:r>
              <a:rPr lang="ar-OM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الأحكام العامة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76400"/>
            <a:ext cx="8153400" cy="4419600"/>
          </a:xfrm>
        </p:spPr>
        <p:txBody>
          <a:bodyPr>
            <a:normAutofit fontScale="92500" lnSpcReduction="10000"/>
          </a:bodyPr>
          <a:lstStyle/>
          <a:p>
            <a:pPr marL="342900" indent="-342900" algn="just" rtl="1">
              <a:buFont typeface="Arial" pitchFamily="34" charset="0"/>
              <a:buChar char="•"/>
            </a:pP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نطاق سريان القانون</a:t>
            </a:r>
          </a:p>
          <a:p>
            <a:pPr algn="just" rtl="1"/>
            <a:endParaRPr lang="ar-OM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342900" indent="-342900" algn="just" rtl="1">
              <a:buFont typeface="Arial" pitchFamily="34" charset="0"/>
              <a:buChar char="•"/>
            </a:pP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مسؤولية الإشراف العام على تنفيذ سياسة التعليم العالي</a:t>
            </a:r>
          </a:p>
          <a:p>
            <a:pPr algn="just" rtl="1"/>
            <a:r>
              <a:rPr lang="ar-OM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       * الإبتعاث              * الإعتراف              * معادلة المؤهلات</a:t>
            </a:r>
          </a:p>
          <a:p>
            <a:pPr algn="just" rtl="1"/>
            <a:endParaRPr lang="ar-OM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457200" indent="-457200" algn="just" rtl="1">
              <a:buFont typeface="Arial" charset="0"/>
              <a:buChar char="•"/>
            </a:pP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استقلالية مؤسسات التعليم العالي</a:t>
            </a:r>
          </a:p>
          <a:p>
            <a:pPr algn="just" rtl="1"/>
            <a:endParaRPr lang="ar-OM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457200" indent="-457200" algn="just" rtl="1">
              <a:buFont typeface="Arial" charset="0"/>
              <a:buChar char="•"/>
            </a:pP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حرية الفكر والبحث العلمي </a:t>
            </a:r>
          </a:p>
          <a:p>
            <a:pPr algn="just" rtl="1"/>
            <a:endParaRPr lang="ar-OM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457200" indent="-457200" algn="just" rtl="1">
              <a:buFont typeface="Arial" pitchFamily="34" charset="0"/>
              <a:buChar char="•"/>
            </a:pP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تتولى </a:t>
            </a: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اللائحة تحديد الضوابط الأكاديمية والمهنية في </a:t>
            </a: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المؤسسة</a:t>
            </a:r>
            <a:endParaRPr lang="ar-OM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just" rtl="1"/>
            <a:endParaRPr lang="ar-OM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just" rtl="1"/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3166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470025"/>
          </a:xfrm>
        </p:spPr>
        <p:txBody>
          <a:bodyPr/>
          <a:lstStyle/>
          <a:p>
            <a:r>
              <a:rPr lang="ar-OM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الأحكام العامة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76400"/>
            <a:ext cx="8153400" cy="4419600"/>
          </a:xfrm>
        </p:spPr>
        <p:txBody>
          <a:bodyPr>
            <a:normAutofit fontScale="92500" lnSpcReduction="10000"/>
          </a:bodyPr>
          <a:lstStyle/>
          <a:p>
            <a:pPr marL="342900" indent="-342900" algn="just" rtl="1">
              <a:buFont typeface="Arial" pitchFamily="34" charset="0"/>
              <a:buChar char="•"/>
            </a:pPr>
            <a:endParaRPr lang="ar-OM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342900" indent="-342900" algn="just" rtl="1">
              <a:buFont typeface="Arial" pitchFamily="34" charset="0"/>
              <a:buChar char="•"/>
            </a:pPr>
            <a:r>
              <a:rPr lang="ar-OM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تعمل </a:t>
            </a:r>
            <a:r>
              <a:rPr lang="ar-OM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كل مؤسسة على أن يكون لها مصادر تمويل ذاتية </a:t>
            </a:r>
            <a:r>
              <a:rPr lang="ar-SA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لتعزيز </a:t>
            </a:r>
            <a:r>
              <a:rPr lang="ar-S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موازناتها</a:t>
            </a:r>
          </a:p>
          <a:p>
            <a:pPr algn="just" rtl="1"/>
            <a:endParaRPr lang="ar-OM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342900" indent="-342900" algn="just" rtl="1">
              <a:buFont typeface="Arial" pitchFamily="34" charset="0"/>
              <a:buChar char="•"/>
            </a:pPr>
            <a:r>
              <a:rPr lang="ar-OM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يحظر على أعضاء وموظفي المجلس وموظفي الوزارة والهيئة تملك أي حصة في المؤسسة </a:t>
            </a:r>
            <a:r>
              <a:rPr lang="ar-OM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الخاصة</a:t>
            </a:r>
          </a:p>
          <a:p>
            <a:pPr algn="just" rtl="1"/>
            <a:endParaRPr lang="ar-OM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marL="342900" indent="-342900" algn="just" rtl="1">
              <a:buFont typeface="Arial" pitchFamily="34" charset="0"/>
              <a:buChar char="•"/>
            </a:pPr>
            <a:r>
              <a:rPr lang="ar-OM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وثيقة وطنية خاصة تحدد أسس وضوابط التصنيف وأسس تعديلها</a:t>
            </a:r>
            <a:endParaRPr lang="ar-OM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algn="just" rtl="1"/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23103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066800"/>
          </a:xfrm>
        </p:spPr>
        <p:txBody>
          <a:bodyPr/>
          <a:lstStyle/>
          <a:p>
            <a:r>
              <a:rPr lang="ar-OM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مؤسسات التعليم العالي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95400"/>
            <a:ext cx="8153400" cy="4800600"/>
          </a:xfrm>
        </p:spPr>
        <p:txBody>
          <a:bodyPr>
            <a:normAutofit fontScale="92500"/>
          </a:bodyPr>
          <a:lstStyle/>
          <a:p>
            <a:pPr marL="457200" indent="-457200" algn="just" rtl="1">
              <a:lnSpc>
                <a:spcPct val="150000"/>
              </a:lnSpc>
              <a:buFont typeface="Arial" pitchFamily="34" charset="0"/>
              <a:buChar char="•"/>
            </a:pP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تنشأ المؤسسة بقرار من الوزير بعد موافقة المجلس. </a:t>
            </a:r>
          </a:p>
          <a:p>
            <a:pPr marL="457200" indent="-457200" algn="just" rtl="1">
              <a:lnSpc>
                <a:spcPct val="150000"/>
              </a:lnSpc>
              <a:buFont typeface="Arial" pitchFamily="34" charset="0"/>
              <a:buChar char="•"/>
            </a:pP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تحدد اللائحة شروط وإجراءات </a:t>
            </a: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إنشاء </a:t>
            </a: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المؤسسات. </a:t>
            </a:r>
          </a:p>
          <a:p>
            <a:pPr marL="457200" indent="-457200" algn="just" rtl="1">
              <a:lnSpc>
                <a:spcPct val="150000"/>
              </a:lnSpc>
              <a:buFont typeface="Arial" pitchFamily="34" charset="0"/>
              <a:buChar char="•"/>
            </a:pP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للمؤسسة </a:t>
            </a: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إنشاء </a:t>
            </a: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أفرع لها أو انشاء كليات تتبع لها أو الغاءها. </a:t>
            </a:r>
          </a:p>
          <a:p>
            <a:pPr marL="457200" indent="-457200" algn="just" rtl="1">
              <a:lnSpc>
                <a:spcPct val="150000"/>
              </a:lnSpc>
              <a:buFont typeface="Arial" pitchFamily="34" charset="0"/>
              <a:buChar char="•"/>
            </a:pP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القانون ينص على وجوب وجود مجلس أكاديمي ومجلس أمناء في كل مؤسسة مع النص على أهم اختصاصاتهما.</a:t>
            </a:r>
          </a:p>
          <a:p>
            <a:pPr marL="457200" indent="-457200" algn="just" rtl="1">
              <a:lnSpc>
                <a:spcPct val="150000"/>
              </a:lnSpc>
              <a:buFont typeface="Arial" pitchFamily="34" charset="0"/>
              <a:buChar char="•"/>
            </a:pP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أحال القانون لللائحة التنفيذية واللوائح الداخلية في المؤسسة تنظيم الترقيات والشؤون الوظيفية لشاغلي الوظائف الأكاديمية في المؤسسة. </a:t>
            </a:r>
          </a:p>
        </p:txBody>
      </p:sp>
    </p:spTree>
    <p:extLst>
      <p:ext uri="{BB962C8B-B14F-4D97-AF65-F5344CB8AC3E}">
        <p14:creationId xmlns:p14="http://schemas.microsoft.com/office/powerpoint/2010/main" val="931665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470025"/>
          </a:xfrm>
        </p:spPr>
        <p:txBody>
          <a:bodyPr/>
          <a:lstStyle/>
          <a:p>
            <a:r>
              <a:rPr lang="ar-OM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البعثات والإعانات الدراسية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057400"/>
            <a:ext cx="8153400" cy="4038600"/>
          </a:xfrm>
        </p:spPr>
        <p:txBody>
          <a:bodyPr>
            <a:normAutofit/>
          </a:bodyPr>
          <a:lstStyle/>
          <a:p>
            <a:pPr marL="457200" indent="-457200" algn="just" rtl="1">
              <a:buFont typeface="Arial" pitchFamily="34" charset="0"/>
              <a:buChar char="•"/>
            </a:pP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نص القانون على تشكيل لجنة البعثات وأحال لللائحة تحديد شروط وإجراءات الإبتعاث.</a:t>
            </a:r>
          </a:p>
          <a:p>
            <a:pPr marL="457200" indent="-457200" algn="just" rtl="1">
              <a:buFont typeface="Arial" pitchFamily="34" charset="0"/>
              <a:buChar char="•"/>
            </a:pPr>
            <a:endParaRPr lang="ar-OM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pPr rtl="1"/>
            <a:r>
              <a:rPr lang="ar-OM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Times New Roman"/>
              </a:rPr>
              <a:t>المؤهلات </a:t>
            </a:r>
            <a:r>
              <a:rPr lang="ar-OM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Times New Roman"/>
              </a:rPr>
              <a:t>العلمية </a:t>
            </a:r>
            <a:r>
              <a:rPr lang="ar-OM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Times New Roman"/>
              </a:rPr>
              <a:t>ومعادلة </a:t>
            </a:r>
            <a:r>
              <a:rPr lang="ar-OM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Times New Roman"/>
              </a:rPr>
              <a:t>الشهادات</a:t>
            </a:r>
          </a:p>
          <a:p>
            <a:pPr marL="457200" indent="-457200" algn="just" rtl="1">
              <a:buFont typeface="Arial" pitchFamily="34" charset="0"/>
              <a:buChar char="•"/>
            </a:pP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نص </a:t>
            </a:r>
            <a:r>
              <a:rPr lang="ar-OM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القانون على تشكيل لجنة للإعتراف بمؤسسات التعليم العالي غير العمانية ومعادلة المؤهلات التي </a:t>
            </a:r>
            <a:r>
              <a:rPr lang="ar-OM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تمنحها</a:t>
            </a:r>
          </a:p>
          <a:p>
            <a:pPr algn="just" rtl="1"/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35078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417</Words>
  <Application>Microsoft Office PowerPoint</Application>
  <PresentationFormat>On-screen Show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مشروع قانون التعليم العالي</vt:lpstr>
      <vt:lpstr>مراحل إعداد مشروع القانون</vt:lpstr>
      <vt:lpstr>أسس اعتمدتها اللجنة في صياغة القانون</vt:lpstr>
      <vt:lpstr>تقسيمات القانون</vt:lpstr>
      <vt:lpstr>أهداف التعليم العالي</vt:lpstr>
      <vt:lpstr>الأحكام العامة</vt:lpstr>
      <vt:lpstr>الأحكام العامة</vt:lpstr>
      <vt:lpstr>مؤسسات التعليم العالي</vt:lpstr>
      <vt:lpstr>البعثات والإعانات الدراسية</vt:lpstr>
      <vt:lpstr>الجزاءات والعقوبات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GAE</dc:creator>
  <cp:lastModifiedBy>Administrator</cp:lastModifiedBy>
  <cp:revision>38</cp:revision>
  <cp:lastPrinted>2014-10-14T15:56:09Z</cp:lastPrinted>
  <dcterms:created xsi:type="dcterms:W3CDTF">2006-08-16T00:00:00Z</dcterms:created>
  <dcterms:modified xsi:type="dcterms:W3CDTF">2014-10-14T16:20:35Z</dcterms:modified>
</cp:coreProperties>
</file>