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1" r:id="rId3"/>
    <p:sldId id="282" r:id="rId4"/>
    <p:sldId id="283" r:id="rId5"/>
    <p:sldId id="284" r:id="rId6"/>
    <p:sldId id="285" r:id="rId7"/>
    <p:sldId id="286" r:id="rId8"/>
    <p:sldId id="264" r:id="rId9"/>
    <p:sldId id="266" r:id="rId10"/>
    <p:sldId id="267" r:id="rId11"/>
    <p:sldId id="265" r:id="rId12"/>
    <p:sldId id="268" r:id="rId13"/>
    <p:sldId id="269" r:id="rId14"/>
    <p:sldId id="270" r:id="rId15"/>
    <p:sldId id="272" r:id="rId16"/>
    <p:sldId id="271" r:id="rId17"/>
    <p:sldId id="274" r:id="rId18"/>
    <p:sldId id="273" r:id="rId19"/>
    <p:sldId id="275" r:id="rId20"/>
    <p:sldId id="277" r:id="rId21"/>
    <p:sldId id="276" r:id="rId22"/>
    <p:sldId id="280" r:id="rId23"/>
    <p:sldId id="279" r:id="rId24"/>
    <p:sldId id="287" r:id="rId25"/>
    <p:sldId id="288" r:id="rId26"/>
  </p:sldIdLst>
  <p:sldSz cx="9144000" cy="6858000" type="screen4x3"/>
  <p:notesSz cx="6985000" cy="9271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CC0099"/>
    <a:srgbClr val="000000"/>
    <a:srgbClr val="33CC33"/>
    <a:srgbClr val="FFFFCC"/>
    <a:srgbClr val="CC9900"/>
    <a:srgbClr val="66FFCC"/>
    <a:srgbClr val="FF9966"/>
    <a:srgbClr val="9900CC"/>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24" autoAdjust="0"/>
    <p:restoredTop sz="94671" autoAdjust="0"/>
  </p:normalViewPr>
  <p:slideViewPr>
    <p:cSldViewPr>
      <p:cViewPr>
        <p:scale>
          <a:sx n="77" d="100"/>
          <a:sy n="77" d="100"/>
        </p:scale>
        <p:origin x="-318" y="2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10/2/2014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3.xml"/><Relationship Id="rId7" Type="http://schemas.openxmlformats.org/officeDocument/2006/relationships/slide" Target="slide24.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 Target="slide6.xml"/><Relationship Id="rId5" Type="http://schemas.openxmlformats.org/officeDocument/2006/relationships/slide" Target="slide5.xml"/><Relationship Id="rId4" Type="http://schemas.openxmlformats.org/officeDocument/2006/relationships/slide" Target="slide4.xml"/></Relationships>
</file>

<file path=ppt/slides/_rels/slide20.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slide" Target="slide25.xm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slide" Target="slide9.xml"/><Relationship Id="rId13" Type="http://schemas.openxmlformats.org/officeDocument/2006/relationships/slide" Target="slide19.xml"/><Relationship Id="rId18" Type="http://schemas.openxmlformats.org/officeDocument/2006/relationships/slide" Target="slide23.xml"/><Relationship Id="rId3" Type="http://schemas.openxmlformats.org/officeDocument/2006/relationships/slide" Target="slide12.xml"/><Relationship Id="rId7" Type="http://schemas.openxmlformats.org/officeDocument/2006/relationships/slide" Target="slide18.xml"/><Relationship Id="rId12" Type="http://schemas.openxmlformats.org/officeDocument/2006/relationships/slide" Target="slide17.xml"/><Relationship Id="rId17" Type="http://schemas.openxmlformats.org/officeDocument/2006/relationships/slide" Target="slide10.xml"/><Relationship Id="rId2" Type="http://schemas.openxmlformats.org/officeDocument/2006/relationships/image" Target="../media/image1.jpeg"/><Relationship Id="rId16" Type="http://schemas.openxmlformats.org/officeDocument/2006/relationships/slide" Target="slide8.xml"/><Relationship Id="rId1" Type="http://schemas.openxmlformats.org/officeDocument/2006/relationships/slideLayout" Target="../slideLayouts/slideLayout1.xml"/><Relationship Id="rId6" Type="http://schemas.openxmlformats.org/officeDocument/2006/relationships/slide" Target="slide16.xml"/><Relationship Id="rId11" Type="http://schemas.openxmlformats.org/officeDocument/2006/relationships/slide" Target="slide15.xml"/><Relationship Id="rId5" Type="http://schemas.openxmlformats.org/officeDocument/2006/relationships/slide" Target="slide14.xml"/><Relationship Id="rId15" Type="http://schemas.openxmlformats.org/officeDocument/2006/relationships/slide" Target="slide21.xml"/><Relationship Id="rId10" Type="http://schemas.openxmlformats.org/officeDocument/2006/relationships/slide" Target="slide13.xml"/><Relationship Id="rId19" Type="http://schemas.openxmlformats.org/officeDocument/2006/relationships/slide" Target="slide22.xml"/><Relationship Id="rId4" Type="http://schemas.openxmlformats.org/officeDocument/2006/relationships/slide" Target="slide2.xml"/><Relationship Id="rId9" Type="http://schemas.openxmlformats.org/officeDocument/2006/relationships/slide" Target="slide11.xml"/><Relationship Id="rId14" Type="http://schemas.openxmlformats.org/officeDocument/2006/relationships/slide" Target="slide20.xml"/></Relationships>
</file>

<file path=ppt/slides/_rels/slide8.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Title 1"/>
          <p:cNvSpPr>
            <a:spLocks noGrp="1"/>
          </p:cNvSpPr>
          <p:nvPr>
            <p:ph type="ctrTitle"/>
          </p:nvPr>
        </p:nvSpPr>
        <p:spPr>
          <a:xfrm>
            <a:off x="762000" y="1447800"/>
            <a:ext cx="7772400" cy="3451225"/>
          </a:xfrm>
          <a:ln>
            <a:solidFill>
              <a:schemeClr val="bg1"/>
            </a:solidFill>
          </a:ln>
          <a:effectLst/>
        </p:spPr>
        <p:style>
          <a:lnRef idx="2">
            <a:schemeClr val="accent1"/>
          </a:lnRef>
          <a:fillRef idx="1">
            <a:schemeClr val="lt1"/>
          </a:fillRef>
          <a:effectRef idx="0">
            <a:schemeClr val="accent1"/>
          </a:effectRef>
          <a:fontRef idx="minor">
            <a:schemeClr val="dk1"/>
          </a:fontRef>
        </p:style>
        <p:txBody>
          <a:bodyPr>
            <a:noAutofit/>
          </a:bodyPr>
          <a:lstStyle/>
          <a:p>
            <a:r>
              <a:rPr lang="ar-OM" sz="4800" b="1" dirty="0" smtClean="0">
                <a:ln>
                  <a:solidFill>
                    <a:srgbClr val="99CCFF"/>
                  </a:solidFill>
                </a:ln>
                <a:effectLst>
                  <a:glow rad="63500">
                    <a:schemeClr val="accent1">
                      <a:satMod val="175000"/>
                      <a:alpha val="40000"/>
                    </a:schemeClr>
                  </a:glow>
                </a:effectLst>
                <a:latin typeface=" Abdoullah Ashgar EL-kharef" pitchFamily="2" charset="-78"/>
                <a:cs typeface="+mj-cs"/>
              </a:rPr>
              <a:t>مشروع وثيقة</a:t>
            </a:r>
            <a:br>
              <a:rPr lang="ar-OM" sz="4800" b="1" dirty="0" smtClean="0">
                <a:ln>
                  <a:solidFill>
                    <a:srgbClr val="99CCFF"/>
                  </a:solidFill>
                </a:ln>
                <a:effectLst>
                  <a:glow rad="63500">
                    <a:schemeClr val="accent1">
                      <a:satMod val="175000"/>
                      <a:alpha val="40000"/>
                    </a:schemeClr>
                  </a:glow>
                </a:effectLst>
                <a:latin typeface=" Abdoullah Ashgar EL-kharef" pitchFamily="2" charset="-78"/>
                <a:cs typeface="+mj-cs"/>
              </a:rPr>
            </a:br>
            <a:r>
              <a:rPr lang="ar-OM" sz="4800" b="1" dirty="0" smtClean="0">
                <a:ln>
                  <a:solidFill>
                    <a:srgbClr val="99CCFF"/>
                  </a:solidFill>
                </a:ln>
                <a:effectLst>
                  <a:glow rad="63500">
                    <a:schemeClr val="accent1">
                      <a:satMod val="175000"/>
                      <a:alpha val="40000"/>
                    </a:schemeClr>
                  </a:glow>
                </a:effectLst>
                <a:latin typeface=" Abdoullah Ashgar EL-kharef" pitchFamily="2" charset="-78"/>
                <a:cs typeface="+mj-cs"/>
              </a:rPr>
              <a:t>فلسفة التعليم في سلطنة عُمان</a:t>
            </a:r>
            <a:br>
              <a:rPr lang="ar-OM" sz="4800" b="1" dirty="0" smtClean="0">
                <a:ln>
                  <a:solidFill>
                    <a:srgbClr val="99CCFF"/>
                  </a:solidFill>
                </a:ln>
                <a:effectLst>
                  <a:glow rad="63500">
                    <a:schemeClr val="accent1">
                      <a:satMod val="175000"/>
                      <a:alpha val="40000"/>
                    </a:schemeClr>
                  </a:glow>
                </a:effectLst>
                <a:latin typeface=" Abdoullah Ashgar EL-kharef" pitchFamily="2" charset="-78"/>
                <a:cs typeface="+mj-cs"/>
              </a:rPr>
            </a:br>
            <a:r>
              <a:rPr lang="ar-OM" sz="4800" b="1" dirty="0">
                <a:ln>
                  <a:solidFill>
                    <a:srgbClr val="99CCFF"/>
                  </a:solidFill>
                </a:ln>
                <a:effectLst>
                  <a:glow rad="63500">
                    <a:schemeClr val="accent1">
                      <a:satMod val="175000"/>
                      <a:alpha val="40000"/>
                    </a:schemeClr>
                  </a:glow>
                </a:effectLst>
                <a:latin typeface=" Abdoullah Ashgar EL-kharef" pitchFamily="2" charset="-78"/>
                <a:cs typeface="+mj-cs"/>
              </a:rPr>
              <a:t/>
            </a:r>
            <a:br>
              <a:rPr lang="ar-OM" sz="4800" b="1" dirty="0">
                <a:ln>
                  <a:solidFill>
                    <a:srgbClr val="99CCFF"/>
                  </a:solidFill>
                </a:ln>
                <a:effectLst>
                  <a:glow rad="63500">
                    <a:schemeClr val="accent1">
                      <a:satMod val="175000"/>
                      <a:alpha val="40000"/>
                    </a:schemeClr>
                  </a:glow>
                </a:effectLst>
                <a:latin typeface=" Abdoullah Ashgar EL-kharef" pitchFamily="2" charset="-78"/>
                <a:cs typeface="+mj-cs"/>
              </a:rPr>
            </a:br>
            <a:r>
              <a:rPr lang="ar-OM" sz="2800" b="1" dirty="0" smtClean="0">
                <a:ln>
                  <a:solidFill>
                    <a:srgbClr val="99CCFF"/>
                  </a:solidFill>
                </a:ln>
                <a:effectLst>
                  <a:glow rad="63500">
                    <a:schemeClr val="accent1">
                      <a:satMod val="175000"/>
                      <a:alpha val="40000"/>
                    </a:schemeClr>
                  </a:glow>
                </a:effectLst>
                <a:latin typeface=" Abdoullah Ashgar EL-kharef" pitchFamily="2" charset="-78"/>
                <a:cs typeface="+mj-cs"/>
              </a:rPr>
              <a:t>د. حمود بن خلفان بن محمد الحارثي</a:t>
            </a:r>
            <a:br>
              <a:rPr lang="ar-OM" sz="2800" b="1" dirty="0" smtClean="0">
                <a:ln>
                  <a:solidFill>
                    <a:srgbClr val="99CCFF"/>
                  </a:solidFill>
                </a:ln>
                <a:effectLst>
                  <a:glow rad="63500">
                    <a:schemeClr val="accent1">
                      <a:satMod val="175000"/>
                      <a:alpha val="40000"/>
                    </a:schemeClr>
                  </a:glow>
                </a:effectLst>
                <a:latin typeface=" Abdoullah Ashgar EL-kharef" pitchFamily="2" charset="-78"/>
                <a:cs typeface="+mj-cs"/>
              </a:rPr>
            </a:br>
            <a:r>
              <a:rPr lang="ar-OM" sz="2800" b="1" dirty="0" smtClean="0">
                <a:ln>
                  <a:solidFill>
                    <a:srgbClr val="99CCFF"/>
                  </a:solidFill>
                </a:ln>
                <a:effectLst>
                  <a:glow rad="63500">
                    <a:schemeClr val="accent1">
                      <a:satMod val="175000"/>
                      <a:alpha val="40000"/>
                    </a:schemeClr>
                  </a:glow>
                </a:effectLst>
                <a:latin typeface=" Abdoullah Ashgar EL-kharef" pitchFamily="2" charset="-78"/>
                <a:cs typeface="+mj-cs"/>
              </a:rPr>
              <a:t>وكيل وزارة التربية والتعليم للتعليم والمناهج</a:t>
            </a:r>
            <a:endParaRPr lang="en-US" sz="2800" b="1" dirty="0">
              <a:ln>
                <a:solidFill>
                  <a:srgbClr val="99CCFF"/>
                </a:solidFill>
              </a:ln>
              <a:effectLst>
                <a:glow rad="63500">
                  <a:schemeClr val="accent1">
                    <a:satMod val="175000"/>
                    <a:alpha val="40000"/>
                  </a:schemeClr>
                </a:glow>
              </a:effectLst>
              <a:latin typeface=" Abdoullah Ashgar EL-kharef" pitchFamily="2" charset="-78"/>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Title 1"/>
          <p:cNvSpPr>
            <a:spLocks noGrp="1"/>
          </p:cNvSpPr>
          <p:nvPr>
            <p:ph type="title"/>
          </p:nvPr>
        </p:nvSpPr>
        <p:spPr>
          <a:xfrm>
            <a:off x="609600" y="1066800"/>
            <a:ext cx="8229600" cy="1143000"/>
          </a:xfrm>
        </p:spPr>
        <p:txBody>
          <a:bodyPr>
            <a:normAutofit fontScale="90000"/>
          </a:bodyPr>
          <a:lstStyle/>
          <a:p>
            <a:r>
              <a:rPr lang="ar-OM" b="1" u="sng" dirty="0" smtClean="0">
                <a:ln>
                  <a:solidFill>
                    <a:schemeClr val="tx1"/>
                  </a:solidFill>
                </a:ln>
              </a:rPr>
              <a:t>ثالثاً: العزة والمنعة الوطنية</a:t>
            </a:r>
            <a:r>
              <a:rPr lang="en-US" u="sng" dirty="0" smtClean="0">
                <a:ln>
                  <a:solidFill>
                    <a:schemeClr val="tx1"/>
                  </a:solidFill>
                </a:ln>
              </a:rPr>
              <a:t/>
            </a:r>
            <a:br>
              <a:rPr lang="en-US" u="sng" dirty="0" smtClean="0">
                <a:ln>
                  <a:solidFill>
                    <a:schemeClr val="tx1"/>
                  </a:solidFill>
                </a:ln>
              </a:rPr>
            </a:br>
            <a:endParaRPr lang="en-US" u="sng" dirty="0">
              <a:ln>
                <a:solidFill>
                  <a:schemeClr val="tx1"/>
                </a:solidFill>
              </a:ln>
            </a:endParaRPr>
          </a:p>
        </p:txBody>
      </p:sp>
      <p:sp>
        <p:nvSpPr>
          <p:cNvPr id="3" name="Content Placeholder 2"/>
          <p:cNvSpPr>
            <a:spLocks noGrp="1"/>
          </p:cNvSpPr>
          <p:nvPr>
            <p:ph idx="1"/>
          </p:nvPr>
        </p:nvSpPr>
        <p:spPr>
          <a:xfrm>
            <a:off x="457200" y="2179637"/>
            <a:ext cx="8229600" cy="4525963"/>
          </a:xfrm>
        </p:spPr>
        <p:txBody>
          <a:bodyPr>
            <a:normAutofit/>
          </a:bodyPr>
          <a:lstStyle/>
          <a:p>
            <a:pPr marL="514350" lvl="0" indent="-514350" algn="r" rtl="1">
              <a:buFont typeface="+mj-lt"/>
              <a:buAutoNum type="arabicPeriod"/>
            </a:pPr>
            <a:r>
              <a:rPr lang="ar-OM" b="1" dirty="0">
                <a:cs typeface="+mj-cs"/>
              </a:rPr>
              <a:t>تعزيز الانتماء للوطن والولاء لجلالة السلطان.</a:t>
            </a:r>
            <a:endParaRPr lang="en-US" b="1" dirty="0">
              <a:cs typeface="+mj-cs"/>
            </a:endParaRPr>
          </a:p>
          <a:p>
            <a:pPr marL="514350" lvl="0" indent="-514350" algn="r" rtl="1">
              <a:buFont typeface="+mj-lt"/>
              <a:buAutoNum type="arabicPeriod"/>
            </a:pPr>
            <a:r>
              <a:rPr lang="ar-OM" b="1" dirty="0">
                <a:cs typeface="+mj-cs"/>
              </a:rPr>
              <a:t>تعزيز الوحدة الوطنية بين أبناء المجتمع العُماني. </a:t>
            </a:r>
            <a:endParaRPr lang="en-US" b="1" dirty="0">
              <a:cs typeface="+mj-cs"/>
            </a:endParaRPr>
          </a:p>
          <a:p>
            <a:pPr marL="514350" lvl="0" indent="-514350" algn="r" rtl="1">
              <a:buFont typeface="+mj-lt"/>
              <a:buAutoNum type="arabicPeriod"/>
            </a:pPr>
            <a:r>
              <a:rPr lang="ar-OM" b="1" dirty="0">
                <a:cs typeface="+mj-cs"/>
              </a:rPr>
              <a:t>ترسيخ احترام "علم السلطنة" </a:t>
            </a:r>
            <a:r>
              <a:rPr lang="ar-OM" b="1" dirty="0" err="1">
                <a:cs typeface="+mj-cs"/>
              </a:rPr>
              <a:t>و</a:t>
            </a:r>
            <a:r>
              <a:rPr lang="ar-OM" b="1" dirty="0">
                <a:cs typeface="+mj-cs"/>
              </a:rPr>
              <a:t> "النشيد الوطني" وإبراز دلالاتهما الرمزية والوطنية.</a:t>
            </a:r>
            <a:endParaRPr lang="en-US" b="1" dirty="0">
              <a:cs typeface="+mj-cs"/>
            </a:endParaRPr>
          </a:p>
          <a:p>
            <a:pPr marL="514350" lvl="0" indent="-514350" algn="r" rtl="1">
              <a:buFont typeface="+mj-lt"/>
              <a:buAutoNum type="arabicPeriod"/>
            </a:pPr>
            <a:r>
              <a:rPr lang="ar-OM" b="1" dirty="0">
                <a:cs typeface="+mj-cs"/>
              </a:rPr>
              <a:t>تأكيد أهمية المحافظة على المنجزات الوطنية.</a:t>
            </a:r>
            <a:endParaRPr lang="en-US" b="1" dirty="0">
              <a:cs typeface="+mj-cs"/>
            </a:endParaRPr>
          </a:p>
          <a:p>
            <a:pPr lvl="0" algn="r">
              <a:buNone/>
            </a:pPr>
            <a:endParaRPr lang="en-US" dirty="0" smtClean="0">
              <a:cs typeface="Akhbar MT" pitchFamily="2" charset="-78"/>
            </a:endParaRPr>
          </a:p>
        </p:txBody>
      </p:sp>
      <p:sp>
        <p:nvSpPr>
          <p:cNvPr id="6" name="سهم إلى اليمين 5">
            <a:hlinkClick r:id="rId3" action="ppaction://hlinksldjump"/>
          </p:cNvPr>
          <p:cNvSpPr/>
          <p:nvPr/>
        </p:nvSpPr>
        <p:spPr>
          <a:xfrm>
            <a:off x="8174336" y="637336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مربع نص 7">
            <a:hlinkClick r:id="rId3" action="ppaction://hlinksldjump"/>
          </p:cNvPr>
          <p:cNvSpPr txBox="1"/>
          <p:nvPr/>
        </p:nvSpPr>
        <p:spPr>
          <a:xfrm>
            <a:off x="4000496" y="6143644"/>
            <a:ext cx="2357454" cy="369332"/>
          </a:xfrm>
          <a:prstGeom prst="rect">
            <a:avLst/>
          </a:prstGeom>
          <a:noFill/>
        </p:spPr>
        <p:txBody>
          <a:bodyPr wrap="square" rtlCol="1">
            <a:spAutoFit/>
          </a:bodyPr>
          <a:lstStyle/>
          <a:p>
            <a:pPr algn="ctr"/>
            <a:r>
              <a:rPr lang="ar-OM" b="1" dirty="0" smtClean="0">
                <a:solidFill>
                  <a:srgbClr val="FF0000"/>
                </a:solidFill>
                <a:latin typeface="AvantGarde" pitchFamily="34" charset="0"/>
                <a:cs typeface="+mj-cs"/>
              </a:rPr>
              <a:t>مبادئ </a:t>
            </a:r>
            <a:r>
              <a:rPr lang="ar-SA" b="1" dirty="0" smtClean="0">
                <a:solidFill>
                  <a:srgbClr val="FF0000"/>
                </a:solidFill>
                <a:latin typeface="AvantGarde" pitchFamily="34" charset="0"/>
                <a:cs typeface="+mj-cs"/>
              </a:rPr>
              <a:t>فلسفة التعليم</a:t>
            </a:r>
            <a:r>
              <a:rPr lang="ar-OM" b="1" dirty="0" smtClean="0">
                <a:solidFill>
                  <a:srgbClr val="FF0000"/>
                </a:solidFill>
                <a:latin typeface="AvantGarde" pitchFamily="34" charset="0"/>
                <a:cs typeface="+mj-cs"/>
              </a:rPr>
              <a:t> </a:t>
            </a:r>
            <a:endParaRPr lang="ar-OM" b="1" dirty="0">
              <a:solidFill>
                <a:srgbClr val="FF0000"/>
              </a:solidFill>
              <a:cs typeface="+mj-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Title 1"/>
          <p:cNvSpPr>
            <a:spLocks noGrp="1"/>
          </p:cNvSpPr>
          <p:nvPr>
            <p:ph type="title"/>
          </p:nvPr>
        </p:nvSpPr>
        <p:spPr>
          <a:xfrm>
            <a:off x="457200" y="609600"/>
            <a:ext cx="8229600" cy="1143000"/>
          </a:xfrm>
        </p:spPr>
        <p:txBody>
          <a:bodyPr>
            <a:normAutofit fontScale="90000"/>
          </a:bodyPr>
          <a:lstStyle/>
          <a:p>
            <a:r>
              <a:rPr lang="ar-OM" b="1" u="sng" dirty="0" smtClean="0">
                <a:ln>
                  <a:solidFill>
                    <a:schemeClr val="bg2">
                      <a:lumMod val="25000"/>
                    </a:schemeClr>
                  </a:solidFill>
                </a:ln>
                <a:solidFill>
                  <a:schemeClr val="bg2">
                    <a:lumMod val="50000"/>
                  </a:schemeClr>
                </a:solidFill>
              </a:rPr>
              <a:t/>
            </a:r>
            <a:br>
              <a:rPr lang="ar-OM" b="1" u="sng" dirty="0" smtClean="0">
                <a:ln>
                  <a:solidFill>
                    <a:schemeClr val="bg2">
                      <a:lumMod val="25000"/>
                    </a:schemeClr>
                  </a:solidFill>
                </a:ln>
                <a:solidFill>
                  <a:schemeClr val="bg2">
                    <a:lumMod val="50000"/>
                  </a:schemeClr>
                </a:solidFill>
              </a:rPr>
            </a:br>
            <a:r>
              <a:rPr lang="ar-OM" b="1" u="sng" dirty="0">
                <a:ln>
                  <a:solidFill>
                    <a:schemeClr val="tx1">
                      <a:lumMod val="50000"/>
                      <a:lumOff val="50000"/>
                    </a:schemeClr>
                  </a:solidFill>
                </a:ln>
              </a:rPr>
              <a:t>رابعاً: القيم والسلوكيات الحميدة</a:t>
            </a:r>
            <a:r>
              <a:rPr lang="en-US" b="1" u="sng" dirty="0">
                <a:ln>
                  <a:solidFill>
                    <a:schemeClr val="tx1">
                      <a:lumMod val="50000"/>
                      <a:lumOff val="50000"/>
                    </a:schemeClr>
                  </a:solidFill>
                </a:ln>
              </a:rPr>
              <a:t/>
            </a:r>
            <a:br>
              <a:rPr lang="en-US" b="1" u="sng" dirty="0">
                <a:ln>
                  <a:solidFill>
                    <a:schemeClr val="tx1">
                      <a:lumMod val="50000"/>
                      <a:lumOff val="50000"/>
                    </a:schemeClr>
                  </a:solidFill>
                </a:ln>
              </a:rPr>
            </a:br>
            <a:endParaRPr lang="en-US" b="1" u="sng" dirty="0">
              <a:ln>
                <a:solidFill>
                  <a:schemeClr val="tx1">
                    <a:lumMod val="50000"/>
                    <a:lumOff val="50000"/>
                  </a:schemeClr>
                </a:solidFill>
              </a:ln>
            </a:endParaRPr>
          </a:p>
        </p:txBody>
      </p:sp>
      <p:sp>
        <p:nvSpPr>
          <p:cNvPr id="3" name="Content Placeholder 2"/>
          <p:cNvSpPr>
            <a:spLocks noGrp="1"/>
          </p:cNvSpPr>
          <p:nvPr>
            <p:ph idx="1"/>
          </p:nvPr>
        </p:nvSpPr>
        <p:spPr>
          <a:xfrm>
            <a:off x="457200" y="2027237"/>
            <a:ext cx="8229600" cy="3489995"/>
          </a:xfrm>
        </p:spPr>
        <p:txBody>
          <a:bodyPr>
            <a:normAutofit/>
          </a:bodyPr>
          <a:lstStyle/>
          <a:p>
            <a:pPr marL="514350" indent="-514350" algn="r" rtl="1">
              <a:buFont typeface="+mj-lt"/>
              <a:buAutoNum type="arabicPeriod"/>
            </a:pPr>
            <a:r>
              <a:rPr lang="ar-OM" b="1" dirty="0">
                <a:cs typeface="+mj-cs"/>
              </a:rPr>
              <a:t>ترسيخ القيم الإسلامية. </a:t>
            </a:r>
            <a:endParaRPr lang="en-US" b="1" dirty="0">
              <a:cs typeface="+mj-cs"/>
            </a:endParaRPr>
          </a:p>
          <a:p>
            <a:pPr marL="514350" indent="-514350" algn="r" rtl="1">
              <a:buFont typeface="+mj-lt"/>
              <a:buAutoNum type="arabicPeriod"/>
            </a:pPr>
            <a:r>
              <a:rPr lang="ar-OM" b="1" dirty="0">
                <a:cs typeface="+mj-cs"/>
              </a:rPr>
              <a:t>تقدير القيم الإنسانية المشتركة.</a:t>
            </a:r>
            <a:endParaRPr lang="en-US" b="1" dirty="0">
              <a:cs typeface="+mj-cs"/>
            </a:endParaRPr>
          </a:p>
          <a:p>
            <a:pPr marL="514350" indent="-514350" algn="r" rtl="1">
              <a:buFont typeface="+mj-lt"/>
              <a:buAutoNum type="arabicPeriod"/>
            </a:pPr>
            <a:r>
              <a:rPr lang="ar-OM" b="1" dirty="0">
                <a:cs typeface="+mj-cs"/>
              </a:rPr>
              <a:t>غرس القيم والسلوكيات الحميدة في نفوس المتعلمين.</a:t>
            </a:r>
            <a:endParaRPr lang="en-US" b="1" dirty="0">
              <a:cs typeface="+mj-cs"/>
            </a:endParaRPr>
          </a:p>
          <a:p>
            <a:pPr marL="514350" indent="-514350" algn="r" rtl="1">
              <a:buFont typeface="+mj-lt"/>
              <a:buAutoNum type="arabicPeriod"/>
            </a:pPr>
            <a:r>
              <a:rPr lang="ar-OM" b="1" dirty="0">
                <a:cs typeface="+mj-cs"/>
              </a:rPr>
              <a:t>احترام الآداب والذوق العام.</a:t>
            </a:r>
            <a:endParaRPr lang="en-US" b="1" dirty="0">
              <a:cs typeface="+mj-cs"/>
            </a:endParaRPr>
          </a:p>
          <a:p>
            <a:pPr marL="514350" indent="-514350" algn="r" rtl="1">
              <a:buFont typeface="+mj-lt"/>
              <a:buAutoNum type="arabicPeriod"/>
            </a:pPr>
            <a:r>
              <a:rPr lang="ar-OM" b="1" dirty="0">
                <a:cs typeface="+mj-cs"/>
              </a:rPr>
              <a:t>تعزيز الالتزام بالعادات والتقاليد الحسنة للمجتمع العماني.</a:t>
            </a:r>
            <a:endParaRPr lang="en-US" b="1" dirty="0">
              <a:cs typeface="+mj-cs"/>
            </a:endParaRPr>
          </a:p>
          <a:p>
            <a:pPr lvl="0" algn="r">
              <a:buNone/>
            </a:pPr>
            <a:endParaRPr lang="en-US" dirty="0" smtClean="0">
              <a:cs typeface="Akhbar MT" pitchFamily="2" charset="-78"/>
            </a:endParaRPr>
          </a:p>
        </p:txBody>
      </p:sp>
      <p:sp>
        <p:nvSpPr>
          <p:cNvPr id="6" name="سهم إلى اليمين 5">
            <a:hlinkClick r:id="rId3" action="ppaction://hlinksldjump"/>
          </p:cNvPr>
          <p:cNvSpPr/>
          <p:nvPr/>
        </p:nvSpPr>
        <p:spPr>
          <a:xfrm>
            <a:off x="8174336" y="637336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مربع نص 6">
            <a:hlinkClick r:id="rId3" action="ppaction://hlinksldjump"/>
          </p:cNvPr>
          <p:cNvSpPr txBox="1"/>
          <p:nvPr/>
        </p:nvSpPr>
        <p:spPr>
          <a:xfrm>
            <a:off x="3929058" y="6143644"/>
            <a:ext cx="2357454" cy="369332"/>
          </a:xfrm>
          <a:prstGeom prst="rect">
            <a:avLst/>
          </a:prstGeom>
          <a:noFill/>
        </p:spPr>
        <p:txBody>
          <a:bodyPr wrap="square" rtlCol="1">
            <a:spAutoFit/>
          </a:bodyPr>
          <a:lstStyle/>
          <a:p>
            <a:pPr algn="ctr"/>
            <a:r>
              <a:rPr lang="ar-OM" b="1" dirty="0" smtClean="0">
                <a:solidFill>
                  <a:srgbClr val="FF0000"/>
                </a:solidFill>
                <a:latin typeface="AvantGarde" pitchFamily="34" charset="0"/>
                <a:cs typeface="+mj-cs"/>
              </a:rPr>
              <a:t>مبادئ </a:t>
            </a:r>
            <a:r>
              <a:rPr lang="ar-SA" b="1" dirty="0" smtClean="0">
                <a:solidFill>
                  <a:srgbClr val="FF0000"/>
                </a:solidFill>
                <a:latin typeface="AvantGarde" pitchFamily="34" charset="0"/>
                <a:cs typeface="+mj-cs"/>
              </a:rPr>
              <a:t>فلسفة التعليم</a:t>
            </a:r>
            <a:r>
              <a:rPr lang="ar-OM" b="1" dirty="0" smtClean="0">
                <a:solidFill>
                  <a:srgbClr val="FF0000"/>
                </a:solidFill>
                <a:latin typeface="AvantGarde" pitchFamily="34" charset="0"/>
                <a:cs typeface="+mj-cs"/>
              </a:rPr>
              <a:t> </a:t>
            </a:r>
            <a:endParaRPr lang="ar-OM" b="1" dirty="0">
              <a:solidFill>
                <a:srgbClr val="FF0000"/>
              </a:solidFill>
              <a:cs typeface="+mj-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Title 1"/>
          <p:cNvSpPr>
            <a:spLocks noGrp="1"/>
          </p:cNvSpPr>
          <p:nvPr>
            <p:ph type="title"/>
          </p:nvPr>
        </p:nvSpPr>
        <p:spPr>
          <a:xfrm>
            <a:off x="457200" y="990600"/>
            <a:ext cx="8229600" cy="1143000"/>
          </a:xfrm>
        </p:spPr>
        <p:txBody>
          <a:bodyPr>
            <a:noAutofit/>
          </a:bodyPr>
          <a:lstStyle/>
          <a:p>
            <a:r>
              <a:rPr lang="ar-OM" sz="4000" b="1" u="sng" dirty="0">
                <a:ln>
                  <a:solidFill>
                    <a:schemeClr val="tx1">
                      <a:lumMod val="50000"/>
                      <a:lumOff val="50000"/>
                    </a:schemeClr>
                  </a:solidFill>
                </a:ln>
              </a:rPr>
              <a:t>خامساً: التربية من أجل التنمية المستدامة</a:t>
            </a:r>
            <a:r>
              <a:rPr lang="en-US" sz="3600" u="sng" dirty="0" smtClean="0">
                <a:ln>
                  <a:solidFill>
                    <a:schemeClr val="accent2">
                      <a:lumMod val="75000"/>
                    </a:schemeClr>
                  </a:solidFill>
                </a:ln>
                <a:solidFill>
                  <a:srgbClr val="FF00FF"/>
                </a:solidFill>
              </a:rPr>
              <a:t/>
            </a:r>
            <a:br>
              <a:rPr lang="en-US" sz="3600" u="sng" dirty="0" smtClean="0">
                <a:ln>
                  <a:solidFill>
                    <a:schemeClr val="accent2">
                      <a:lumMod val="75000"/>
                    </a:schemeClr>
                  </a:solidFill>
                </a:ln>
                <a:solidFill>
                  <a:srgbClr val="FF00FF"/>
                </a:solidFill>
              </a:rPr>
            </a:br>
            <a:endParaRPr lang="en-US" sz="3600" u="sng" dirty="0">
              <a:ln>
                <a:solidFill>
                  <a:schemeClr val="accent2">
                    <a:lumMod val="75000"/>
                  </a:schemeClr>
                </a:solidFill>
              </a:ln>
              <a:solidFill>
                <a:srgbClr val="FF00FF"/>
              </a:solidFill>
            </a:endParaRPr>
          </a:p>
        </p:txBody>
      </p:sp>
      <p:sp>
        <p:nvSpPr>
          <p:cNvPr id="3" name="Content Placeholder 2"/>
          <p:cNvSpPr>
            <a:spLocks noGrp="1"/>
          </p:cNvSpPr>
          <p:nvPr>
            <p:ph idx="1"/>
          </p:nvPr>
        </p:nvSpPr>
        <p:spPr>
          <a:xfrm>
            <a:off x="457200" y="1916833"/>
            <a:ext cx="8229600" cy="4226812"/>
          </a:xfrm>
        </p:spPr>
        <p:txBody>
          <a:bodyPr>
            <a:normAutofit lnSpcReduction="10000"/>
          </a:bodyPr>
          <a:lstStyle/>
          <a:p>
            <a:pPr marL="514350" lvl="0" indent="-514350" algn="r" rtl="1">
              <a:buFont typeface="+mj-lt"/>
              <a:buAutoNum type="arabicPeriod"/>
            </a:pPr>
            <a:r>
              <a:rPr lang="ar-OM" b="1" dirty="0">
                <a:cs typeface="+mj-cs"/>
              </a:rPr>
              <a:t>تحقيق التنمية الشاملة للمجتمع العُماني. </a:t>
            </a:r>
            <a:endParaRPr lang="en-US" b="1" dirty="0">
              <a:cs typeface="+mj-cs"/>
            </a:endParaRPr>
          </a:p>
          <a:p>
            <a:pPr marL="514350" lvl="0" indent="-514350" algn="r" rtl="1">
              <a:buFont typeface="+mj-lt"/>
              <a:buAutoNum type="arabicPeriod"/>
            </a:pPr>
            <a:r>
              <a:rPr lang="ar-OM" b="1" dirty="0">
                <a:cs typeface="+mj-cs"/>
              </a:rPr>
              <a:t>بناء القدرات الوطنية وتنميتها.</a:t>
            </a:r>
            <a:endParaRPr lang="en-US" b="1" dirty="0">
              <a:cs typeface="+mj-cs"/>
            </a:endParaRPr>
          </a:p>
          <a:p>
            <a:pPr marL="514350" lvl="0" indent="-514350" algn="r" rtl="1">
              <a:buFont typeface="+mj-lt"/>
              <a:buAutoNum type="arabicPeriod"/>
            </a:pPr>
            <a:r>
              <a:rPr lang="ar-OM" b="1" dirty="0">
                <a:cs typeface="+mj-cs"/>
              </a:rPr>
              <a:t>تمكين فئات المجتمع المختلفة من المشاركة في التنمية.</a:t>
            </a:r>
            <a:endParaRPr lang="en-US" b="1" dirty="0">
              <a:cs typeface="+mj-cs"/>
            </a:endParaRPr>
          </a:p>
          <a:p>
            <a:pPr marL="514350" lvl="0" indent="-514350" algn="r" rtl="1">
              <a:buFont typeface="+mj-lt"/>
              <a:buAutoNum type="arabicPeriod"/>
            </a:pPr>
            <a:r>
              <a:rPr lang="ar-OM" b="1" dirty="0">
                <a:cs typeface="+mj-cs"/>
              </a:rPr>
              <a:t>صون البيئة وتنميتها. </a:t>
            </a:r>
            <a:endParaRPr lang="en-US" b="1" dirty="0">
              <a:cs typeface="+mj-cs"/>
            </a:endParaRPr>
          </a:p>
          <a:p>
            <a:pPr marL="514350" lvl="0" indent="-514350" algn="r" rtl="1">
              <a:buFont typeface="+mj-lt"/>
              <a:buAutoNum type="arabicPeriod"/>
            </a:pPr>
            <a:r>
              <a:rPr lang="ar-OM" b="1" dirty="0">
                <a:cs typeface="+mj-cs"/>
              </a:rPr>
              <a:t>تطوير المعارف والتكنولوجيا المتعلقة بالأمن المائي والغذائي.</a:t>
            </a:r>
            <a:endParaRPr lang="en-US" b="1" dirty="0">
              <a:cs typeface="+mj-cs"/>
            </a:endParaRPr>
          </a:p>
          <a:p>
            <a:pPr marL="514350" lvl="0" indent="-514350" algn="r" rtl="1">
              <a:buFont typeface="+mj-lt"/>
              <a:buAutoNum type="arabicPeriod"/>
            </a:pPr>
            <a:r>
              <a:rPr lang="ar-OM" b="1" dirty="0">
                <a:cs typeface="+mj-cs"/>
              </a:rPr>
              <a:t>ترشيد استخدام الموارد والثروات الطبيعية.</a:t>
            </a:r>
          </a:p>
          <a:p>
            <a:pPr marL="514350" lvl="0" indent="-514350" algn="r" rtl="1">
              <a:buFont typeface="+mj-lt"/>
              <a:buAutoNum type="arabicPeriod"/>
            </a:pPr>
            <a:r>
              <a:rPr lang="ar-OM" b="1" dirty="0">
                <a:cs typeface="+mj-cs"/>
              </a:rPr>
              <a:t>تنمية الوعي بمخاطر أنماط السلوك الاستهلاكي.</a:t>
            </a:r>
            <a:endParaRPr lang="en-US" b="1" dirty="0">
              <a:cs typeface="+mj-cs"/>
            </a:endParaRPr>
          </a:p>
          <a:p>
            <a:pPr lvl="0" algn="r">
              <a:buNone/>
            </a:pPr>
            <a:endParaRPr lang="en-US" sz="2800" dirty="0" smtClean="0">
              <a:cs typeface="Akhbar MT" pitchFamily="2" charset="-78"/>
            </a:endParaRPr>
          </a:p>
        </p:txBody>
      </p:sp>
      <p:sp>
        <p:nvSpPr>
          <p:cNvPr id="6" name="سهم إلى اليمين 5">
            <a:hlinkClick r:id="rId3" action="ppaction://hlinksldjump"/>
          </p:cNvPr>
          <p:cNvSpPr/>
          <p:nvPr/>
        </p:nvSpPr>
        <p:spPr>
          <a:xfrm>
            <a:off x="8174336" y="637336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مربع نص 6">
            <a:hlinkClick r:id="rId3" action="ppaction://hlinksldjump"/>
          </p:cNvPr>
          <p:cNvSpPr txBox="1"/>
          <p:nvPr/>
        </p:nvSpPr>
        <p:spPr>
          <a:xfrm>
            <a:off x="4000496" y="6143644"/>
            <a:ext cx="2357454" cy="369332"/>
          </a:xfrm>
          <a:prstGeom prst="rect">
            <a:avLst/>
          </a:prstGeom>
          <a:noFill/>
        </p:spPr>
        <p:txBody>
          <a:bodyPr wrap="square" rtlCol="1">
            <a:spAutoFit/>
          </a:bodyPr>
          <a:lstStyle/>
          <a:p>
            <a:pPr algn="ctr"/>
            <a:r>
              <a:rPr lang="ar-OM" b="1" dirty="0" smtClean="0">
                <a:solidFill>
                  <a:srgbClr val="FF0000"/>
                </a:solidFill>
                <a:latin typeface="AvantGarde" pitchFamily="34" charset="0"/>
                <a:cs typeface="+mj-cs"/>
              </a:rPr>
              <a:t>مبادئ </a:t>
            </a:r>
            <a:r>
              <a:rPr lang="ar-SA" b="1" dirty="0" smtClean="0">
                <a:solidFill>
                  <a:srgbClr val="FF0000"/>
                </a:solidFill>
                <a:latin typeface="AvantGarde" pitchFamily="34" charset="0"/>
                <a:cs typeface="+mj-cs"/>
              </a:rPr>
              <a:t>فلسفة التعليم</a:t>
            </a:r>
            <a:r>
              <a:rPr lang="ar-OM" b="1" dirty="0" smtClean="0">
                <a:solidFill>
                  <a:srgbClr val="FF0000"/>
                </a:solidFill>
                <a:latin typeface="AvantGarde" pitchFamily="34" charset="0"/>
                <a:cs typeface="+mj-cs"/>
              </a:rPr>
              <a:t> </a:t>
            </a:r>
            <a:endParaRPr lang="ar-OM" b="1" dirty="0">
              <a:solidFill>
                <a:srgbClr val="FF0000"/>
              </a:solidFill>
              <a:cs typeface="+mj-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Title 1"/>
          <p:cNvSpPr>
            <a:spLocks noGrp="1"/>
          </p:cNvSpPr>
          <p:nvPr>
            <p:ph type="title"/>
          </p:nvPr>
        </p:nvSpPr>
        <p:spPr>
          <a:xfrm>
            <a:off x="609600" y="914400"/>
            <a:ext cx="8229600" cy="1143000"/>
          </a:xfrm>
        </p:spPr>
        <p:txBody>
          <a:bodyPr>
            <a:noAutofit/>
          </a:bodyPr>
          <a:lstStyle/>
          <a:p>
            <a:r>
              <a:rPr lang="ar-OM" sz="4000" b="1" u="sng" dirty="0">
                <a:ln>
                  <a:solidFill>
                    <a:schemeClr val="tx1"/>
                  </a:solidFill>
                </a:ln>
              </a:rPr>
              <a:t>سادساً: المسؤولية والمحاسبة</a:t>
            </a:r>
            <a:r>
              <a:rPr lang="en-US" sz="4000" u="sng" dirty="0" smtClean="0">
                <a:ln>
                  <a:solidFill>
                    <a:schemeClr val="accent4">
                      <a:lumMod val="75000"/>
                    </a:schemeClr>
                  </a:solidFill>
                </a:ln>
              </a:rPr>
              <a:t/>
            </a:r>
            <a:br>
              <a:rPr lang="en-US" sz="4000" u="sng" dirty="0" smtClean="0">
                <a:ln>
                  <a:solidFill>
                    <a:schemeClr val="accent4">
                      <a:lumMod val="75000"/>
                    </a:schemeClr>
                  </a:solidFill>
                </a:ln>
              </a:rPr>
            </a:br>
            <a:endParaRPr lang="en-US" sz="4000" u="sng" dirty="0">
              <a:ln>
                <a:solidFill>
                  <a:schemeClr val="accent4">
                    <a:lumMod val="75000"/>
                  </a:schemeClr>
                </a:solidFill>
              </a:ln>
            </a:endParaRPr>
          </a:p>
        </p:txBody>
      </p:sp>
      <p:sp>
        <p:nvSpPr>
          <p:cNvPr id="3" name="Content Placeholder 2"/>
          <p:cNvSpPr>
            <a:spLocks noGrp="1"/>
          </p:cNvSpPr>
          <p:nvPr>
            <p:ph idx="1"/>
          </p:nvPr>
        </p:nvSpPr>
        <p:spPr>
          <a:xfrm>
            <a:off x="457200" y="1844825"/>
            <a:ext cx="8229600" cy="4176463"/>
          </a:xfrm>
        </p:spPr>
        <p:txBody>
          <a:bodyPr>
            <a:normAutofit lnSpcReduction="10000"/>
          </a:bodyPr>
          <a:lstStyle/>
          <a:p>
            <a:pPr marL="514350" lvl="0" indent="-514350" algn="r" rtl="1">
              <a:buFont typeface="+mj-lt"/>
              <a:buAutoNum type="arabicPeriod"/>
            </a:pPr>
            <a:r>
              <a:rPr lang="ar-OM" b="1" dirty="0">
                <a:cs typeface="+mj-cs"/>
              </a:rPr>
              <a:t>تقدير مبدأ سيادة القانون والالتزام به.</a:t>
            </a:r>
            <a:endParaRPr lang="en-US" b="1" dirty="0">
              <a:cs typeface="+mj-cs"/>
            </a:endParaRPr>
          </a:p>
          <a:p>
            <a:pPr marL="514350" lvl="0" indent="-514350" algn="r" rtl="1">
              <a:buFont typeface="+mj-lt"/>
              <a:buAutoNum type="arabicPeriod"/>
            </a:pPr>
            <a:r>
              <a:rPr lang="ar-OM" b="1" dirty="0">
                <a:cs typeface="+mj-cs"/>
              </a:rPr>
              <a:t>تنمية الشعور بالمسؤولية نحو الذات والآخرين.</a:t>
            </a:r>
            <a:endParaRPr lang="en-US" b="1" dirty="0">
              <a:cs typeface="+mj-cs"/>
            </a:endParaRPr>
          </a:p>
          <a:p>
            <a:pPr marL="514350" lvl="0" indent="-514350" algn="r" rtl="1">
              <a:buFont typeface="+mj-lt"/>
              <a:buAutoNum type="arabicPeriod"/>
            </a:pPr>
            <a:r>
              <a:rPr lang="ar-OM" b="1" dirty="0">
                <a:cs typeface="+mj-cs"/>
              </a:rPr>
              <a:t>تعميق فهم المتعلم لحقوقه وواجباته وتعزيز مشاركته الفاعلة في مجتمعه.</a:t>
            </a:r>
            <a:endParaRPr lang="en-US" b="1" dirty="0">
              <a:cs typeface="+mj-cs"/>
            </a:endParaRPr>
          </a:p>
          <a:p>
            <a:pPr marL="514350" lvl="0" indent="-514350" algn="r" rtl="1">
              <a:buFont typeface="+mj-lt"/>
              <a:buAutoNum type="arabicPeriod"/>
            </a:pPr>
            <a:r>
              <a:rPr lang="ar-OM" b="1" dirty="0">
                <a:cs typeface="+mj-cs"/>
              </a:rPr>
              <a:t>تنمية الوعي بأهمية الضوابط الاجتماعية والنظام العام واحترامهما. </a:t>
            </a:r>
            <a:endParaRPr lang="en-US" b="1" dirty="0">
              <a:cs typeface="+mj-cs"/>
            </a:endParaRPr>
          </a:p>
          <a:p>
            <a:pPr marL="514350" lvl="0" indent="-514350" algn="r" rtl="1">
              <a:buFont typeface="+mj-lt"/>
              <a:buAutoNum type="arabicPeriod"/>
            </a:pPr>
            <a:r>
              <a:rPr lang="ar-OM" b="1" dirty="0">
                <a:cs typeface="+mj-cs"/>
              </a:rPr>
              <a:t>تنمية القدوة الإيجابية كمفهوم وممارسة مجتمعية.</a:t>
            </a:r>
            <a:endParaRPr lang="en-US" b="1" dirty="0">
              <a:cs typeface="+mj-cs"/>
            </a:endParaRPr>
          </a:p>
          <a:p>
            <a:pPr marL="514350" lvl="0" indent="-514350" algn="r" rtl="1">
              <a:buFont typeface="+mj-lt"/>
              <a:buAutoNum type="arabicPeriod"/>
            </a:pPr>
            <a:r>
              <a:rPr lang="ar-OM" b="1" dirty="0">
                <a:cs typeface="+mj-cs"/>
              </a:rPr>
              <a:t>تعميق مفهوم دولة القانون </a:t>
            </a:r>
            <a:r>
              <a:rPr lang="ar-OM" b="1" dirty="0" err="1">
                <a:cs typeface="+mj-cs"/>
              </a:rPr>
              <a:t>و</a:t>
            </a:r>
            <a:r>
              <a:rPr lang="ar-OM" b="1" dirty="0">
                <a:cs typeface="+mj-cs"/>
              </a:rPr>
              <a:t> المؤسسات.</a:t>
            </a:r>
            <a:endParaRPr lang="en-US" b="1" dirty="0">
              <a:cs typeface="+mj-cs"/>
            </a:endParaRPr>
          </a:p>
          <a:p>
            <a:pPr lvl="0" algn="r">
              <a:buNone/>
            </a:pPr>
            <a:endParaRPr lang="en-US" dirty="0" smtClean="0">
              <a:cs typeface="Akhbar MT" pitchFamily="2" charset="-78"/>
            </a:endParaRPr>
          </a:p>
        </p:txBody>
      </p:sp>
      <p:sp>
        <p:nvSpPr>
          <p:cNvPr id="6" name="سهم إلى اليمين 5">
            <a:hlinkClick r:id="rId3" action="ppaction://hlinksldjump"/>
          </p:cNvPr>
          <p:cNvSpPr/>
          <p:nvPr/>
        </p:nvSpPr>
        <p:spPr>
          <a:xfrm>
            <a:off x="8174336" y="637336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مربع نص 6">
            <a:hlinkClick r:id="rId3" action="ppaction://hlinksldjump"/>
          </p:cNvPr>
          <p:cNvSpPr txBox="1"/>
          <p:nvPr/>
        </p:nvSpPr>
        <p:spPr>
          <a:xfrm>
            <a:off x="4000496" y="6215082"/>
            <a:ext cx="2357454" cy="369332"/>
          </a:xfrm>
          <a:prstGeom prst="rect">
            <a:avLst/>
          </a:prstGeom>
          <a:noFill/>
        </p:spPr>
        <p:txBody>
          <a:bodyPr wrap="square" rtlCol="1">
            <a:spAutoFit/>
          </a:bodyPr>
          <a:lstStyle/>
          <a:p>
            <a:pPr algn="ctr"/>
            <a:r>
              <a:rPr lang="ar-OM" b="1" dirty="0" smtClean="0">
                <a:solidFill>
                  <a:srgbClr val="FF0000"/>
                </a:solidFill>
                <a:latin typeface="AvantGarde" pitchFamily="34" charset="0"/>
                <a:cs typeface="+mj-cs"/>
              </a:rPr>
              <a:t>مبادئ </a:t>
            </a:r>
            <a:r>
              <a:rPr lang="ar-SA" b="1" dirty="0" smtClean="0">
                <a:solidFill>
                  <a:srgbClr val="FF0000"/>
                </a:solidFill>
                <a:latin typeface="AvantGarde" pitchFamily="34" charset="0"/>
                <a:cs typeface="+mj-cs"/>
              </a:rPr>
              <a:t>فلسفة التعليم</a:t>
            </a:r>
            <a:r>
              <a:rPr lang="ar-OM" b="1" dirty="0" smtClean="0">
                <a:solidFill>
                  <a:srgbClr val="FF0000"/>
                </a:solidFill>
                <a:latin typeface="AvantGarde" pitchFamily="34" charset="0"/>
                <a:cs typeface="+mj-cs"/>
              </a:rPr>
              <a:t> </a:t>
            </a:r>
            <a:endParaRPr lang="ar-OM" b="1" dirty="0">
              <a:solidFill>
                <a:srgbClr val="FF0000"/>
              </a:solidFill>
              <a:cs typeface="+mj-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Title 1"/>
          <p:cNvSpPr>
            <a:spLocks noGrp="1"/>
          </p:cNvSpPr>
          <p:nvPr>
            <p:ph type="title"/>
          </p:nvPr>
        </p:nvSpPr>
        <p:spPr>
          <a:xfrm>
            <a:off x="533400" y="990600"/>
            <a:ext cx="8229600" cy="1143000"/>
          </a:xfrm>
        </p:spPr>
        <p:txBody>
          <a:bodyPr>
            <a:noAutofit/>
          </a:bodyPr>
          <a:lstStyle/>
          <a:p>
            <a:r>
              <a:rPr lang="ar-OM" sz="4000" b="1" u="sng" dirty="0" smtClean="0">
                <a:ln>
                  <a:solidFill>
                    <a:schemeClr val="tx1"/>
                  </a:solidFill>
                </a:ln>
              </a:rPr>
              <a:t>سابعاً: التعليم مسؤولية وشراكة وطنية</a:t>
            </a:r>
            <a:r>
              <a:rPr lang="en-US" sz="4000" u="sng" dirty="0" smtClean="0">
                <a:ln>
                  <a:solidFill>
                    <a:schemeClr val="tx1"/>
                  </a:solidFill>
                </a:ln>
                <a:solidFill>
                  <a:srgbClr val="CCFFCC"/>
                </a:solidFill>
              </a:rPr>
              <a:t/>
            </a:r>
            <a:br>
              <a:rPr lang="en-US" sz="4000" u="sng" dirty="0" smtClean="0">
                <a:ln>
                  <a:solidFill>
                    <a:schemeClr val="tx1"/>
                  </a:solidFill>
                </a:ln>
                <a:solidFill>
                  <a:srgbClr val="CCFFCC"/>
                </a:solidFill>
              </a:rPr>
            </a:br>
            <a:endParaRPr lang="en-US" sz="4000" u="sng" dirty="0">
              <a:ln>
                <a:solidFill>
                  <a:schemeClr val="tx1"/>
                </a:solidFill>
              </a:ln>
              <a:solidFill>
                <a:srgbClr val="CCFFCC"/>
              </a:solidFill>
            </a:endParaRPr>
          </a:p>
        </p:txBody>
      </p:sp>
      <p:sp>
        <p:nvSpPr>
          <p:cNvPr id="3" name="Content Placeholder 2"/>
          <p:cNvSpPr>
            <a:spLocks noGrp="1"/>
          </p:cNvSpPr>
          <p:nvPr>
            <p:ph idx="1"/>
          </p:nvPr>
        </p:nvSpPr>
        <p:spPr>
          <a:xfrm>
            <a:off x="457200" y="1916833"/>
            <a:ext cx="8229600" cy="4032448"/>
          </a:xfrm>
        </p:spPr>
        <p:txBody>
          <a:bodyPr>
            <a:normAutofit/>
          </a:bodyPr>
          <a:lstStyle/>
          <a:p>
            <a:pPr marL="514350" indent="-514350" algn="r" rtl="1">
              <a:buFont typeface="+mj-lt"/>
              <a:buAutoNum type="arabicPeriod"/>
            </a:pPr>
            <a:r>
              <a:rPr lang="ar-OM" b="1" dirty="0">
                <a:cs typeface="+mj-cs"/>
              </a:rPr>
              <a:t>تعزيز الشراكة المجتمعية في التعليم.</a:t>
            </a:r>
            <a:endParaRPr lang="en-US" b="1" dirty="0">
              <a:cs typeface="+mj-cs"/>
            </a:endParaRPr>
          </a:p>
          <a:p>
            <a:pPr marL="514350" indent="-514350" algn="r" rtl="1">
              <a:buFont typeface="+mj-lt"/>
              <a:buAutoNum type="arabicPeriod"/>
            </a:pPr>
            <a:r>
              <a:rPr lang="ar-OM" b="1" dirty="0">
                <a:cs typeface="+mj-cs"/>
              </a:rPr>
              <a:t>تأكيد دور الأسرة في تربية وتعليم النشء.</a:t>
            </a:r>
            <a:endParaRPr lang="en-US" b="1" dirty="0">
              <a:cs typeface="+mj-cs"/>
            </a:endParaRPr>
          </a:p>
          <a:p>
            <a:pPr marL="514350" indent="-514350" algn="r" rtl="1">
              <a:buFont typeface="+mj-lt"/>
              <a:buAutoNum type="arabicPeriod"/>
            </a:pPr>
            <a:r>
              <a:rPr lang="ar-OM" b="1" dirty="0">
                <a:cs typeface="+mj-cs"/>
              </a:rPr>
              <a:t>تنمية المسؤولية المجتمعية.</a:t>
            </a:r>
          </a:p>
          <a:p>
            <a:pPr marL="514350" indent="-514350" algn="r" rtl="1">
              <a:buFont typeface="+mj-lt"/>
              <a:buAutoNum type="arabicPeriod"/>
            </a:pPr>
            <a:r>
              <a:rPr lang="ar-OM" b="1" dirty="0">
                <a:cs typeface="+mj-cs"/>
              </a:rPr>
              <a:t>تنمية ثقافة العمل التطوعي.</a:t>
            </a:r>
            <a:endParaRPr lang="en-US" b="1" dirty="0">
              <a:cs typeface="+mj-cs"/>
            </a:endParaRPr>
          </a:p>
        </p:txBody>
      </p:sp>
      <p:sp>
        <p:nvSpPr>
          <p:cNvPr id="6" name="سهم إلى اليمين 5">
            <a:hlinkClick r:id="rId3" action="ppaction://hlinksldjump"/>
          </p:cNvPr>
          <p:cNvSpPr/>
          <p:nvPr/>
        </p:nvSpPr>
        <p:spPr>
          <a:xfrm>
            <a:off x="8174336" y="637336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مربع نص 6">
            <a:hlinkClick r:id="rId3" action="ppaction://hlinksldjump"/>
          </p:cNvPr>
          <p:cNvSpPr txBox="1"/>
          <p:nvPr/>
        </p:nvSpPr>
        <p:spPr>
          <a:xfrm>
            <a:off x="4000496" y="6143644"/>
            <a:ext cx="2357454" cy="369332"/>
          </a:xfrm>
          <a:prstGeom prst="rect">
            <a:avLst/>
          </a:prstGeom>
          <a:noFill/>
        </p:spPr>
        <p:txBody>
          <a:bodyPr wrap="square" rtlCol="1">
            <a:spAutoFit/>
          </a:bodyPr>
          <a:lstStyle/>
          <a:p>
            <a:pPr algn="ctr"/>
            <a:r>
              <a:rPr lang="ar-OM" b="1" dirty="0" smtClean="0">
                <a:solidFill>
                  <a:srgbClr val="FF0000"/>
                </a:solidFill>
                <a:latin typeface="AvantGarde" pitchFamily="34" charset="0"/>
                <a:cs typeface="+mj-cs"/>
              </a:rPr>
              <a:t>مبادئ </a:t>
            </a:r>
            <a:r>
              <a:rPr lang="ar-SA" b="1" dirty="0" smtClean="0">
                <a:solidFill>
                  <a:srgbClr val="FF0000"/>
                </a:solidFill>
                <a:latin typeface="AvantGarde" pitchFamily="34" charset="0"/>
                <a:cs typeface="+mj-cs"/>
              </a:rPr>
              <a:t>فلسفة التعليم</a:t>
            </a:r>
            <a:r>
              <a:rPr lang="ar-OM" b="1" dirty="0" smtClean="0">
                <a:solidFill>
                  <a:srgbClr val="FF0000"/>
                </a:solidFill>
                <a:latin typeface="AvantGarde" pitchFamily="34" charset="0"/>
                <a:cs typeface="+mj-cs"/>
              </a:rPr>
              <a:t> </a:t>
            </a:r>
            <a:endParaRPr lang="ar-OM" b="1" dirty="0">
              <a:solidFill>
                <a:srgbClr val="FF0000"/>
              </a:solidFill>
              <a:cs typeface="+mj-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Title 1"/>
          <p:cNvSpPr>
            <a:spLocks noGrp="1"/>
          </p:cNvSpPr>
          <p:nvPr>
            <p:ph type="title"/>
          </p:nvPr>
        </p:nvSpPr>
        <p:spPr>
          <a:xfrm>
            <a:off x="457200" y="838200"/>
            <a:ext cx="8229600" cy="1143000"/>
          </a:xfrm>
        </p:spPr>
        <p:txBody>
          <a:bodyPr>
            <a:noAutofit/>
          </a:bodyPr>
          <a:lstStyle/>
          <a:p>
            <a:r>
              <a:rPr lang="ar-OM" sz="4000" b="1" u="sng" dirty="0">
                <a:ln>
                  <a:solidFill>
                    <a:schemeClr val="tx1"/>
                  </a:solidFill>
                </a:ln>
              </a:rPr>
              <a:t>ثامناً: التربية على حقوق الإنسان </a:t>
            </a:r>
            <a:r>
              <a:rPr lang="en-US" sz="4000" u="sng" dirty="0" smtClean="0">
                <a:ln>
                  <a:solidFill>
                    <a:schemeClr val="accent4">
                      <a:lumMod val="60000"/>
                      <a:lumOff val="40000"/>
                    </a:schemeClr>
                  </a:solidFill>
                </a:ln>
                <a:solidFill>
                  <a:srgbClr val="9900CC"/>
                </a:solidFill>
              </a:rPr>
              <a:t/>
            </a:r>
            <a:br>
              <a:rPr lang="en-US" sz="4000" u="sng" dirty="0" smtClean="0">
                <a:ln>
                  <a:solidFill>
                    <a:schemeClr val="accent4">
                      <a:lumMod val="60000"/>
                      <a:lumOff val="40000"/>
                    </a:schemeClr>
                  </a:solidFill>
                </a:ln>
                <a:solidFill>
                  <a:srgbClr val="9900CC"/>
                </a:solidFill>
              </a:rPr>
            </a:br>
            <a:endParaRPr lang="en-US" sz="4000" u="sng" dirty="0">
              <a:ln>
                <a:solidFill>
                  <a:schemeClr val="accent4">
                    <a:lumMod val="60000"/>
                    <a:lumOff val="40000"/>
                  </a:schemeClr>
                </a:solidFill>
              </a:ln>
              <a:solidFill>
                <a:srgbClr val="9900CC"/>
              </a:solidFill>
            </a:endParaRPr>
          </a:p>
        </p:txBody>
      </p:sp>
      <p:sp>
        <p:nvSpPr>
          <p:cNvPr id="3" name="Content Placeholder 2"/>
          <p:cNvSpPr>
            <a:spLocks noGrp="1"/>
          </p:cNvSpPr>
          <p:nvPr>
            <p:ph idx="1"/>
          </p:nvPr>
        </p:nvSpPr>
        <p:spPr>
          <a:xfrm>
            <a:off x="323528" y="1700808"/>
            <a:ext cx="8363272" cy="4525963"/>
          </a:xfrm>
        </p:spPr>
        <p:txBody>
          <a:bodyPr>
            <a:normAutofit/>
          </a:bodyPr>
          <a:lstStyle/>
          <a:p>
            <a:pPr marL="514350" lvl="0" indent="-514350" algn="r" rtl="1">
              <a:buFont typeface="+mj-lt"/>
              <a:buAutoNum type="arabicPeriod"/>
            </a:pPr>
            <a:r>
              <a:rPr lang="ar-OM" b="1" dirty="0">
                <a:cs typeface="+mj-cs"/>
              </a:rPr>
              <a:t>تعزيز ثقافة حقوق الإنسان.</a:t>
            </a:r>
            <a:endParaRPr lang="en-US" b="1" dirty="0">
              <a:cs typeface="+mj-cs"/>
            </a:endParaRPr>
          </a:p>
          <a:p>
            <a:pPr marL="514350" lvl="0" indent="-514350" algn="r" rtl="1">
              <a:buFont typeface="+mj-lt"/>
              <a:buAutoNum type="arabicPeriod"/>
            </a:pPr>
            <a:r>
              <a:rPr lang="ar-OM" b="1" dirty="0">
                <a:cs typeface="+mj-cs"/>
              </a:rPr>
              <a:t>تنمية الوعي بالقضايا الإنسانية.</a:t>
            </a:r>
            <a:endParaRPr lang="en-US" b="1" dirty="0">
              <a:cs typeface="+mj-cs"/>
            </a:endParaRPr>
          </a:p>
          <a:p>
            <a:pPr marL="514350" lvl="0" indent="-514350" algn="r" rtl="1">
              <a:buFont typeface="+mj-lt"/>
              <a:buAutoNum type="arabicPeriod"/>
            </a:pPr>
            <a:r>
              <a:rPr lang="ar-OM" b="1" dirty="0">
                <a:cs typeface="+mj-cs"/>
              </a:rPr>
              <a:t>تنمية الاتجاهات الإيجابية نحو الذات والآخر.</a:t>
            </a:r>
            <a:endParaRPr lang="en-US" b="1" dirty="0">
              <a:cs typeface="+mj-cs"/>
            </a:endParaRPr>
          </a:p>
          <a:p>
            <a:pPr marL="514350" lvl="0" indent="-514350" algn="r" rtl="1">
              <a:buFont typeface="+mj-lt"/>
              <a:buAutoNum type="arabicPeriod"/>
            </a:pPr>
            <a:r>
              <a:rPr lang="ar-OM" b="1" dirty="0">
                <a:cs typeface="+mj-cs"/>
              </a:rPr>
              <a:t>ترسيخ الحق في التعليم.</a:t>
            </a:r>
            <a:endParaRPr lang="en-US" b="1" dirty="0">
              <a:cs typeface="+mj-cs"/>
            </a:endParaRPr>
          </a:p>
          <a:p>
            <a:pPr marL="514350" lvl="0" indent="-514350" algn="r" rtl="1">
              <a:buFont typeface="+mj-lt"/>
              <a:buAutoNum type="arabicPeriod"/>
            </a:pPr>
            <a:r>
              <a:rPr lang="ar-OM" b="1" dirty="0">
                <a:cs typeface="+mj-cs"/>
              </a:rPr>
              <a:t>ترسيخ مبادئ المساواة والعدالة.</a:t>
            </a:r>
            <a:endParaRPr lang="en-US" b="1" dirty="0">
              <a:cs typeface="+mj-cs"/>
            </a:endParaRPr>
          </a:p>
          <a:p>
            <a:pPr marL="514350" lvl="0" indent="-514350" algn="r" rtl="1">
              <a:buFont typeface="+mj-lt"/>
              <a:buAutoNum type="arabicPeriod"/>
            </a:pPr>
            <a:r>
              <a:rPr lang="ar-OM" b="1" dirty="0">
                <a:cs typeface="+mj-cs"/>
              </a:rPr>
              <a:t>تنمية الوعي بحقوق المرأة والطفل.</a:t>
            </a:r>
            <a:endParaRPr lang="en-US" b="1" dirty="0">
              <a:cs typeface="+mj-cs"/>
            </a:endParaRPr>
          </a:p>
          <a:p>
            <a:pPr marL="514350" lvl="0" indent="-514350" algn="r" rtl="1">
              <a:buFont typeface="+mj-lt"/>
              <a:buAutoNum type="arabicPeriod"/>
            </a:pPr>
            <a:r>
              <a:rPr lang="ar-OM" b="1" dirty="0">
                <a:cs typeface="+mj-cs"/>
              </a:rPr>
              <a:t>تنمية الشعور باحترام ذوي الإعاقة والتفاعل الإيجابي معهم.</a:t>
            </a:r>
            <a:endParaRPr lang="en-US" b="1" dirty="0">
              <a:cs typeface="+mj-cs"/>
            </a:endParaRPr>
          </a:p>
          <a:p>
            <a:pPr lvl="0" algn="r">
              <a:buNone/>
            </a:pPr>
            <a:endParaRPr lang="en-US" dirty="0" smtClean="0">
              <a:cs typeface="Akhbar MT" pitchFamily="2" charset="-78"/>
            </a:endParaRPr>
          </a:p>
        </p:txBody>
      </p:sp>
      <p:sp>
        <p:nvSpPr>
          <p:cNvPr id="6" name="سهم إلى اليمين 5">
            <a:hlinkClick r:id="rId3" action="ppaction://hlinksldjump"/>
          </p:cNvPr>
          <p:cNvSpPr/>
          <p:nvPr/>
        </p:nvSpPr>
        <p:spPr>
          <a:xfrm>
            <a:off x="8174336" y="637336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مربع نص 6">
            <a:hlinkClick r:id="rId3" action="ppaction://hlinksldjump"/>
          </p:cNvPr>
          <p:cNvSpPr txBox="1"/>
          <p:nvPr/>
        </p:nvSpPr>
        <p:spPr>
          <a:xfrm>
            <a:off x="4000496" y="6215082"/>
            <a:ext cx="2357454" cy="369332"/>
          </a:xfrm>
          <a:prstGeom prst="rect">
            <a:avLst/>
          </a:prstGeom>
          <a:noFill/>
        </p:spPr>
        <p:txBody>
          <a:bodyPr wrap="square" rtlCol="1">
            <a:spAutoFit/>
          </a:bodyPr>
          <a:lstStyle/>
          <a:p>
            <a:pPr algn="ctr"/>
            <a:r>
              <a:rPr lang="ar-OM" b="1" dirty="0" smtClean="0">
                <a:solidFill>
                  <a:srgbClr val="FF0000"/>
                </a:solidFill>
                <a:latin typeface="AvantGarde" pitchFamily="34" charset="0"/>
                <a:cs typeface="+mj-cs"/>
              </a:rPr>
              <a:t>مبادئ </a:t>
            </a:r>
            <a:r>
              <a:rPr lang="ar-SA" b="1" dirty="0" smtClean="0">
                <a:solidFill>
                  <a:srgbClr val="FF0000"/>
                </a:solidFill>
                <a:latin typeface="AvantGarde" pitchFamily="34" charset="0"/>
                <a:cs typeface="+mj-cs"/>
              </a:rPr>
              <a:t>فلسفة التعليم</a:t>
            </a:r>
            <a:r>
              <a:rPr lang="ar-OM" b="1" dirty="0" smtClean="0">
                <a:solidFill>
                  <a:srgbClr val="FF0000"/>
                </a:solidFill>
                <a:latin typeface="AvantGarde" pitchFamily="34" charset="0"/>
                <a:cs typeface="+mj-cs"/>
              </a:rPr>
              <a:t> </a:t>
            </a:r>
            <a:endParaRPr lang="ar-OM" b="1" dirty="0">
              <a:solidFill>
                <a:srgbClr val="FF0000"/>
              </a:solidFill>
              <a:cs typeface="+mj-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Title 1"/>
          <p:cNvSpPr>
            <a:spLocks noGrp="1"/>
          </p:cNvSpPr>
          <p:nvPr>
            <p:ph type="title"/>
          </p:nvPr>
        </p:nvSpPr>
        <p:spPr>
          <a:xfrm>
            <a:off x="457200" y="838200"/>
            <a:ext cx="8229600" cy="1143000"/>
          </a:xfrm>
        </p:spPr>
        <p:txBody>
          <a:bodyPr>
            <a:noAutofit/>
          </a:bodyPr>
          <a:lstStyle/>
          <a:p>
            <a:r>
              <a:rPr lang="ar-OM" sz="4000" b="1" u="sng" dirty="0">
                <a:ln>
                  <a:solidFill>
                    <a:schemeClr val="tx1"/>
                  </a:solidFill>
                </a:ln>
              </a:rPr>
              <a:t>تاسعاً: التربية من أجل السلام والتسامح </a:t>
            </a:r>
            <a:r>
              <a:rPr lang="en-US" sz="4000" u="sng" dirty="0" smtClean="0">
                <a:ln>
                  <a:solidFill>
                    <a:schemeClr val="tx1"/>
                  </a:solidFill>
                </a:ln>
                <a:solidFill>
                  <a:srgbClr val="FFFF00"/>
                </a:solidFill>
              </a:rPr>
              <a:t/>
            </a:r>
            <a:br>
              <a:rPr lang="en-US" sz="4000" u="sng" dirty="0" smtClean="0">
                <a:ln>
                  <a:solidFill>
                    <a:schemeClr val="tx1"/>
                  </a:solidFill>
                </a:ln>
                <a:solidFill>
                  <a:srgbClr val="FFFF00"/>
                </a:solidFill>
              </a:rPr>
            </a:br>
            <a:endParaRPr lang="en-US" sz="4000" u="sng" dirty="0">
              <a:ln>
                <a:solidFill>
                  <a:schemeClr val="tx1"/>
                </a:solidFill>
              </a:ln>
              <a:solidFill>
                <a:srgbClr val="FFFF00"/>
              </a:solidFill>
            </a:endParaRPr>
          </a:p>
        </p:txBody>
      </p:sp>
      <p:sp>
        <p:nvSpPr>
          <p:cNvPr id="3" name="Content Placeholder 2"/>
          <p:cNvSpPr>
            <a:spLocks noGrp="1"/>
          </p:cNvSpPr>
          <p:nvPr>
            <p:ph idx="1"/>
          </p:nvPr>
        </p:nvSpPr>
        <p:spPr>
          <a:xfrm>
            <a:off x="457200" y="1844825"/>
            <a:ext cx="8229600" cy="3960440"/>
          </a:xfrm>
        </p:spPr>
        <p:txBody>
          <a:bodyPr>
            <a:normAutofit fontScale="92500"/>
          </a:bodyPr>
          <a:lstStyle/>
          <a:p>
            <a:pPr marL="514350" indent="-514350" algn="r" rtl="1">
              <a:buFont typeface="+mj-lt"/>
              <a:buAutoNum type="arabicPeriod"/>
            </a:pPr>
            <a:r>
              <a:rPr lang="ar-OM" b="1" dirty="0">
                <a:cs typeface="+mj-cs"/>
              </a:rPr>
              <a:t>احترام الاختلاف الفكري والتُعددية الثقافية.</a:t>
            </a:r>
            <a:endParaRPr lang="en-US" b="1" dirty="0">
              <a:cs typeface="+mj-cs"/>
            </a:endParaRPr>
          </a:p>
          <a:p>
            <a:pPr marL="514350" indent="-514350" algn="r" rtl="1">
              <a:buFont typeface="+mj-lt"/>
              <a:buAutoNum type="arabicPeriod"/>
            </a:pPr>
            <a:r>
              <a:rPr lang="ar-OM" b="1" dirty="0">
                <a:cs typeface="+mj-cs"/>
              </a:rPr>
              <a:t>تعزيز التفاهم </a:t>
            </a:r>
            <a:r>
              <a:rPr lang="ar-OM" b="1" dirty="0" err="1">
                <a:cs typeface="+mj-cs"/>
              </a:rPr>
              <a:t>و</a:t>
            </a:r>
            <a:r>
              <a:rPr lang="ar-OM" b="1" dirty="0">
                <a:cs typeface="+mj-cs"/>
              </a:rPr>
              <a:t> التسامح </a:t>
            </a:r>
            <a:r>
              <a:rPr lang="ar-OM" b="1" dirty="0" err="1">
                <a:cs typeface="+mj-cs"/>
              </a:rPr>
              <a:t>و</a:t>
            </a:r>
            <a:r>
              <a:rPr lang="ar-OM" b="1" dirty="0">
                <a:cs typeface="+mj-cs"/>
              </a:rPr>
              <a:t> التضامن بين كافة شرائح المجتمع.</a:t>
            </a:r>
            <a:endParaRPr lang="en-US" b="1" dirty="0">
              <a:cs typeface="+mj-cs"/>
            </a:endParaRPr>
          </a:p>
          <a:p>
            <a:pPr marL="514350" indent="-514350" algn="r" rtl="1">
              <a:buFont typeface="+mj-lt"/>
              <a:buAutoNum type="arabicPeriod"/>
            </a:pPr>
            <a:r>
              <a:rPr lang="ar-OM" b="1" dirty="0">
                <a:cs typeface="+mj-cs"/>
              </a:rPr>
              <a:t>ترسيخ أنماط السلوك الإيجابية لتعزيز قيم السلام والتسامح.</a:t>
            </a:r>
            <a:endParaRPr lang="en-US" b="1" dirty="0">
              <a:cs typeface="+mj-cs"/>
            </a:endParaRPr>
          </a:p>
          <a:p>
            <a:pPr marL="514350" indent="-514350" algn="r" rtl="1">
              <a:buFont typeface="+mj-lt"/>
              <a:buAutoNum type="arabicPeriod"/>
            </a:pPr>
            <a:r>
              <a:rPr lang="ar-OM" b="1" dirty="0">
                <a:cs typeface="+mj-cs"/>
              </a:rPr>
              <a:t>تعزيز الحوار والتقارب بين الثقافات.</a:t>
            </a:r>
            <a:endParaRPr lang="en-US" b="1" dirty="0">
              <a:cs typeface="+mj-cs"/>
            </a:endParaRPr>
          </a:p>
          <a:p>
            <a:pPr marL="514350" indent="-514350" algn="r" rtl="1">
              <a:buFont typeface="+mj-lt"/>
              <a:buAutoNum type="arabicPeriod"/>
            </a:pPr>
            <a:r>
              <a:rPr lang="ar-OM" b="1" dirty="0">
                <a:cs typeface="+mj-cs"/>
              </a:rPr>
              <a:t>تنمية ثقافة تقبل الآخر.</a:t>
            </a:r>
            <a:endParaRPr lang="en-US" b="1" dirty="0">
              <a:cs typeface="+mj-cs"/>
            </a:endParaRPr>
          </a:p>
          <a:p>
            <a:pPr marL="514350" indent="-514350" algn="r" rtl="1">
              <a:buFont typeface="+mj-lt"/>
              <a:buAutoNum type="arabicPeriod"/>
            </a:pPr>
            <a:r>
              <a:rPr lang="ar-OM" b="1" dirty="0">
                <a:cs typeface="+mj-cs"/>
              </a:rPr>
              <a:t>تعزيز الوعي بقضايا التفاهم والتعاون الدولي والاحترام المتبادل ونشره</a:t>
            </a:r>
            <a:r>
              <a:rPr lang="ar-OM" b="1" dirty="0" smtClean="0">
                <a:cs typeface="+mj-cs"/>
              </a:rPr>
              <a:t>.</a:t>
            </a:r>
            <a:endParaRPr lang="en-US" b="1" dirty="0">
              <a:cs typeface="+mj-cs"/>
            </a:endParaRPr>
          </a:p>
        </p:txBody>
      </p:sp>
      <p:sp>
        <p:nvSpPr>
          <p:cNvPr id="6" name="سهم إلى اليمين 5">
            <a:hlinkClick r:id="rId3" action="ppaction://hlinksldjump"/>
          </p:cNvPr>
          <p:cNvSpPr/>
          <p:nvPr/>
        </p:nvSpPr>
        <p:spPr>
          <a:xfrm>
            <a:off x="8174336" y="637336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مربع نص 6">
            <a:hlinkClick r:id="rId3" action="ppaction://hlinksldjump"/>
          </p:cNvPr>
          <p:cNvSpPr txBox="1"/>
          <p:nvPr/>
        </p:nvSpPr>
        <p:spPr>
          <a:xfrm>
            <a:off x="4000496" y="6202940"/>
            <a:ext cx="2357454" cy="369332"/>
          </a:xfrm>
          <a:prstGeom prst="rect">
            <a:avLst/>
          </a:prstGeom>
          <a:noFill/>
        </p:spPr>
        <p:txBody>
          <a:bodyPr wrap="square" rtlCol="1">
            <a:spAutoFit/>
          </a:bodyPr>
          <a:lstStyle/>
          <a:p>
            <a:pPr algn="ctr"/>
            <a:r>
              <a:rPr lang="ar-OM" b="1" dirty="0" smtClean="0">
                <a:solidFill>
                  <a:srgbClr val="FF0000"/>
                </a:solidFill>
                <a:latin typeface="AvantGarde" pitchFamily="34" charset="0"/>
                <a:cs typeface="+mj-cs"/>
              </a:rPr>
              <a:t>مبادئ </a:t>
            </a:r>
            <a:r>
              <a:rPr lang="ar-SA" b="1" dirty="0" smtClean="0">
                <a:solidFill>
                  <a:srgbClr val="FF0000"/>
                </a:solidFill>
                <a:latin typeface="AvantGarde" pitchFamily="34" charset="0"/>
                <a:cs typeface="+mj-cs"/>
              </a:rPr>
              <a:t>فلسفة التعليم</a:t>
            </a:r>
            <a:r>
              <a:rPr lang="ar-OM" b="1" dirty="0" smtClean="0">
                <a:solidFill>
                  <a:srgbClr val="FF0000"/>
                </a:solidFill>
                <a:latin typeface="AvantGarde" pitchFamily="34" charset="0"/>
                <a:cs typeface="+mj-cs"/>
              </a:rPr>
              <a:t> </a:t>
            </a:r>
            <a:endParaRPr lang="ar-OM" b="1" dirty="0">
              <a:solidFill>
                <a:srgbClr val="FF0000"/>
              </a:solidFill>
              <a:cs typeface="+mj-c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Title 1"/>
          <p:cNvSpPr>
            <a:spLocks noGrp="1"/>
          </p:cNvSpPr>
          <p:nvPr>
            <p:ph type="title"/>
          </p:nvPr>
        </p:nvSpPr>
        <p:spPr>
          <a:xfrm>
            <a:off x="457200" y="990600"/>
            <a:ext cx="8229600" cy="1143000"/>
          </a:xfrm>
        </p:spPr>
        <p:txBody>
          <a:bodyPr>
            <a:noAutofit/>
          </a:bodyPr>
          <a:lstStyle/>
          <a:p>
            <a:r>
              <a:rPr lang="ar-OM" sz="4000" b="1" u="sng" dirty="0">
                <a:ln>
                  <a:solidFill>
                    <a:schemeClr val="tx1"/>
                  </a:solidFill>
                </a:ln>
              </a:rPr>
              <a:t>عاشراً: التربية على مبدأ الشورى </a:t>
            </a:r>
            <a:r>
              <a:rPr lang="en-US" sz="4000" u="sng" dirty="0" smtClean="0">
                <a:ln>
                  <a:solidFill>
                    <a:srgbClr val="66FFCC"/>
                  </a:solidFill>
                </a:ln>
              </a:rPr>
              <a:t/>
            </a:r>
            <a:br>
              <a:rPr lang="en-US" sz="4000" u="sng" dirty="0" smtClean="0">
                <a:ln>
                  <a:solidFill>
                    <a:srgbClr val="66FFCC"/>
                  </a:solidFill>
                </a:ln>
              </a:rPr>
            </a:br>
            <a:endParaRPr lang="en-US" sz="4000" u="sng" dirty="0">
              <a:ln>
                <a:solidFill>
                  <a:srgbClr val="66FFCC"/>
                </a:solidFill>
              </a:ln>
            </a:endParaRPr>
          </a:p>
        </p:txBody>
      </p:sp>
      <p:sp>
        <p:nvSpPr>
          <p:cNvPr id="3" name="Content Placeholder 2"/>
          <p:cNvSpPr>
            <a:spLocks noGrp="1"/>
          </p:cNvSpPr>
          <p:nvPr>
            <p:ph idx="1"/>
          </p:nvPr>
        </p:nvSpPr>
        <p:spPr>
          <a:xfrm>
            <a:off x="457200" y="1988841"/>
            <a:ext cx="8229600" cy="4032447"/>
          </a:xfrm>
        </p:spPr>
        <p:txBody>
          <a:bodyPr>
            <a:normAutofit/>
          </a:bodyPr>
          <a:lstStyle/>
          <a:p>
            <a:pPr marL="514350" lvl="0" indent="-514350" algn="r" rtl="1">
              <a:buFont typeface="+mj-lt"/>
              <a:buAutoNum type="arabicPeriod"/>
            </a:pPr>
            <a:r>
              <a:rPr lang="ar-OM" b="1" dirty="0">
                <a:cs typeface="+mj-cs"/>
              </a:rPr>
              <a:t>تنمية القدرة على المشاركة بالرأي والنقد البنّاء. </a:t>
            </a:r>
            <a:endParaRPr lang="en-US" b="1" dirty="0">
              <a:cs typeface="+mj-cs"/>
            </a:endParaRPr>
          </a:p>
          <a:p>
            <a:pPr marL="514350" lvl="0" indent="-514350" algn="r" rtl="1">
              <a:buFont typeface="+mj-lt"/>
              <a:buAutoNum type="arabicPeriod"/>
            </a:pPr>
            <a:r>
              <a:rPr lang="ar-OM" b="1" dirty="0">
                <a:cs typeface="+mj-cs"/>
              </a:rPr>
              <a:t>تعزيز مبدأ الشورى والحريات المنظمة قانونياً.</a:t>
            </a:r>
            <a:endParaRPr lang="en-US" b="1" dirty="0">
              <a:cs typeface="+mj-cs"/>
            </a:endParaRPr>
          </a:p>
          <a:p>
            <a:pPr marL="514350" lvl="0" indent="-514350" algn="r" rtl="1">
              <a:buFont typeface="+mj-lt"/>
              <a:buAutoNum type="arabicPeriod"/>
            </a:pPr>
            <a:r>
              <a:rPr lang="ar-OM" b="1" dirty="0">
                <a:cs typeface="+mj-cs"/>
              </a:rPr>
              <a:t>تشجيع التنوع في أشكال التعبير.</a:t>
            </a:r>
            <a:endParaRPr lang="en-US" b="1" dirty="0">
              <a:cs typeface="+mj-cs"/>
            </a:endParaRPr>
          </a:p>
          <a:p>
            <a:pPr marL="514350" lvl="0" indent="-514350" algn="r" rtl="1">
              <a:buFont typeface="+mj-lt"/>
              <a:buAutoNum type="arabicPeriod"/>
            </a:pPr>
            <a:r>
              <a:rPr lang="ar-OM" b="1" dirty="0">
                <a:cs typeface="+mj-cs"/>
              </a:rPr>
              <a:t>تنمية الوعي والمشاركة في العملية الانتخابية.</a:t>
            </a:r>
            <a:endParaRPr lang="en-US" b="1" dirty="0">
              <a:cs typeface="+mj-cs"/>
            </a:endParaRPr>
          </a:p>
          <a:p>
            <a:pPr marL="514350" lvl="0" indent="-514350" algn="r" rtl="1">
              <a:buFont typeface="+mj-lt"/>
              <a:buAutoNum type="arabicPeriod"/>
            </a:pPr>
            <a:r>
              <a:rPr lang="ar-OM" b="1" dirty="0">
                <a:cs typeface="+mj-cs"/>
              </a:rPr>
              <a:t>تعزيز الأساليب الحضارية للتعبير عن الآراء.</a:t>
            </a:r>
            <a:endParaRPr lang="en-US" b="1" dirty="0">
              <a:cs typeface="+mj-cs"/>
            </a:endParaRPr>
          </a:p>
          <a:p>
            <a:pPr marL="514350" lvl="0" indent="-514350" algn="r" rtl="1">
              <a:buFont typeface="+mj-lt"/>
              <a:buAutoNum type="arabicPeriod"/>
            </a:pPr>
            <a:r>
              <a:rPr lang="ar-OM" b="1" dirty="0">
                <a:cs typeface="+mj-cs"/>
              </a:rPr>
              <a:t>تعزيز الممارسات المتعلقة بالشورى.</a:t>
            </a:r>
            <a:endParaRPr lang="en-US" b="1" dirty="0">
              <a:cs typeface="+mj-cs"/>
            </a:endParaRPr>
          </a:p>
          <a:p>
            <a:pPr lvl="0" algn="r">
              <a:buNone/>
            </a:pPr>
            <a:endParaRPr lang="en-US" dirty="0" smtClean="0">
              <a:cs typeface="Akhbar MT" pitchFamily="2" charset="-78"/>
            </a:endParaRPr>
          </a:p>
        </p:txBody>
      </p:sp>
      <p:sp>
        <p:nvSpPr>
          <p:cNvPr id="6" name="سهم إلى اليمين 5">
            <a:hlinkClick r:id="rId3" action="ppaction://hlinksldjump"/>
          </p:cNvPr>
          <p:cNvSpPr/>
          <p:nvPr/>
        </p:nvSpPr>
        <p:spPr>
          <a:xfrm>
            <a:off x="8174336" y="637336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مربع نص 6">
            <a:hlinkClick r:id="rId3" action="ppaction://hlinksldjump"/>
          </p:cNvPr>
          <p:cNvSpPr txBox="1"/>
          <p:nvPr/>
        </p:nvSpPr>
        <p:spPr>
          <a:xfrm>
            <a:off x="4000496" y="6215082"/>
            <a:ext cx="2357454" cy="369332"/>
          </a:xfrm>
          <a:prstGeom prst="rect">
            <a:avLst/>
          </a:prstGeom>
          <a:noFill/>
        </p:spPr>
        <p:txBody>
          <a:bodyPr wrap="square" rtlCol="1">
            <a:spAutoFit/>
          </a:bodyPr>
          <a:lstStyle/>
          <a:p>
            <a:pPr algn="ctr"/>
            <a:r>
              <a:rPr lang="ar-OM" b="1" dirty="0" smtClean="0">
                <a:solidFill>
                  <a:srgbClr val="FF0000"/>
                </a:solidFill>
                <a:latin typeface="AvantGarde" pitchFamily="34" charset="0"/>
                <a:cs typeface="+mj-cs"/>
              </a:rPr>
              <a:t>مبادئ </a:t>
            </a:r>
            <a:r>
              <a:rPr lang="ar-SA" b="1" dirty="0" smtClean="0">
                <a:solidFill>
                  <a:srgbClr val="FF0000"/>
                </a:solidFill>
                <a:latin typeface="AvantGarde" pitchFamily="34" charset="0"/>
                <a:cs typeface="+mj-cs"/>
              </a:rPr>
              <a:t>فلسفة التعليم</a:t>
            </a:r>
            <a:r>
              <a:rPr lang="ar-OM" b="1" dirty="0" smtClean="0">
                <a:solidFill>
                  <a:srgbClr val="FF0000"/>
                </a:solidFill>
                <a:latin typeface="AvantGarde" pitchFamily="34" charset="0"/>
                <a:cs typeface="+mj-cs"/>
              </a:rPr>
              <a:t> </a:t>
            </a:r>
            <a:endParaRPr lang="ar-OM" b="1" dirty="0">
              <a:solidFill>
                <a:srgbClr val="FF0000"/>
              </a:solidFill>
              <a:cs typeface="+mj-c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Title 1"/>
          <p:cNvSpPr>
            <a:spLocks noGrp="1"/>
          </p:cNvSpPr>
          <p:nvPr>
            <p:ph type="title"/>
          </p:nvPr>
        </p:nvSpPr>
        <p:spPr>
          <a:xfrm>
            <a:off x="457200" y="476672"/>
            <a:ext cx="8229600" cy="718592"/>
          </a:xfrm>
        </p:spPr>
        <p:txBody>
          <a:bodyPr>
            <a:normAutofit/>
          </a:bodyPr>
          <a:lstStyle/>
          <a:p>
            <a:r>
              <a:rPr lang="ar-OM" sz="4000" b="1" u="sng" dirty="0">
                <a:ln>
                  <a:solidFill>
                    <a:schemeClr val="tx1"/>
                  </a:solidFill>
                </a:ln>
              </a:rPr>
              <a:t>حادي عشر: تعليم عالي الجودة </a:t>
            </a:r>
            <a:r>
              <a:rPr lang="ar-OM" sz="4000" b="1" u="sng" dirty="0" smtClean="0">
                <a:ln>
                  <a:solidFill>
                    <a:schemeClr val="tx1"/>
                  </a:solidFill>
                </a:ln>
              </a:rPr>
              <a:t>للجميع</a:t>
            </a:r>
            <a:endParaRPr lang="en-US" u="sng" dirty="0">
              <a:ln>
                <a:solidFill>
                  <a:schemeClr val="tx1"/>
                </a:solidFill>
              </a:ln>
              <a:solidFill>
                <a:srgbClr val="CC9900"/>
              </a:solidFill>
            </a:endParaRPr>
          </a:p>
        </p:txBody>
      </p:sp>
      <p:sp>
        <p:nvSpPr>
          <p:cNvPr id="3" name="Content Placeholder 2"/>
          <p:cNvSpPr>
            <a:spLocks noGrp="1"/>
          </p:cNvSpPr>
          <p:nvPr>
            <p:ph idx="1"/>
          </p:nvPr>
        </p:nvSpPr>
        <p:spPr>
          <a:xfrm>
            <a:off x="385192" y="1196752"/>
            <a:ext cx="8507288" cy="5040560"/>
          </a:xfrm>
        </p:spPr>
        <p:txBody>
          <a:bodyPr>
            <a:noAutofit/>
          </a:bodyPr>
          <a:lstStyle/>
          <a:p>
            <a:pPr marL="514350" indent="-514350" algn="r" rtl="1">
              <a:buFont typeface="+mj-lt"/>
              <a:buAutoNum type="arabicPeriod"/>
            </a:pPr>
            <a:r>
              <a:rPr lang="ar-OM" b="1" dirty="0">
                <a:cs typeface="+mj-cs"/>
              </a:rPr>
              <a:t>تقدير العلم ومؤسساته.</a:t>
            </a:r>
            <a:endParaRPr lang="en-US" b="1" dirty="0">
              <a:cs typeface="+mj-cs"/>
            </a:endParaRPr>
          </a:p>
          <a:p>
            <a:pPr marL="514350" indent="-514350" algn="r" rtl="1">
              <a:buFont typeface="+mj-lt"/>
              <a:buAutoNum type="arabicPeriod"/>
            </a:pPr>
            <a:r>
              <a:rPr lang="ar-OM" b="1" dirty="0">
                <a:cs typeface="+mj-cs"/>
              </a:rPr>
              <a:t>تنمية الدافعية نحو التعلم.</a:t>
            </a:r>
            <a:endParaRPr lang="en-US" b="1" dirty="0">
              <a:cs typeface="+mj-cs"/>
            </a:endParaRPr>
          </a:p>
          <a:p>
            <a:pPr marL="514350" indent="-514350" algn="r" rtl="1">
              <a:buFont typeface="+mj-lt"/>
              <a:buAutoNum type="arabicPeriod"/>
            </a:pPr>
            <a:r>
              <a:rPr lang="ar-OM" b="1" dirty="0">
                <a:cs typeface="+mj-cs"/>
              </a:rPr>
              <a:t>إكساب المتعلمين  المعارف الضرورية والمهارات الأساسية.</a:t>
            </a:r>
            <a:endParaRPr lang="en-US" b="1" dirty="0">
              <a:cs typeface="+mj-cs"/>
            </a:endParaRPr>
          </a:p>
          <a:p>
            <a:pPr marL="514350" indent="-514350" algn="r" rtl="1">
              <a:buFont typeface="+mj-lt"/>
              <a:buAutoNum type="arabicPeriod"/>
            </a:pPr>
            <a:r>
              <a:rPr lang="ar-OM" b="1" dirty="0">
                <a:cs typeface="+mj-cs"/>
              </a:rPr>
              <a:t>تنمية الشعور بحق كل فرد في التعليم بغض النظر عن قدراته وخصائصه.</a:t>
            </a:r>
            <a:endParaRPr lang="en-US" b="1" dirty="0">
              <a:cs typeface="+mj-cs"/>
            </a:endParaRPr>
          </a:p>
          <a:p>
            <a:pPr marL="514350" indent="-514350" algn="r" rtl="1">
              <a:buFont typeface="+mj-lt"/>
              <a:buAutoNum type="arabicPeriod"/>
            </a:pPr>
            <a:r>
              <a:rPr lang="ar-OM" b="1" dirty="0">
                <a:cs typeface="+mj-cs"/>
              </a:rPr>
              <a:t>السعي لتحقيق تعليم عالي الجودة.</a:t>
            </a:r>
            <a:endParaRPr lang="en-US" b="1" dirty="0">
              <a:cs typeface="+mj-cs"/>
            </a:endParaRPr>
          </a:p>
          <a:p>
            <a:pPr marL="514350" indent="-514350" algn="r" rtl="1">
              <a:buFont typeface="+mj-lt"/>
              <a:buAutoNum type="arabicPeriod"/>
            </a:pPr>
            <a:r>
              <a:rPr lang="ar-OM" b="1" dirty="0">
                <a:cs typeface="+mj-cs"/>
              </a:rPr>
              <a:t>غرس ثقافة التقييم والتطوير المستمرين في كافة جوانب العملية التعليمية.</a:t>
            </a:r>
            <a:endParaRPr lang="en-US" b="1" dirty="0">
              <a:cs typeface="+mj-cs"/>
            </a:endParaRPr>
          </a:p>
          <a:p>
            <a:pPr marL="514350" indent="-514350" algn="r" rtl="1">
              <a:buFont typeface="+mj-lt"/>
              <a:buAutoNum type="arabicPeriod"/>
            </a:pPr>
            <a:r>
              <a:rPr lang="ar-OM" b="1" dirty="0">
                <a:cs typeface="+mj-cs"/>
              </a:rPr>
              <a:t>رفع كفاءة المؤسسات التعليمية وإدارتها.</a:t>
            </a:r>
            <a:endParaRPr lang="en-US" b="1" dirty="0">
              <a:cs typeface="+mj-cs"/>
            </a:endParaRPr>
          </a:p>
          <a:p>
            <a:pPr lvl="0" algn="r">
              <a:buNone/>
            </a:pPr>
            <a:endParaRPr lang="en-US" sz="2800" dirty="0" smtClean="0">
              <a:cs typeface="Akhbar MT" pitchFamily="2" charset="-78"/>
            </a:endParaRPr>
          </a:p>
        </p:txBody>
      </p:sp>
      <p:sp>
        <p:nvSpPr>
          <p:cNvPr id="6" name="سهم إلى اليمين 5">
            <a:hlinkClick r:id="rId3" action="ppaction://hlinksldjump"/>
          </p:cNvPr>
          <p:cNvSpPr/>
          <p:nvPr/>
        </p:nvSpPr>
        <p:spPr>
          <a:xfrm>
            <a:off x="8174336" y="637336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مربع نص 6">
            <a:hlinkClick r:id="rId3" action="ppaction://hlinksldjump"/>
          </p:cNvPr>
          <p:cNvSpPr txBox="1"/>
          <p:nvPr/>
        </p:nvSpPr>
        <p:spPr>
          <a:xfrm>
            <a:off x="4000496" y="6381328"/>
            <a:ext cx="2357454" cy="369332"/>
          </a:xfrm>
          <a:prstGeom prst="rect">
            <a:avLst/>
          </a:prstGeom>
          <a:noFill/>
        </p:spPr>
        <p:txBody>
          <a:bodyPr wrap="square" rtlCol="1">
            <a:spAutoFit/>
          </a:bodyPr>
          <a:lstStyle/>
          <a:p>
            <a:pPr algn="ctr"/>
            <a:r>
              <a:rPr lang="ar-OM" b="1" dirty="0" smtClean="0">
                <a:solidFill>
                  <a:srgbClr val="FF0000"/>
                </a:solidFill>
                <a:latin typeface="AvantGarde" pitchFamily="34" charset="0"/>
                <a:cs typeface="+mj-cs"/>
              </a:rPr>
              <a:t>مبادئ </a:t>
            </a:r>
            <a:r>
              <a:rPr lang="ar-SA" b="1" dirty="0" smtClean="0">
                <a:solidFill>
                  <a:srgbClr val="FF0000"/>
                </a:solidFill>
                <a:latin typeface="AvantGarde" pitchFamily="34" charset="0"/>
                <a:cs typeface="+mj-cs"/>
              </a:rPr>
              <a:t>فلسفة التعليم</a:t>
            </a:r>
            <a:r>
              <a:rPr lang="ar-OM" b="1" dirty="0" smtClean="0">
                <a:solidFill>
                  <a:srgbClr val="FF0000"/>
                </a:solidFill>
                <a:latin typeface="AvantGarde" pitchFamily="34" charset="0"/>
                <a:cs typeface="+mj-cs"/>
              </a:rPr>
              <a:t> </a:t>
            </a:r>
            <a:endParaRPr lang="ar-OM" b="1" dirty="0">
              <a:solidFill>
                <a:srgbClr val="FF0000"/>
              </a:solidFill>
              <a:cs typeface="+mj-cs"/>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Title 1"/>
          <p:cNvSpPr>
            <a:spLocks noGrp="1"/>
          </p:cNvSpPr>
          <p:nvPr>
            <p:ph type="title"/>
          </p:nvPr>
        </p:nvSpPr>
        <p:spPr>
          <a:xfrm>
            <a:off x="457200" y="990600"/>
            <a:ext cx="8229600" cy="1143000"/>
          </a:xfrm>
        </p:spPr>
        <p:txBody>
          <a:bodyPr>
            <a:noAutofit/>
          </a:bodyPr>
          <a:lstStyle/>
          <a:p>
            <a:r>
              <a:rPr lang="ar-OM" sz="4000" b="1" u="sng" dirty="0">
                <a:ln>
                  <a:solidFill>
                    <a:schemeClr val="tx1"/>
                  </a:solidFill>
                </a:ln>
              </a:rPr>
              <a:t>ثاني عشر: التعلم مدى الحياة </a:t>
            </a:r>
            <a:r>
              <a:rPr lang="en-US" sz="4000" u="sng" dirty="0" smtClean="0">
                <a:ln>
                  <a:solidFill>
                    <a:schemeClr val="bg1">
                      <a:lumMod val="75000"/>
                    </a:schemeClr>
                  </a:solidFill>
                </a:ln>
                <a:solidFill>
                  <a:srgbClr val="CC0099"/>
                </a:solidFill>
              </a:rPr>
              <a:t/>
            </a:r>
            <a:br>
              <a:rPr lang="en-US" sz="4000" u="sng" dirty="0" smtClean="0">
                <a:ln>
                  <a:solidFill>
                    <a:schemeClr val="bg1">
                      <a:lumMod val="75000"/>
                    </a:schemeClr>
                  </a:solidFill>
                </a:ln>
                <a:solidFill>
                  <a:srgbClr val="CC0099"/>
                </a:solidFill>
              </a:rPr>
            </a:br>
            <a:endParaRPr lang="en-US" sz="4000" u="sng" dirty="0">
              <a:ln>
                <a:solidFill>
                  <a:schemeClr val="bg1">
                    <a:lumMod val="75000"/>
                  </a:schemeClr>
                </a:solidFill>
              </a:ln>
              <a:solidFill>
                <a:srgbClr val="CC0099"/>
              </a:solidFill>
            </a:endParaRPr>
          </a:p>
        </p:txBody>
      </p:sp>
      <p:sp>
        <p:nvSpPr>
          <p:cNvPr id="3" name="Content Placeholder 2"/>
          <p:cNvSpPr>
            <a:spLocks noGrp="1"/>
          </p:cNvSpPr>
          <p:nvPr>
            <p:ph idx="1"/>
          </p:nvPr>
        </p:nvSpPr>
        <p:spPr>
          <a:xfrm>
            <a:off x="457200" y="1916832"/>
            <a:ext cx="8229600" cy="3240360"/>
          </a:xfrm>
        </p:spPr>
        <p:txBody>
          <a:bodyPr>
            <a:normAutofit/>
          </a:bodyPr>
          <a:lstStyle/>
          <a:p>
            <a:pPr marL="514350" lvl="0" indent="-514350" algn="r" rtl="1">
              <a:buFont typeface="+mj-lt"/>
              <a:buAutoNum type="arabicPeriod"/>
            </a:pPr>
            <a:r>
              <a:rPr lang="ar-OM" b="1" dirty="0">
                <a:cs typeface="+mj-cs"/>
              </a:rPr>
              <a:t>تعزيز فرص التعلم مدى الحياة.</a:t>
            </a:r>
            <a:endParaRPr lang="en-US" b="1" dirty="0">
              <a:cs typeface="+mj-cs"/>
            </a:endParaRPr>
          </a:p>
          <a:p>
            <a:pPr marL="514350" lvl="0" indent="-514350" algn="r" rtl="1">
              <a:buFont typeface="+mj-lt"/>
              <a:buAutoNum type="arabicPeriod"/>
            </a:pPr>
            <a:r>
              <a:rPr lang="ar-OM" b="1" dirty="0">
                <a:cs typeface="+mj-cs"/>
              </a:rPr>
              <a:t>تنمية المهارات الحياتية الإيجابية.</a:t>
            </a:r>
            <a:endParaRPr lang="en-US" b="1" dirty="0">
              <a:cs typeface="+mj-cs"/>
            </a:endParaRPr>
          </a:p>
          <a:p>
            <a:pPr marL="514350" lvl="0" indent="-514350" algn="r" rtl="1">
              <a:buFont typeface="+mj-lt"/>
              <a:buAutoNum type="arabicPeriod"/>
            </a:pPr>
            <a:r>
              <a:rPr lang="ar-OM" b="1" dirty="0">
                <a:cs typeface="+mj-cs"/>
              </a:rPr>
              <a:t>تعزيز مهارات التعلم المنظم ذاتياً والتعلم مدى الحياة. </a:t>
            </a:r>
          </a:p>
          <a:p>
            <a:pPr marL="514350" lvl="0" indent="-514350" algn="r" rtl="1">
              <a:buFont typeface="+mj-lt"/>
              <a:buAutoNum type="arabicPeriod"/>
            </a:pPr>
            <a:r>
              <a:rPr lang="ar-OM" b="1" dirty="0">
                <a:cs typeface="+mj-cs"/>
              </a:rPr>
              <a:t> تنمية مهارات التخطيط واستشراف المستقبل.</a:t>
            </a:r>
            <a:endParaRPr lang="en-US" b="1" dirty="0">
              <a:cs typeface="+mj-cs"/>
            </a:endParaRPr>
          </a:p>
        </p:txBody>
      </p:sp>
      <p:sp>
        <p:nvSpPr>
          <p:cNvPr id="6" name="سهم إلى اليمين 5">
            <a:hlinkClick r:id="rId3" action="ppaction://hlinksldjump"/>
          </p:cNvPr>
          <p:cNvSpPr/>
          <p:nvPr/>
        </p:nvSpPr>
        <p:spPr>
          <a:xfrm>
            <a:off x="8174336" y="637336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مربع نص 6">
            <a:hlinkClick r:id="rId3" action="ppaction://hlinksldjump"/>
          </p:cNvPr>
          <p:cNvSpPr txBox="1"/>
          <p:nvPr/>
        </p:nvSpPr>
        <p:spPr>
          <a:xfrm>
            <a:off x="4000496" y="6143644"/>
            <a:ext cx="2357454" cy="369332"/>
          </a:xfrm>
          <a:prstGeom prst="rect">
            <a:avLst/>
          </a:prstGeom>
          <a:noFill/>
        </p:spPr>
        <p:txBody>
          <a:bodyPr wrap="square" rtlCol="1">
            <a:spAutoFit/>
          </a:bodyPr>
          <a:lstStyle/>
          <a:p>
            <a:pPr algn="ctr"/>
            <a:r>
              <a:rPr lang="ar-OM" b="1" dirty="0" smtClean="0">
                <a:solidFill>
                  <a:srgbClr val="FF0000"/>
                </a:solidFill>
                <a:latin typeface="AvantGarde" pitchFamily="34" charset="0"/>
              </a:rPr>
              <a:t>مبادئ </a:t>
            </a:r>
            <a:r>
              <a:rPr lang="ar-SA" b="1" dirty="0" smtClean="0">
                <a:solidFill>
                  <a:srgbClr val="FF0000"/>
                </a:solidFill>
                <a:latin typeface="AvantGarde" pitchFamily="34" charset="0"/>
              </a:rPr>
              <a:t>فلسفة التعليم</a:t>
            </a:r>
            <a:r>
              <a:rPr lang="ar-OM" b="1" dirty="0" smtClean="0">
                <a:solidFill>
                  <a:srgbClr val="FF0000"/>
                </a:solidFill>
                <a:latin typeface="AvantGarde" pitchFamily="34" charset="0"/>
              </a:rPr>
              <a:t> </a:t>
            </a:r>
            <a:endParaRPr lang="ar-OM" b="1" dirty="0">
              <a:solidFill>
                <a:srgbClr val="FF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8744" y="537"/>
            <a:ext cx="9144000" cy="6857463"/>
          </a:xfrm>
          <a:prstGeom prst="rect">
            <a:avLst/>
          </a:prstGeom>
        </p:spPr>
      </p:pic>
      <p:sp>
        <p:nvSpPr>
          <p:cNvPr id="26" name="Oval 29">
            <a:hlinkClick r:id="" action="ppaction://hlinkshowjump?jump=nextslide"/>
          </p:cNvPr>
          <p:cNvSpPr>
            <a:spLocks noChangeArrowheads="1"/>
          </p:cNvSpPr>
          <p:nvPr/>
        </p:nvSpPr>
        <p:spPr bwMode="auto">
          <a:xfrm>
            <a:off x="395537" y="1412776"/>
            <a:ext cx="7986463" cy="709626"/>
          </a:xfrm>
          <a:prstGeom prst="ellipse">
            <a:avLst/>
          </a:prstGeom>
          <a:ln>
            <a:headEnd/>
            <a:tailEnd/>
          </a:ln>
        </p:spPr>
        <p:style>
          <a:lnRef idx="1">
            <a:schemeClr val="accent5"/>
          </a:lnRef>
          <a:fillRef idx="2">
            <a:schemeClr val="accent5"/>
          </a:fillRef>
          <a:effectRef idx="1">
            <a:schemeClr val="accent5"/>
          </a:effectRef>
          <a:fontRef idx="minor">
            <a:schemeClr val="dk1"/>
          </a:fontRef>
        </p:style>
        <p:txBody>
          <a:bodyPr wrap="none" anchor="ctr"/>
          <a:lstStyle/>
          <a:p>
            <a:pPr algn="ctr"/>
            <a:r>
              <a:rPr lang="ar-OM" sz="3200" b="1" dirty="0" smtClean="0">
                <a:solidFill>
                  <a:schemeClr val="tx1"/>
                </a:solidFill>
                <a:hlinkClick r:id="rId3" action="ppaction://hlinksldjump"/>
              </a:rPr>
              <a:t>مفهوم فلسفة التعليم في سلطنة عُمان</a:t>
            </a:r>
            <a:endParaRPr lang="ar-OM" sz="3200" b="1" dirty="0">
              <a:solidFill>
                <a:schemeClr val="tx1"/>
              </a:solidFill>
            </a:endParaRPr>
          </a:p>
        </p:txBody>
      </p:sp>
      <p:sp>
        <p:nvSpPr>
          <p:cNvPr id="27" name="Oval 29"/>
          <p:cNvSpPr>
            <a:spLocks noChangeArrowheads="1"/>
          </p:cNvSpPr>
          <p:nvPr/>
        </p:nvSpPr>
        <p:spPr bwMode="auto">
          <a:xfrm>
            <a:off x="395537" y="2420888"/>
            <a:ext cx="7986463" cy="609332"/>
          </a:xfrm>
          <a:prstGeom prst="ellipse">
            <a:avLst/>
          </a:prstGeom>
          <a:ln>
            <a:headEnd/>
            <a:tailEnd/>
          </a:ln>
        </p:spPr>
        <p:style>
          <a:lnRef idx="1">
            <a:schemeClr val="accent4"/>
          </a:lnRef>
          <a:fillRef idx="2">
            <a:schemeClr val="accent4"/>
          </a:fillRef>
          <a:effectRef idx="1">
            <a:schemeClr val="accent4"/>
          </a:effectRef>
          <a:fontRef idx="minor">
            <a:schemeClr val="dk1"/>
          </a:fontRef>
        </p:style>
        <p:txBody>
          <a:bodyPr wrap="none" anchor="ctr"/>
          <a:lstStyle/>
          <a:p>
            <a:pPr algn="ctr"/>
            <a:r>
              <a:rPr lang="ar-OM" sz="3200" b="1" dirty="0" smtClean="0">
                <a:solidFill>
                  <a:sysClr val="windowText" lastClr="000000"/>
                </a:solidFill>
                <a:hlinkClick r:id="rId4" action="ppaction://hlinksldjump"/>
              </a:rPr>
              <a:t>مبررات تطوير فلسفة التعليم في سلطنة عُمان</a:t>
            </a:r>
            <a:endParaRPr lang="ar-OM" sz="3200" b="1" dirty="0">
              <a:solidFill>
                <a:sysClr val="windowText" lastClr="000000"/>
              </a:solidFill>
            </a:endParaRPr>
          </a:p>
        </p:txBody>
      </p:sp>
      <p:sp>
        <p:nvSpPr>
          <p:cNvPr id="28" name="Oval 29"/>
          <p:cNvSpPr>
            <a:spLocks noChangeArrowheads="1"/>
          </p:cNvSpPr>
          <p:nvPr/>
        </p:nvSpPr>
        <p:spPr bwMode="auto">
          <a:xfrm>
            <a:off x="395537" y="3284984"/>
            <a:ext cx="7986463" cy="609332"/>
          </a:xfrm>
          <a:prstGeom prst="ellips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pPr algn="ctr"/>
            <a:r>
              <a:rPr lang="ar-OM" sz="3200" b="1" dirty="0" smtClean="0">
                <a:solidFill>
                  <a:sysClr val="windowText" lastClr="000000"/>
                </a:solidFill>
                <a:hlinkClick r:id="rId5" action="ppaction://hlinksldjump"/>
              </a:rPr>
              <a:t>المنهجية</a:t>
            </a:r>
            <a:endParaRPr lang="ar-OM" sz="3200" b="1" dirty="0">
              <a:solidFill>
                <a:sysClr val="windowText" lastClr="000000"/>
              </a:solidFill>
            </a:endParaRPr>
          </a:p>
        </p:txBody>
      </p:sp>
      <p:sp>
        <p:nvSpPr>
          <p:cNvPr id="29" name="Oval 29"/>
          <p:cNvSpPr>
            <a:spLocks noChangeArrowheads="1"/>
          </p:cNvSpPr>
          <p:nvPr/>
        </p:nvSpPr>
        <p:spPr bwMode="auto">
          <a:xfrm>
            <a:off x="395537" y="4149080"/>
            <a:ext cx="7986464" cy="914400"/>
          </a:xfrm>
          <a:prstGeom prst="ellipse">
            <a:avLst/>
          </a:prstGeom>
          <a:ln>
            <a:headEnd/>
            <a:tailEnd/>
          </a:ln>
        </p:spPr>
        <p:style>
          <a:lnRef idx="2">
            <a:schemeClr val="accent3">
              <a:shade val="50000"/>
            </a:schemeClr>
          </a:lnRef>
          <a:fillRef idx="1002">
            <a:schemeClr val="dk2"/>
          </a:fillRef>
          <a:effectRef idx="0">
            <a:schemeClr val="accent3"/>
          </a:effectRef>
          <a:fontRef idx="minor">
            <a:schemeClr val="lt1"/>
          </a:fontRef>
        </p:style>
        <p:txBody>
          <a:bodyPr wrap="none" anchor="ctr"/>
          <a:lstStyle/>
          <a:p>
            <a:pPr algn="ctr"/>
            <a:r>
              <a:rPr lang="ar-OM" sz="3200" b="1" dirty="0" smtClean="0">
                <a:solidFill>
                  <a:sysClr val="windowText" lastClr="000000"/>
                </a:solidFill>
                <a:hlinkClick r:id="rId6" action="ppaction://hlinksldjump"/>
              </a:rPr>
              <a:t>هيكل وبنية </a:t>
            </a:r>
            <a:r>
              <a:rPr lang="ar-OM" sz="3200" b="1" dirty="0">
                <a:solidFill>
                  <a:sysClr val="windowText" lastClr="000000"/>
                </a:solidFill>
                <a:hlinkClick r:id="rId6" action="ppaction://hlinksldjump"/>
              </a:rPr>
              <a:t>الوثيقة فلسفة التعليم في سلطنة عُمان</a:t>
            </a:r>
            <a:endParaRPr lang="ar-OM" sz="3200" b="1" dirty="0">
              <a:solidFill>
                <a:sysClr val="windowText" lastClr="000000"/>
              </a:solidFill>
            </a:endParaRPr>
          </a:p>
        </p:txBody>
      </p:sp>
      <p:sp>
        <p:nvSpPr>
          <p:cNvPr id="35" name="Title 1"/>
          <p:cNvSpPr>
            <a:spLocks noGrp="1"/>
          </p:cNvSpPr>
          <p:nvPr>
            <p:ph type="ctrTitle"/>
          </p:nvPr>
        </p:nvSpPr>
        <p:spPr>
          <a:xfrm>
            <a:off x="685800" y="457200"/>
            <a:ext cx="7772400" cy="838200"/>
          </a:xfrm>
          <a:ln>
            <a:solidFill>
              <a:schemeClr val="bg1"/>
            </a:solidFill>
          </a:ln>
          <a:effectLst/>
        </p:spPr>
        <p:style>
          <a:lnRef idx="2">
            <a:schemeClr val="accent1"/>
          </a:lnRef>
          <a:fillRef idx="1">
            <a:schemeClr val="lt1"/>
          </a:fillRef>
          <a:effectRef idx="0">
            <a:schemeClr val="accent1"/>
          </a:effectRef>
          <a:fontRef idx="minor">
            <a:schemeClr val="dk1"/>
          </a:fontRef>
        </p:style>
        <p:txBody>
          <a:bodyPr>
            <a:noAutofit/>
          </a:bodyPr>
          <a:lstStyle/>
          <a:p>
            <a:r>
              <a:rPr lang="ar-OM" sz="4000" b="1" dirty="0">
                <a:ln>
                  <a:solidFill>
                    <a:srgbClr val="99CCFF"/>
                  </a:solidFill>
                </a:ln>
                <a:effectLst>
                  <a:glow rad="63500">
                    <a:schemeClr val="accent1">
                      <a:satMod val="175000"/>
                      <a:alpha val="40000"/>
                    </a:schemeClr>
                  </a:glow>
                </a:effectLst>
                <a:latin typeface=" Abdoullah Ashgar EL-kharef" pitchFamily="2" charset="-78"/>
                <a:cs typeface="+mj-cs"/>
              </a:rPr>
              <a:t>م</a:t>
            </a:r>
            <a:r>
              <a:rPr lang="ar-OM" sz="4000" b="1" dirty="0" smtClean="0">
                <a:ln>
                  <a:solidFill>
                    <a:srgbClr val="99CCFF"/>
                  </a:solidFill>
                </a:ln>
                <a:effectLst>
                  <a:glow rad="63500">
                    <a:schemeClr val="accent1">
                      <a:satMod val="175000"/>
                      <a:alpha val="40000"/>
                    </a:schemeClr>
                  </a:glow>
                </a:effectLst>
                <a:latin typeface=" Abdoullah Ashgar EL-kharef" pitchFamily="2" charset="-78"/>
                <a:cs typeface="+mj-cs"/>
              </a:rPr>
              <a:t>شروع وثيقة فلسفة التعليم في سلطنة عُمان</a:t>
            </a:r>
            <a:endParaRPr lang="en-US" sz="4000" b="1" dirty="0">
              <a:ln>
                <a:solidFill>
                  <a:srgbClr val="99CCFF"/>
                </a:solidFill>
              </a:ln>
              <a:effectLst>
                <a:glow rad="63500">
                  <a:schemeClr val="accent1">
                    <a:satMod val="175000"/>
                    <a:alpha val="40000"/>
                  </a:schemeClr>
                </a:glow>
              </a:effectLst>
              <a:latin typeface=" Abdoullah Ashgar EL-kharef" pitchFamily="2" charset="-78"/>
              <a:cs typeface="+mj-cs"/>
            </a:endParaRPr>
          </a:p>
        </p:txBody>
      </p:sp>
      <p:sp>
        <p:nvSpPr>
          <p:cNvPr id="36" name="Oval 29"/>
          <p:cNvSpPr>
            <a:spLocks noChangeArrowheads="1"/>
          </p:cNvSpPr>
          <p:nvPr/>
        </p:nvSpPr>
        <p:spPr bwMode="auto">
          <a:xfrm>
            <a:off x="395537" y="5339948"/>
            <a:ext cx="7986463" cy="609332"/>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a:r>
              <a:rPr lang="ar-OM" sz="3200" b="1" dirty="0" smtClean="0">
                <a:solidFill>
                  <a:sysClr val="windowText" lastClr="000000"/>
                </a:solidFill>
                <a:hlinkClick r:id="rId7" action="ppaction://hlinksldjump"/>
              </a:rPr>
              <a:t>وماذا بعد؟</a:t>
            </a:r>
            <a:endParaRPr lang="ar-OM" sz="3200" b="1" dirty="0">
              <a:solidFill>
                <a:sysClr val="windowText" lastClr="000000"/>
              </a:solidFill>
            </a:endParaRPr>
          </a:p>
        </p:txBody>
      </p:sp>
      <p:sp>
        <p:nvSpPr>
          <p:cNvPr id="37" name="مخطط انسيابي: رابط 36"/>
          <p:cNvSpPr/>
          <p:nvPr/>
        </p:nvSpPr>
        <p:spPr>
          <a:xfrm>
            <a:off x="8382000" y="1484784"/>
            <a:ext cx="457200" cy="533400"/>
          </a:xfrm>
          <a:prstGeom prst="flowChartConnector">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ar-OM" sz="2000" b="1" dirty="0" smtClean="0"/>
              <a:t>1</a:t>
            </a:r>
            <a:endParaRPr lang="en-US" sz="2000" b="1" dirty="0"/>
          </a:p>
        </p:txBody>
      </p:sp>
      <p:sp>
        <p:nvSpPr>
          <p:cNvPr id="38" name="مخطط انسيابي: رابط 37"/>
          <p:cNvSpPr/>
          <p:nvPr/>
        </p:nvSpPr>
        <p:spPr>
          <a:xfrm>
            <a:off x="8377003" y="2420888"/>
            <a:ext cx="457200" cy="533400"/>
          </a:xfrm>
          <a:prstGeom prst="flowChartConnector">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ar-OM" sz="2000" b="1" dirty="0" smtClean="0"/>
              <a:t>2</a:t>
            </a:r>
            <a:endParaRPr lang="en-US" sz="2000" b="1" dirty="0"/>
          </a:p>
        </p:txBody>
      </p:sp>
      <p:sp>
        <p:nvSpPr>
          <p:cNvPr id="39" name="مخطط انسيابي: رابط 38"/>
          <p:cNvSpPr/>
          <p:nvPr/>
        </p:nvSpPr>
        <p:spPr>
          <a:xfrm>
            <a:off x="8390744" y="3284984"/>
            <a:ext cx="457200" cy="533400"/>
          </a:xfrm>
          <a:prstGeom prst="flowChartConnector">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OM" sz="2000" b="1" dirty="0" smtClean="0"/>
              <a:t>3</a:t>
            </a:r>
            <a:endParaRPr lang="en-US" sz="2000" b="1" dirty="0"/>
          </a:p>
        </p:txBody>
      </p:sp>
      <p:sp>
        <p:nvSpPr>
          <p:cNvPr id="40" name="مخطط انسيابي: رابط 39"/>
          <p:cNvSpPr/>
          <p:nvPr/>
        </p:nvSpPr>
        <p:spPr>
          <a:xfrm>
            <a:off x="8382000" y="4335760"/>
            <a:ext cx="457200" cy="533400"/>
          </a:xfrm>
          <a:prstGeom prst="flowChartConnector">
            <a:avLst/>
          </a:prstGeom>
        </p:spPr>
        <p:style>
          <a:lnRef idx="2">
            <a:schemeClr val="accent3">
              <a:shade val="50000"/>
            </a:schemeClr>
          </a:lnRef>
          <a:fillRef idx="1002">
            <a:schemeClr val="dk2"/>
          </a:fillRef>
          <a:effectRef idx="0">
            <a:schemeClr val="accent3"/>
          </a:effectRef>
          <a:fontRef idx="minor">
            <a:schemeClr val="lt1"/>
          </a:fontRef>
        </p:style>
        <p:txBody>
          <a:bodyPr rtlCol="0" anchor="ctr"/>
          <a:lstStyle/>
          <a:p>
            <a:pPr algn="ctr"/>
            <a:r>
              <a:rPr lang="ar-OM" sz="2000" b="1" dirty="0" smtClean="0">
                <a:solidFill>
                  <a:sysClr val="windowText" lastClr="000000"/>
                </a:solidFill>
              </a:rPr>
              <a:t>4</a:t>
            </a:r>
            <a:endParaRPr lang="en-US" sz="2000" b="1" dirty="0">
              <a:solidFill>
                <a:sysClr val="windowText" lastClr="000000"/>
              </a:solidFill>
            </a:endParaRPr>
          </a:p>
        </p:txBody>
      </p:sp>
      <p:sp>
        <p:nvSpPr>
          <p:cNvPr id="41" name="مخطط انسيابي: رابط 40"/>
          <p:cNvSpPr/>
          <p:nvPr/>
        </p:nvSpPr>
        <p:spPr>
          <a:xfrm>
            <a:off x="8349521" y="5415880"/>
            <a:ext cx="457200" cy="533400"/>
          </a:xfrm>
          <a:prstGeom prst="flowChartConnector">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OM" sz="2000" b="1" dirty="0" smtClean="0"/>
              <a:t>5</a:t>
            </a:r>
            <a:endParaRPr lang="en-US" sz="2000" b="1" dirty="0"/>
          </a:p>
        </p:txBody>
      </p:sp>
    </p:spTree>
    <p:extLst>
      <p:ext uri="{BB962C8B-B14F-4D97-AF65-F5344CB8AC3E}">
        <p14:creationId xmlns:p14="http://schemas.microsoft.com/office/powerpoint/2010/main" val="41606644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Title 1"/>
          <p:cNvSpPr>
            <a:spLocks noGrp="1"/>
          </p:cNvSpPr>
          <p:nvPr>
            <p:ph type="title"/>
          </p:nvPr>
        </p:nvSpPr>
        <p:spPr>
          <a:xfrm>
            <a:off x="457200" y="838200"/>
            <a:ext cx="8229600" cy="1143000"/>
          </a:xfrm>
        </p:spPr>
        <p:txBody>
          <a:bodyPr>
            <a:noAutofit/>
          </a:bodyPr>
          <a:lstStyle/>
          <a:p>
            <a:r>
              <a:rPr lang="ar-OM" sz="4000" b="1" u="sng" dirty="0">
                <a:ln>
                  <a:solidFill>
                    <a:schemeClr val="tx1"/>
                  </a:solidFill>
                </a:ln>
              </a:rPr>
              <a:t>ثالث عشر: العلم والعمل </a:t>
            </a:r>
            <a:r>
              <a:rPr lang="en-US" sz="4000" u="sng" dirty="0" smtClean="0">
                <a:ln>
                  <a:solidFill>
                    <a:schemeClr val="bg1">
                      <a:lumMod val="65000"/>
                    </a:schemeClr>
                  </a:solidFill>
                </a:ln>
                <a:solidFill>
                  <a:srgbClr val="92D050"/>
                </a:solidFill>
              </a:rPr>
              <a:t/>
            </a:r>
            <a:br>
              <a:rPr lang="en-US" sz="4000" u="sng" dirty="0" smtClean="0">
                <a:ln>
                  <a:solidFill>
                    <a:schemeClr val="bg1">
                      <a:lumMod val="65000"/>
                    </a:schemeClr>
                  </a:solidFill>
                </a:ln>
                <a:solidFill>
                  <a:srgbClr val="92D050"/>
                </a:solidFill>
              </a:rPr>
            </a:br>
            <a:endParaRPr lang="en-US" sz="4000" u="sng" dirty="0">
              <a:ln>
                <a:solidFill>
                  <a:schemeClr val="bg1">
                    <a:lumMod val="65000"/>
                  </a:schemeClr>
                </a:solidFill>
              </a:ln>
              <a:solidFill>
                <a:srgbClr val="92D050"/>
              </a:solidFill>
            </a:endParaRPr>
          </a:p>
        </p:txBody>
      </p:sp>
      <p:sp>
        <p:nvSpPr>
          <p:cNvPr id="3" name="Content Placeholder 2"/>
          <p:cNvSpPr>
            <a:spLocks noGrp="1"/>
          </p:cNvSpPr>
          <p:nvPr>
            <p:ph idx="1"/>
          </p:nvPr>
        </p:nvSpPr>
        <p:spPr>
          <a:xfrm>
            <a:off x="457200" y="1772817"/>
            <a:ext cx="8229600" cy="3960440"/>
          </a:xfrm>
        </p:spPr>
        <p:txBody>
          <a:bodyPr>
            <a:normAutofit/>
          </a:bodyPr>
          <a:lstStyle/>
          <a:p>
            <a:pPr marL="514350" indent="-514350" algn="r" rtl="1">
              <a:buFont typeface="+mj-lt"/>
              <a:buAutoNum type="arabicPeriod"/>
            </a:pPr>
            <a:r>
              <a:rPr lang="ar-OM" b="1" dirty="0">
                <a:cs typeface="+mj-cs"/>
              </a:rPr>
              <a:t>مواءمة مخرجات التعليم مع متطلبات سوق العمل.</a:t>
            </a:r>
            <a:endParaRPr lang="en-US" b="1" dirty="0">
              <a:cs typeface="+mj-cs"/>
            </a:endParaRPr>
          </a:p>
          <a:p>
            <a:pPr marL="514350" indent="-514350" algn="r" rtl="1">
              <a:buFont typeface="+mj-lt"/>
              <a:buAutoNum type="arabicPeriod"/>
            </a:pPr>
            <a:r>
              <a:rPr lang="ar-OM" b="1" dirty="0">
                <a:cs typeface="+mj-cs"/>
              </a:rPr>
              <a:t>تنمية المهارات الأساسية للعمل.</a:t>
            </a:r>
            <a:endParaRPr lang="en-US" b="1" dirty="0">
              <a:cs typeface="+mj-cs"/>
            </a:endParaRPr>
          </a:p>
          <a:p>
            <a:pPr marL="514350" indent="-514350" algn="r" rtl="1">
              <a:buFont typeface="+mj-lt"/>
              <a:buAutoNum type="arabicPeriod"/>
            </a:pPr>
            <a:r>
              <a:rPr lang="ar-OM" b="1" dirty="0">
                <a:cs typeface="+mj-cs"/>
              </a:rPr>
              <a:t>تقدير العمل بأنواعه.</a:t>
            </a:r>
            <a:endParaRPr lang="en-US" b="1" dirty="0">
              <a:cs typeface="+mj-cs"/>
            </a:endParaRPr>
          </a:p>
          <a:p>
            <a:pPr marL="514350" indent="-514350" algn="r" rtl="1">
              <a:buFont typeface="+mj-lt"/>
              <a:buAutoNum type="arabicPeriod"/>
            </a:pPr>
            <a:r>
              <a:rPr lang="ar-OM" b="1" dirty="0">
                <a:cs typeface="+mj-cs"/>
              </a:rPr>
              <a:t>غرس قيم العمل والإنتاج.</a:t>
            </a:r>
            <a:endParaRPr lang="en-US" b="1" dirty="0">
              <a:cs typeface="+mj-cs"/>
            </a:endParaRPr>
          </a:p>
          <a:p>
            <a:pPr marL="514350" indent="-514350" algn="r" rtl="1">
              <a:buFont typeface="+mj-lt"/>
              <a:buAutoNum type="arabicPeriod"/>
            </a:pPr>
            <a:r>
              <a:rPr lang="ar-OM" b="1" dirty="0">
                <a:cs typeface="+mj-cs"/>
              </a:rPr>
              <a:t>تنمية التطبيق العملي للمعرفة النظرية.</a:t>
            </a:r>
          </a:p>
          <a:p>
            <a:pPr marL="514350" indent="-514350" algn="r" rtl="1">
              <a:buFont typeface="+mj-lt"/>
              <a:buAutoNum type="arabicPeriod"/>
            </a:pPr>
            <a:r>
              <a:rPr lang="ar-OM" b="1" dirty="0">
                <a:cs typeface="+mj-cs"/>
              </a:rPr>
              <a:t> تنمية مهارات العمل من أجل المنافسة المحلية والعالمية.</a:t>
            </a:r>
            <a:endParaRPr lang="en-US" b="1" dirty="0">
              <a:cs typeface="+mj-cs"/>
            </a:endParaRPr>
          </a:p>
        </p:txBody>
      </p:sp>
      <p:sp>
        <p:nvSpPr>
          <p:cNvPr id="6" name="سهم إلى اليمين 5">
            <a:hlinkClick r:id="rId3" action="ppaction://hlinksldjump"/>
          </p:cNvPr>
          <p:cNvSpPr/>
          <p:nvPr/>
        </p:nvSpPr>
        <p:spPr>
          <a:xfrm>
            <a:off x="8174336" y="637336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مربع نص 6">
            <a:hlinkClick r:id="rId3" action="ppaction://hlinksldjump"/>
          </p:cNvPr>
          <p:cNvSpPr txBox="1"/>
          <p:nvPr/>
        </p:nvSpPr>
        <p:spPr>
          <a:xfrm>
            <a:off x="4000496" y="6215082"/>
            <a:ext cx="2357454" cy="369332"/>
          </a:xfrm>
          <a:prstGeom prst="rect">
            <a:avLst/>
          </a:prstGeom>
          <a:noFill/>
        </p:spPr>
        <p:txBody>
          <a:bodyPr wrap="square" rtlCol="1">
            <a:spAutoFit/>
          </a:bodyPr>
          <a:lstStyle/>
          <a:p>
            <a:pPr algn="ctr"/>
            <a:r>
              <a:rPr lang="ar-OM" b="1" dirty="0" smtClean="0">
                <a:solidFill>
                  <a:srgbClr val="FF0000"/>
                </a:solidFill>
                <a:latin typeface="AvantGarde" pitchFamily="34" charset="0"/>
              </a:rPr>
              <a:t>مبادئ </a:t>
            </a:r>
            <a:r>
              <a:rPr lang="ar-SA" b="1" dirty="0" smtClean="0">
                <a:solidFill>
                  <a:srgbClr val="FF0000"/>
                </a:solidFill>
                <a:latin typeface="AvantGarde" pitchFamily="34" charset="0"/>
              </a:rPr>
              <a:t>فلسفة التعليم</a:t>
            </a:r>
            <a:r>
              <a:rPr lang="ar-OM" b="1" dirty="0" smtClean="0">
                <a:solidFill>
                  <a:srgbClr val="FF0000"/>
                </a:solidFill>
                <a:latin typeface="AvantGarde" pitchFamily="34" charset="0"/>
              </a:rPr>
              <a:t> </a:t>
            </a:r>
            <a:endParaRPr lang="ar-OM" b="1" dirty="0">
              <a:solidFill>
                <a:srgbClr val="FF0000"/>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Title 1"/>
          <p:cNvSpPr>
            <a:spLocks noGrp="1"/>
          </p:cNvSpPr>
          <p:nvPr>
            <p:ph type="title"/>
          </p:nvPr>
        </p:nvSpPr>
        <p:spPr>
          <a:xfrm>
            <a:off x="457200" y="990600"/>
            <a:ext cx="8229600" cy="1143000"/>
          </a:xfrm>
        </p:spPr>
        <p:txBody>
          <a:bodyPr>
            <a:noAutofit/>
          </a:bodyPr>
          <a:lstStyle/>
          <a:p>
            <a:r>
              <a:rPr lang="ar-OM" sz="4000" b="1" u="sng" dirty="0">
                <a:ln>
                  <a:solidFill>
                    <a:schemeClr val="tx1"/>
                  </a:solidFill>
                </a:ln>
              </a:rPr>
              <a:t>رابع عشر: التفكير والبحث العلمي </a:t>
            </a:r>
            <a:r>
              <a:rPr lang="en-US" sz="4000" u="sng" dirty="0" smtClean="0">
                <a:ln>
                  <a:solidFill>
                    <a:schemeClr val="bg1">
                      <a:lumMod val="85000"/>
                    </a:schemeClr>
                  </a:solidFill>
                </a:ln>
                <a:solidFill>
                  <a:schemeClr val="tx2">
                    <a:lumMod val="60000"/>
                    <a:lumOff val="40000"/>
                  </a:schemeClr>
                </a:solidFill>
              </a:rPr>
              <a:t/>
            </a:r>
            <a:br>
              <a:rPr lang="en-US" sz="4000" u="sng" dirty="0" smtClean="0">
                <a:ln>
                  <a:solidFill>
                    <a:schemeClr val="bg1">
                      <a:lumMod val="85000"/>
                    </a:schemeClr>
                  </a:solidFill>
                </a:ln>
                <a:solidFill>
                  <a:schemeClr val="tx2">
                    <a:lumMod val="60000"/>
                    <a:lumOff val="40000"/>
                  </a:schemeClr>
                </a:solidFill>
              </a:rPr>
            </a:br>
            <a:endParaRPr lang="en-US" sz="4000" u="sng" dirty="0">
              <a:ln>
                <a:solidFill>
                  <a:schemeClr val="bg1">
                    <a:lumMod val="85000"/>
                  </a:schemeClr>
                </a:solidFill>
              </a:ln>
              <a:solidFill>
                <a:schemeClr val="tx2">
                  <a:lumMod val="60000"/>
                  <a:lumOff val="40000"/>
                </a:schemeClr>
              </a:solidFill>
            </a:endParaRPr>
          </a:p>
        </p:txBody>
      </p:sp>
      <p:sp>
        <p:nvSpPr>
          <p:cNvPr id="3" name="Content Placeholder 2"/>
          <p:cNvSpPr>
            <a:spLocks noGrp="1"/>
          </p:cNvSpPr>
          <p:nvPr>
            <p:ph idx="1"/>
          </p:nvPr>
        </p:nvSpPr>
        <p:spPr>
          <a:xfrm>
            <a:off x="457200" y="2060848"/>
            <a:ext cx="8229600" cy="2736304"/>
          </a:xfrm>
        </p:spPr>
        <p:txBody>
          <a:bodyPr>
            <a:normAutofit/>
          </a:bodyPr>
          <a:lstStyle/>
          <a:p>
            <a:pPr marL="514350" lvl="0" indent="-514350" algn="r" rtl="1">
              <a:buFont typeface="+mj-lt"/>
              <a:buAutoNum type="arabicPeriod"/>
            </a:pPr>
            <a:r>
              <a:rPr lang="ar-OM" b="1" dirty="0">
                <a:cs typeface="+mj-cs"/>
              </a:rPr>
              <a:t>تنمية مهارات التفكير العليا.</a:t>
            </a:r>
            <a:endParaRPr lang="en-US" b="1" dirty="0">
              <a:cs typeface="+mj-cs"/>
            </a:endParaRPr>
          </a:p>
          <a:p>
            <a:pPr marL="514350" lvl="0" indent="-514350" algn="r" rtl="1">
              <a:buFont typeface="+mj-lt"/>
              <a:buAutoNum type="arabicPeriod"/>
            </a:pPr>
            <a:r>
              <a:rPr lang="ar-OM" b="1" dirty="0">
                <a:cs typeface="+mj-cs"/>
              </a:rPr>
              <a:t>توفير بيئات تعلم محفزة في التفكير والبحث العلمي.</a:t>
            </a:r>
            <a:endParaRPr lang="en-US" b="1" dirty="0">
              <a:cs typeface="+mj-cs"/>
            </a:endParaRPr>
          </a:p>
          <a:p>
            <a:pPr marL="514350" lvl="0" indent="-514350" algn="r" rtl="1">
              <a:buFont typeface="+mj-lt"/>
              <a:buAutoNum type="arabicPeriod"/>
            </a:pPr>
            <a:r>
              <a:rPr lang="ar-OM" b="1" dirty="0">
                <a:cs typeface="+mj-cs"/>
              </a:rPr>
              <a:t>تنمية مهارات البحث العلمي.</a:t>
            </a:r>
            <a:endParaRPr lang="en-US" b="1" dirty="0">
              <a:cs typeface="+mj-cs"/>
            </a:endParaRPr>
          </a:p>
          <a:p>
            <a:pPr lvl="0" algn="r">
              <a:buNone/>
            </a:pPr>
            <a:endParaRPr lang="en-US" dirty="0" smtClean="0">
              <a:cs typeface="Akhbar MT" pitchFamily="2" charset="-78"/>
            </a:endParaRPr>
          </a:p>
        </p:txBody>
      </p:sp>
      <p:sp>
        <p:nvSpPr>
          <p:cNvPr id="6" name="سهم إلى اليمين 5">
            <a:hlinkClick r:id="rId3" action="ppaction://hlinksldjump"/>
          </p:cNvPr>
          <p:cNvSpPr/>
          <p:nvPr/>
        </p:nvSpPr>
        <p:spPr>
          <a:xfrm>
            <a:off x="8174336" y="637336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مربع نص 6">
            <a:hlinkClick r:id="rId3" action="ppaction://hlinksldjump"/>
          </p:cNvPr>
          <p:cNvSpPr txBox="1"/>
          <p:nvPr/>
        </p:nvSpPr>
        <p:spPr>
          <a:xfrm>
            <a:off x="4000496" y="6215082"/>
            <a:ext cx="2357454" cy="369332"/>
          </a:xfrm>
          <a:prstGeom prst="rect">
            <a:avLst/>
          </a:prstGeom>
          <a:noFill/>
        </p:spPr>
        <p:txBody>
          <a:bodyPr wrap="square" rtlCol="1">
            <a:spAutoFit/>
          </a:bodyPr>
          <a:lstStyle/>
          <a:p>
            <a:pPr algn="ctr"/>
            <a:r>
              <a:rPr lang="ar-OM" b="1" dirty="0" smtClean="0">
                <a:solidFill>
                  <a:srgbClr val="FF0000"/>
                </a:solidFill>
                <a:latin typeface="AvantGarde" pitchFamily="34" charset="0"/>
              </a:rPr>
              <a:t>مبادئ </a:t>
            </a:r>
            <a:r>
              <a:rPr lang="ar-SA" b="1" dirty="0" smtClean="0">
                <a:solidFill>
                  <a:srgbClr val="FF0000"/>
                </a:solidFill>
                <a:latin typeface="AvantGarde" pitchFamily="34" charset="0"/>
              </a:rPr>
              <a:t>فلسفة التعليم</a:t>
            </a:r>
            <a:r>
              <a:rPr lang="ar-OM" b="1" dirty="0" smtClean="0">
                <a:solidFill>
                  <a:srgbClr val="FF0000"/>
                </a:solidFill>
                <a:latin typeface="AvantGarde" pitchFamily="34" charset="0"/>
              </a:rPr>
              <a:t> </a:t>
            </a:r>
            <a:endParaRPr lang="ar-OM" b="1" dirty="0">
              <a:solidFill>
                <a:srgbClr val="FF0000"/>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Title 1"/>
          <p:cNvSpPr>
            <a:spLocks noGrp="1"/>
          </p:cNvSpPr>
          <p:nvPr>
            <p:ph type="title"/>
          </p:nvPr>
        </p:nvSpPr>
        <p:spPr>
          <a:xfrm>
            <a:off x="609600" y="914400"/>
            <a:ext cx="8229600" cy="1143000"/>
          </a:xfrm>
        </p:spPr>
        <p:txBody>
          <a:bodyPr>
            <a:noAutofit/>
          </a:bodyPr>
          <a:lstStyle/>
          <a:p>
            <a:r>
              <a:rPr lang="ar-OM" sz="4000" b="1" u="sng" dirty="0">
                <a:ln>
                  <a:solidFill>
                    <a:schemeClr val="tx1"/>
                  </a:solidFill>
                </a:ln>
              </a:rPr>
              <a:t>خامس عشر: </a:t>
            </a:r>
            <a:r>
              <a:rPr lang="ar-OM" sz="4000" b="1" u="sng" dirty="0" err="1">
                <a:ln>
                  <a:solidFill>
                    <a:schemeClr val="tx1"/>
                  </a:solidFill>
                </a:ln>
              </a:rPr>
              <a:t>الريادة</a:t>
            </a:r>
            <a:r>
              <a:rPr lang="ar-OM" sz="4000" b="1" u="sng" dirty="0">
                <a:ln>
                  <a:solidFill>
                    <a:schemeClr val="tx1"/>
                  </a:solidFill>
                </a:ln>
              </a:rPr>
              <a:t> والابتكار </a:t>
            </a:r>
            <a:r>
              <a:rPr lang="en-US" sz="4000" u="sng" dirty="0" smtClean="0">
                <a:ln>
                  <a:solidFill>
                    <a:srgbClr val="33CC33"/>
                  </a:solidFill>
                </a:ln>
                <a:solidFill>
                  <a:srgbClr val="FFFF00"/>
                </a:solidFill>
              </a:rPr>
              <a:t/>
            </a:r>
            <a:br>
              <a:rPr lang="en-US" sz="4000" u="sng" dirty="0" smtClean="0">
                <a:ln>
                  <a:solidFill>
                    <a:srgbClr val="33CC33"/>
                  </a:solidFill>
                </a:ln>
                <a:solidFill>
                  <a:srgbClr val="FFFF00"/>
                </a:solidFill>
              </a:rPr>
            </a:br>
            <a:endParaRPr lang="en-US" sz="4000" u="sng" dirty="0">
              <a:ln>
                <a:solidFill>
                  <a:srgbClr val="33CC33"/>
                </a:solidFill>
              </a:ln>
              <a:solidFill>
                <a:srgbClr val="FFFF00"/>
              </a:solidFill>
            </a:endParaRPr>
          </a:p>
        </p:txBody>
      </p:sp>
      <p:sp>
        <p:nvSpPr>
          <p:cNvPr id="3" name="Content Placeholder 2"/>
          <p:cNvSpPr>
            <a:spLocks noGrp="1"/>
          </p:cNvSpPr>
          <p:nvPr>
            <p:ph idx="1"/>
          </p:nvPr>
        </p:nvSpPr>
        <p:spPr>
          <a:xfrm>
            <a:off x="457200" y="1916832"/>
            <a:ext cx="8229600" cy="3528392"/>
          </a:xfrm>
        </p:spPr>
        <p:txBody>
          <a:bodyPr>
            <a:normAutofit/>
          </a:bodyPr>
          <a:lstStyle/>
          <a:p>
            <a:pPr marL="514350" indent="-514350" algn="r" rtl="1">
              <a:buFont typeface="+mj-lt"/>
              <a:buAutoNum type="arabicPeriod"/>
            </a:pPr>
            <a:r>
              <a:rPr lang="ar-OM" b="1" dirty="0">
                <a:cs typeface="+mj-cs"/>
              </a:rPr>
              <a:t>تعزيز قدرات الابتكار.</a:t>
            </a:r>
            <a:endParaRPr lang="en-US" b="1" dirty="0">
              <a:cs typeface="+mj-cs"/>
            </a:endParaRPr>
          </a:p>
          <a:p>
            <a:pPr marL="514350" indent="-514350" algn="r" rtl="1">
              <a:buFont typeface="+mj-lt"/>
              <a:buAutoNum type="arabicPeriod"/>
            </a:pPr>
            <a:r>
              <a:rPr lang="ar-OM" b="1" dirty="0">
                <a:cs typeface="+mj-cs"/>
              </a:rPr>
              <a:t>تنمية مهارات </a:t>
            </a:r>
            <a:r>
              <a:rPr lang="ar-OM" b="1" dirty="0" err="1">
                <a:cs typeface="+mj-cs"/>
              </a:rPr>
              <a:t>ريادة</a:t>
            </a:r>
            <a:r>
              <a:rPr lang="ar-OM" b="1" dirty="0">
                <a:cs typeface="+mj-cs"/>
              </a:rPr>
              <a:t> الأعمال.</a:t>
            </a:r>
            <a:endParaRPr lang="en-US" b="1" dirty="0">
              <a:cs typeface="+mj-cs"/>
            </a:endParaRPr>
          </a:p>
          <a:p>
            <a:pPr marL="514350" indent="-514350" algn="r" rtl="1">
              <a:buFont typeface="+mj-lt"/>
              <a:buAutoNum type="arabicPeriod"/>
            </a:pPr>
            <a:r>
              <a:rPr lang="ar-OM" b="1" dirty="0">
                <a:cs typeface="+mj-cs"/>
              </a:rPr>
              <a:t>تقدير ابتكارات وإبداعات الشباب ودعمها.</a:t>
            </a:r>
            <a:endParaRPr lang="en-US" b="1" dirty="0">
              <a:cs typeface="+mj-cs"/>
            </a:endParaRPr>
          </a:p>
          <a:p>
            <a:pPr lvl="0" algn="r">
              <a:buNone/>
            </a:pPr>
            <a:endParaRPr lang="en-US" dirty="0" smtClean="0">
              <a:cs typeface="Akhbar MT" pitchFamily="2" charset="-78"/>
            </a:endParaRPr>
          </a:p>
        </p:txBody>
      </p:sp>
      <p:sp>
        <p:nvSpPr>
          <p:cNvPr id="6" name="سهم إلى اليمين 5">
            <a:hlinkClick r:id="rId3" action="ppaction://hlinksldjump"/>
          </p:cNvPr>
          <p:cNvSpPr/>
          <p:nvPr/>
        </p:nvSpPr>
        <p:spPr>
          <a:xfrm>
            <a:off x="8174336" y="637336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مربع نص 6">
            <a:hlinkClick r:id="rId3" action="ppaction://hlinksldjump"/>
          </p:cNvPr>
          <p:cNvSpPr txBox="1"/>
          <p:nvPr/>
        </p:nvSpPr>
        <p:spPr>
          <a:xfrm>
            <a:off x="4000496" y="6215082"/>
            <a:ext cx="2357454" cy="369332"/>
          </a:xfrm>
          <a:prstGeom prst="rect">
            <a:avLst/>
          </a:prstGeom>
          <a:noFill/>
        </p:spPr>
        <p:txBody>
          <a:bodyPr wrap="square" rtlCol="1">
            <a:spAutoFit/>
          </a:bodyPr>
          <a:lstStyle/>
          <a:p>
            <a:pPr algn="ctr"/>
            <a:r>
              <a:rPr lang="ar-OM" b="1" dirty="0" smtClean="0">
                <a:solidFill>
                  <a:srgbClr val="FF0000"/>
                </a:solidFill>
                <a:latin typeface="AvantGarde" pitchFamily="34" charset="0"/>
              </a:rPr>
              <a:t>مبادئ </a:t>
            </a:r>
            <a:r>
              <a:rPr lang="ar-SA" b="1" dirty="0" smtClean="0">
                <a:solidFill>
                  <a:srgbClr val="FF0000"/>
                </a:solidFill>
                <a:latin typeface="AvantGarde" pitchFamily="34" charset="0"/>
              </a:rPr>
              <a:t>فلسفة التعليم</a:t>
            </a:r>
            <a:r>
              <a:rPr lang="ar-OM" b="1" dirty="0" smtClean="0">
                <a:solidFill>
                  <a:srgbClr val="FF0000"/>
                </a:solidFill>
                <a:latin typeface="AvantGarde" pitchFamily="34" charset="0"/>
              </a:rPr>
              <a:t> </a:t>
            </a:r>
            <a:endParaRPr lang="ar-OM" b="1" dirty="0">
              <a:solidFill>
                <a:srgbClr val="FF0000"/>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Title 1"/>
          <p:cNvSpPr>
            <a:spLocks noGrp="1"/>
          </p:cNvSpPr>
          <p:nvPr>
            <p:ph type="title"/>
          </p:nvPr>
        </p:nvSpPr>
        <p:spPr>
          <a:xfrm>
            <a:off x="395536" y="609600"/>
            <a:ext cx="8496944" cy="1143000"/>
          </a:xfrm>
        </p:spPr>
        <p:txBody>
          <a:bodyPr>
            <a:noAutofit/>
          </a:bodyPr>
          <a:lstStyle/>
          <a:p>
            <a:r>
              <a:rPr lang="ar-OM" sz="4000" b="1" u="sng" dirty="0" smtClean="0">
                <a:ln>
                  <a:solidFill>
                    <a:srgbClr val="CC0099"/>
                  </a:solidFill>
                </a:ln>
                <a:solidFill>
                  <a:srgbClr val="000000"/>
                </a:solidFill>
              </a:rPr>
              <a:t/>
            </a:r>
            <a:br>
              <a:rPr lang="ar-OM" sz="4000" b="1" u="sng" dirty="0" smtClean="0">
                <a:ln>
                  <a:solidFill>
                    <a:srgbClr val="CC0099"/>
                  </a:solidFill>
                </a:ln>
                <a:solidFill>
                  <a:srgbClr val="000000"/>
                </a:solidFill>
              </a:rPr>
            </a:br>
            <a:r>
              <a:rPr lang="ar-OM" sz="4000" b="1" u="sng" dirty="0">
                <a:ln>
                  <a:solidFill>
                    <a:schemeClr val="tx1"/>
                  </a:solidFill>
                </a:ln>
              </a:rPr>
              <a:t>سادس عشر: مجتمع المعرفة والتكنولوجيا (</a:t>
            </a:r>
            <a:r>
              <a:rPr lang="ar-OM" sz="4000" b="1" u="sng" dirty="0" err="1">
                <a:ln>
                  <a:solidFill>
                    <a:schemeClr val="tx1"/>
                  </a:solidFill>
                </a:ln>
              </a:rPr>
              <a:t>التقانة</a:t>
            </a:r>
            <a:r>
              <a:rPr lang="ar-OM" sz="4000" b="1" u="sng" dirty="0">
                <a:ln>
                  <a:solidFill>
                    <a:schemeClr val="tx1"/>
                  </a:solidFill>
                </a:ln>
              </a:rPr>
              <a:t>) </a:t>
            </a:r>
            <a:r>
              <a:rPr lang="en-US" sz="4000" u="sng" dirty="0" smtClean="0">
                <a:ln>
                  <a:solidFill>
                    <a:srgbClr val="CC0099"/>
                  </a:solidFill>
                </a:ln>
                <a:solidFill>
                  <a:srgbClr val="000000"/>
                </a:solidFill>
              </a:rPr>
              <a:t/>
            </a:r>
            <a:br>
              <a:rPr lang="en-US" sz="4000" u="sng" dirty="0" smtClean="0">
                <a:ln>
                  <a:solidFill>
                    <a:srgbClr val="CC0099"/>
                  </a:solidFill>
                </a:ln>
                <a:solidFill>
                  <a:srgbClr val="000000"/>
                </a:solidFill>
              </a:rPr>
            </a:br>
            <a:endParaRPr lang="en-US" sz="4000" u="sng" dirty="0">
              <a:ln>
                <a:solidFill>
                  <a:srgbClr val="CC0099"/>
                </a:solidFill>
              </a:ln>
              <a:solidFill>
                <a:srgbClr val="000000"/>
              </a:solidFill>
            </a:endParaRPr>
          </a:p>
        </p:txBody>
      </p:sp>
      <p:sp>
        <p:nvSpPr>
          <p:cNvPr id="3" name="Content Placeholder 2"/>
          <p:cNvSpPr>
            <a:spLocks noGrp="1"/>
          </p:cNvSpPr>
          <p:nvPr>
            <p:ph idx="1"/>
          </p:nvPr>
        </p:nvSpPr>
        <p:spPr>
          <a:xfrm>
            <a:off x="385192" y="1700809"/>
            <a:ext cx="8507288" cy="4392488"/>
          </a:xfrm>
        </p:spPr>
        <p:txBody>
          <a:bodyPr>
            <a:normAutofit fontScale="92500" lnSpcReduction="10000"/>
          </a:bodyPr>
          <a:lstStyle/>
          <a:p>
            <a:pPr marL="514350" lvl="0" indent="-514350" algn="r" rtl="1">
              <a:buFont typeface="+mj-lt"/>
              <a:buAutoNum type="arabicPeriod"/>
            </a:pPr>
            <a:r>
              <a:rPr lang="ar-OM" b="1" dirty="0">
                <a:cs typeface="+mj-cs"/>
              </a:rPr>
              <a:t>تعزيز القدرة على التعامل مع معطيات العصر والتكنولوجيا الحديثة. </a:t>
            </a:r>
            <a:endParaRPr lang="en-US" b="1" dirty="0">
              <a:cs typeface="+mj-cs"/>
            </a:endParaRPr>
          </a:p>
          <a:p>
            <a:pPr marL="514350" lvl="0" indent="-514350" algn="r" rtl="1">
              <a:buFont typeface="+mj-lt"/>
              <a:buAutoNum type="arabicPeriod"/>
            </a:pPr>
            <a:r>
              <a:rPr lang="ar-OM" b="1" dirty="0">
                <a:cs typeface="+mj-cs"/>
              </a:rPr>
              <a:t>إنتاج المعرفة والتكنولوجيا ونشرهما وتوظيفهما.</a:t>
            </a:r>
            <a:endParaRPr lang="en-US" b="1" dirty="0">
              <a:cs typeface="+mj-cs"/>
            </a:endParaRPr>
          </a:p>
          <a:p>
            <a:pPr marL="514350" lvl="0" indent="-514350" algn="r" rtl="1">
              <a:buFont typeface="+mj-lt"/>
              <a:buAutoNum type="arabicPeriod"/>
            </a:pPr>
            <a:r>
              <a:rPr lang="ar-OM" b="1" dirty="0">
                <a:cs typeface="+mj-cs"/>
              </a:rPr>
              <a:t>تعزيز أهمية الأمن </a:t>
            </a:r>
            <a:r>
              <a:rPr lang="ar-OM" b="1" dirty="0" err="1">
                <a:cs typeface="+mj-cs"/>
              </a:rPr>
              <a:t>المعلوماتي</a:t>
            </a:r>
            <a:r>
              <a:rPr lang="ar-OM" b="1" dirty="0">
                <a:cs typeface="+mj-cs"/>
              </a:rPr>
              <a:t> وقضايا </a:t>
            </a:r>
            <a:r>
              <a:rPr lang="ar-OM" b="1" dirty="0" err="1">
                <a:cs typeface="+mj-cs"/>
              </a:rPr>
              <a:t>التقانة</a:t>
            </a:r>
            <a:r>
              <a:rPr lang="ar-OM" b="1" dirty="0">
                <a:cs typeface="+mj-cs"/>
              </a:rPr>
              <a:t> والشبكات.</a:t>
            </a:r>
            <a:endParaRPr lang="en-US" b="1" dirty="0">
              <a:cs typeface="+mj-cs"/>
            </a:endParaRPr>
          </a:p>
          <a:p>
            <a:pPr marL="514350" lvl="0" indent="-514350" algn="r" rtl="1">
              <a:buFont typeface="+mj-lt"/>
              <a:buAutoNum type="arabicPeriod"/>
            </a:pPr>
            <a:r>
              <a:rPr lang="ar-OM" b="1" dirty="0">
                <a:cs typeface="+mj-cs"/>
              </a:rPr>
              <a:t>تقدير رأس المال الفكري.</a:t>
            </a:r>
            <a:endParaRPr lang="en-US" b="1" dirty="0">
              <a:cs typeface="+mj-cs"/>
            </a:endParaRPr>
          </a:p>
          <a:p>
            <a:pPr marL="514350" lvl="0" indent="-514350" algn="r" rtl="1">
              <a:buFont typeface="+mj-lt"/>
              <a:buAutoNum type="arabicPeriod"/>
            </a:pPr>
            <a:r>
              <a:rPr lang="ar-OM" b="1" dirty="0">
                <a:cs typeface="+mj-cs"/>
              </a:rPr>
              <a:t>انتاج المعرفة المحلية وتقديرها وتطويرها.</a:t>
            </a:r>
            <a:endParaRPr lang="en-US" b="1" dirty="0">
              <a:cs typeface="+mj-cs"/>
            </a:endParaRPr>
          </a:p>
          <a:p>
            <a:pPr marL="514350" lvl="0" indent="-514350" algn="r" rtl="1">
              <a:buFont typeface="+mj-lt"/>
              <a:buAutoNum type="arabicPeriod"/>
            </a:pPr>
            <a:r>
              <a:rPr lang="ar-OM" b="1" dirty="0">
                <a:cs typeface="+mj-cs"/>
              </a:rPr>
              <a:t>توطين المعرفة والتكنولوجيا، وبناء قدرة ذاتية في البحث والتطور التكنولوجي.</a:t>
            </a:r>
            <a:endParaRPr lang="en-US" b="1" dirty="0">
              <a:cs typeface="+mj-cs"/>
            </a:endParaRPr>
          </a:p>
          <a:p>
            <a:pPr marL="514350" lvl="0" indent="-514350" algn="r" rtl="1">
              <a:buFont typeface="+mj-lt"/>
              <a:buAutoNum type="arabicPeriod"/>
            </a:pPr>
            <a:r>
              <a:rPr lang="ar-OM" b="1" dirty="0">
                <a:cs typeface="+mj-cs"/>
              </a:rPr>
              <a:t>إكساب الكفايات اللازمة  لمجتمع المعرفة.</a:t>
            </a:r>
            <a:r>
              <a:rPr lang="en-US" b="1" dirty="0">
                <a:cs typeface="+mj-cs"/>
              </a:rPr>
              <a:t> </a:t>
            </a:r>
          </a:p>
          <a:p>
            <a:pPr lvl="0" algn="r">
              <a:buNone/>
            </a:pPr>
            <a:endParaRPr lang="en-US" sz="2800" dirty="0" smtClean="0">
              <a:cs typeface="Akhbar MT" pitchFamily="2" charset="-78"/>
            </a:endParaRPr>
          </a:p>
        </p:txBody>
      </p:sp>
      <p:sp>
        <p:nvSpPr>
          <p:cNvPr id="6" name="سهم إلى اليمين 5">
            <a:hlinkClick r:id="rId3" action="ppaction://hlinksldjump"/>
          </p:cNvPr>
          <p:cNvSpPr/>
          <p:nvPr/>
        </p:nvSpPr>
        <p:spPr>
          <a:xfrm>
            <a:off x="8174336" y="637336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مربع نص 6">
            <a:hlinkClick r:id="rId3" action="ppaction://hlinksldjump"/>
          </p:cNvPr>
          <p:cNvSpPr txBox="1"/>
          <p:nvPr/>
        </p:nvSpPr>
        <p:spPr>
          <a:xfrm>
            <a:off x="4000496" y="6215082"/>
            <a:ext cx="2357454" cy="369332"/>
          </a:xfrm>
          <a:prstGeom prst="rect">
            <a:avLst/>
          </a:prstGeom>
          <a:noFill/>
        </p:spPr>
        <p:txBody>
          <a:bodyPr wrap="square" rtlCol="1">
            <a:spAutoFit/>
          </a:bodyPr>
          <a:lstStyle/>
          <a:p>
            <a:pPr algn="ctr"/>
            <a:r>
              <a:rPr lang="ar-OM" b="1" dirty="0" smtClean="0">
                <a:solidFill>
                  <a:srgbClr val="FF0000"/>
                </a:solidFill>
                <a:latin typeface="AvantGarde" pitchFamily="34" charset="0"/>
              </a:rPr>
              <a:t>مبادئ </a:t>
            </a:r>
            <a:r>
              <a:rPr lang="ar-SA" b="1" dirty="0" smtClean="0">
                <a:solidFill>
                  <a:srgbClr val="FF0000"/>
                </a:solidFill>
                <a:latin typeface="AvantGarde" pitchFamily="34" charset="0"/>
              </a:rPr>
              <a:t>فلسفة التعليم</a:t>
            </a:r>
            <a:r>
              <a:rPr lang="ar-OM" b="1" dirty="0" smtClean="0">
                <a:solidFill>
                  <a:srgbClr val="FF0000"/>
                </a:solidFill>
                <a:latin typeface="AvantGarde" pitchFamily="34" charset="0"/>
              </a:rPr>
              <a:t> </a:t>
            </a:r>
            <a:endParaRPr lang="ar-OM" b="1" dirty="0">
              <a:solidFill>
                <a:srgbClr val="FF0000"/>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59625" y="11040"/>
            <a:ext cx="9144000" cy="6857463"/>
          </a:xfrm>
          <a:prstGeom prst="rect">
            <a:avLst/>
          </a:prstGeom>
        </p:spPr>
      </p:pic>
      <p:sp>
        <p:nvSpPr>
          <p:cNvPr id="35" name="Title 1"/>
          <p:cNvSpPr>
            <a:spLocks noGrp="1"/>
          </p:cNvSpPr>
          <p:nvPr>
            <p:ph type="ctrTitle"/>
          </p:nvPr>
        </p:nvSpPr>
        <p:spPr>
          <a:xfrm>
            <a:off x="685800" y="228600"/>
            <a:ext cx="7772400" cy="838200"/>
          </a:xfrm>
          <a:ln>
            <a:solidFill>
              <a:schemeClr val="bg1"/>
            </a:solidFill>
          </a:ln>
          <a:effectLst/>
        </p:spPr>
        <p:style>
          <a:lnRef idx="2">
            <a:schemeClr val="accent1"/>
          </a:lnRef>
          <a:fillRef idx="1">
            <a:schemeClr val="lt1"/>
          </a:fillRef>
          <a:effectRef idx="0">
            <a:schemeClr val="accent1"/>
          </a:effectRef>
          <a:fontRef idx="minor">
            <a:schemeClr val="dk1"/>
          </a:fontRef>
        </p:style>
        <p:txBody>
          <a:bodyPr>
            <a:noAutofit/>
          </a:bodyPr>
          <a:lstStyle/>
          <a:p>
            <a:r>
              <a:rPr lang="ar-OM" sz="4000" b="1" dirty="0" smtClean="0">
                <a:ln>
                  <a:solidFill>
                    <a:srgbClr val="99CCFF"/>
                  </a:solidFill>
                </a:ln>
                <a:effectLst>
                  <a:glow rad="63500">
                    <a:schemeClr val="accent1">
                      <a:satMod val="175000"/>
                      <a:alpha val="40000"/>
                    </a:schemeClr>
                  </a:glow>
                </a:effectLst>
                <a:latin typeface=" Abdoullah Ashgar EL-kharef" pitchFamily="2" charset="-78"/>
                <a:cs typeface="+mj-cs"/>
              </a:rPr>
              <a:t>مشروع وثيقة فلسفة التعليم في سلطنة عُمان</a:t>
            </a:r>
            <a:endParaRPr lang="en-US" sz="4000" b="1" dirty="0">
              <a:ln>
                <a:solidFill>
                  <a:srgbClr val="99CCFF"/>
                </a:solidFill>
              </a:ln>
              <a:effectLst>
                <a:glow rad="63500">
                  <a:schemeClr val="accent1">
                    <a:satMod val="175000"/>
                    <a:alpha val="40000"/>
                  </a:schemeClr>
                </a:glow>
              </a:effectLst>
              <a:latin typeface=" Abdoullah Ashgar EL-kharef" pitchFamily="2" charset="-78"/>
              <a:cs typeface="+mj-cs"/>
            </a:endParaRPr>
          </a:p>
        </p:txBody>
      </p:sp>
      <p:sp>
        <p:nvSpPr>
          <p:cNvPr id="2" name="مستطيل مستدير الزوايا 1"/>
          <p:cNvSpPr/>
          <p:nvPr/>
        </p:nvSpPr>
        <p:spPr>
          <a:xfrm>
            <a:off x="381000" y="1981201"/>
            <a:ext cx="8458199" cy="3809999"/>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rtl="1"/>
            <a:r>
              <a:rPr lang="ar-OM" sz="3200" dirty="0" smtClean="0">
                <a:cs typeface="+mj-cs"/>
              </a:rPr>
              <a:t>تدعو </a:t>
            </a:r>
            <a:r>
              <a:rPr lang="ar-OM" sz="3200" dirty="0">
                <a:cs typeface="+mj-cs"/>
              </a:rPr>
              <a:t>وثيقة "فلسفة التعليم في سلطنة عُمان" جميع المؤسسات </a:t>
            </a:r>
            <a:r>
              <a:rPr lang="ar-OM" sz="3200" dirty="0" smtClean="0">
                <a:cs typeface="+mj-cs"/>
              </a:rPr>
              <a:t>ذات </a:t>
            </a:r>
            <a:r>
              <a:rPr lang="ar-OM" sz="3200" dirty="0">
                <a:cs typeface="+mj-cs"/>
              </a:rPr>
              <a:t>العلاقة بالتعليم العمل وفق ما جاء في بنود هذه الوثيقة كإطار عمل وطني هاماً لتوجيه مسيرة التنمية والتطوير في قطاع التعليم. </a:t>
            </a:r>
            <a:r>
              <a:rPr lang="ar-OM" sz="3200" dirty="0" smtClean="0">
                <a:cs typeface="+mj-cs"/>
              </a:rPr>
              <a:t>من خلال </a:t>
            </a:r>
            <a:r>
              <a:rPr lang="ar-OM" sz="3200" dirty="0">
                <a:cs typeface="+mj-cs"/>
              </a:rPr>
              <a:t>التعامل معها كموجه وطني في بناء خططها الاستراتيجية بما يتناسب واختصاصاتها ومهام عملها وطبيعة المستهدفين منها.</a:t>
            </a:r>
            <a:endParaRPr lang="en-US" sz="3200" dirty="0">
              <a:cs typeface="+mj-cs"/>
            </a:endParaRPr>
          </a:p>
        </p:txBody>
      </p:sp>
      <p:sp>
        <p:nvSpPr>
          <p:cNvPr id="8" name="سهم إلى اليمين 7">
            <a:hlinkClick r:id="rId3" action="ppaction://hlinksldjump"/>
          </p:cNvPr>
          <p:cNvSpPr/>
          <p:nvPr/>
        </p:nvSpPr>
        <p:spPr>
          <a:xfrm>
            <a:off x="8174336" y="637336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29"/>
          <p:cNvSpPr>
            <a:spLocks noChangeArrowheads="1"/>
          </p:cNvSpPr>
          <p:nvPr/>
        </p:nvSpPr>
        <p:spPr bwMode="auto">
          <a:xfrm>
            <a:off x="761998" y="1371869"/>
            <a:ext cx="7696201" cy="609332"/>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a:r>
              <a:rPr lang="ar-OM" sz="4000" b="1" dirty="0" smtClean="0">
                <a:solidFill>
                  <a:sysClr val="windowText" lastClr="000000"/>
                </a:solidFill>
                <a:cs typeface="+mj-cs"/>
              </a:rPr>
              <a:t>وماذا بعد؟</a:t>
            </a:r>
            <a:endParaRPr lang="ar-OM" sz="4000" b="1" dirty="0">
              <a:solidFill>
                <a:sysClr val="windowText" lastClr="000000"/>
              </a:solidFill>
              <a:cs typeface="+mj-cs"/>
            </a:endParaRPr>
          </a:p>
        </p:txBody>
      </p:sp>
      <p:sp>
        <p:nvSpPr>
          <p:cNvPr id="7" name="مربع نص 6">
            <a:hlinkClick r:id="rId3" action="ppaction://hlinksldjump"/>
          </p:cNvPr>
          <p:cNvSpPr txBox="1"/>
          <p:nvPr/>
        </p:nvSpPr>
        <p:spPr>
          <a:xfrm>
            <a:off x="928662" y="6143644"/>
            <a:ext cx="1000132" cy="369332"/>
          </a:xfrm>
          <a:prstGeom prst="rect">
            <a:avLst/>
          </a:prstGeom>
          <a:noFill/>
        </p:spPr>
        <p:txBody>
          <a:bodyPr wrap="square" rtlCol="1">
            <a:spAutoFit/>
          </a:bodyPr>
          <a:lstStyle/>
          <a:p>
            <a:pPr algn="ctr"/>
            <a:r>
              <a:rPr lang="ar-OM" b="1" dirty="0" smtClean="0">
                <a:solidFill>
                  <a:srgbClr val="FF0000"/>
                </a:solidFill>
              </a:rPr>
              <a:t>الختام</a:t>
            </a:r>
            <a:endParaRPr lang="ar-OM" b="1" dirty="0">
              <a:solidFill>
                <a:srgbClr val="FF0000"/>
              </a:solidFill>
            </a:endParaRPr>
          </a:p>
        </p:txBody>
      </p:sp>
    </p:spTree>
    <p:extLst>
      <p:ext uri="{BB962C8B-B14F-4D97-AF65-F5344CB8AC3E}">
        <p14:creationId xmlns:p14="http://schemas.microsoft.com/office/powerpoint/2010/main" val="20117008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8744" y="537"/>
            <a:ext cx="9144000" cy="6857463"/>
          </a:xfrm>
          <a:prstGeom prst="rect">
            <a:avLst/>
          </a:prstGeom>
        </p:spPr>
      </p:pic>
      <p:sp>
        <p:nvSpPr>
          <p:cNvPr id="35" name="Title 1"/>
          <p:cNvSpPr>
            <a:spLocks noGrp="1"/>
          </p:cNvSpPr>
          <p:nvPr>
            <p:ph type="ctrTitle"/>
          </p:nvPr>
        </p:nvSpPr>
        <p:spPr>
          <a:xfrm>
            <a:off x="685800" y="718592"/>
            <a:ext cx="7772400" cy="838200"/>
          </a:xfrm>
          <a:ln>
            <a:solidFill>
              <a:schemeClr val="bg1"/>
            </a:solidFill>
          </a:ln>
          <a:effectLst/>
        </p:spPr>
        <p:style>
          <a:lnRef idx="2">
            <a:schemeClr val="accent1"/>
          </a:lnRef>
          <a:fillRef idx="1">
            <a:schemeClr val="lt1"/>
          </a:fillRef>
          <a:effectRef idx="0">
            <a:schemeClr val="accent1"/>
          </a:effectRef>
          <a:fontRef idx="minor">
            <a:schemeClr val="dk1"/>
          </a:fontRef>
        </p:style>
        <p:txBody>
          <a:bodyPr>
            <a:noAutofit/>
          </a:bodyPr>
          <a:lstStyle/>
          <a:p>
            <a:r>
              <a:rPr lang="ar-OM" sz="4000" b="1" dirty="0" smtClean="0">
                <a:ln>
                  <a:solidFill>
                    <a:srgbClr val="99CCFF"/>
                  </a:solidFill>
                </a:ln>
                <a:effectLst>
                  <a:glow rad="63500">
                    <a:schemeClr val="accent1">
                      <a:satMod val="175000"/>
                      <a:alpha val="40000"/>
                    </a:schemeClr>
                  </a:glow>
                </a:effectLst>
                <a:latin typeface=" Abdoullah Ashgar EL-kharef" pitchFamily="2" charset="-78"/>
                <a:cs typeface="+mj-cs"/>
              </a:rPr>
              <a:t>مشروع وثيقة فلسفة التعليم في سلطنة عُمان</a:t>
            </a:r>
            <a:endParaRPr lang="en-US" sz="4000" b="1" dirty="0">
              <a:ln>
                <a:solidFill>
                  <a:srgbClr val="99CCFF"/>
                </a:solidFill>
              </a:ln>
              <a:effectLst>
                <a:glow rad="63500">
                  <a:schemeClr val="accent1">
                    <a:satMod val="175000"/>
                    <a:alpha val="40000"/>
                  </a:schemeClr>
                </a:glow>
              </a:effectLst>
              <a:latin typeface=" Abdoullah Ashgar EL-kharef" pitchFamily="2" charset="-78"/>
              <a:cs typeface="+mj-cs"/>
            </a:endParaRPr>
          </a:p>
        </p:txBody>
      </p:sp>
      <p:sp>
        <p:nvSpPr>
          <p:cNvPr id="2" name="مستطيل مستدير الزوايا 1"/>
          <p:cNvSpPr/>
          <p:nvPr/>
        </p:nvSpPr>
        <p:spPr>
          <a:xfrm>
            <a:off x="381000" y="1981201"/>
            <a:ext cx="8458199" cy="3809999"/>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ar-OM" sz="4400" b="1" dirty="0">
                <a:solidFill>
                  <a:sysClr val="windowText" lastClr="000000"/>
                </a:solidFill>
                <a:cs typeface="+mj-cs"/>
              </a:rPr>
              <a:t>والله ولي التوفيق</a:t>
            </a:r>
          </a:p>
          <a:p>
            <a:pPr algn="ctr"/>
            <a:endParaRPr lang="ar-OM" sz="4400" b="1" dirty="0">
              <a:solidFill>
                <a:sysClr val="windowText" lastClr="000000"/>
              </a:solidFill>
              <a:cs typeface="+mj-cs"/>
            </a:endParaRPr>
          </a:p>
          <a:p>
            <a:pPr algn="ctr"/>
            <a:r>
              <a:rPr lang="ar-OM" sz="4400" b="1" dirty="0">
                <a:solidFill>
                  <a:sysClr val="windowText" lastClr="000000"/>
                </a:solidFill>
                <a:cs typeface="+mj-cs"/>
              </a:rPr>
              <a:t>شاكرين ومقدرين حسن استماعكم</a:t>
            </a:r>
            <a:endParaRPr lang="en-US" sz="4400" b="1" dirty="0">
              <a:solidFill>
                <a:sysClr val="windowText" lastClr="000000"/>
              </a:solidFill>
              <a:cs typeface="+mj-cs"/>
            </a:endParaRPr>
          </a:p>
        </p:txBody>
      </p:sp>
      <p:sp>
        <p:nvSpPr>
          <p:cNvPr id="8" name="سهم إلى اليمين 7">
            <a:hlinkClick r:id="" action="ppaction://hlinkshowjump?jump=firstslide"/>
          </p:cNvPr>
          <p:cNvSpPr/>
          <p:nvPr/>
        </p:nvSpPr>
        <p:spPr>
          <a:xfrm>
            <a:off x="8174336" y="637336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مربع نص 5">
            <a:hlinkClick r:id="" action="ppaction://hlinkshowjump?jump=firstslide"/>
          </p:cNvPr>
          <p:cNvSpPr txBox="1"/>
          <p:nvPr/>
        </p:nvSpPr>
        <p:spPr>
          <a:xfrm>
            <a:off x="1000100" y="6072206"/>
            <a:ext cx="785818" cy="369332"/>
          </a:xfrm>
          <a:prstGeom prst="rect">
            <a:avLst/>
          </a:prstGeom>
          <a:noFill/>
        </p:spPr>
        <p:txBody>
          <a:bodyPr wrap="square" rtlCol="1">
            <a:spAutoFit/>
          </a:bodyPr>
          <a:lstStyle/>
          <a:p>
            <a:pPr algn="ctr"/>
            <a:r>
              <a:rPr lang="ar-OM" b="1" dirty="0" smtClean="0">
                <a:solidFill>
                  <a:srgbClr val="FF0000"/>
                </a:solidFill>
                <a:cs typeface="+mj-cs"/>
              </a:rPr>
              <a:t>العرض</a:t>
            </a:r>
            <a:endParaRPr lang="ar-OM" b="1" dirty="0">
              <a:solidFill>
                <a:srgbClr val="FF0000"/>
              </a:solidFill>
              <a:cs typeface="+mj-cs"/>
            </a:endParaRPr>
          </a:p>
        </p:txBody>
      </p:sp>
    </p:spTree>
    <p:extLst>
      <p:ext uri="{BB962C8B-B14F-4D97-AF65-F5344CB8AC3E}">
        <p14:creationId xmlns:p14="http://schemas.microsoft.com/office/powerpoint/2010/main" val="20117008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8744" y="-71462"/>
            <a:ext cx="9144000" cy="6857463"/>
          </a:xfrm>
          <a:prstGeom prst="rect">
            <a:avLst/>
          </a:prstGeom>
        </p:spPr>
      </p:pic>
      <p:sp>
        <p:nvSpPr>
          <p:cNvPr id="35" name="Title 1"/>
          <p:cNvSpPr>
            <a:spLocks noGrp="1"/>
          </p:cNvSpPr>
          <p:nvPr>
            <p:ph type="ctrTitle"/>
          </p:nvPr>
        </p:nvSpPr>
        <p:spPr>
          <a:xfrm>
            <a:off x="685800" y="228600"/>
            <a:ext cx="7772400" cy="838200"/>
          </a:xfrm>
          <a:ln>
            <a:solidFill>
              <a:schemeClr val="bg1"/>
            </a:solidFill>
          </a:ln>
          <a:effectLst/>
        </p:spPr>
        <p:style>
          <a:lnRef idx="2">
            <a:schemeClr val="accent1"/>
          </a:lnRef>
          <a:fillRef idx="1">
            <a:schemeClr val="lt1"/>
          </a:fillRef>
          <a:effectRef idx="0">
            <a:schemeClr val="accent1"/>
          </a:effectRef>
          <a:fontRef idx="minor">
            <a:schemeClr val="dk1"/>
          </a:fontRef>
        </p:style>
        <p:txBody>
          <a:bodyPr>
            <a:noAutofit/>
          </a:bodyPr>
          <a:lstStyle/>
          <a:p>
            <a:r>
              <a:rPr lang="ar-OM" sz="4000" b="1" dirty="0" smtClean="0">
                <a:ln>
                  <a:solidFill>
                    <a:srgbClr val="99CCFF"/>
                  </a:solidFill>
                </a:ln>
                <a:effectLst>
                  <a:glow rad="63500">
                    <a:schemeClr val="accent1">
                      <a:satMod val="175000"/>
                      <a:alpha val="40000"/>
                    </a:schemeClr>
                  </a:glow>
                </a:effectLst>
                <a:latin typeface=" Abdoullah Ashgar EL-kharef" pitchFamily="2" charset="-78"/>
                <a:cs typeface="+mj-cs"/>
              </a:rPr>
              <a:t>مشروع وثيقة فلسفة التعليم في سلطنة عُمان</a:t>
            </a:r>
            <a:endParaRPr lang="en-US" sz="4000" b="1" dirty="0">
              <a:ln>
                <a:solidFill>
                  <a:srgbClr val="99CCFF"/>
                </a:solidFill>
              </a:ln>
              <a:effectLst>
                <a:glow rad="63500">
                  <a:schemeClr val="accent1">
                    <a:satMod val="175000"/>
                    <a:alpha val="40000"/>
                  </a:schemeClr>
                </a:glow>
              </a:effectLst>
              <a:latin typeface=" Abdoullah Ashgar EL-kharef" pitchFamily="2" charset="-78"/>
              <a:cs typeface="+mj-cs"/>
            </a:endParaRPr>
          </a:p>
        </p:txBody>
      </p:sp>
      <p:sp>
        <p:nvSpPr>
          <p:cNvPr id="2" name="مستطيل مستدير الزوايا 1"/>
          <p:cNvSpPr/>
          <p:nvPr/>
        </p:nvSpPr>
        <p:spPr>
          <a:xfrm>
            <a:off x="381000" y="1981200"/>
            <a:ext cx="8458199" cy="4114799"/>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rtl="1"/>
            <a:endParaRPr lang="ar-OM" sz="3200" dirty="0" smtClean="0">
              <a:solidFill>
                <a:sysClr val="windowText" lastClr="000000"/>
              </a:solidFill>
            </a:endParaRPr>
          </a:p>
          <a:p>
            <a:pPr marL="457200" indent="-457200" algn="just" rtl="1">
              <a:buFontTx/>
              <a:buChar char="-"/>
            </a:pPr>
            <a:r>
              <a:rPr lang="ar-OM" sz="3200" dirty="0" smtClean="0">
                <a:solidFill>
                  <a:sysClr val="windowText" lastClr="000000"/>
                </a:solidFill>
                <a:cs typeface="+mj-cs"/>
              </a:rPr>
              <a:t>موجهات </a:t>
            </a:r>
            <a:r>
              <a:rPr lang="ar-OM" sz="3200" dirty="0">
                <a:solidFill>
                  <a:sysClr val="windowText" lastClr="000000"/>
                </a:solidFill>
                <a:cs typeface="+mj-cs"/>
              </a:rPr>
              <a:t>ومنطلقات عامة </a:t>
            </a:r>
            <a:r>
              <a:rPr lang="ar-OM" sz="3200" dirty="0" smtClean="0">
                <a:solidFill>
                  <a:sysClr val="windowText" lastClr="000000"/>
                </a:solidFill>
                <a:cs typeface="+mj-cs"/>
              </a:rPr>
              <a:t>للسياسات والممارسات </a:t>
            </a:r>
            <a:r>
              <a:rPr lang="ar-OM" sz="3200" dirty="0">
                <a:solidFill>
                  <a:sysClr val="windowText" lastClr="000000"/>
                </a:solidFill>
                <a:cs typeface="+mj-cs"/>
              </a:rPr>
              <a:t>التربوية في </a:t>
            </a:r>
            <a:r>
              <a:rPr lang="ar-OM" sz="3200" dirty="0" smtClean="0">
                <a:solidFill>
                  <a:sysClr val="windowText" lastClr="000000"/>
                </a:solidFill>
                <a:cs typeface="+mj-cs"/>
              </a:rPr>
              <a:t>السلطنة.</a:t>
            </a:r>
          </a:p>
          <a:p>
            <a:pPr marL="457200" indent="-457200" algn="just" rtl="1">
              <a:buFontTx/>
              <a:buChar char="-"/>
            </a:pPr>
            <a:r>
              <a:rPr lang="ar-OM" sz="3200" dirty="0" smtClean="0">
                <a:cs typeface="+mj-cs"/>
              </a:rPr>
              <a:t>فلسفة </a:t>
            </a:r>
            <a:r>
              <a:rPr lang="ar-OM" sz="3200" dirty="0">
                <a:cs typeface="+mj-cs"/>
              </a:rPr>
              <a:t>عربية إسلامية تجمع بين الأصالة والمعاصرة وترمي إلى تكوين المواطن المؤمن بالله تعالى والمخلص لوطنه وسلطانه والقادر على التعامل مع مجريات العصر، والمساهم في التنمية المستدامة بكل قطاعاتها المختلفة في المجتمع العُماني، </a:t>
            </a:r>
            <a:r>
              <a:rPr lang="ar-OM" sz="3200" dirty="0" smtClean="0">
                <a:cs typeface="+mj-cs"/>
              </a:rPr>
              <a:t>والممتلك لمهارات </a:t>
            </a:r>
            <a:r>
              <a:rPr lang="ar-OM" sz="3200" dirty="0">
                <a:cs typeface="+mj-cs"/>
              </a:rPr>
              <a:t>التفكير العلمي ومبادئ وقيم الدين الإسلامي.</a:t>
            </a:r>
            <a:endParaRPr lang="en-US" sz="3200" dirty="0">
              <a:cs typeface="+mj-cs"/>
            </a:endParaRPr>
          </a:p>
          <a:p>
            <a:pPr algn="ctr" rtl="1"/>
            <a:endParaRPr lang="en-US" sz="3200" dirty="0">
              <a:cs typeface="+mj-cs"/>
            </a:endParaRPr>
          </a:p>
        </p:txBody>
      </p:sp>
      <p:sp>
        <p:nvSpPr>
          <p:cNvPr id="8" name="سهم إلى اليمين 7">
            <a:hlinkClick r:id="rId3" action="ppaction://hlinksldjump"/>
          </p:cNvPr>
          <p:cNvSpPr/>
          <p:nvPr/>
        </p:nvSpPr>
        <p:spPr>
          <a:xfrm>
            <a:off x="8174336" y="637336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9">
            <a:hlinkClick r:id="" action="ppaction://hlinkshowjump?jump=nextslide"/>
          </p:cNvPr>
          <p:cNvSpPr>
            <a:spLocks noChangeArrowheads="1"/>
          </p:cNvSpPr>
          <p:nvPr/>
        </p:nvSpPr>
        <p:spPr bwMode="auto">
          <a:xfrm>
            <a:off x="685799" y="1260423"/>
            <a:ext cx="7696201" cy="720777"/>
          </a:xfrm>
          <a:prstGeom prst="ellipse">
            <a:avLst/>
          </a:prstGeom>
          <a:ln>
            <a:headEnd/>
            <a:tailEnd/>
          </a:ln>
        </p:spPr>
        <p:style>
          <a:lnRef idx="1">
            <a:schemeClr val="accent5"/>
          </a:lnRef>
          <a:fillRef idx="2">
            <a:schemeClr val="accent5"/>
          </a:fillRef>
          <a:effectRef idx="1">
            <a:schemeClr val="accent5"/>
          </a:effectRef>
          <a:fontRef idx="minor">
            <a:schemeClr val="dk1"/>
          </a:fontRef>
        </p:style>
        <p:txBody>
          <a:bodyPr wrap="none" anchor="ctr"/>
          <a:lstStyle/>
          <a:p>
            <a:pPr algn="ctr"/>
            <a:r>
              <a:rPr lang="ar-OM" sz="3600" b="1" dirty="0" smtClean="0">
                <a:solidFill>
                  <a:sysClr val="windowText" lastClr="000000"/>
                </a:solidFill>
                <a:cs typeface="+mj-cs"/>
              </a:rPr>
              <a:t>مفهوم فلسفة التعليم في سلطنة عُمان</a:t>
            </a:r>
            <a:endParaRPr lang="ar-OM" sz="3600" b="1" dirty="0">
              <a:solidFill>
                <a:sysClr val="windowText" lastClr="000000"/>
              </a:solidFill>
              <a:cs typeface="+mj-cs"/>
            </a:endParaRPr>
          </a:p>
        </p:txBody>
      </p:sp>
      <p:sp>
        <p:nvSpPr>
          <p:cNvPr id="7" name="مربع نص 6">
            <a:hlinkClick r:id="rId3" action="ppaction://hlinksldjump"/>
          </p:cNvPr>
          <p:cNvSpPr txBox="1"/>
          <p:nvPr/>
        </p:nvSpPr>
        <p:spPr>
          <a:xfrm>
            <a:off x="714348" y="6143644"/>
            <a:ext cx="928694" cy="307777"/>
          </a:xfrm>
          <a:prstGeom prst="rect">
            <a:avLst/>
          </a:prstGeom>
          <a:noFill/>
        </p:spPr>
        <p:txBody>
          <a:bodyPr wrap="square" rtlCol="1">
            <a:spAutoFit/>
          </a:bodyPr>
          <a:lstStyle/>
          <a:p>
            <a:pPr algn="ctr"/>
            <a:r>
              <a:rPr lang="ar-OM" sz="1400" b="1" dirty="0" smtClean="0">
                <a:solidFill>
                  <a:srgbClr val="FF0000"/>
                </a:solidFill>
                <a:cs typeface="+mj-cs"/>
              </a:rPr>
              <a:t>المحاور</a:t>
            </a:r>
            <a:endParaRPr lang="ar-OM" sz="1400" b="1" dirty="0">
              <a:solidFill>
                <a:srgbClr val="FF0000"/>
              </a:solidFill>
              <a:cs typeface="+mj-cs"/>
            </a:endParaRPr>
          </a:p>
        </p:txBody>
      </p:sp>
    </p:spTree>
    <p:extLst>
      <p:ext uri="{BB962C8B-B14F-4D97-AF65-F5344CB8AC3E}">
        <p14:creationId xmlns:p14="http://schemas.microsoft.com/office/powerpoint/2010/main" val="33391369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8744" y="537"/>
            <a:ext cx="9144000" cy="6857463"/>
          </a:xfrm>
          <a:prstGeom prst="rect">
            <a:avLst/>
          </a:prstGeom>
        </p:spPr>
      </p:pic>
      <p:sp>
        <p:nvSpPr>
          <p:cNvPr id="35" name="Title 1"/>
          <p:cNvSpPr>
            <a:spLocks noGrp="1"/>
          </p:cNvSpPr>
          <p:nvPr>
            <p:ph type="ctrTitle"/>
          </p:nvPr>
        </p:nvSpPr>
        <p:spPr>
          <a:xfrm>
            <a:off x="685800" y="228600"/>
            <a:ext cx="7772400" cy="838200"/>
          </a:xfrm>
          <a:ln>
            <a:solidFill>
              <a:schemeClr val="bg1"/>
            </a:solidFill>
          </a:ln>
          <a:effectLst/>
        </p:spPr>
        <p:style>
          <a:lnRef idx="2">
            <a:schemeClr val="accent1"/>
          </a:lnRef>
          <a:fillRef idx="1">
            <a:schemeClr val="lt1"/>
          </a:fillRef>
          <a:effectRef idx="0">
            <a:schemeClr val="accent1"/>
          </a:effectRef>
          <a:fontRef idx="minor">
            <a:schemeClr val="dk1"/>
          </a:fontRef>
        </p:style>
        <p:txBody>
          <a:bodyPr>
            <a:noAutofit/>
          </a:bodyPr>
          <a:lstStyle/>
          <a:p>
            <a:r>
              <a:rPr lang="ar-OM" sz="4000" b="1" dirty="0" smtClean="0">
                <a:ln>
                  <a:solidFill>
                    <a:srgbClr val="99CCFF"/>
                  </a:solidFill>
                </a:ln>
                <a:effectLst>
                  <a:glow rad="63500">
                    <a:schemeClr val="accent1">
                      <a:satMod val="175000"/>
                      <a:alpha val="40000"/>
                    </a:schemeClr>
                  </a:glow>
                </a:effectLst>
                <a:latin typeface=" Abdoullah Ashgar EL-kharef" pitchFamily="2" charset="-78"/>
                <a:cs typeface="+mj-cs"/>
              </a:rPr>
              <a:t>مشروع وثيقة فلسفة التعليم في سلطنة عُمان</a:t>
            </a:r>
            <a:endParaRPr lang="en-US" sz="4000" b="1" dirty="0">
              <a:ln>
                <a:solidFill>
                  <a:srgbClr val="99CCFF"/>
                </a:solidFill>
              </a:ln>
              <a:effectLst>
                <a:glow rad="63500">
                  <a:schemeClr val="accent1">
                    <a:satMod val="175000"/>
                    <a:alpha val="40000"/>
                  </a:schemeClr>
                </a:glow>
              </a:effectLst>
              <a:latin typeface=" Abdoullah Ashgar EL-kharef" pitchFamily="2" charset="-78"/>
              <a:cs typeface="+mj-cs"/>
            </a:endParaRPr>
          </a:p>
        </p:txBody>
      </p:sp>
      <p:sp>
        <p:nvSpPr>
          <p:cNvPr id="2" name="مستطيل مستدير الزوايا 1"/>
          <p:cNvSpPr/>
          <p:nvPr/>
        </p:nvSpPr>
        <p:spPr>
          <a:xfrm>
            <a:off x="381000" y="1981201"/>
            <a:ext cx="8458199" cy="2671935"/>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marL="457200" indent="-457200" algn="just" rtl="1">
              <a:buFontTx/>
              <a:buChar char="-"/>
            </a:pPr>
            <a:r>
              <a:rPr lang="ar-OM" sz="3200" dirty="0" smtClean="0">
                <a:solidFill>
                  <a:sysClr val="windowText" lastClr="000000"/>
                </a:solidFill>
                <a:cs typeface="+mj-cs"/>
              </a:rPr>
              <a:t>مراعاة التغيرات الاجتماعية والاقتصادية والسياسية والثقافية على المستوى الوطني والعالمي.</a:t>
            </a:r>
          </a:p>
          <a:p>
            <a:pPr marL="457200" indent="-457200" algn="just" rtl="1">
              <a:buFontTx/>
              <a:buChar char="-"/>
            </a:pPr>
            <a:r>
              <a:rPr lang="ar-OM" sz="3200" dirty="0" smtClean="0">
                <a:solidFill>
                  <a:sysClr val="windowText" lastClr="000000"/>
                </a:solidFill>
                <a:cs typeface="+mj-cs"/>
              </a:rPr>
              <a:t>مواكبة </a:t>
            </a:r>
            <a:r>
              <a:rPr lang="ar-OM" sz="3200" dirty="0" smtClean="0">
                <a:solidFill>
                  <a:sysClr val="windowText" lastClr="000000"/>
                </a:solidFill>
                <a:cs typeface="+mj-cs"/>
              </a:rPr>
              <a:t>التوجهات </a:t>
            </a:r>
            <a:r>
              <a:rPr lang="ar-OM" sz="3200" dirty="0" smtClean="0">
                <a:solidFill>
                  <a:sysClr val="windowText" lastClr="000000"/>
                </a:solidFill>
                <a:cs typeface="+mj-cs"/>
              </a:rPr>
              <a:t>الاستراتيجية للدولة.</a:t>
            </a:r>
          </a:p>
          <a:p>
            <a:pPr marL="457200" indent="-457200" algn="just" rtl="1">
              <a:buFontTx/>
              <a:buChar char="-"/>
            </a:pPr>
            <a:r>
              <a:rPr lang="ar-OM" sz="3200" dirty="0" smtClean="0">
                <a:solidFill>
                  <a:sysClr val="windowText" lastClr="000000"/>
                </a:solidFill>
                <a:cs typeface="+mj-cs"/>
              </a:rPr>
              <a:t>مواكبة التطور العلمي والمعرفي.</a:t>
            </a:r>
            <a:endParaRPr lang="en-US" sz="3200" dirty="0">
              <a:cs typeface="+mj-cs"/>
            </a:endParaRPr>
          </a:p>
        </p:txBody>
      </p:sp>
      <p:sp>
        <p:nvSpPr>
          <p:cNvPr id="8" name="سهم إلى اليمين 7">
            <a:hlinkClick r:id="rId3" action="ppaction://hlinksldjump"/>
          </p:cNvPr>
          <p:cNvSpPr/>
          <p:nvPr/>
        </p:nvSpPr>
        <p:spPr>
          <a:xfrm>
            <a:off x="8174336" y="637336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29"/>
          <p:cNvSpPr>
            <a:spLocks noChangeArrowheads="1"/>
          </p:cNvSpPr>
          <p:nvPr/>
        </p:nvSpPr>
        <p:spPr bwMode="auto">
          <a:xfrm>
            <a:off x="761999" y="1196752"/>
            <a:ext cx="7696201" cy="784180"/>
          </a:xfrm>
          <a:prstGeom prst="ellipse">
            <a:avLst/>
          </a:prstGeom>
          <a:ln>
            <a:headEnd/>
            <a:tailEnd/>
          </a:ln>
        </p:spPr>
        <p:style>
          <a:lnRef idx="1">
            <a:schemeClr val="accent4"/>
          </a:lnRef>
          <a:fillRef idx="2">
            <a:schemeClr val="accent4"/>
          </a:fillRef>
          <a:effectRef idx="1">
            <a:schemeClr val="accent4"/>
          </a:effectRef>
          <a:fontRef idx="minor">
            <a:schemeClr val="dk1"/>
          </a:fontRef>
        </p:style>
        <p:txBody>
          <a:bodyPr wrap="none" anchor="ctr"/>
          <a:lstStyle/>
          <a:p>
            <a:pPr algn="ctr"/>
            <a:r>
              <a:rPr lang="ar-OM" sz="3600" b="1" dirty="0" smtClean="0">
                <a:solidFill>
                  <a:sysClr val="windowText" lastClr="000000"/>
                </a:solidFill>
              </a:rPr>
              <a:t>مبررات تطوير فلسفة التعليم في سلطنة عُمان</a:t>
            </a:r>
            <a:endParaRPr lang="ar-OM" sz="3600" b="1" dirty="0">
              <a:solidFill>
                <a:sysClr val="windowText" lastClr="000000"/>
              </a:solidFill>
            </a:endParaRPr>
          </a:p>
        </p:txBody>
      </p:sp>
      <p:sp>
        <p:nvSpPr>
          <p:cNvPr id="9" name="مربع نص 8">
            <a:hlinkClick r:id="rId3" action="ppaction://hlinksldjump"/>
          </p:cNvPr>
          <p:cNvSpPr txBox="1"/>
          <p:nvPr/>
        </p:nvSpPr>
        <p:spPr>
          <a:xfrm>
            <a:off x="714348" y="6143644"/>
            <a:ext cx="928694" cy="307777"/>
          </a:xfrm>
          <a:prstGeom prst="rect">
            <a:avLst/>
          </a:prstGeom>
          <a:noFill/>
        </p:spPr>
        <p:txBody>
          <a:bodyPr wrap="square" rtlCol="1">
            <a:spAutoFit/>
          </a:bodyPr>
          <a:lstStyle/>
          <a:p>
            <a:pPr algn="ctr"/>
            <a:r>
              <a:rPr lang="ar-OM" sz="1400" b="1" dirty="0" smtClean="0">
                <a:solidFill>
                  <a:srgbClr val="FF0000"/>
                </a:solidFill>
                <a:cs typeface="+mj-cs"/>
              </a:rPr>
              <a:t>المحاور</a:t>
            </a:r>
            <a:endParaRPr lang="ar-OM" sz="1400" b="1" dirty="0">
              <a:solidFill>
                <a:srgbClr val="FF0000"/>
              </a:solidFill>
              <a:cs typeface="+mj-cs"/>
            </a:endParaRPr>
          </a:p>
        </p:txBody>
      </p:sp>
    </p:spTree>
    <p:extLst>
      <p:ext uri="{BB962C8B-B14F-4D97-AF65-F5344CB8AC3E}">
        <p14:creationId xmlns:p14="http://schemas.microsoft.com/office/powerpoint/2010/main" val="21121885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8744" y="-24"/>
            <a:ext cx="9144000" cy="6857463"/>
          </a:xfrm>
          <a:prstGeom prst="rect">
            <a:avLst/>
          </a:prstGeom>
        </p:spPr>
      </p:pic>
      <p:sp>
        <p:nvSpPr>
          <p:cNvPr id="35" name="Title 1"/>
          <p:cNvSpPr>
            <a:spLocks noGrp="1"/>
          </p:cNvSpPr>
          <p:nvPr>
            <p:ph type="ctrTitle"/>
          </p:nvPr>
        </p:nvSpPr>
        <p:spPr>
          <a:xfrm>
            <a:off x="685800" y="228600"/>
            <a:ext cx="7772400" cy="838200"/>
          </a:xfrm>
          <a:ln>
            <a:solidFill>
              <a:schemeClr val="bg1"/>
            </a:solidFill>
          </a:ln>
          <a:effectLst/>
        </p:spPr>
        <p:style>
          <a:lnRef idx="2">
            <a:schemeClr val="accent1"/>
          </a:lnRef>
          <a:fillRef idx="1">
            <a:schemeClr val="lt1"/>
          </a:fillRef>
          <a:effectRef idx="0">
            <a:schemeClr val="accent1"/>
          </a:effectRef>
          <a:fontRef idx="minor">
            <a:schemeClr val="dk1"/>
          </a:fontRef>
        </p:style>
        <p:txBody>
          <a:bodyPr>
            <a:noAutofit/>
          </a:bodyPr>
          <a:lstStyle/>
          <a:p>
            <a:r>
              <a:rPr lang="ar-OM" sz="4000" b="1" dirty="0" smtClean="0">
                <a:ln>
                  <a:solidFill>
                    <a:srgbClr val="99CCFF"/>
                  </a:solidFill>
                </a:ln>
                <a:effectLst>
                  <a:glow rad="63500">
                    <a:schemeClr val="accent1">
                      <a:satMod val="175000"/>
                      <a:alpha val="40000"/>
                    </a:schemeClr>
                  </a:glow>
                </a:effectLst>
                <a:latin typeface=" Abdoullah Ashgar EL-kharef" pitchFamily="2" charset="-78"/>
                <a:cs typeface="+mj-cs"/>
              </a:rPr>
              <a:t>مشروع وثيقة فلسفة التعليم في سلطنة عُمان</a:t>
            </a:r>
            <a:endParaRPr lang="en-US" sz="4000" b="1" dirty="0">
              <a:ln>
                <a:solidFill>
                  <a:srgbClr val="99CCFF"/>
                </a:solidFill>
              </a:ln>
              <a:effectLst>
                <a:glow rad="63500">
                  <a:schemeClr val="accent1">
                    <a:satMod val="175000"/>
                    <a:alpha val="40000"/>
                  </a:schemeClr>
                </a:glow>
              </a:effectLst>
              <a:latin typeface=" Abdoullah Ashgar EL-kharef" pitchFamily="2" charset="-78"/>
              <a:cs typeface="+mj-cs"/>
            </a:endParaRPr>
          </a:p>
        </p:txBody>
      </p:sp>
      <p:sp>
        <p:nvSpPr>
          <p:cNvPr id="2" name="مستطيل مستدير الزوايا 1"/>
          <p:cNvSpPr/>
          <p:nvPr/>
        </p:nvSpPr>
        <p:spPr>
          <a:xfrm>
            <a:off x="179512" y="1484784"/>
            <a:ext cx="8784976" cy="4977011"/>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marL="457200" indent="-457200" algn="just" rtl="1">
              <a:buFontTx/>
              <a:buChar char="-"/>
            </a:pPr>
            <a:r>
              <a:rPr lang="ar-OM" sz="3200" dirty="0" smtClean="0">
                <a:cs typeface="+mj-cs"/>
              </a:rPr>
              <a:t>قرار </a:t>
            </a:r>
            <a:r>
              <a:rPr lang="ar-OM" sz="3200" dirty="0">
                <a:cs typeface="+mj-cs"/>
              </a:rPr>
              <a:t>وزاري يضم أعضاء من وزارة التربية والتعليم </a:t>
            </a:r>
            <a:r>
              <a:rPr lang="ar-OM" sz="3200" dirty="0"/>
              <a:t>وجامعة السلطان قابوس </a:t>
            </a:r>
            <a:r>
              <a:rPr lang="ar-OM" sz="3200" dirty="0" smtClean="0">
                <a:cs typeface="+mj-cs"/>
              </a:rPr>
              <a:t>ووزارة </a:t>
            </a:r>
            <a:r>
              <a:rPr lang="ar-OM" sz="3200" dirty="0">
                <a:cs typeface="+mj-cs"/>
              </a:rPr>
              <a:t>التعليم العالي ومجلس </a:t>
            </a:r>
            <a:r>
              <a:rPr lang="ar-OM" sz="3200" dirty="0" smtClean="0">
                <a:cs typeface="+mj-cs"/>
              </a:rPr>
              <a:t>التعليم.</a:t>
            </a:r>
          </a:p>
          <a:p>
            <a:pPr marL="457200" indent="-457200" algn="just" rtl="1">
              <a:buFontTx/>
              <a:buChar char="-"/>
            </a:pPr>
            <a:r>
              <a:rPr lang="ar-OM" sz="3200" dirty="0" smtClean="0">
                <a:cs typeface="+mj-cs"/>
              </a:rPr>
              <a:t>مراجعة </a:t>
            </a:r>
            <a:r>
              <a:rPr lang="ar-OM" sz="3200" dirty="0">
                <a:cs typeface="+mj-cs"/>
              </a:rPr>
              <a:t>وثيقة فلسفة وأهداف التربية والتي صدرت بداية في عام </a:t>
            </a:r>
            <a:r>
              <a:rPr lang="ar-OM" sz="3200" dirty="0" smtClean="0">
                <a:cs typeface="+mj-cs"/>
              </a:rPr>
              <a:t>1978، ثم طورت في عام 2009م.</a:t>
            </a:r>
          </a:p>
          <a:p>
            <a:pPr marL="457200" indent="-457200" algn="just" rtl="1">
              <a:buFontTx/>
              <a:buChar char="-"/>
            </a:pPr>
            <a:r>
              <a:rPr lang="ar-OM" sz="3200" dirty="0" smtClean="0">
                <a:cs typeface="+mj-cs"/>
              </a:rPr>
              <a:t>الاستعانة </a:t>
            </a:r>
            <a:r>
              <a:rPr lang="ar-OM" sz="3200" dirty="0">
                <a:cs typeface="+mj-cs"/>
              </a:rPr>
              <a:t>بآراء الخبراء والمفكرين </a:t>
            </a:r>
            <a:r>
              <a:rPr lang="ar-OM" sz="3200" dirty="0" smtClean="0">
                <a:cs typeface="+mj-cs"/>
              </a:rPr>
              <a:t>والمتخصصين في بناء الوثيقة الجديدة.</a:t>
            </a:r>
            <a:endParaRPr lang="ar-OM" sz="3200" dirty="0" smtClean="0">
              <a:cs typeface="+mj-cs"/>
            </a:endParaRPr>
          </a:p>
          <a:p>
            <a:pPr marL="457200" indent="-457200" algn="just" rtl="1">
              <a:buFontTx/>
              <a:buChar char="-"/>
            </a:pPr>
            <a:r>
              <a:rPr lang="ar-OM" sz="3200" dirty="0" smtClean="0">
                <a:cs typeface="+mj-cs"/>
              </a:rPr>
              <a:t>الاطلاع </a:t>
            </a:r>
            <a:r>
              <a:rPr lang="ar-OM" sz="3200" dirty="0">
                <a:cs typeface="+mj-cs"/>
              </a:rPr>
              <a:t>على التجارب الإقليمية والدولية في مجال فلسفة التعليم بهدف الاستفادة </a:t>
            </a:r>
            <a:r>
              <a:rPr lang="ar-OM" sz="3200" dirty="0" smtClean="0">
                <a:cs typeface="+mj-cs"/>
              </a:rPr>
              <a:t>منها.</a:t>
            </a:r>
          </a:p>
          <a:p>
            <a:pPr marL="457200" indent="-457200" algn="just" rtl="1">
              <a:buFontTx/>
              <a:buChar char="-"/>
            </a:pPr>
            <a:r>
              <a:rPr lang="ar-OM" sz="3200" dirty="0" smtClean="0">
                <a:cs typeface="+mj-cs"/>
              </a:rPr>
              <a:t>العرض </a:t>
            </a:r>
            <a:r>
              <a:rPr lang="ar-OM" sz="3200" dirty="0">
                <a:cs typeface="+mj-cs"/>
              </a:rPr>
              <a:t>على المحكمين والخبراء من مختلف الجهات في السلطنة</a:t>
            </a:r>
            <a:r>
              <a:rPr lang="ar-OM" sz="3200" dirty="0" smtClean="0">
                <a:cs typeface="+mj-cs"/>
              </a:rPr>
              <a:t>.</a:t>
            </a:r>
            <a:endParaRPr lang="en-US" sz="3200" dirty="0">
              <a:cs typeface="+mj-cs"/>
            </a:endParaRPr>
          </a:p>
        </p:txBody>
      </p:sp>
      <p:sp>
        <p:nvSpPr>
          <p:cNvPr id="8" name="سهم إلى اليمين 7">
            <a:hlinkClick r:id="rId3" action="ppaction://hlinksldjump"/>
          </p:cNvPr>
          <p:cNvSpPr/>
          <p:nvPr/>
        </p:nvSpPr>
        <p:spPr>
          <a:xfrm>
            <a:off x="8174336" y="637336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29"/>
          <p:cNvSpPr>
            <a:spLocks noChangeArrowheads="1"/>
          </p:cNvSpPr>
          <p:nvPr/>
        </p:nvSpPr>
        <p:spPr bwMode="auto">
          <a:xfrm>
            <a:off x="761998" y="980728"/>
            <a:ext cx="7696201" cy="504056"/>
          </a:xfrm>
          <a:prstGeom prst="ellips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pPr algn="ctr"/>
            <a:r>
              <a:rPr lang="ar-OM" sz="3600" b="1" dirty="0" smtClean="0">
                <a:solidFill>
                  <a:sysClr val="windowText" lastClr="000000"/>
                </a:solidFill>
              </a:rPr>
              <a:t>المنهجية</a:t>
            </a:r>
            <a:endParaRPr lang="ar-OM" sz="3600" b="1" dirty="0">
              <a:solidFill>
                <a:sysClr val="windowText" lastClr="000000"/>
              </a:solidFill>
            </a:endParaRPr>
          </a:p>
        </p:txBody>
      </p:sp>
      <p:sp>
        <p:nvSpPr>
          <p:cNvPr id="9" name="مربع نص 8">
            <a:hlinkClick r:id="rId3" action="ppaction://hlinksldjump"/>
          </p:cNvPr>
          <p:cNvSpPr txBox="1"/>
          <p:nvPr/>
        </p:nvSpPr>
        <p:spPr>
          <a:xfrm>
            <a:off x="4860032" y="6461795"/>
            <a:ext cx="928694" cy="307777"/>
          </a:xfrm>
          <a:prstGeom prst="rect">
            <a:avLst/>
          </a:prstGeom>
          <a:noFill/>
        </p:spPr>
        <p:txBody>
          <a:bodyPr wrap="square" rtlCol="1">
            <a:spAutoFit/>
          </a:bodyPr>
          <a:lstStyle/>
          <a:p>
            <a:pPr algn="ctr"/>
            <a:r>
              <a:rPr lang="ar-OM" sz="1400" b="1" dirty="0" smtClean="0">
                <a:solidFill>
                  <a:srgbClr val="FF0000"/>
                </a:solidFill>
                <a:cs typeface="+mj-cs"/>
              </a:rPr>
              <a:t>المحاور</a:t>
            </a:r>
            <a:endParaRPr lang="ar-OM" sz="1400" b="1" dirty="0">
              <a:solidFill>
                <a:srgbClr val="FF0000"/>
              </a:solidFill>
              <a:cs typeface="+mj-cs"/>
            </a:endParaRPr>
          </a:p>
        </p:txBody>
      </p:sp>
    </p:spTree>
    <p:extLst>
      <p:ext uri="{BB962C8B-B14F-4D97-AF65-F5344CB8AC3E}">
        <p14:creationId xmlns:p14="http://schemas.microsoft.com/office/powerpoint/2010/main" val="21121885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8744" y="537"/>
            <a:ext cx="9144000" cy="6857463"/>
          </a:xfrm>
          <a:prstGeom prst="rect">
            <a:avLst/>
          </a:prstGeom>
        </p:spPr>
      </p:pic>
      <p:sp>
        <p:nvSpPr>
          <p:cNvPr id="35" name="Title 1"/>
          <p:cNvSpPr>
            <a:spLocks noGrp="1"/>
          </p:cNvSpPr>
          <p:nvPr>
            <p:ph type="ctrTitle"/>
          </p:nvPr>
        </p:nvSpPr>
        <p:spPr>
          <a:xfrm>
            <a:off x="685800" y="228600"/>
            <a:ext cx="7772400" cy="838200"/>
          </a:xfrm>
          <a:ln>
            <a:solidFill>
              <a:schemeClr val="bg1"/>
            </a:solidFill>
          </a:ln>
          <a:effectLst/>
        </p:spPr>
        <p:style>
          <a:lnRef idx="2">
            <a:schemeClr val="accent1"/>
          </a:lnRef>
          <a:fillRef idx="1">
            <a:schemeClr val="lt1"/>
          </a:fillRef>
          <a:effectRef idx="0">
            <a:schemeClr val="accent1"/>
          </a:effectRef>
          <a:fontRef idx="minor">
            <a:schemeClr val="dk1"/>
          </a:fontRef>
        </p:style>
        <p:txBody>
          <a:bodyPr>
            <a:noAutofit/>
          </a:bodyPr>
          <a:lstStyle/>
          <a:p>
            <a:r>
              <a:rPr lang="ar-OM" sz="4000" b="1" dirty="0" smtClean="0">
                <a:ln>
                  <a:solidFill>
                    <a:srgbClr val="99CCFF"/>
                  </a:solidFill>
                </a:ln>
                <a:effectLst>
                  <a:glow rad="63500">
                    <a:schemeClr val="accent1">
                      <a:satMod val="175000"/>
                      <a:alpha val="40000"/>
                    </a:schemeClr>
                  </a:glow>
                </a:effectLst>
                <a:latin typeface=" Abdoullah Ashgar EL-kharef" pitchFamily="2" charset="-78"/>
                <a:cs typeface="+mj-cs"/>
              </a:rPr>
              <a:t>مشروع وثيقة فلسفة التعليم في سلطنة عُمان</a:t>
            </a:r>
            <a:endParaRPr lang="en-US" sz="4000" b="1" dirty="0">
              <a:ln>
                <a:solidFill>
                  <a:srgbClr val="99CCFF"/>
                </a:solidFill>
              </a:ln>
              <a:effectLst>
                <a:glow rad="63500">
                  <a:schemeClr val="accent1">
                    <a:satMod val="175000"/>
                    <a:alpha val="40000"/>
                  </a:schemeClr>
                </a:glow>
              </a:effectLst>
              <a:latin typeface=" Abdoullah Ashgar EL-kharef" pitchFamily="2" charset="-78"/>
              <a:cs typeface="+mj-cs"/>
            </a:endParaRPr>
          </a:p>
        </p:txBody>
      </p:sp>
      <p:sp>
        <p:nvSpPr>
          <p:cNvPr id="2" name="مستطيل مستدير الزوايا 1"/>
          <p:cNvSpPr/>
          <p:nvPr/>
        </p:nvSpPr>
        <p:spPr>
          <a:xfrm>
            <a:off x="1066800" y="2209800"/>
            <a:ext cx="6858000" cy="408736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lvl="0" algn="r">
              <a:buNone/>
            </a:pPr>
            <a:r>
              <a:rPr lang="ar-OM" sz="2400" dirty="0" smtClean="0"/>
              <a:t>1- الدين </a:t>
            </a:r>
            <a:r>
              <a:rPr lang="ar-OM" sz="2400" dirty="0"/>
              <a:t>الإسلامي</a:t>
            </a:r>
          </a:p>
          <a:p>
            <a:pPr lvl="0" algn="r">
              <a:buNone/>
            </a:pPr>
            <a:r>
              <a:rPr lang="ar-OM" sz="2400" dirty="0"/>
              <a:t>2- الفكر السامي</a:t>
            </a:r>
            <a:endParaRPr lang="en-US" sz="2400" dirty="0"/>
          </a:p>
          <a:p>
            <a:pPr algn="r">
              <a:buNone/>
            </a:pPr>
            <a:r>
              <a:rPr lang="ar-OM" sz="2400" dirty="0"/>
              <a:t>3- النظام الأساسي للدولة</a:t>
            </a:r>
            <a:endParaRPr lang="en-US" sz="2400" dirty="0"/>
          </a:p>
          <a:p>
            <a:pPr algn="r">
              <a:buNone/>
            </a:pPr>
            <a:r>
              <a:rPr lang="ar-OM" sz="2400" dirty="0"/>
              <a:t>4- السياسات والخطط </a:t>
            </a:r>
            <a:r>
              <a:rPr lang="ar-OM" sz="2400" dirty="0" smtClean="0"/>
              <a:t>الاستراتيجية </a:t>
            </a:r>
            <a:r>
              <a:rPr lang="ar-OM" sz="2400" dirty="0"/>
              <a:t>للدولة</a:t>
            </a:r>
            <a:endParaRPr lang="en-US" sz="2400" dirty="0"/>
          </a:p>
          <a:p>
            <a:pPr algn="r">
              <a:buNone/>
            </a:pPr>
            <a:r>
              <a:rPr lang="ar-OM" sz="2400" dirty="0"/>
              <a:t>5- الدور الحضاري العُماني</a:t>
            </a:r>
            <a:endParaRPr lang="en-US" sz="2400" dirty="0"/>
          </a:p>
          <a:p>
            <a:pPr algn="r">
              <a:buNone/>
            </a:pPr>
            <a:r>
              <a:rPr lang="ar-OM" sz="2400" dirty="0"/>
              <a:t>6- المجتمع العُماني (</a:t>
            </a:r>
            <a:r>
              <a:rPr lang="ar-OM" sz="2400" dirty="0" smtClean="0"/>
              <a:t>خصائصه، واحتياجاته، وطموحاته</a:t>
            </a:r>
            <a:r>
              <a:rPr lang="ar-OM" sz="2400" dirty="0"/>
              <a:t>)</a:t>
            </a:r>
            <a:endParaRPr lang="en-US" sz="2400" dirty="0"/>
          </a:p>
          <a:p>
            <a:pPr algn="r">
              <a:buNone/>
            </a:pPr>
            <a:r>
              <a:rPr lang="ar-OM" sz="2400" dirty="0"/>
              <a:t>7- التحديات المعاصرة للمجتمع العُماني</a:t>
            </a:r>
          </a:p>
          <a:p>
            <a:pPr lvl="0" algn="r">
              <a:buNone/>
            </a:pPr>
            <a:r>
              <a:rPr lang="ar-OM" sz="2400" dirty="0"/>
              <a:t>8- الفكر التربوي المعاصر</a:t>
            </a:r>
            <a:endParaRPr lang="en-US" sz="2400" dirty="0"/>
          </a:p>
          <a:p>
            <a:pPr lvl="0" algn="r">
              <a:buNone/>
            </a:pPr>
            <a:r>
              <a:rPr lang="ar-OM" sz="2400" dirty="0"/>
              <a:t>9- العهود والمواثيق الدولية</a:t>
            </a:r>
            <a:endParaRPr lang="en-US" sz="2400" dirty="0"/>
          </a:p>
          <a:p>
            <a:pPr lvl="0" algn="r">
              <a:buNone/>
            </a:pPr>
            <a:r>
              <a:rPr lang="ar-OM" sz="2400" dirty="0"/>
              <a:t>10- القضايا العالمية المعاصرة</a:t>
            </a:r>
            <a:endParaRPr lang="en-US" sz="2400" dirty="0"/>
          </a:p>
          <a:p>
            <a:pPr lvl="0" algn="r">
              <a:buNone/>
            </a:pPr>
            <a:r>
              <a:rPr lang="ar-OM" sz="2400" dirty="0"/>
              <a:t>11- خصائص المتعلم</a:t>
            </a:r>
            <a:endParaRPr lang="en-US" sz="2400" dirty="0">
              <a:cs typeface="+mj-cs"/>
            </a:endParaRPr>
          </a:p>
        </p:txBody>
      </p:sp>
      <p:sp>
        <p:nvSpPr>
          <p:cNvPr id="8" name="سهم إلى اليمين 7">
            <a:hlinkClick r:id="rId3" action="ppaction://hlinksldjump"/>
          </p:cNvPr>
          <p:cNvSpPr/>
          <p:nvPr/>
        </p:nvSpPr>
        <p:spPr>
          <a:xfrm>
            <a:off x="8174336" y="637336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29"/>
          <p:cNvSpPr>
            <a:spLocks noChangeArrowheads="1"/>
          </p:cNvSpPr>
          <p:nvPr/>
        </p:nvSpPr>
        <p:spPr bwMode="auto">
          <a:xfrm>
            <a:off x="761998" y="908720"/>
            <a:ext cx="7696201" cy="685800"/>
          </a:xfrm>
          <a:prstGeom prst="ellipse">
            <a:avLst/>
          </a:prstGeom>
          <a:ln>
            <a:headEnd/>
            <a:tailEnd/>
          </a:ln>
        </p:spPr>
        <p:style>
          <a:lnRef idx="2">
            <a:schemeClr val="accent3">
              <a:shade val="50000"/>
            </a:schemeClr>
          </a:lnRef>
          <a:fillRef idx="1002">
            <a:schemeClr val="dk2"/>
          </a:fillRef>
          <a:effectRef idx="0">
            <a:schemeClr val="accent3"/>
          </a:effectRef>
          <a:fontRef idx="minor">
            <a:schemeClr val="lt1"/>
          </a:fontRef>
        </p:style>
        <p:txBody>
          <a:bodyPr wrap="none" anchor="ctr"/>
          <a:lstStyle/>
          <a:p>
            <a:pPr algn="ctr"/>
            <a:r>
              <a:rPr lang="ar-OM" sz="3600" dirty="0" smtClean="0">
                <a:solidFill>
                  <a:sysClr val="windowText" lastClr="000000"/>
                </a:solidFill>
              </a:rPr>
              <a:t>هيكل وبنية الوثيقة فلسفة التعليم في سلطنة عُمان</a:t>
            </a:r>
            <a:endParaRPr lang="ar-OM" sz="3600" dirty="0">
              <a:solidFill>
                <a:sysClr val="windowText" lastClr="000000"/>
              </a:solidFill>
            </a:endParaRPr>
          </a:p>
        </p:txBody>
      </p:sp>
      <p:sp>
        <p:nvSpPr>
          <p:cNvPr id="12" name="مستطيل مستدير الزوايا 11"/>
          <p:cNvSpPr/>
          <p:nvPr/>
        </p:nvSpPr>
        <p:spPr>
          <a:xfrm>
            <a:off x="1547664" y="1676400"/>
            <a:ext cx="5976664" cy="533400"/>
          </a:xfrm>
          <a:prstGeom prst="roundRect">
            <a:avLst/>
          </a:prstGeom>
        </p:spPr>
        <p:style>
          <a:lnRef idx="2">
            <a:schemeClr val="accent1"/>
          </a:lnRef>
          <a:fillRef idx="1002">
            <a:schemeClr val="lt1"/>
          </a:fillRef>
          <a:effectRef idx="0">
            <a:schemeClr val="accent1"/>
          </a:effectRef>
          <a:fontRef idx="minor">
            <a:schemeClr val="dk1"/>
          </a:fontRef>
        </p:style>
        <p:txBody>
          <a:bodyPr rtlCol="0" anchor="ctr"/>
          <a:lstStyle/>
          <a:p>
            <a:pPr algn="ctr"/>
            <a:r>
              <a:rPr lang="ar-OM" sz="3200" b="1" dirty="0" smtClean="0">
                <a:latin typeface="AvantGarde" pitchFamily="34" charset="0"/>
              </a:rPr>
              <a:t>أولاً: </a:t>
            </a:r>
            <a:r>
              <a:rPr lang="ar-SA" sz="3200" b="1" dirty="0" smtClean="0">
                <a:latin typeface="AvantGarde" pitchFamily="34" charset="0"/>
              </a:rPr>
              <a:t>مصادر </a:t>
            </a:r>
            <a:r>
              <a:rPr lang="ar-SA" sz="3200" b="1" dirty="0">
                <a:latin typeface="AvantGarde" pitchFamily="34" charset="0"/>
              </a:rPr>
              <a:t>فلسفة التعليم في سلطنة </a:t>
            </a:r>
            <a:r>
              <a:rPr lang="ar-SA" sz="3200" b="1" dirty="0" smtClean="0">
                <a:latin typeface="AvantGarde" pitchFamily="34" charset="0"/>
              </a:rPr>
              <a:t>عُمان</a:t>
            </a:r>
            <a:endParaRPr lang="en-US" sz="3200" dirty="0"/>
          </a:p>
        </p:txBody>
      </p:sp>
      <p:sp>
        <p:nvSpPr>
          <p:cNvPr id="10" name="مربع نص 9">
            <a:hlinkClick r:id="rId3" action="ppaction://hlinksldjump"/>
          </p:cNvPr>
          <p:cNvSpPr txBox="1"/>
          <p:nvPr/>
        </p:nvSpPr>
        <p:spPr>
          <a:xfrm>
            <a:off x="4499992" y="6453336"/>
            <a:ext cx="1728192" cy="369332"/>
          </a:xfrm>
          <a:prstGeom prst="rect">
            <a:avLst/>
          </a:prstGeom>
          <a:noFill/>
        </p:spPr>
        <p:txBody>
          <a:bodyPr wrap="square" rtlCol="1">
            <a:spAutoFit/>
          </a:bodyPr>
          <a:lstStyle/>
          <a:p>
            <a:pPr algn="ctr"/>
            <a:r>
              <a:rPr lang="ar-OM" b="1" dirty="0" smtClean="0">
                <a:solidFill>
                  <a:srgbClr val="FF0000"/>
                </a:solidFill>
                <a:latin typeface="AvantGarde" pitchFamily="34" charset="0"/>
                <a:cs typeface="+mj-cs"/>
              </a:rPr>
              <a:t>مبادئ </a:t>
            </a:r>
            <a:r>
              <a:rPr lang="ar-SA" b="1" dirty="0" smtClean="0">
                <a:solidFill>
                  <a:srgbClr val="FF0000"/>
                </a:solidFill>
                <a:latin typeface="AvantGarde" pitchFamily="34" charset="0"/>
                <a:cs typeface="+mj-cs"/>
              </a:rPr>
              <a:t>فلسفة التعليم</a:t>
            </a:r>
            <a:r>
              <a:rPr lang="ar-OM" b="1" dirty="0" smtClean="0">
                <a:solidFill>
                  <a:srgbClr val="FF0000"/>
                </a:solidFill>
                <a:latin typeface="AvantGarde" pitchFamily="34" charset="0"/>
                <a:cs typeface="+mj-cs"/>
              </a:rPr>
              <a:t> </a:t>
            </a:r>
            <a:endParaRPr lang="ar-OM" b="1" dirty="0">
              <a:solidFill>
                <a:srgbClr val="FF0000"/>
              </a:solidFill>
              <a:cs typeface="+mj-cs"/>
            </a:endParaRPr>
          </a:p>
        </p:txBody>
      </p:sp>
    </p:spTree>
    <p:extLst>
      <p:ext uri="{BB962C8B-B14F-4D97-AF65-F5344CB8AC3E}">
        <p14:creationId xmlns:p14="http://schemas.microsoft.com/office/powerpoint/2010/main" val="21121885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154123" y="26770"/>
            <a:ext cx="9144000" cy="6857463"/>
          </a:xfrm>
          <a:prstGeom prst="rect">
            <a:avLst/>
          </a:prstGeom>
        </p:spPr>
      </p:pic>
      <p:sp>
        <p:nvSpPr>
          <p:cNvPr id="35" name="Title 1"/>
          <p:cNvSpPr>
            <a:spLocks noGrp="1"/>
          </p:cNvSpPr>
          <p:nvPr>
            <p:ph type="ctrTitle"/>
          </p:nvPr>
        </p:nvSpPr>
        <p:spPr>
          <a:xfrm>
            <a:off x="728272" y="152400"/>
            <a:ext cx="7772400" cy="838200"/>
          </a:xfrm>
          <a:ln>
            <a:solidFill>
              <a:schemeClr val="bg1"/>
            </a:solidFill>
          </a:ln>
          <a:effectLst/>
        </p:spPr>
        <p:style>
          <a:lnRef idx="2">
            <a:schemeClr val="accent1"/>
          </a:lnRef>
          <a:fillRef idx="1">
            <a:schemeClr val="lt1"/>
          </a:fillRef>
          <a:effectRef idx="0">
            <a:schemeClr val="accent1"/>
          </a:effectRef>
          <a:fontRef idx="minor">
            <a:schemeClr val="dk1"/>
          </a:fontRef>
        </p:style>
        <p:txBody>
          <a:bodyPr>
            <a:noAutofit/>
          </a:bodyPr>
          <a:lstStyle/>
          <a:p>
            <a:r>
              <a:rPr lang="ar-OM" sz="4000" b="1" dirty="0" smtClean="0">
                <a:ln>
                  <a:solidFill>
                    <a:srgbClr val="99CCFF"/>
                  </a:solidFill>
                </a:ln>
                <a:effectLst>
                  <a:glow rad="63500">
                    <a:schemeClr val="accent1">
                      <a:satMod val="175000"/>
                      <a:alpha val="40000"/>
                    </a:schemeClr>
                  </a:glow>
                </a:effectLst>
                <a:latin typeface=" Abdoullah Ashgar EL-kharef" pitchFamily="2" charset="-78"/>
                <a:cs typeface="+mj-cs"/>
              </a:rPr>
              <a:t>مشروع وثيقة فلسفة التعليم في سلطنة عُمان</a:t>
            </a:r>
            <a:endParaRPr lang="en-US" sz="4000" b="1" dirty="0">
              <a:ln>
                <a:solidFill>
                  <a:srgbClr val="99CCFF"/>
                </a:solidFill>
              </a:ln>
              <a:effectLst>
                <a:glow rad="63500">
                  <a:schemeClr val="accent1">
                    <a:satMod val="175000"/>
                    <a:alpha val="40000"/>
                  </a:schemeClr>
                </a:glow>
              </a:effectLst>
              <a:latin typeface=" Abdoullah Ashgar EL-kharef" pitchFamily="2" charset="-78"/>
              <a:cs typeface="+mj-cs"/>
            </a:endParaRPr>
          </a:p>
        </p:txBody>
      </p:sp>
      <p:sp>
        <p:nvSpPr>
          <p:cNvPr id="2" name="مستطيل مستدير الزوايا 1"/>
          <p:cNvSpPr/>
          <p:nvPr/>
        </p:nvSpPr>
        <p:spPr>
          <a:xfrm>
            <a:off x="4762500" y="3048000"/>
            <a:ext cx="4152901" cy="45693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r"/>
            <a:r>
              <a:rPr lang="ar-OM" sz="2400" dirty="0">
                <a:ln>
                  <a:solidFill>
                    <a:schemeClr val="tx1"/>
                  </a:solidFill>
                </a:ln>
                <a:cs typeface="+mj-cs"/>
                <a:hlinkClick r:id="rId3" action="ppaction://hlinksldjump"/>
              </a:rPr>
              <a:t>خامساً: التربية من أجل التنمية المستدامة</a:t>
            </a:r>
            <a:endParaRPr lang="en-US" sz="2400" dirty="0">
              <a:ln>
                <a:solidFill>
                  <a:schemeClr val="tx1"/>
                </a:solidFill>
              </a:ln>
              <a:cs typeface="+mj-cs"/>
            </a:endParaRPr>
          </a:p>
        </p:txBody>
      </p:sp>
      <p:sp>
        <p:nvSpPr>
          <p:cNvPr id="8" name="سهم إلى اليمين 7">
            <a:hlinkClick r:id="rId4" action="ppaction://hlinksldjump"/>
          </p:cNvPr>
          <p:cNvSpPr/>
          <p:nvPr/>
        </p:nvSpPr>
        <p:spPr>
          <a:xfrm>
            <a:off x="8174336" y="637336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29"/>
          <p:cNvSpPr>
            <a:spLocks noChangeArrowheads="1"/>
          </p:cNvSpPr>
          <p:nvPr/>
        </p:nvSpPr>
        <p:spPr bwMode="auto">
          <a:xfrm>
            <a:off x="539552" y="836712"/>
            <a:ext cx="8208912" cy="533400"/>
          </a:xfrm>
          <a:prstGeom prst="ellipse">
            <a:avLst/>
          </a:prstGeom>
          <a:ln>
            <a:headEnd/>
            <a:tailEnd/>
          </a:ln>
        </p:spPr>
        <p:style>
          <a:lnRef idx="2">
            <a:schemeClr val="accent3">
              <a:shade val="50000"/>
            </a:schemeClr>
          </a:lnRef>
          <a:fillRef idx="1002">
            <a:schemeClr val="dk2"/>
          </a:fillRef>
          <a:effectRef idx="0">
            <a:schemeClr val="accent3"/>
          </a:effectRef>
          <a:fontRef idx="minor">
            <a:schemeClr val="lt1"/>
          </a:fontRef>
        </p:style>
        <p:txBody>
          <a:bodyPr wrap="none" anchor="ctr"/>
          <a:lstStyle/>
          <a:p>
            <a:pPr algn="ctr"/>
            <a:r>
              <a:rPr lang="ar-OM" sz="3600" dirty="0" smtClean="0">
                <a:solidFill>
                  <a:sysClr val="windowText" lastClr="000000"/>
                </a:solidFill>
              </a:rPr>
              <a:t>هيكل وبنية الوثيقة فلسفة التعليم في سلطنة عُمان</a:t>
            </a:r>
            <a:endParaRPr lang="ar-OM" sz="3600" dirty="0">
              <a:solidFill>
                <a:sysClr val="windowText" lastClr="000000"/>
              </a:solidFill>
            </a:endParaRPr>
          </a:p>
        </p:txBody>
      </p:sp>
      <p:sp>
        <p:nvSpPr>
          <p:cNvPr id="12" name="مستطيل مستدير الزوايا 11"/>
          <p:cNvSpPr/>
          <p:nvPr/>
        </p:nvSpPr>
        <p:spPr>
          <a:xfrm>
            <a:off x="1691680" y="1524000"/>
            <a:ext cx="6192688" cy="533400"/>
          </a:xfrm>
          <a:prstGeom prst="roundRect">
            <a:avLst/>
          </a:prstGeom>
        </p:spPr>
        <p:style>
          <a:lnRef idx="2">
            <a:schemeClr val="accent1"/>
          </a:lnRef>
          <a:fillRef idx="1002">
            <a:schemeClr val="lt1"/>
          </a:fillRef>
          <a:effectRef idx="0">
            <a:schemeClr val="accent1"/>
          </a:effectRef>
          <a:fontRef idx="minor">
            <a:schemeClr val="dk1"/>
          </a:fontRef>
        </p:style>
        <p:txBody>
          <a:bodyPr rtlCol="0" anchor="ctr"/>
          <a:lstStyle/>
          <a:p>
            <a:pPr algn="ctr"/>
            <a:r>
              <a:rPr lang="ar-OM" sz="2800" b="1" dirty="0" smtClean="0">
                <a:latin typeface="AvantGarde" pitchFamily="34" charset="0"/>
              </a:rPr>
              <a:t>ثانياً: مبادئ </a:t>
            </a:r>
            <a:r>
              <a:rPr lang="ar-SA" sz="2800" b="1" dirty="0" smtClean="0">
                <a:latin typeface="AvantGarde" pitchFamily="34" charset="0"/>
              </a:rPr>
              <a:t>فلسفة التعليم</a:t>
            </a:r>
            <a:r>
              <a:rPr lang="ar-OM" sz="2800" b="1" dirty="0" smtClean="0">
                <a:latin typeface="AvantGarde" pitchFamily="34" charset="0"/>
              </a:rPr>
              <a:t> وأهدافها</a:t>
            </a:r>
            <a:r>
              <a:rPr lang="ar-SA" sz="2800" b="1" dirty="0" smtClean="0">
                <a:latin typeface="AvantGarde" pitchFamily="34" charset="0"/>
              </a:rPr>
              <a:t> </a:t>
            </a:r>
            <a:r>
              <a:rPr lang="ar-SA" sz="2800" b="1" dirty="0">
                <a:latin typeface="AvantGarde" pitchFamily="34" charset="0"/>
              </a:rPr>
              <a:t>في سلطنة </a:t>
            </a:r>
            <a:r>
              <a:rPr lang="ar-SA" sz="2800" b="1" dirty="0" smtClean="0">
                <a:latin typeface="AvantGarde" pitchFamily="34" charset="0"/>
              </a:rPr>
              <a:t>عُمان</a:t>
            </a:r>
            <a:endParaRPr lang="en-US" sz="2800" dirty="0"/>
          </a:p>
        </p:txBody>
      </p:sp>
      <p:sp>
        <p:nvSpPr>
          <p:cNvPr id="9" name="مستطيل مستدير الزوايا 8"/>
          <p:cNvSpPr/>
          <p:nvPr/>
        </p:nvSpPr>
        <p:spPr>
          <a:xfrm>
            <a:off x="4762501" y="3581400"/>
            <a:ext cx="4152900" cy="381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lvl="0" algn="r">
              <a:buNone/>
            </a:pPr>
            <a:r>
              <a:rPr lang="ar-OM" sz="2400" dirty="0">
                <a:ln>
                  <a:solidFill>
                    <a:schemeClr val="tx1"/>
                  </a:solidFill>
                </a:ln>
                <a:cs typeface="+mj-cs"/>
                <a:hlinkClick r:id="rId5" action="ppaction://hlinksldjump"/>
              </a:rPr>
              <a:t>سابعاً: التعليم مسؤولية وشراكة وطنية</a:t>
            </a:r>
            <a:endParaRPr lang="en-US" sz="2400" dirty="0">
              <a:cs typeface="+mj-cs"/>
            </a:endParaRPr>
          </a:p>
        </p:txBody>
      </p:sp>
      <p:sp>
        <p:nvSpPr>
          <p:cNvPr id="10" name="مستطيل مستدير الزوايا 9"/>
          <p:cNvSpPr/>
          <p:nvPr/>
        </p:nvSpPr>
        <p:spPr>
          <a:xfrm>
            <a:off x="4762501" y="4038600"/>
            <a:ext cx="4152900" cy="533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lvl="0" algn="r">
              <a:buNone/>
            </a:pPr>
            <a:r>
              <a:rPr lang="ar-OM" sz="2400" dirty="0">
                <a:ln>
                  <a:solidFill>
                    <a:schemeClr val="tx1"/>
                  </a:solidFill>
                </a:ln>
                <a:cs typeface="+mj-cs"/>
                <a:hlinkClick r:id="rId6" action="ppaction://hlinksldjump"/>
              </a:rPr>
              <a:t>تاسعاً: التربية من أجل السلام والتسامح</a:t>
            </a:r>
            <a:endParaRPr lang="en-US" sz="2400" dirty="0">
              <a:cs typeface="+mj-cs"/>
            </a:endParaRPr>
          </a:p>
        </p:txBody>
      </p:sp>
      <p:sp>
        <p:nvSpPr>
          <p:cNvPr id="11" name="مستطيل مستدير الزوايا 10"/>
          <p:cNvSpPr/>
          <p:nvPr/>
        </p:nvSpPr>
        <p:spPr>
          <a:xfrm>
            <a:off x="4800600" y="4648200"/>
            <a:ext cx="4114801" cy="533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lvl="0" algn="r">
              <a:buNone/>
            </a:pPr>
            <a:r>
              <a:rPr lang="ar-OM" sz="2400" dirty="0">
                <a:ln>
                  <a:solidFill>
                    <a:schemeClr val="tx1"/>
                  </a:solidFill>
                </a:ln>
                <a:solidFill>
                  <a:schemeClr val="tx1">
                    <a:lumMod val="95000"/>
                    <a:lumOff val="5000"/>
                  </a:schemeClr>
                </a:solidFill>
                <a:cs typeface="+mj-cs"/>
                <a:hlinkClick r:id="rId7" action="ppaction://hlinksldjump"/>
              </a:rPr>
              <a:t>حادي عشر: تعليم عالي الجودة للجميع</a:t>
            </a:r>
            <a:endParaRPr lang="en-US" sz="2400" dirty="0">
              <a:cs typeface="+mj-cs"/>
            </a:endParaRPr>
          </a:p>
        </p:txBody>
      </p:sp>
      <p:sp>
        <p:nvSpPr>
          <p:cNvPr id="13" name="مستطيل مستدير الزوايا 12"/>
          <p:cNvSpPr/>
          <p:nvPr/>
        </p:nvSpPr>
        <p:spPr>
          <a:xfrm>
            <a:off x="389119" y="2133600"/>
            <a:ext cx="4191626" cy="381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r"/>
            <a:r>
              <a:rPr lang="ar-OM" sz="2400" dirty="0">
                <a:ln>
                  <a:solidFill>
                    <a:schemeClr val="tx1"/>
                  </a:solidFill>
                </a:ln>
                <a:solidFill>
                  <a:schemeClr val="tx1"/>
                </a:solidFill>
                <a:cs typeface="+mj-cs"/>
                <a:hlinkClick r:id="rId8" action="ppaction://hlinksldjump"/>
              </a:rPr>
              <a:t>ثانياً: الهوية والمواطنة</a:t>
            </a:r>
            <a:endParaRPr lang="en-US" sz="2400" dirty="0">
              <a:ln>
                <a:solidFill>
                  <a:schemeClr val="tx1"/>
                </a:solidFill>
              </a:ln>
              <a:solidFill>
                <a:schemeClr val="tx1"/>
              </a:solidFill>
              <a:cs typeface="+mj-cs"/>
            </a:endParaRPr>
          </a:p>
        </p:txBody>
      </p:sp>
      <p:sp>
        <p:nvSpPr>
          <p:cNvPr id="14" name="مستطيل مستدير الزوايا 13"/>
          <p:cNvSpPr/>
          <p:nvPr/>
        </p:nvSpPr>
        <p:spPr>
          <a:xfrm>
            <a:off x="381000" y="2590800"/>
            <a:ext cx="4199744" cy="381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lvl="0" algn="r">
              <a:buNone/>
            </a:pPr>
            <a:r>
              <a:rPr lang="ar-OM" sz="2400" dirty="0">
                <a:ln>
                  <a:solidFill>
                    <a:schemeClr val="tx1"/>
                  </a:solidFill>
                </a:ln>
                <a:solidFill>
                  <a:schemeClr val="tx1"/>
                </a:solidFill>
                <a:cs typeface="+mj-cs"/>
                <a:hlinkClick r:id="rId9" action="ppaction://hlinksldjump"/>
              </a:rPr>
              <a:t>رابعاً: القيم والسلوكيات الحميدة</a:t>
            </a:r>
            <a:endParaRPr lang="en-US" sz="2400" dirty="0">
              <a:ln>
                <a:solidFill>
                  <a:schemeClr val="tx1"/>
                </a:solidFill>
              </a:ln>
              <a:solidFill>
                <a:schemeClr val="tx1"/>
              </a:solidFill>
              <a:cs typeface="+mj-cs"/>
            </a:endParaRPr>
          </a:p>
        </p:txBody>
      </p:sp>
      <p:sp>
        <p:nvSpPr>
          <p:cNvPr id="15" name="مستطيل مستدير الزوايا 14"/>
          <p:cNvSpPr/>
          <p:nvPr/>
        </p:nvSpPr>
        <p:spPr>
          <a:xfrm>
            <a:off x="381000" y="3048000"/>
            <a:ext cx="4199744" cy="45693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r"/>
            <a:r>
              <a:rPr lang="ar-OM" sz="2400" dirty="0">
                <a:ln>
                  <a:solidFill>
                    <a:schemeClr val="tx1"/>
                  </a:solidFill>
                </a:ln>
                <a:solidFill>
                  <a:schemeClr val="tx1"/>
                </a:solidFill>
                <a:cs typeface="+mj-cs"/>
                <a:hlinkClick r:id="rId10" action="ppaction://hlinksldjump"/>
              </a:rPr>
              <a:t>سادساً: المسؤولية والمحاسبة</a:t>
            </a:r>
            <a:endParaRPr lang="en-US" sz="2400" dirty="0">
              <a:ln>
                <a:solidFill>
                  <a:schemeClr val="tx1"/>
                </a:solidFill>
              </a:ln>
              <a:solidFill>
                <a:schemeClr val="tx1"/>
              </a:solidFill>
              <a:cs typeface="+mj-cs"/>
            </a:endParaRPr>
          </a:p>
        </p:txBody>
      </p:sp>
      <p:sp>
        <p:nvSpPr>
          <p:cNvPr id="16" name="مستطيل مستدير الزوايا 15"/>
          <p:cNvSpPr/>
          <p:nvPr/>
        </p:nvSpPr>
        <p:spPr>
          <a:xfrm>
            <a:off x="405984" y="3581400"/>
            <a:ext cx="4174760" cy="381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lvl="0" algn="r">
              <a:buNone/>
            </a:pPr>
            <a:r>
              <a:rPr lang="ar-OM" sz="2400" dirty="0">
                <a:ln>
                  <a:solidFill>
                    <a:schemeClr val="tx1"/>
                  </a:solidFill>
                </a:ln>
                <a:solidFill>
                  <a:schemeClr val="tx1"/>
                </a:solidFill>
                <a:cs typeface="+mj-cs"/>
                <a:hlinkClick r:id="rId11" action="ppaction://hlinksldjump"/>
              </a:rPr>
              <a:t>ثامناً: التربية على حقوق الإنسان</a:t>
            </a:r>
            <a:endParaRPr lang="en-US" sz="2400" dirty="0">
              <a:ln>
                <a:solidFill>
                  <a:schemeClr val="tx1"/>
                </a:solidFill>
              </a:ln>
              <a:solidFill>
                <a:schemeClr val="tx1"/>
              </a:solidFill>
              <a:cs typeface="+mj-cs"/>
            </a:endParaRPr>
          </a:p>
        </p:txBody>
      </p:sp>
      <p:sp>
        <p:nvSpPr>
          <p:cNvPr id="17" name="مستطيل مستدير الزوايا 16"/>
          <p:cNvSpPr/>
          <p:nvPr/>
        </p:nvSpPr>
        <p:spPr>
          <a:xfrm>
            <a:off x="405984" y="4038600"/>
            <a:ext cx="4174761" cy="533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r"/>
            <a:r>
              <a:rPr lang="ar-OM" sz="2400" dirty="0" smtClean="0">
                <a:ln>
                  <a:solidFill>
                    <a:schemeClr val="tx1"/>
                  </a:solidFill>
                </a:ln>
                <a:solidFill>
                  <a:schemeClr val="tx1"/>
                </a:solidFill>
                <a:cs typeface="+mj-cs"/>
                <a:hlinkClick r:id="rId12" action="ppaction://hlinksldjump"/>
              </a:rPr>
              <a:t>عاشراً</a:t>
            </a:r>
            <a:r>
              <a:rPr lang="ar-OM" sz="2400" dirty="0">
                <a:ln>
                  <a:solidFill>
                    <a:schemeClr val="tx1"/>
                  </a:solidFill>
                </a:ln>
                <a:solidFill>
                  <a:schemeClr val="tx1"/>
                </a:solidFill>
                <a:cs typeface="+mj-cs"/>
                <a:hlinkClick r:id="rId12" action="ppaction://hlinksldjump"/>
              </a:rPr>
              <a:t>: التربية على مبدأ الشورى</a:t>
            </a:r>
            <a:endParaRPr lang="en-US" sz="2400" dirty="0">
              <a:ln>
                <a:solidFill>
                  <a:schemeClr val="tx1"/>
                </a:solidFill>
              </a:ln>
              <a:solidFill>
                <a:schemeClr val="tx1"/>
              </a:solidFill>
              <a:cs typeface="+mj-cs"/>
            </a:endParaRPr>
          </a:p>
        </p:txBody>
      </p:sp>
      <p:sp>
        <p:nvSpPr>
          <p:cNvPr id="18" name="مستطيل مستدير الزوايا 17"/>
          <p:cNvSpPr/>
          <p:nvPr/>
        </p:nvSpPr>
        <p:spPr>
          <a:xfrm>
            <a:off x="414727" y="4648200"/>
            <a:ext cx="4199745" cy="533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lvl="0" algn="r">
              <a:buNone/>
            </a:pPr>
            <a:r>
              <a:rPr lang="ar-OM" sz="2400" dirty="0">
                <a:ln>
                  <a:solidFill>
                    <a:schemeClr val="tx1"/>
                  </a:solidFill>
                </a:ln>
                <a:cs typeface="+mj-cs"/>
                <a:hlinkClick r:id="rId13" action="ppaction://hlinksldjump"/>
              </a:rPr>
              <a:t>ثاني عشر: التعلم مدى الحياة</a:t>
            </a:r>
            <a:endParaRPr lang="en-US" sz="2400" dirty="0">
              <a:ln>
                <a:solidFill>
                  <a:schemeClr val="tx1"/>
                </a:solidFill>
              </a:ln>
              <a:cs typeface="+mj-cs"/>
            </a:endParaRPr>
          </a:p>
        </p:txBody>
      </p:sp>
      <p:sp>
        <p:nvSpPr>
          <p:cNvPr id="19" name="مستطيل مستدير الزوايا 18"/>
          <p:cNvSpPr/>
          <p:nvPr/>
        </p:nvSpPr>
        <p:spPr>
          <a:xfrm>
            <a:off x="4800600" y="5257800"/>
            <a:ext cx="4114801" cy="381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lvl="0" algn="r">
              <a:buNone/>
            </a:pPr>
            <a:r>
              <a:rPr lang="ar-OM" sz="2400" dirty="0" smtClean="0">
                <a:ln>
                  <a:solidFill>
                    <a:schemeClr val="tx1"/>
                  </a:solidFill>
                </a:ln>
                <a:solidFill>
                  <a:schemeClr val="tx1">
                    <a:lumMod val="95000"/>
                    <a:lumOff val="5000"/>
                  </a:schemeClr>
                </a:solidFill>
                <a:cs typeface="+mj-cs"/>
                <a:hlinkClick r:id="rId14" action="ppaction://hlinksldjump"/>
              </a:rPr>
              <a:t>ثالث عشر: العلم والعمل</a:t>
            </a:r>
            <a:endParaRPr lang="en-US" sz="2400" dirty="0">
              <a:ln>
                <a:solidFill>
                  <a:schemeClr val="tx1"/>
                </a:solidFill>
              </a:ln>
              <a:solidFill>
                <a:schemeClr val="tx1">
                  <a:lumMod val="95000"/>
                  <a:lumOff val="5000"/>
                </a:schemeClr>
              </a:solidFill>
              <a:cs typeface="+mj-cs"/>
            </a:endParaRPr>
          </a:p>
        </p:txBody>
      </p:sp>
      <p:sp>
        <p:nvSpPr>
          <p:cNvPr id="20" name="مستطيل مستدير الزوايا 19"/>
          <p:cNvSpPr/>
          <p:nvPr/>
        </p:nvSpPr>
        <p:spPr>
          <a:xfrm>
            <a:off x="381000" y="5257800"/>
            <a:ext cx="4233472" cy="381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lvl="0" algn="r">
              <a:buNone/>
            </a:pPr>
            <a:r>
              <a:rPr lang="ar-OM" sz="2400" dirty="0">
                <a:ln>
                  <a:solidFill>
                    <a:schemeClr val="tx1"/>
                  </a:solidFill>
                </a:ln>
                <a:solidFill>
                  <a:schemeClr val="tx1"/>
                </a:solidFill>
                <a:cs typeface="+mj-cs"/>
                <a:hlinkClick r:id="rId15" action="ppaction://hlinksldjump"/>
              </a:rPr>
              <a:t/>
            </a:r>
            <a:br>
              <a:rPr lang="ar-OM" sz="2400" dirty="0">
                <a:ln>
                  <a:solidFill>
                    <a:schemeClr val="tx1"/>
                  </a:solidFill>
                </a:ln>
                <a:solidFill>
                  <a:schemeClr val="tx1"/>
                </a:solidFill>
                <a:cs typeface="+mj-cs"/>
                <a:hlinkClick r:id="rId15" action="ppaction://hlinksldjump"/>
              </a:rPr>
            </a:br>
            <a:r>
              <a:rPr lang="ar-OM" sz="2400" dirty="0">
                <a:ln>
                  <a:solidFill>
                    <a:schemeClr val="tx1"/>
                  </a:solidFill>
                </a:ln>
                <a:solidFill>
                  <a:schemeClr val="tx1">
                    <a:lumMod val="95000"/>
                    <a:lumOff val="5000"/>
                  </a:schemeClr>
                </a:solidFill>
                <a:cs typeface="+mj-cs"/>
                <a:hlinkClick r:id="rId15" action="ppaction://hlinksldjump"/>
              </a:rPr>
              <a:t>رابع عشر: التفكير والبحث العلمي</a:t>
            </a:r>
            <a:r>
              <a:rPr lang="en-US" sz="2400" dirty="0">
                <a:ln>
                  <a:solidFill>
                    <a:schemeClr val="tx1"/>
                  </a:solidFill>
                </a:ln>
                <a:solidFill>
                  <a:schemeClr val="tx1">
                    <a:lumMod val="95000"/>
                    <a:lumOff val="5000"/>
                  </a:schemeClr>
                </a:solidFill>
                <a:cs typeface="+mj-cs"/>
                <a:hlinkClick r:id="rId15" action="ppaction://hlinksldjump"/>
              </a:rPr>
              <a:t/>
            </a:r>
            <a:br>
              <a:rPr lang="en-US" sz="2400" dirty="0">
                <a:ln>
                  <a:solidFill>
                    <a:schemeClr val="tx1"/>
                  </a:solidFill>
                </a:ln>
                <a:solidFill>
                  <a:schemeClr val="tx1">
                    <a:lumMod val="95000"/>
                    <a:lumOff val="5000"/>
                  </a:schemeClr>
                </a:solidFill>
                <a:cs typeface="+mj-cs"/>
                <a:hlinkClick r:id="rId15" action="ppaction://hlinksldjump"/>
              </a:rPr>
            </a:br>
            <a:endParaRPr lang="en-US" sz="2400" dirty="0">
              <a:ln>
                <a:solidFill>
                  <a:schemeClr val="tx1"/>
                </a:solidFill>
              </a:ln>
              <a:solidFill>
                <a:schemeClr val="tx1">
                  <a:lumMod val="95000"/>
                  <a:lumOff val="5000"/>
                </a:schemeClr>
              </a:solidFill>
              <a:cs typeface="+mj-cs"/>
            </a:endParaRPr>
          </a:p>
        </p:txBody>
      </p:sp>
      <p:sp>
        <p:nvSpPr>
          <p:cNvPr id="21" name="مستطيل مستدير الزوايا 20"/>
          <p:cNvSpPr/>
          <p:nvPr/>
        </p:nvSpPr>
        <p:spPr>
          <a:xfrm>
            <a:off x="4762501" y="2133600"/>
            <a:ext cx="4152899" cy="381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lvl="0" algn="r">
              <a:buNone/>
            </a:pPr>
            <a:r>
              <a:rPr lang="ar-OM" sz="2400" u="sng" dirty="0" smtClean="0">
                <a:ln>
                  <a:solidFill>
                    <a:srgbClr val="FFC000"/>
                  </a:solidFill>
                </a:ln>
                <a:solidFill>
                  <a:schemeClr val="tx2">
                    <a:lumMod val="60000"/>
                    <a:lumOff val="40000"/>
                  </a:schemeClr>
                </a:solidFill>
                <a:cs typeface="+mj-cs"/>
                <a:hlinkClick r:id="rId16" action="ppaction://hlinksldjump"/>
              </a:rPr>
              <a:t/>
            </a:r>
            <a:br>
              <a:rPr lang="ar-OM" sz="2400" u="sng" dirty="0" smtClean="0">
                <a:ln>
                  <a:solidFill>
                    <a:srgbClr val="FFC000"/>
                  </a:solidFill>
                </a:ln>
                <a:solidFill>
                  <a:schemeClr val="tx2">
                    <a:lumMod val="60000"/>
                    <a:lumOff val="40000"/>
                  </a:schemeClr>
                </a:solidFill>
                <a:cs typeface="+mj-cs"/>
                <a:hlinkClick r:id="rId16" action="ppaction://hlinksldjump"/>
              </a:rPr>
            </a:br>
            <a:r>
              <a:rPr lang="ar-OM" sz="2400" u="sng" dirty="0">
                <a:ln>
                  <a:solidFill>
                    <a:schemeClr val="tx1"/>
                  </a:solidFill>
                </a:ln>
                <a:solidFill>
                  <a:schemeClr val="tx1"/>
                </a:solidFill>
                <a:cs typeface="+mj-cs"/>
                <a:hlinkClick r:id="rId16" action="ppaction://hlinksldjump"/>
              </a:rPr>
              <a:t>أولاً: النمو المتكامل للمتعلم</a:t>
            </a:r>
            <a:r>
              <a:rPr lang="en-US" sz="2400" u="sng" dirty="0" smtClean="0">
                <a:ln>
                  <a:solidFill>
                    <a:srgbClr val="FFC000"/>
                  </a:solidFill>
                </a:ln>
                <a:solidFill>
                  <a:schemeClr val="tx2">
                    <a:lumMod val="60000"/>
                    <a:lumOff val="40000"/>
                  </a:schemeClr>
                </a:solidFill>
                <a:cs typeface="+mj-cs"/>
                <a:hlinkClick r:id="rId16" action="ppaction://hlinksldjump"/>
              </a:rPr>
              <a:t/>
            </a:r>
            <a:br>
              <a:rPr lang="en-US" sz="2400" u="sng" dirty="0" smtClean="0">
                <a:ln>
                  <a:solidFill>
                    <a:srgbClr val="FFC000"/>
                  </a:solidFill>
                </a:ln>
                <a:solidFill>
                  <a:schemeClr val="tx2">
                    <a:lumMod val="60000"/>
                    <a:lumOff val="40000"/>
                  </a:schemeClr>
                </a:solidFill>
                <a:cs typeface="+mj-cs"/>
                <a:hlinkClick r:id="rId16" action="ppaction://hlinksldjump"/>
              </a:rPr>
            </a:br>
            <a:endParaRPr lang="en-US" sz="2400" u="sng" dirty="0">
              <a:cs typeface="+mj-cs"/>
            </a:endParaRPr>
          </a:p>
        </p:txBody>
      </p:sp>
      <p:sp>
        <p:nvSpPr>
          <p:cNvPr id="22" name="مستطيل مستدير الزوايا 21"/>
          <p:cNvSpPr/>
          <p:nvPr/>
        </p:nvSpPr>
        <p:spPr>
          <a:xfrm>
            <a:off x="4762501" y="2590800"/>
            <a:ext cx="4152900" cy="381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lvl="0" algn="r">
              <a:buNone/>
            </a:pPr>
            <a:r>
              <a:rPr lang="ar-OM" sz="2400" dirty="0">
                <a:ln>
                  <a:solidFill>
                    <a:schemeClr val="tx1"/>
                  </a:solidFill>
                </a:ln>
                <a:solidFill>
                  <a:schemeClr val="tx1"/>
                </a:solidFill>
                <a:cs typeface="+mj-cs"/>
                <a:hlinkClick r:id="rId17" action="ppaction://hlinksldjump"/>
              </a:rPr>
              <a:t>ثالثاً: العزة والمنعة </a:t>
            </a:r>
            <a:r>
              <a:rPr lang="ar-OM" sz="2400" dirty="0" smtClean="0">
                <a:ln>
                  <a:solidFill>
                    <a:schemeClr val="tx1"/>
                  </a:solidFill>
                </a:ln>
                <a:solidFill>
                  <a:schemeClr val="tx1"/>
                </a:solidFill>
                <a:cs typeface="+mj-cs"/>
                <a:hlinkClick r:id="rId17" action="ppaction://hlinksldjump"/>
              </a:rPr>
              <a:t>الوطنية</a:t>
            </a:r>
            <a:endParaRPr lang="en-US" sz="2400" dirty="0">
              <a:solidFill>
                <a:schemeClr val="tx1"/>
              </a:solidFill>
              <a:cs typeface="+mj-cs"/>
            </a:endParaRPr>
          </a:p>
        </p:txBody>
      </p:sp>
      <p:sp>
        <p:nvSpPr>
          <p:cNvPr id="23" name="مستطيل مستدير الزوايا 22"/>
          <p:cNvSpPr/>
          <p:nvPr/>
        </p:nvSpPr>
        <p:spPr>
          <a:xfrm>
            <a:off x="397864" y="5715000"/>
            <a:ext cx="4233472" cy="762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lvl="0" algn="r">
              <a:buNone/>
            </a:pPr>
            <a:r>
              <a:rPr lang="ar-OM" sz="2400" dirty="0">
                <a:ln>
                  <a:solidFill>
                    <a:schemeClr val="tx1"/>
                  </a:solidFill>
                </a:ln>
                <a:solidFill>
                  <a:schemeClr val="tx1"/>
                </a:solidFill>
                <a:cs typeface="+mj-cs"/>
                <a:hlinkClick r:id="rId18" action="ppaction://hlinksldjump"/>
              </a:rPr>
              <a:t/>
            </a:r>
            <a:br>
              <a:rPr lang="ar-OM" sz="2400" dirty="0">
                <a:ln>
                  <a:solidFill>
                    <a:schemeClr val="tx1"/>
                  </a:solidFill>
                </a:ln>
                <a:solidFill>
                  <a:schemeClr val="tx1"/>
                </a:solidFill>
                <a:cs typeface="+mj-cs"/>
                <a:hlinkClick r:id="rId18" action="ppaction://hlinksldjump"/>
              </a:rPr>
            </a:br>
            <a:r>
              <a:rPr lang="ar-OM" sz="2400" dirty="0">
                <a:ln>
                  <a:solidFill>
                    <a:schemeClr val="tx1"/>
                  </a:solidFill>
                </a:ln>
                <a:solidFill>
                  <a:schemeClr val="tx1">
                    <a:lumMod val="95000"/>
                    <a:lumOff val="5000"/>
                  </a:schemeClr>
                </a:solidFill>
                <a:cs typeface="+mj-cs"/>
                <a:hlinkClick r:id="rId18" action="ppaction://hlinksldjump"/>
              </a:rPr>
              <a:t>سادس عشر: مجتمع المعرفة والتكنولوجيا (التقانة)</a:t>
            </a:r>
            <a:r>
              <a:rPr lang="en-US" sz="2400" dirty="0">
                <a:ln>
                  <a:solidFill>
                    <a:schemeClr val="tx1"/>
                  </a:solidFill>
                </a:ln>
                <a:solidFill>
                  <a:schemeClr val="tx1">
                    <a:lumMod val="95000"/>
                    <a:lumOff val="5000"/>
                  </a:schemeClr>
                </a:solidFill>
                <a:cs typeface="+mj-cs"/>
                <a:hlinkClick r:id="rId18" action="ppaction://hlinksldjump"/>
              </a:rPr>
              <a:t/>
            </a:r>
            <a:br>
              <a:rPr lang="en-US" sz="2400" dirty="0">
                <a:ln>
                  <a:solidFill>
                    <a:schemeClr val="tx1"/>
                  </a:solidFill>
                </a:ln>
                <a:solidFill>
                  <a:schemeClr val="tx1">
                    <a:lumMod val="95000"/>
                    <a:lumOff val="5000"/>
                  </a:schemeClr>
                </a:solidFill>
                <a:cs typeface="+mj-cs"/>
                <a:hlinkClick r:id="rId18" action="ppaction://hlinksldjump"/>
              </a:rPr>
            </a:br>
            <a:endParaRPr lang="en-US" sz="2400" dirty="0">
              <a:ln>
                <a:solidFill>
                  <a:schemeClr val="tx1"/>
                </a:solidFill>
              </a:ln>
              <a:solidFill>
                <a:schemeClr val="tx1">
                  <a:lumMod val="95000"/>
                  <a:lumOff val="5000"/>
                </a:schemeClr>
              </a:solidFill>
              <a:cs typeface="+mj-cs"/>
            </a:endParaRPr>
          </a:p>
        </p:txBody>
      </p:sp>
      <p:sp>
        <p:nvSpPr>
          <p:cNvPr id="24" name="مستطيل مستدير الزوايا 23"/>
          <p:cNvSpPr/>
          <p:nvPr/>
        </p:nvSpPr>
        <p:spPr>
          <a:xfrm>
            <a:off x="4800600" y="5791200"/>
            <a:ext cx="4155086" cy="381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lvl="0" algn="r">
              <a:buNone/>
            </a:pPr>
            <a:r>
              <a:rPr lang="ar-OM" sz="2400" dirty="0">
                <a:ln>
                  <a:solidFill>
                    <a:schemeClr val="tx1"/>
                  </a:solidFill>
                </a:ln>
                <a:solidFill>
                  <a:schemeClr val="tx1"/>
                </a:solidFill>
                <a:cs typeface="+mj-cs"/>
                <a:hlinkClick r:id="rId19" action="ppaction://hlinksldjump"/>
              </a:rPr>
              <a:t/>
            </a:r>
            <a:br>
              <a:rPr lang="ar-OM" sz="2400" dirty="0">
                <a:ln>
                  <a:solidFill>
                    <a:schemeClr val="tx1"/>
                  </a:solidFill>
                </a:ln>
                <a:solidFill>
                  <a:schemeClr val="tx1"/>
                </a:solidFill>
                <a:cs typeface="+mj-cs"/>
                <a:hlinkClick r:id="rId19" action="ppaction://hlinksldjump"/>
              </a:rPr>
            </a:br>
            <a:r>
              <a:rPr lang="ar-OM" sz="2400" dirty="0">
                <a:ln>
                  <a:solidFill>
                    <a:schemeClr val="tx1"/>
                  </a:solidFill>
                </a:ln>
                <a:solidFill>
                  <a:schemeClr val="tx1">
                    <a:lumMod val="95000"/>
                    <a:lumOff val="5000"/>
                  </a:schemeClr>
                </a:solidFill>
                <a:cs typeface="+mj-cs"/>
                <a:hlinkClick r:id="rId19" action="ppaction://hlinksldjump"/>
              </a:rPr>
              <a:t>خامس عشر: الريادة والابتكار</a:t>
            </a:r>
            <a:r>
              <a:rPr lang="en-US" sz="2400" dirty="0">
                <a:ln>
                  <a:solidFill>
                    <a:schemeClr val="tx1"/>
                  </a:solidFill>
                </a:ln>
                <a:solidFill>
                  <a:schemeClr val="tx1">
                    <a:lumMod val="95000"/>
                    <a:lumOff val="5000"/>
                  </a:schemeClr>
                </a:solidFill>
                <a:cs typeface="+mj-cs"/>
                <a:hlinkClick r:id="rId19" action="ppaction://hlinksldjump"/>
              </a:rPr>
              <a:t/>
            </a:r>
            <a:br>
              <a:rPr lang="en-US" sz="2400" dirty="0">
                <a:ln>
                  <a:solidFill>
                    <a:schemeClr val="tx1"/>
                  </a:solidFill>
                </a:ln>
                <a:solidFill>
                  <a:schemeClr val="tx1">
                    <a:lumMod val="95000"/>
                    <a:lumOff val="5000"/>
                  </a:schemeClr>
                </a:solidFill>
                <a:cs typeface="+mj-cs"/>
                <a:hlinkClick r:id="rId19" action="ppaction://hlinksldjump"/>
              </a:rPr>
            </a:br>
            <a:endParaRPr lang="en-US" sz="2400" dirty="0">
              <a:ln>
                <a:solidFill>
                  <a:schemeClr val="tx1"/>
                </a:solidFill>
              </a:ln>
              <a:solidFill>
                <a:schemeClr val="tx1">
                  <a:lumMod val="95000"/>
                  <a:lumOff val="5000"/>
                </a:schemeClr>
              </a:solidFill>
              <a:cs typeface="+mj-cs"/>
            </a:endParaRPr>
          </a:p>
        </p:txBody>
      </p:sp>
      <p:sp>
        <p:nvSpPr>
          <p:cNvPr id="3" name="شكل بيضاوي 2"/>
          <p:cNvSpPr/>
          <p:nvPr/>
        </p:nvSpPr>
        <p:spPr>
          <a:xfrm>
            <a:off x="7812360" y="1524000"/>
            <a:ext cx="1412392" cy="533400"/>
          </a:xfrm>
          <a:prstGeom prst="ellipse">
            <a:avLst/>
          </a:prstGeom>
        </p:spPr>
        <p:style>
          <a:lnRef idx="1">
            <a:schemeClr val="accent1"/>
          </a:lnRef>
          <a:fillRef idx="1001">
            <a:schemeClr val="lt2"/>
          </a:fillRef>
          <a:effectRef idx="1">
            <a:schemeClr val="accent1"/>
          </a:effectRef>
          <a:fontRef idx="minor">
            <a:schemeClr val="dk1"/>
          </a:fontRef>
        </p:style>
        <p:txBody>
          <a:bodyPr rtlCol="0" anchor="ctr"/>
          <a:lstStyle/>
          <a:p>
            <a:pPr algn="ctr"/>
            <a:r>
              <a:rPr lang="ar-OM" sz="2400" dirty="0" smtClean="0"/>
              <a:t>16 مبدأ</a:t>
            </a:r>
            <a:endParaRPr lang="en-US" sz="2400" dirty="0"/>
          </a:p>
        </p:txBody>
      </p:sp>
      <p:sp>
        <p:nvSpPr>
          <p:cNvPr id="25" name="شكل بيضاوي 24"/>
          <p:cNvSpPr/>
          <p:nvPr/>
        </p:nvSpPr>
        <p:spPr>
          <a:xfrm>
            <a:off x="107504" y="1524000"/>
            <a:ext cx="1681573" cy="564942"/>
          </a:xfrm>
          <a:prstGeom prst="ellipse">
            <a:avLst/>
          </a:prstGeom>
        </p:spPr>
        <p:style>
          <a:lnRef idx="1">
            <a:schemeClr val="accent1"/>
          </a:lnRef>
          <a:fillRef idx="1001">
            <a:schemeClr val="lt2"/>
          </a:fillRef>
          <a:effectRef idx="1">
            <a:schemeClr val="accent1"/>
          </a:effectRef>
          <a:fontRef idx="minor">
            <a:schemeClr val="dk1"/>
          </a:fontRef>
        </p:style>
        <p:txBody>
          <a:bodyPr rtlCol="0" anchor="ctr"/>
          <a:lstStyle/>
          <a:p>
            <a:pPr algn="ctr"/>
            <a:r>
              <a:rPr lang="ar-OM" sz="2400" dirty="0" smtClean="0"/>
              <a:t>89 هدف</a:t>
            </a:r>
            <a:endParaRPr lang="en-US" sz="2400" dirty="0"/>
          </a:p>
        </p:txBody>
      </p:sp>
      <p:sp>
        <p:nvSpPr>
          <p:cNvPr id="27" name="مربع نص 26">
            <a:hlinkClick r:id="rId4" action="ppaction://hlinksldjump"/>
          </p:cNvPr>
          <p:cNvSpPr txBox="1"/>
          <p:nvPr/>
        </p:nvSpPr>
        <p:spPr>
          <a:xfrm>
            <a:off x="4932040" y="6515264"/>
            <a:ext cx="928694" cy="307777"/>
          </a:xfrm>
          <a:prstGeom prst="rect">
            <a:avLst/>
          </a:prstGeom>
          <a:noFill/>
        </p:spPr>
        <p:txBody>
          <a:bodyPr wrap="square" rtlCol="1">
            <a:spAutoFit/>
          </a:bodyPr>
          <a:lstStyle/>
          <a:p>
            <a:pPr algn="ctr"/>
            <a:r>
              <a:rPr lang="ar-OM" sz="1400" b="1" dirty="0" smtClean="0">
                <a:solidFill>
                  <a:srgbClr val="FF0000"/>
                </a:solidFill>
                <a:cs typeface="+mj-cs"/>
              </a:rPr>
              <a:t>المحاور</a:t>
            </a:r>
            <a:endParaRPr lang="ar-OM" sz="1400" b="1" dirty="0">
              <a:solidFill>
                <a:srgbClr val="FF0000"/>
              </a:solidFill>
              <a:cs typeface="+mj-cs"/>
            </a:endParaRPr>
          </a:p>
        </p:txBody>
      </p:sp>
    </p:spTree>
    <p:extLst>
      <p:ext uri="{BB962C8B-B14F-4D97-AF65-F5344CB8AC3E}">
        <p14:creationId xmlns:p14="http://schemas.microsoft.com/office/powerpoint/2010/main" val="38039697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a:hlinkClick r:id="" action="ppaction://hlinkshowjump?jump=nextslide"/>
          </p:cNvPr>
          <p:cNvPicPr>
            <a:picLocks noChangeAspect="1"/>
          </p:cNvPicPr>
          <p:nvPr/>
        </p:nvPicPr>
        <p:blipFill>
          <a:blip r:embed="rId2" cstate="print"/>
          <a:stretch>
            <a:fillRect/>
          </a:stretch>
        </p:blipFill>
        <p:spPr>
          <a:xfrm>
            <a:off x="0" y="0"/>
            <a:ext cx="9144000" cy="6857463"/>
          </a:xfrm>
          <a:prstGeom prst="rect">
            <a:avLst/>
          </a:prstGeom>
        </p:spPr>
      </p:pic>
      <p:sp>
        <p:nvSpPr>
          <p:cNvPr id="2" name="Title 1"/>
          <p:cNvSpPr>
            <a:spLocks noGrp="1"/>
          </p:cNvSpPr>
          <p:nvPr>
            <p:ph type="title"/>
          </p:nvPr>
        </p:nvSpPr>
        <p:spPr>
          <a:xfrm>
            <a:off x="533400" y="457200"/>
            <a:ext cx="8229600" cy="1143000"/>
          </a:xfrm>
        </p:spPr>
        <p:txBody>
          <a:bodyPr>
            <a:normAutofit fontScale="90000"/>
          </a:bodyPr>
          <a:lstStyle/>
          <a:p>
            <a:r>
              <a:rPr lang="ar-OM" b="1" dirty="0" smtClean="0">
                <a:ln>
                  <a:solidFill>
                    <a:srgbClr val="FFC000"/>
                  </a:solidFill>
                </a:ln>
                <a:solidFill>
                  <a:schemeClr val="tx2">
                    <a:lumMod val="60000"/>
                    <a:lumOff val="40000"/>
                  </a:schemeClr>
                </a:solidFill>
              </a:rPr>
              <a:t/>
            </a:r>
            <a:br>
              <a:rPr lang="ar-OM" b="1" dirty="0" smtClean="0">
                <a:ln>
                  <a:solidFill>
                    <a:srgbClr val="FFC000"/>
                  </a:solidFill>
                </a:ln>
                <a:solidFill>
                  <a:schemeClr val="tx2">
                    <a:lumMod val="60000"/>
                    <a:lumOff val="40000"/>
                  </a:schemeClr>
                </a:solidFill>
              </a:rPr>
            </a:br>
            <a:r>
              <a:rPr lang="ar-OM" b="1" u="sng" dirty="0" smtClean="0">
                <a:ln>
                  <a:solidFill>
                    <a:schemeClr val="tx1"/>
                  </a:solidFill>
                </a:ln>
              </a:rPr>
              <a:t>أولاً: النمو المتكامل للمتعلم</a:t>
            </a:r>
            <a:r>
              <a:rPr lang="en-US" b="1" dirty="0" smtClean="0">
                <a:ln>
                  <a:solidFill>
                    <a:srgbClr val="FFC000"/>
                  </a:solidFill>
                </a:ln>
                <a:solidFill>
                  <a:schemeClr val="tx2">
                    <a:lumMod val="60000"/>
                    <a:lumOff val="40000"/>
                  </a:schemeClr>
                </a:solidFill>
              </a:rPr>
              <a:t/>
            </a:r>
            <a:br>
              <a:rPr lang="en-US" b="1" dirty="0" smtClean="0">
                <a:ln>
                  <a:solidFill>
                    <a:srgbClr val="FFC000"/>
                  </a:solidFill>
                </a:ln>
                <a:solidFill>
                  <a:schemeClr val="tx2">
                    <a:lumMod val="60000"/>
                    <a:lumOff val="40000"/>
                  </a:schemeClr>
                </a:solidFill>
              </a:rPr>
            </a:br>
            <a:endParaRPr lang="en-US" b="1" dirty="0">
              <a:ln>
                <a:solidFill>
                  <a:srgbClr val="FFC000"/>
                </a:solidFill>
              </a:ln>
              <a:solidFill>
                <a:schemeClr val="tx2">
                  <a:lumMod val="60000"/>
                  <a:lumOff val="40000"/>
                </a:schemeClr>
              </a:solidFill>
            </a:endParaRPr>
          </a:p>
        </p:txBody>
      </p:sp>
      <p:sp>
        <p:nvSpPr>
          <p:cNvPr id="3" name="Content Placeholder 2"/>
          <p:cNvSpPr>
            <a:spLocks noGrp="1"/>
          </p:cNvSpPr>
          <p:nvPr>
            <p:ph idx="1"/>
          </p:nvPr>
        </p:nvSpPr>
        <p:spPr>
          <a:xfrm>
            <a:off x="457200" y="1722437"/>
            <a:ext cx="8229600" cy="4082827"/>
          </a:xfrm>
        </p:spPr>
        <p:txBody>
          <a:bodyPr>
            <a:normAutofit/>
          </a:bodyPr>
          <a:lstStyle/>
          <a:p>
            <a:pPr marL="514350" lvl="0" indent="-514350" algn="r" rtl="1">
              <a:buFont typeface="+mj-lt"/>
              <a:buAutoNum type="arabicPeriod"/>
            </a:pPr>
            <a:r>
              <a:rPr lang="ar-OM" b="1" dirty="0" smtClean="0">
                <a:cs typeface="+mj-cs"/>
              </a:rPr>
              <a:t>تنمية الشخصية المتكاملة </a:t>
            </a:r>
            <a:r>
              <a:rPr lang="ar-OM" b="1" dirty="0" smtClean="0">
                <a:cs typeface="+mj-cs"/>
              </a:rPr>
              <a:t>للمتعلم</a:t>
            </a:r>
            <a:r>
              <a:rPr lang="ar-OM" b="1" dirty="0" smtClean="0">
                <a:cs typeface="+mj-cs"/>
              </a:rPr>
              <a:t>.</a:t>
            </a:r>
          </a:p>
          <a:p>
            <a:pPr marL="514350" lvl="0" indent="-514350" algn="r" rtl="1">
              <a:buFont typeface="+mj-lt"/>
              <a:buAutoNum type="arabicPeriod"/>
            </a:pPr>
            <a:r>
              <a:rPr lang="ar-OM" b="1" dirty="0" smtClean="0">
                <a:cs typeface="+mj-cs"/>
              </a:rPr>
              <a:t>تعزيز </a:t>
            </a:r>
            <a:r>
              <a:rPr lang="ar-OM" b="1" dirty="0" smtClean="0">
                <a:cs typeface="+mj-cs"/>
              </a:rPr>
              <a:t>متطلبات مراحل النمو المختلفة </a:t>
            </a:r>
            <a:r>
              <a:rPr lang="ar-OM" b="1" dirty="0" smtClean="0">
                <a:cs typeface="+mj-cs"/>
              </a:rPr>
              <a:t>وخصائصها.</a:t>
            </a:r>
            <a:endParaRPr lang="ar-OM" b="1" dirty="0">
              <a:cs typeface="+mj-cs"/>
            </a:endParaRPr>
          </a:p>
          <a:p>
            <a:pPr marL="514350" lvl="0" indent="-514350" algn="r" rtl="1">
              <a:buFont typeface="+mj-lt"/>
              <a:buAutoNum type="arabicPeriod"/>
            </a:pPr>
            <a:r>
              <a:rPr lang="ar-OM" b="1" dirty="0" smtClean="0">
                <a:cs typeface="+mj-cs"/>
              </a:rPr>
              <a:t>تزويد </a:t>
            </a:r>
            <a:r>
              <a:rPr lang="ar-OM" b="1" dirty="0" smtClean="0">
                <a:cs typeface="+mj-cs"/>
              </a:rPr>
              <a:t>المتعلم بالمهارات اللازمة للتعامل مع مستجدات العصر وتحدياته.</a:t>
            </a:r>
            <a:endParaRPr lang="en-US" b="1" dirty="0" smtClean="0">
              <a:cs typeface="+mj-cs"/>
            </a:endParaRPr>
          </a:p>
          <a:p>
            <a:pPr marL="514350" indent="-514350" algn="r" rtl="1">
              <a:buFont typeface="+mj-lt"/>
              <a:buAutoNum type="arabicPeriod"/>
            </a:pPr>
            <a:r>
              <a:rPr lang="ar-OM" b="1" dirty="0">
                <a:cs typeface="+mj-cs"/>
              </a:rPr>
              <a:t>تنمية قدرات المتعلم وميوله ومواهبه والارتقاء بمهاراته.</a:t>
            </a:r>
            <a:endParaRPr lang="en-US" b="1" dirty="0">
              <a:cs typeface="+mj-cs"/>
            </a:endParaRPr>
          </a:p>
          <a:p>
            <a:pPr marL="514350" indent="-514350" algn="r" rtl="1">
              <a:buFont typeface="+mj-lt"/>
              <a:buAutoNum type="arabicPeriod"/>
            </a:pPr>
            <a:r>
              <a:rPr lang="ar-OM" b="1" dirty="0">
                <a:cs typeface="+mj-cs"/>
              </a:rPr>
              <a:t>تنمية الحس الجمالي لدى المتعلم. </a:t>
            </a:r>
            <a:endParaRPr lang="en-US" b="1" dirty="0">
              <a:cs typeface="+mj-cs"/>
            </a:endParaRPr>
          </a:p>
          <a:p>
            <a:pPr marL="514350" indent="-514350" algn="r" rtl="1">
              <a:buFont typeface="+mj-lt"/>
              <a:buAutoNum type="arabicPeriod"/>
            </a:pPr>
            <a:r>
              <a:rPr lang="ar-OM" b="1" dirty="0">
                <a:cs typeface="+mj-cs"/>
              </a:rPr>
              <a:t>تعزيز التربية البدنية والصحية لدى المتعلم.</a:t>
            </a:r>
            <a:endParaRPr lang="en-US" b="1" dirty="0">
              <a:cs typeface="+mj-cs"/>
            </a:endParaRPr>
          </a:p>
          <a:p>
            <a:pPr lvl="0" algn="r">
              <a:buNone/>
            </a:pPr>
            <a:endParaRPr lang="en-US" b="1" dirty="0" smtClean="0">
              <a:cs typeface="Akhbar MT" pitchFamily="2" charset="-78"/>
            </a:endParaRPr>
          </a:p>
        </p:txBody>
      </p:sp>
      <p:sp>
        <p:nvSpPr>
          <p:cNvPr id="7" name="سهم إلى اليمين 6">
            <a:hlinkClick r:id="rId3" action="ppaction://hlinksldjump"/>
          </p:cNvPr>
          <p:cNvSpPr/>
          <p:nvPr/>
        </p:nvSpPr>
        <p:spPr>
          <a:xfrm>
            <a:off x="8174336" y="637336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مربع نص 5">
            <a:hlinkClick r:id="rId3" action="ppaction://hlinksldjump"/>
          </p:cNvPr>
          <p:cNvSpPr txBox="1"/>
          <p:nvPr/>
        </p:nvSpPr>
        <p:spPr>
          <a:xfrm>
            <a:off x="3428992" y="6084004"/>
            <a:ext cx="3000396" cy="369332"/>
          </a:xfrm>
          <a:prstGeom prst="rect">
            <a:avLst/>
          </a:prstGeom>
          <a:noFill/>
        </p:spPr>
        <p:txBody>
          <a:bodyPr wrap="square" rtlCol="1">
            <a:spAutoFit/>
          </a:bodyPr>
          <a:lstStyle/>
          <a:p>
            <a:pPr algn="ctr"/>
            <a:r>
              <a:rPr lang="ar-OM" b="1" dirty="0" smtClean="0">
                <a:solidFill>
                  <a:srgbClr val="FF0000"/>
                </a:solidFill>
                <a:latin typeface="AvantGarde" pitchFamily="34" charset="0"/>
                <a:cs typeface="+mj-cs"/>
              </a:rPr>
              <a:t>مبادئ </a:t>
            </a:r>
            <a:r>
              <a:rPr lang="ar-SA" b="1" dirty="0" smtClean="0">
                <a:solidFill>
                  <a:srgbClr val="FF0000"/>
                </a:solidFill>
                <a:latin typeface="AvantGarde" pitchFamily="34" charset="0"/>
                <a:cs typeface="+mj-cs"/>
              </a:rPr>
              <a:t>فلسفة التعليم</a:t>
            </a:r>
            <a:r>
              <a:rPr lang="ar-OM" b="1" dirty="0" smtClean="0">
                <a:solidFill>
                  <a:srgbClr val="FF0000"/>
                </a:solidFill>
                <a:latin typeface="AvantGarde" pitchFamily="34" charset="0"/>
                <a:cs typeface="+mj-cs"/>
              </a:rPr>
              <a:t> </a:t>
            </a:r>
            <a:endParaRPr lang="ar-OM" b="1" dirty="0">
              <a:solidFill>
                <a:srgbClr val="FF0000"/>
              </a:solidFill>
              <a:cs typeface="+mj-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14990" y="-1"/>
            <a:ext cx="9144000" cy="6857463"/>
          </a:xfrm>
          <a:prstGeom prst="rect">
            <a:avLst/>
          </a:prstGeom>
        </p:spPr>
      </p:pic>
      <p:sp>
        <p:nvSpPr>
          <p:cNvPr id="2" name="Title 1"/>
          <p:cNvSpPr>
            <a:spLocks noGrp="1"/>
          </p:cNvSpPr>
          <p:nvPr>
            <p:ph type="title"/>
          </p:nvPr>
        </p:nvSpPr>
        <p:spPr>
          <a:xfrm>
            <a:off x="533400" y="332656"/>
            <a:ext cx="8229600" cy="1143000"/>
          </a:xfrm>
        </p:spPr>
        <p:txBody>
          <a:bodyPr>
            <a:normAutofit fontScale="90000"/>
          </a:bodyPr>
          <a:lstStyle/>
          <a:p>
            <a:r>
              <a:rPr lang="ar-OM" b="1" u="sng" dirty="0" smtClean="0">
                <a:ln>
                  <a:solidFill>
                    <a:schemeClr val="tx1">
                      <a:lumMod val="50000"/>
                      <a:lumOff val="50000"/>
                    </a:schemeClr>
                  </a:solidFill>
                </a:ln>
                <a:solidFill>
                  <a:srgbClr val="FF0000"/>
                </a:solidFill>
              </a:rPr>
              <a:t/>
            </a:r>
            <a:br>
              <a:rPr lang="ar-OM" b="1" u="sng" dirty="0" smtClean="0">
                <a:ln>
                  <a:solidFill>
                    <a:schemeClr val="tx1">
                      <a:lumMod val="50000"/>
                      <a:lumOff val="50000"/>
                    </a:schemeClr>
                  </a:solidFill>
                </a:ln>
                <a:solidFill>
                  <a:srgbClr val="FF0000"/>
                </a:solidFill>
              </a:rPr>
            </a:br>
            <a:r>
              <a:rPr lang="ar-OM" b="1" u="sng" dirty="0">
                <a:ln>
                  <a:solidFill>
                    <a:schemeClr val="tx1"/>
                  </a:solidFill>
                </a:ln>
              </a:rPr>
              <a:t>ثانياً: الهوية والمواطنة</a:t>
            </a:r>
            <a:r>
              <a:rPr lang="en-US" u="sng" dirty="0" smtClean="0">
                <a:ln>
                  <a:solidFill>
                    <a:schemeClr val="tx1">
                      <a:lumMod val="50000"/>
                      <a:lumOff val="50000"/>
                    </a:schemeClr>
                  </a:solidFill>
                </a:ln>
                <a:solidFill>
                  <a:srgbClr val="FF0000"/>
                </a:solidFill>
              </a:rPr>
              <a:t/>
            </a:r>
            <a:br>
              <a:rPr lang="en-US" u="sng" dirty="0" smtClean="0">
                <a:ln>
                  <a:solidFill>
                    <a:schemeClr val="tx1">
                      <a:lumMod val="50000"/>
                      <a:lumOff val="50000"/>
                    </a:schemeClr>
                  </a:solidFill>
                </a:ln>
                <a:solidFill>
                  <a:srgbClr val="FF0000"/>
                </a:solidFill>
              </a:rPr>
            </a:br>
            <a:endParaRPr lang="en-US" u="sng" dirty="0">
              <a:ln>
                <a:solidFill>
                  <a:schemeClr val="tx1">
                    <a:lumMod val="50000"/>
                    <a:lumOff val="50000"/>
                  </a:schemeClr>
                </a:solidFill>
              </a:ln>
              <a:solidFill>
                <a:srgbClr val="FF0000"/>
              </a:solidFill>
            </a:endParaRPr>
          </a:p>
        </p:txBody>
      </p:sp>
      <p:sp>
        <p:nvSpPr>
          <p:cNvPr id="3" name="Content Placeholder 2"/>
          <p:cNvSpPr>
            <a:spLocks noGrp="1"/>
          </p:cNvSpPr>
          <p:nvPr>
            <p:ph idx="1"/>
          </p:nvPr>
        </p:nvSpPr>
        <p:spPr>
          <a:xfrm>
            <a:off x="457200" y="1423317"/>
            <a:ext cx="8229600" cy="4741987"/>
          </a:xfrm>
        </p:spPr>
        <p:txBody>
          <a:bodyPr>
            <a:noAutofit/>
          </a:bodyPr>
          <a:lstStyle/>
          <a:p>
            <a:pPr marL="514350" indent="-514350" algn="r" rtl="1">
              <a:buFont typeface="+mj-lt"/>
              <a:buAutoNum type="arabicPeriod"/>
            </a:pPr>
            <a:r>
              <a:rPr lang="ar-OM" b="1" dirty="0">
                <a:cs typeface="+mj-cs"/>
              </a:rPr>
              <a:t>ترسيخ العقيدة ومبادئ الدين الإسلامي. </a:t>
            </a:r>
            <a:endParaRPr lang="en-US" b="1" dirty="0">
              <a:cs typeface="+mj-cs"/>
            </a:endParaRPr>
          </a:p>
          <a:p>
            <a:pPr marL="514350" indent="-514350" algn="r" rtl="1">
              <a:buFont typeface="+mj-lt"/>
              <a:buAutoNum type="arabicPeriod"/>
            </a:pPr>
            <a:r>
              <a:rPr lang="ar-OM" b="1" dirty="0">
                <a:cs typeface="+mj-cs"/>
              </a:rPr>
              <a:t>تأكيد الاعتزاز باللغة العربية. </a:t>
            </a:r>
            <a:endParaRPr lang="en-US" b="1" dirty="0">
              <a:cs typeface="+mj-cs"/>
            </a:endParaRPr>
          </a:p>
          <a:p>
            <a:pPr marL="514350" indent="-514350" algn="r" rtl="1">
              <a:buFont typeface="+mj-lt"/>
              <a:buAutoNum type="arabicPeriod"/>
            </a:pPr>
            <a:r>
              <a:rPr lang="ar-OM" b="1" dirty="0">
                <a:cs typeface="+mj-cs"/>
              </a:rPr>
              <a:t>تأكيد الاعتزاز بالهوية والتاريخ العُماني. </a:t>
            </a:r>
            <a:endParaRPr lang="en-US" b="1" dirty="0">
              <a:cs typeface="+mj-cs"/>
            </a:endParaRPr>
          </a:p>
          <a:p>
            <a:pPr marL="514350" indent="-514350" algn="r" rtl="1">
              <a:buFont typeface="+mj-lt"/>
              <a:buAutoNum type="arabicPeriod"/>
            </a:pPr>
            <a:r>
              <a:rPr lang="ar-OM" b="1" dirty="0">
                <a:cs typeface="+mj-cs"/>
              </a:rPr>
              <a:t>تأكيد الاعتزاز والانتماء للأمة العربية والإسلامية.</a:t>
            </a:r>
            <a:endParaRPr lang="en-US" b="1" dirty="0">
              <a:cs typeface="+mj-cs"/>
            </a:endParaRPr>
          </a:p>
          <a:p>
            <a:pPr marL="514350" indent="-514350" algn="r" rtl="1">
              <a:buFont typeface="+mj-lt"/>
              <a:buAutoNum type="arabicPeriod"/>
            </a:pPr>
            <a:r>
              <a:rPr lang="ar-OM" b="1" dirty="0">
                <a:cs typeface="+mj-cs"/>
              </a:rPr>
              <a:t>الحفاظ على التراث العُماني وتنميته.</a:t>
            </a:r>
            <a:endParaRPr lang="en-US" b="1" dirty="0">
              <a:cs typeface="+mj-cs"/>
            </a:endParaRPr>
          </a:p>
          <a:p>
            <a:pPr marL="514350" indent="-514350" algn="r" rtl="1">
              <a:buFont typeface="+mj-lt"/>
              <a:buAutoNum type="arabicPeriod"/>
            </a:pPr>
            <a:r>
              <a:rPr lang="ar-OM" b="1" dirty="0">
                <a:cs typeface="+mj-cs"/>
              </a:rPr>
              <a:t>غرس قيم المواطنة المحلية والعالمية.</a:t>
            </a:r>
            <a:endParaRPr lang="en-US" b="1" dirty="0">
              <a:cs typeface="+mj-cs"/>
            </a:endParaRPr>
          </a:p>
          <a:p>
            <a:pPr marL="514350" indent="-514350" algn="r" rtl="1">
              <a:buFont typeface="+mj-lt"/>
              <a:buAutoNum type="arabicPeriod"/>
            </a:pPr>
            <a:r>
              <a:rPr lang="ar-OM" b="1" dirty="0">
                <a:cs typeface="+mj-cs"/>
              </a:rPr>
              <a:t>تحقيق التوازن بين الأصالة والمعاصرة.</a:t>
            </a:r>
          </a:p>
          <a:p>
            <a:pPr marL="514350" indent="-514350" algn="r" rtl="1">
              <a:buFont typeface="+mj-lt"/>
              <a:buAutoNum type="arabicPeriod"/>
            </a:pPr>
            <a:r>
              <a:rPr lang="ar-OM" b="1" dirty="0">
                <a:cs typeface="+mj-cs"/>
              </a:rPr>
              <a:t>تقدير الأسرة باعتبارها مكوناً أساسياً للمجتمع.</a:t>
            </a:r>
            <a:endParaRPr lang="en-US" b="1" dirty="0">
              <a:cs typeface="+mj-cs"/>
            </a:endParaRPr>
          </a:p>
        </p:txBody>
      </p:sp>
      <p:sp>
        <p:nvSpPr>
          <p:cNvPr id="6" name="سهم إلى اليمين 5">
            <a:hlinkClick r:id="rId3" action="ppaction://hlinksldjump"/>
          </p:cNvPr>
          <p:cNvSpPr/>
          <p:nvPr/>
        </p:nvSpPr>
        <p:spPr>
          <a:xfrm>
            <a:off x="8174336" y="632460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مربع نص 6">
            <a:hlinkClick r:id="rId3" action="ppaction://hlinksldjump"/>
          </p:cNvPr>
          <p:cNvSpPr txBox="1"/>
          <p:nvPr/>
        </p:nvSpPr>
        <p:spPr>
          <a:xfrm>
            <a:off x="4000496" y="6345816"/>
            <a:ext cx="2357454" cy="369332"/>
          </a:xfrm>
          <a:prstGeom prst="rect">
            <a:avLst/>
          </a:prstGeom>
          <a:noFill/>
        </p:spPr>
        <p:txBody>
          <a:bodyPr wrap="square" rtlCol="1">
            <a:spAutoFit/>
          </a:bodyPr>
          <a:lstStyle/>
          <a:p>
            <a:pPr algn="ctr"/>
            <a:r>
              <a:rPr lang="ar-OM" b="1" dirty="0" smtClean="0">
                <a:solidFill>
                  <a:srgbClr val="FF0000"/>
                </a:solidFill>
                <a:latin typeface="AvantGarde" pitchFamily="34" charset="0"/>
                <a:cs typeface="+mj-cs"/>
              </a:rPr>
              <a:t>مبادئ </a:t>
            </a:r>
            <a:r>
              <a:rPr lang="ar-SA" b="1" dirty="0" smtClean="0">
                <a:solidFill>
                  <a:srgbClr val="FF0000"/>
                </a:solidFill>
                <a:latin typeface="AvantGarde" pitchFamily="34" charset="0"/>
                <a:cs typeface="+mj-cs"/>
              </a:rPr>
              <a:t>فلسفة التعليم</a:t>
            </a:r>
            <a:r>
              <a:rPr lang="ar-OM" b="1" dirty="0" smtClean="0">
                <a:solidFill>
                  <a:srgbClr val="FF0000"/>
                </a:solidFill>
                <a:latin typeface="AvantGarde" pitchFamily="34" charset="0"/>
                <a:cs typeface="+mj-cs"/>
              </a:rPr>
              <a:t> </a:t>
            </a:r>
            <a:endParaRPr lang="ar-OM" b="1" dirty="0">
              <a:solidFill>
                <a:srgbClr val="FF0000"/>
              </a:solidFill>
              <a:cs typeface="+mj-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788</TotalTime>
  <Words>1197</Words>
  <Application>Microsoft Office PowerPoint</Application>
  <PresentationFormat>عرض على الشاشة (3:4)‏</PresentationFormat>
  <Paragraphs>199</Paragraphs>
  <Slides>25</Slides>
  <Notes>0</Notes>
  <HiddenSlides>0</HiddenSlides>
  <MMClips>0</MMClips>
  <ScaleCrop>false</ScaleCrop>
  <HeadingPairs>
    <vt:vector size="4" baseType="variant">
      <vt:variant>
        <vt:lpstr>نسق</vt:lpstr>
      </vt:variant>
      <vt:variant>
        <vt:i4>1</vt:i4>
      </vt:variant>
      <vt:variant>
        <vt:lpstr>عناوين الشرائح</vt:lpstr>
      </vt:variant>
      <vt:variant>
        <vt:i4>25</vt:i4>
      </vt:variant>
    </vt:vector>
  </HeadingPairs>
  <TitlesOfParts>
    <vt:vector size="26" baseType="lpstr">
      <vt:lpstr>Office Theme</vt:lpstr>
      <vt:lpstr>مشروع وثيقة فلسفة التعليم في سلطنة عُمان  د. حمود بن خلفان بن محمد الحارثي وكيل وزارة التربية والتعليم للتعليم والمناهج</vt:lpstr>
      <vt:lpstr>مشروع وثيقة فلسفة التعليم في سلطنة عُمان</vt:lpstr>
      <vt:lpstr>مشروع وثيقة فلسفة التعليم في سلطنة عُمان</vt:lpstr>
      <vt:lpstr>مشروع وثيقة فلسفة التعليم في سلطنة عُمان</vt:lpstr>
      <vt:lpstr>مشروع وثيقة فلسفة التعليم في سلطنة عُمان</vt:lpstr>
      <vt:lpstr>مشروع وثيقة فلسفة التعليم في سلطنة عُمان</vt:lpstr>
      <vt:lpstr>مشروع وثيقة فلسفة التعليم في سلطنة عُمان</vt:lpstr>
      <vt:lpstr> أولاً: النمو المتكامل للمتعلم </vt:lpstr>
      <vt:lpstr> ثانياً: الهوية والمواطنة </vt:lpstr>
      <vt:lpstr>ثالثاً: العزة والمنعة الوطنية </vt:lpstr>
      <vt:lpstr> رابعاً: القيم والسلوكيات الحميدة </vt:lpstr>
      <vt:lpstr>خامساً: التربية من أجل التنمية المستدامة </vt:lpstr>
      <vt:lpstr>سادساً: المسؤولية والمحاسبة </vt:lpstr>
      <vt:lpstr>سابعاً: التعليم مسؤولية وشراكة وطنية </vt:lpstr>
      <vt:lpstr>ثامناً: التربية على حقوق الإنسان  </vt:lpstr>
      <vt:lpstr>تاسعاً: التربية من أجل السلام والتسامح  </vt:lpstr>
      <vt:lpstr>عاشراً: التربية على مبدأ الشورى  </vt:lpstr>
      <vt:lpstr>حادي عشر: تعليم عالي الجودة للجميع</vt:lpstr>
      <vt:lpstr>ثاني عشر: التعلم مدى الحياة  </vt:lpstr>
      <vt:lpstr>ثالث عشر: العلم والعمل  </vt:lpstr>
      <vt:lpstr>رابع عشر: التفكير والبحث العلمي  </vt:lpstr>
      <vt:lpstr>خامس عشر: الريادة والابتكار  </vt:lpstr>
      <vt:lpstr> سادس عشر: مجتمع المعرفة والتكنولوجيا (التقانة)  </vt:lpstr>
      <vt:lpstr>مشروع وثيقة فلسفة التعليم في سلطنة عُمان</vt:lpstr>
      <vt:lpstr>مشروع وثيقة فلسفة التعليم في سلطنة عُمان</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GAE</dc:creator>
  <cp:lastModifiedBy>سعيد بن ناصر بن سليمان النعماني</cp:lastModifiedBy>
  <cp:revision>101</cp:revision>
  <cp:lastPrinted>2014-09-30T13:26:53Z</cp:lastPrinted>
  <dcterms:created xsi:type="dcterms:W3CDTF">2006-08-16T00:00:00Z</dcterms:created>
  <dcterms:modified xsi:type="dcterms:W3CDTF">2014-10-02T04:21:26Z</dcterms:modified>
</cp:coreProperties>
</file>