
<file path=[Content_Types].xml><?xml version="1.0" encoding="utf-8"?>
<Types xmlns="http://schemas.openxmlformats.org/package/2006/content-types">
  <Default Extension="bin" ContentType="application/vnd.openxmlformats-officedocument.oleObject"/>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Default Extension="xlsx" ContentType="application/vnd.openxmlformats-officedocument.spreadsheetml.sheet"/>
  <Default Extension="sldx" ContentType="application/vnd.openxmlformats-officedocument.presentationml.slide"/>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rts/chart1.xml" ContentType="application/vnd.openxmlformats-officedocument.drawingml.chart+xml"/>
  <Override PartName="/ppt/notesSlides/notesSlide1.xml" ContentType="application/vnd.openxmlformats-officedocument.presentationml.notesSlide+xml"/>
  <Override PartName="/ppt/charts/chart2.xml" ContentType="application/vnd.openxmlformats-officedocument.drawingml.chart+xml"/>
  <Override PartName="/ppt/charts/chart3.xml" ContentType="application/vnd.openxmlformats-officedocument.drawingml.chart+xml"/>
  <Override PartName="/ppt/notesSlides/notesSlide2.xml" ContentType="application/vnd.openxmlformats-officedocument.presentationml.notesSlide+xml"/>
  <Override PartName="/ppt/charts/chart4.xml" ContentType="application/vnd.openxmlformats-officedocument.drawingml.chart+xml"/>
  <Override PartName="/ppt/charts/chart5.xml" ContentType="application/vnd.openxmlformats-officedocument.drawingml.chart+xml"/>
  <Override PartName="/ppt/drawings/drawing1.xml" ContentType="application/vnd.openxmlformats-officedocument.drawingml.chartshapes+xml"/>
  <Override PartName="/ppt/notesSlides/notesSlide3.xml" ContentType="application/vnd.openxmlformats-officedocument.presentationml.notesSlide+xml"/>
  <Override PartName="/ppt/charts/chart6.xml" ContentType="application/vnd.openxmlformats-officedocument.drawingml.chart+xml"/>
  <Override PartName="/ppt/charts/chart7.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5"/>
  </p:notesMasterIdLst>
  <p:handoutMasterIdLst>
    <p:handoutMasterId r:id="rId36"/>
  </p:handoutMasterIdLst>
  <p:sldIdLst>
    <p:sldId id="256" r:id="rId2"/>
    <p:sldId id="286" r:id="rId3"/>
    <p:sldId id="267" r:id="rId4"/>
    <p:sldId id="277" r:id="rId5"/>
    <p:sldId id="259" r:id="rId6"/>
    <p:sldId id="262" r:id="rId7"/>
    <p:sldId id="266" r:id="rId8"/>
    <p:sldId id="278" r:id="rId9"/>
    <p:sldId id="265" r:id="rId10"/>
    <p:sldId id="264" r:id="rId11"/>
    <p:sldId id="268" r:id="rId12"/>
    <p:sldId id="271" r:id="rId13"/>
    <p:sldId id="272" r:id="rId14"/>
    <p:sldId id="273" r:id="rId15"/>
    <p:sldId id="274" r:id="rId16"/>
    <p:sldId id="280" r:id="rId17"/>
    <p:sldId id="292" r:id="rId18"/>
    <p:sldId id="287" r:id="rId19"/>
    <p:sldId id="293" r:id="rId20"/>
    <p:sldId id="288" r:id="rId21"/>
    <p:sldId id="289" r:id="rId22"/>
    <p:sldId id="290" r:id="rId23"/>
    <p:sldId id="275" r:id="rId24"/>
    <p:sldId id="270" r:id="rId25"/>
    <p:sldId id="284" r:id="rId26"/>
    <p:sldId id="294" r:id="rId27"/>
    <p:sldId id="295" r:id="rId28"/>
    <p:sldId id="296" r:id="rId29"/>
    <p:sldId id="297" r:id="rId30"/>
    <p:sldId id="291" r:id="rId31"/>
    <p:sldId id="282" r:id="rId32"/>
    <p:sldId id="283" r:id="rId33"/>
    <p:sldId id="281" r:id="rId3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CC66"/>
    <a:srgbClr val="FFCC00"/>
    <a:srgbClr val="00B050"/>
    <a:srgbClr val="CC9900"/>
    <a:srgbClr val="CCCC00"/>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4505" autoAdjust="0"/>
  </p:normalViewPr>
  <p:slideViewPr>
    <p:cSldViewPr>
      <p:cViewPr>
        <p:scale>
          <a:sx n="70" d="100"/>
          <a:sy n="70" d="100"/>
        </p:scale>
        <p:origin x="-1164" y="-180"/>
      </p:cViewPr>
      <p:guideLst>
        <p:guide orient="horz" pos="2160"/>
        <p:guide pos="2880"/>
      </p:guideLst>
    </p:cSldViewPr>
  </p:slideViewPr>
  <p:notesTextViewPr>
    <p:cViewPr>
      <p:scale>
        <a:sx n="1" d="1"/>
        <a:sy n="1" d="1"/>
      </p:scale>
      <p:origin x="0" y="0"/>
    </p:cViewPr>
  </p:notesTextViewPr>
  <p:notesViewPr>
    <p:cSldViewPr>
      <p:cViewPr varScale="1">
        <p:scale>
          <a:sx n="59" d="100"/>
          <a:sy n="59" d="100"/>
        </p:scale>
        <p:origin x="-2556"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1" Type="http://schemas.openxmlformats.org/officeDocument/2006/relationships/oleObject" Target="file:///F:\&#1575;&#1604;&#1578;&#1605;&#1608;&#1610;&#1604;\&#1575;&#1604;&#1578;&#1605;&#1608;&#1610;&#1604;.xlsx" TargetMode="External"/></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3.xml.rels><?xml version="1.0" encoding="UTF-8" standalone="yes"?>
<Relationships xmlns="http://schemas.openxmlformats.org/package/2006/relationships"><Relationship Id="rId1" Type="http://schemas.openxmlformats.org/officeDocument/2006/relationships/oleObject" Target="file:///F:\&#1575;&#1604;&#1578;&#1605;&#1608;&#1610;&#1604;\&#1575;&#1604;&#1578;&#1605;&#1608;&#1610;&#1604;.xlsx"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F:\&#1575;&#1604;&#1578;&#1605;&#1608;&#1610;&#1604;\&#1575;&#1604;&#1578;&#1605;&#1608;&#1610;&#1604;.xlsx" TargetMode="External"/></Relationships>
</file>

<file path=ppt/charts/_rels/chart5.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oleObject" Target="file:///F:\&#1575;&#1604;&#1578;&#1605;&#1608;&#1610;&#1604;\&#1575;&#1604;&#1578;&#1605;&#1608;&#1610;&#1604;.xlsx" TargetMode="External"/></Relationships>
</file>

<file path=ppt/charts/_rels/chart6.xml.rels><?xml version="1.0" encoding="UTF-8" standalone="yes"?>
<Relationships xmlns="http://schemas.openxmlformats.org/package/2006/relationships"><Relationship Id="rId1" Type="http://schemas.openxmlformats.org/officeDocument/2006/relationships/oleObject" Target="file:///F:\&#1575;&#1604;&#1578;&#1605;&#1608;&#1610;&#1604;\&#1575;&#1604;&#1578;&#1605;&#1608;&#1610;&#1604;.xlsx" TargetMode="External"/></Relationships>
</file>

<file path=ppt/charts/_rels/chart7.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ar-OM" sz="1600" b="0" dirty="0"/>
              <a:t>الإنفاق على التعليم خلال الفترة 2010-2013 م</a:t>
            </a:r>
            <a:endParaRPr lang="en-US" sz="1600" b="0" dirty="0"/>
          </a:p>
        </c:rich>
      </c:tx>
      <c:layout/>
      <c:overlay val="0"/>
    </c:title>
    <c:autoTitleDeleted val="0"/>
    <c:plotArea>
      <c:layout/>
      <c:lineChart>
        <c:grouping val="standard"/>
        <c:varyColors val="0"/>
        <c:ser>
          <c:idx val="0"/>
          <c:order val="0"/>
          <c:cat>
            <c:numRef>
              <c:f>Sheet3!$A$2:$A$5</c:f>
              <c:numCache>
                <c:formatCode>General</c:formatCode>
                <c:ptCount val="4"/>
                <c:pt idx="0">
                  <c:v>2010</c:v>
                </c:pt>
                <c:pt idx="1">
                  <c:v>2011</c:v>
                </c:pt>
                <c:pt idx="2">
                  <c:v>2012</c:v>
                </c:pt>
                <c:pt idx="3">
                  <c:v>2013</c:v>
                </c:pt>
              </c:numCache>
            </c:numRef>
          </c:cat>
          <c:val>
            <c:numRef>
              <c:f>Sheet3!$E$2:$E$5</c:f>
              <c:numCache>
                <c:formatCode>#,##0</c:formatCode>
                <c:ptCount val="4"/>
                <c:pt idx="0">
                  <c:v>1046739</c:v>
                </c:pt>
                <c:pt idx="1">
                  <c:v>1159567</c:v>
                </c:pt>
                <c:pt idx="2">
                  <c:v>1391600</c:v>
                </c:pt>
                <c:pt idx="3">
                  <c:v>1503500</c:v>
                </c:pt>
              </c:numCache>
            </c:numRef>
          </c:val>
          <c:smooth val="0"/>
        </c:ser>
        <c:dLbls>
          <c:showLegendKey val="0"/>
          <c:showVal val="0"/>
          <c:showCatName val="0"/>
          <c:showSerName val="0"/>
          <c:showPercent val="0"/>
          <c:showBubbleSize val="0"/>
        </c:dLbls>
        <c:marker val="1"/>
        <c:smooth val="0"/>
        <c:axId val="74392704"/>
        <c:axId val="74394240"/>
      </c:lineChart>
      <c:catAx>
        <c:axId val="74392704"/>
        <c:scaling>
          <c:orientation val="minMax"/>
        </c:scaling>
        <c:delete val="0"/>
        <c:axPos val="b"/>
        <c:numFmt formatCode="General" sourceLinked="1"/>
        <c:majorTickMark val="out"/>
        <c:minorTickMark val="none"/>
        <c:tickLblPos val="nextTo"/>
        <c:txPr>
          <a:bodyPr/>
          <a:lstStyle/>
          <a:p>
            <a:pPr>
              <a:defRPr b="1"/>
            </a:pPr>
            <a:endParaRPr lang="en-US"/>
          </a:p>
        </c:txPr>
        <c:crossAx val="74394240"/>
        <c:crosses val="autoZero"/>
        <c:auto val="1"/>
        <c:lblAlgn val="ctr"/>
        <c:lblOffset val="100"/>
        <c:noMultiLvlLbl val="0"/>
      </c:catAx>
      <c:valAx>
        <c:axId val="74394240"/>
        <c:scaling>
          <c:orientation val="minMax"/>
        </c:scaling>
        <c:delete val="0"/>
        <c:axPos val="l"/>
        <c:majorGridlines/>
        <c:title>
          <c:tx>
            <c:rich>
              <a:bodyPr rot="-5400000" vert="horz"/>
              <a:lstStyle/>
              <a:p>
                <a:pPr>
                  <a:defRPr/>
                </a:pPr>
                <a:r>
                  <a:rPr lang="ar-OM" dirty="0"/>
                  <a:t>مليون ريال عماني</a:t>
                </a:r>
              </a:p>
            </c:rich>
          </c:tx>
          <c:layout/>
          <c:overlay val="0"/>
        </c:title>
        <c:numFmt formatCode="#,##0" sourceLinked="1"/>
        <c:majorTickMark val="out"/>
        <c:minorTickMark val="none"/>
        <c:tickLblPos val="nextTo"/>
        <c:crossAx val="74392704"/>
        <c:crosses val="autoZero"/>
        <c:crossBetween val="between"/>
      </c:valAx>
      <c:spPr>
        <a:solidFill>
          <a:schemeClr val="bg1">
            <a:lumMod val="85000"/>
          </a:schemeClr>
        </a:solidFill>
      </c:spPr>
    </c:plotArea>
    <c:plotVisOnly val="1"/>
    <c:dispBlanksAs val="gap"/>
    <c:showDLblsOverMax val="0"/>
  </c:chart>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ar-OM" dirty="0">
                <a:latin typeface="Arabic Typesetting" panose="03020402040406030203" pitchFamily="66" charset="-78"/>
                <a:cs typeface="Arabic Typesetting" panose="03020402040406030203" pitchFamily="66" charset="-78"/>
              </a:rPr>
              <a:t>نسبة الانفاق على التعليم من الانفاق الحكومي  والناتج المحلي الاجمالي</a:t>
            </a:r>
            <a:endParaRPr lang="en-US" dirty="0">
              <a:latin typeface="Arabic Typesetting" panose="03020402040406030203" pitchFamily="66" charset="-78"/>
              <a:cs typeface="Arabic Typesetting" panose="03020402040406030203" pitchFamily="66" charset="-78"/>
            </a:endParaRPr>
          </a:p>
        </c:rich>
      </c:tx>
      <c:layout/>
      <c:overlay val="0"/>
    </c:title>
    <c:autoTitleDeleted val="0"/>
    <c:plotArea>
      <c:layout/>
      <c:lineChart>
        <c:grouping val="standard"/>
        <c:varyColors val="0"/>
        <c:ser>
          <c:idx val="0"/>
          <c:order val="0"/>
          <c:tx>
            <c:strRef>
              <c:f>Sheet2!$A$31</c:f>
              <c:strCache>
                <c:ptCount val="1"/>
                <c:pt idx="0">
                  <c:v>% الانفاق الحكومي</c:v>
                </c:pt>
              </c:strCache>
            </c:strRef>
          </c:tx>
          <c:dLbls>
            <c:dLblPos val="t"/>
            <c:showLegendKey val="0"/>
            <c:showVal val="1"/>
            <c:showCatName val="0"/>
            <c:showSerName val="0"/>
            <c:showPercent val="0"/>
            <c:showBubbleSize val="0"/>
            <c:showLeaderLines val="0"/>
          </c:dLbls>
          <c:cat>
            <c:numRef>
              <c:f>Sheet2!$B$30:$E$30</c:f>
              <c:numCache>
                <c:formatCode>General</c:formatCode>
                <c:ptCount val="4"/>
                <c:pt idx="0">
                  <c:v>2010</c:v>
                </c:pt>
                <c:pt idx="1">
                  <c:v>2011</c:v>
                </c:pt>
                <c:pt idx="2">
                  <c:v>2012</c:v>
                </c:pt>
                <c:pt idx="3">
                  <c:v>2013</c:v>
                </c:pt>
              </c:numCache>
            </c:numRef>
          </c:cat>
          <c:val>
            <c:numRef>
              <c:f>Sheet2!$B$31:$E$31</c:f>
              <c:numCache>
                <c:formatCode>0.00</c:formatCode>
                <c:ptCount val="4"/>
                <c:pt idx="0" formatCode="General">
                  <c:v>13.14</c:v>
                </c:pt>
                <c:pt idx="1">
                  <c:v>10.8</c:v>
                </c:pt>
                <c:pt idx="2" formatCode="General">
                  <c:v>10.3</c:v>
                </c:pt>
                <c:pt idx="3" formatCode="General">
                  <c:v>10.8</c:v>
                </c:pt>
              </c:numCache>
            </c:numRef>
          </c:val>
          <c:smooth val="0"/>
        </c:ser>
        <c:ser>
          <c:idx val="1"/>
          <c:order val="1"/>
          <c:tx>
            <c:strRef>
              <c:f>Sheet2!$A$32</c:f>
              <c:strCache>
                <c:ptCount val="1"/>
                <c:pt idx="0">
                  <c:v>% الناتج المحلي الاجمالي</c:v>
                </c:pt>
              </c:strCache>
            </c:strRef>
          </c:tx>
          <c:marker>
            <c:symbol val="square"/>
            <c:size val="5"/>
            <c:spPr>
              <a:solidFill>
                <a:srgbClr val="C00000"/>
              </a:solidFill>
            </c:spPr>
          </c:marker>
          <c:dLbls>
            <c:dLblPos val="t"/>
            <c:showLegendKey val="0"/>
            <c:showVal val="1"/>
            <c:showCatName val="0"/>
            <c:showSerName val="0"/>
            <c:showPercent val="0"/>
            <c:showBubbleSize val="0"/>
            <c:showLeaderLines val="0"/>
          </c:dLbls>
          <c:cat>
            <c:numRef>
              <c:f>Sheet2!$B$30:$E$30</c:f>
              <c:numCache>
                <c:formatCode>General</c:formatCode>
                <c:ptCount val="4"/>
                <c:pt idx="0">
                  <c:v>2010</c:v>
                </c:pt>
                <c:pt idx="1">
                  <c:v>2011</c:v>
                </c:pt>
                <c:pt idx="2">
                  <c:v>2012</c:v>
                </c:pt>
                <c:pt idx="3">
                  <c:v>2013</c:v>
                </c:pt>
              </c:numCache>
            </c:numRef>
          </c:cat>
          <c:val>
            <c:numRef>
              <c:f>Sheet2!$B$32:$E$32</c:f>
              <c:numCache>
                <c:formatCode>0.00</c:formatCode>
                <c:ptCount val="4"/>
                <c:pt idx="0" formatCode="General">
                  <c:v>4.63</c:v>
                </c:pt>
                <c:pt idx="1">
                  <c:v>4.3099999999999996</c:v>
                </c:pt>
                <c:pt idx="2" formatCode="General">
                  <c:v>4.7</c:v>
                </c:pt>
                <c:pt idx="3">
                  <c:v>4.9000000000000004</c:v>
                </c:pt>
              </c:numCache>
            </c:numRef>
          </c:val>
          <c:smooth val="0"/>
        </c:ser>
        <c:dLbls>
          <c:showLegendKey val="0"/>
          <c:showVal val="0"/>
          <c:showCatName val="0"/>
          <c:showSerName val="0"/>
          <c:showPercent val="0"/>
          <c:showBubbleSize val="0"/>
        </c:dLbls>
        <c:marker val="1"/>
        <c:smooth val="0"/>
        <c:axId val="85407232"/>
        <c:axId val="85408768"/>
      </c:lineChart>
      <c:catAx>
        <c:axId val="85407232"/>
        <c:scaling>
          <c:orientation val="minMax"/>
        </c:scaling>
        <c:delete val="0"/>
        <c:axPos val="b"/>
        <c:numFmt formatCode="General" sourceLinked="1"/>
        <c:majorTickMark val="out"/>
        <c:minorTickMark val="none"/>
        <c:tickLblPos val="nextTo"/>
        <c:crossAx val="85408768"/>
        <c:crosses val="autoZero"/>
        <c:auto val="1"/>
        <c:lblAlgn val="ctr"/>
        <c:lblOffset val="100"/>
        <c:noMultiLvlLbl val="0"/>
      </c:catAx>
      <c:valAx>
        <c:axId val="85408768"/>
        <c:scaling>
          <c:orientation val="minMax"/>
        </c:scaling>
        <c:delete val="0"/>
        <c:axPos val="l"/>
        <c:majorGridlines/>
        <c:numFmt formatCode="General" sourceLinked="1"/>
        <c:majorTickMark val="out"/>
        <c:minorTickMark val="none"/>
        <c:tickLblPos val="nextTo"/>
        <c:crossAx val="85407232"/>
        <c:crosses val="autoZero"/>
        <c:crossBetween val="between"/>
      </c:valAx>
      <c:spPr>
        <a:solidFill>
          <a:schemeClr val="bg1">
            <a:lumMod val="85000"/>
          </a:schemeClr>
        </a:solidFill>
        <a:ln>
          <a:solidFill>
            <a:srgbClr val="00B050"/>
          </a:solidFill>
        </a:ln>
      </c:spPr>
    </c:plotArea>
    <c:legend>
      <c:legendPos val="b"/>
      <c:layout/>
      <c:overlay val="0"/>
    </c:legend>
    <c:plotVisOnly val="1"/>
    <c:dispBlanksAs val="gap"/>
    <c:showDLblsOverMax val="0"/>
  </c:chart>
  <c:spPr>
    <a:solidFill>
      <a:schemeClr val="lt1"/>
    </a:solidFill>
    <a:ln w="25400" cap="flat" cmpd="sng" algn="ctr">
      <a:solidFill>
        <a:schemeClr val="accent1"/>
      </a:solidFill>
      <a:prstDash val="solid"/>
    </a:ln>
    <a:effectLst/>
  </c:spPr>
  <c:txPr>
    <a:bodyPr/>
    <a:lstStyle/>
    <a:p>
      <a:pPr>
        <a:defRPr>
          <a:solidFill>
            <a:schemeClr val="dk1"/>
          </a:solidFill>
          <a:latin typeface="+mn-lt"/>
          <a:ea typeface="+mn-ea"/>
          <a:cs typeface="+mn-cs"/>
        </a:defRPr>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lgn="ctr">
              <a:defRPr/>
            </a:pPr>
            <a:r>
              <a:rPr lang="ar-OM" dirty="0"/>
              <a:t>نسبة </a:t>
            </a:r>
            <a:r>
              <a:rPr lang="ar-OM" dirty="0" smtClean="0"/>
              <a:t>الإنفاق </a:t>
            </a:r>
            <a:r>
              <a:rPr lang="ar-OM" dirty="0"/>
              <a:t>على التعليم من الناتج المحلي الاجمالي في عام 2011م  </a:t>
            </a:r>
            <a:endParaRPr lang="en-US" dirty="0"/>
          </a:p>
        </c:rich>
      </c:tx>
      <c:layout/>
      <c:overlay val="0"/>
    </c:title>
    <c:autoTitleDeleted val="0"/>
    <c:plotArea>
      <c:layout/>
      <c:barChart>
        <c:barDir val="col"/>
        <c:grouping val="clustered"/>
        <c:varyColors val="0"/>
        <c:ser>
          <c:idx val="0"/>
          <c:order val="0"/>
          <c:invertIfNegative val="0"/>
          <c:dPt>
            <c:idx val="2"/>
            <c:invertIfNegative val="0"/>
            <c:bubble3D val="0"/>
            <c:spPr>
              <a:solidFill>
                <a:schemeClr val="accent1"/>
              </a:solidFill>
            </c:spPr>
          </c:dPt>
          <c:dPt>
            <c:idx val="3"/>
            <c:invertIfNegative val="0"/>
            <c:bubble3D val="0"/>
            <c:spPr>
              <a:solidFill>
                <a:srgbClr val="FF0000"/>
              </a:solidFill>
            </c:spPr>
          </c:dPt>
          <c:cat>
            <c:strRef>
              <c:f>'مقارنة دولية'!$A$3:$A$8</c:f>
              <c:strCache>
                <c:ptCount val="6"/>
                <c:pt idx="0">
                  <c:v>النرويج</c:v>
                </c:pt>
                <c:pt idx="1">
                  <c:v>فلندة</c:v>
                </c:pt>
                <c:pt idx="2">
                  <c:v>بلجيكا</c:v>
                </c:pt>
                <c:pt idx="3">
                  <c:v>عمان </c:v>
                </c:pt>
                <c:pt idx="4">
                  <c:v>سنغافورة</c:v>
                </c:pt>
                <c:pt idx="5">
                  <c:v>البحرين</c:v>
                </c:pt>
              </c:strCache>
            </c:strRef>
          </c:cat>
          <c:val>
            <c:numRef>
              <c:f>'مقارنة دولية'!$C$3:$C$8</c:f>
              <c:numCache>
                <c:formatCode>General</c:formatCode>
                <c:ptCount val="6"/>
                <c:pt idx="0">
                  <c:v>6.87</c:v>
                </c:pt>
                <c:pt idx="1">
                  <c:v>6.76</c:v>
                </c:pt>
                <c:pt idx="2">
                  <c:v>6.55</c:v>
                </c:pt>
                <c:pt idx="3">
                  <c:v>4.3</c:v>
                </c:pt>
                <c:pt idx="4">
                  <c:v>3.14</c:v>
                </c:pt>
                <c:pt idx="5">
                  <c:v>2.58</c:v>
                </c:pt>
              </c:numCache>
            </c:numRef>
          </c:val>
        </c:ser>
        <c:dLbls>
          <c:dLblPos val="outEnd"/>
          <c:showLegendKey val="0"/>
          <c:showVal val="1"/>
          <c:showCatName val="0"/>
          <c:showSerName val="0"/>
          <c:showPercent val="0"/>
          <c:showBubbleSize val="0"/>
        </c:dLbls>
        <c:gapWidth val="150"/>
        <c:axId val="84899328"/>
        <c:axId val="84900864"/>
      </c:barChart>
      <c:catAx>
        <c:axId val="84899328"/>
        <c:scaling>
          <c:orientation val="minMax"/>
        </c:scaling>
        <c:delete val="0"/>
        <c:axPos val="b"/>
        <c:majorTickMark val="out"/>
        <c:minorTickMark val="none"/>
        <c:tickLblPos val="nextTo"/>
        <c:crossAx val="84900864"/>
        <c:crosses val="autoZero"/>
        <c:auto val="1"/>
        <c:lblAlgn val="ctr"/>
        <c:lblOffset val="100"/>
        <c:noMultiLvlLbl val="0"/>
      </c:catAx>
      <c:valAx>
        <c:axId val="84900864"/>
        <c:scaling>
          <c:orientation val="minMax"/>
        </c:scaling>
        <c:delete val="0"/>
        <c:axPos val="l"/>
        <c:majorGridlines/>
        <c:title>
          <c:tx>
            <c:rich>
              <a:bodyPr rot="-5400000" vert="horz"/>
              <a:lstStyle/>
              <a:p>
                <a:pPr>
                  <a:defRPr/>
                </a:pPr>
                <a:r>
                  <a:rPr lang="ar-OM" dirty="0"/>
                  <a:t>النسبة المئوية</a:t>
                </a:r>
              </a:p>
            </c:rich>
          </c:tx>
          <c:layout/>
          <c:overlay val="0"/>
        </c:title>
        <c:numFmt formatCode="General" sourceLinked="1"/>
        <c:majorTickMark val="out"/>
        <c:minorTickMark val="none"/>
        <c:tickLblPos val="nextTo"/>
        <c:crossAx val="84899328"/>
        <c:crosses val="autoZero"/>
        <c:crossBetween val="between"/>
      </c:valAx>
    </c:plotArea>
    <c:plotVisOnly val="1"/>
    <c:dispBlanksAs val="gap"/>
    <c:showDLblsOverMax val="0"/>
  </c:chart>
  <c:spPr>
    <a:solidFill>
      <a:schemeClr val="lt1"/>
    </a:solidFill>
    <a:ln w="25400" cap="flat" cmpd="sng" algn="ctr">
      <a:solidFill>
        <a:schemeClr val="accent1"/>
      </a:solidFill>
      <a:prstDash val="solid"/>
    </a:ln>
    <a:effectLst/>
  </c:spPr>
  <c:txPr>
    <a:bodyPr/>
    <a:lstStyle/>
    <a:p>
      <a:pPr algn="ctr" rtl="1">
        <a:defRPr lang="en-US" sz="1800" b="1" i="0" u="none" strike="noStrike" kern="1200" baseline="0">
          <a:solidFill>
            <a:prstClr val="black"/>
          </a:solidFill>
          <a:latin typeface="Arabic Typesetting" panose="03020402040406030203" pitchFamily="66" charset="-78"/>
          <a:ea typeface="+mn-ea"/>
          <a:cs typeface="Arabic Typesetting" panose="03020402040406030203" pitchFamily="66" charset="-78"/>
        </a:defRPr>
      </a:pPr>
      <a:endParaRPr lang="en-US"/>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ar-OM" sz="1800" b="1" i="0" baseline="0" dirty="0" smtClean="0">
                <a:effectLst/>
              </a:rPr>
              <a:t>توزيع الانفاق على التعليم المدرسي والتعليم العالي  في عام 2011م </a:t>
            </a:r>
            <a:endParaRPr lang="en-US" dirty="0">
              <a:effectLst/>
            </a:endParaRPr>
          </a:p>
        </c:rich>
      </c:tx>
      <c:layout/>
      <c:overlay val="0"/>
    </c:title>
    <c:autoTitleDeleted val="0"/>
    <c:plotArea>
      <c:layout/>
      <c:ofPieChart>
        <c:ofPieType val="pie"/>
        <c:varyColors val="1"/>
        <c:ser>
          <c:idx val="0"/>
          <c:order val="0"/>
          <c:dPt>
            <c:idx val="0"/>
            <c:bubble3D val="0"/>
            <c:spPr>
              <a:solidFill>
                <a:srgbClr val="00B050"/>
              </a:solidFill>
            </c:spPr>
          </c:dPt>
          <c:dPt>
            <c:idx val="1"/>
            <c:bubble3D val="0"/>
            <c:spPr>
              <a:solidFill>
                <a:schemeClr val="accent4">
                  <a:lumMod val="60000"/>
                  <a:lumOff val="40000"/>
                </a:schemeClr>
              </a:solidFill>
            </c:spPr>
          </c:dPt>
          <c:dPt>
            <c:idx val="2"/>
            <c:bubble3D val="0"/>
            <c:spPr>
              <a:solidFill>
                <a:schemeClr val="accent4">
                  <a:lumMod val="20000"/>
                  <a:lumOff val="80000"/>
                </a:schemeClr>
              </a:solidFill>
            </c:spPr>
          </c:dPt>
          <c:dPt>
            <c:idx val="3"/>
            <c:bubble3D val="0"/>
            <c:spPr>
              <a:solidFill>
                <a:schemeClr val="accent4">
                  <a:lumMod val="40000"/>
                  <a:lumOff val="60000"/>
                </a:schemeClr>
              </a:solidFill>
            </c:spPr>
          </c:dPt>
          <c:dPt>
            <c:idx val="4"/>
            <c:bubble3D val="0"/>
            <c:spPr>
              <a:solidFill>
                <a:schemeClr val="accent4">
                  <a:lumMod val="50000"/>
                </a:schemeClr>
              </a:solidFill>
            </c:spPr>
          </c:dPt>
          <c:dPt>
            <c:idx val="5"/>
            <c:bubble3D val="0"/>
            <c:explosion val="2"/>
            <c:spPr>
              <a:solidFill>
                <a:schemeClr val="accent4">
                  <a:lumMod val="75000"/>
                </a:schemeClr>
              </a:solidFill>
            </c:spPr>
          </c:dPt>
          <c:dLbls>
            <c:dLbl>
              <c:idx val="0"/>
              <c:layout>
                <c:manualLayout>
                  <c:x val="0.12118049479926118"/>
                  <c:y val="-7.628895773120549E-2"/>
                </c:manualLayout>
              </c:layout>
              <c:spPr/>
              <c:txPr>
                <a:bodyPr/>
                <a:lstStyle/>
                <a:p>
                  <a:pPr>
                    <a:defRPr sz="2000" b="1">
                      <a:solidFill>
                        <a:schemeClr val="bg1"/>
                      </a:solidFill>
                    </a:defRPr>
                  </a:pPr>
                  <a:endParaRPr lang="en-US"/>
                </a:p>
              </c:txPr>
              <c:showLegendKey val="0"/>
              <c:showVal val="0"/>
              <c:showCatName val="1"/>
              <c:showSerName val="0"/>
              <c:showPercent val="1"/>
              <c:showBubbleSize val="0"/>
            </c:dLbl>
            <c:dLbl>
              <c:idx val="5"/>
              <c:layout>
                <c:manualLayout>
                  <c:x val="-0.15727702439972782"/>
                  <c:y val="9.8703855952865203E-3"/>
                </c:manualLayout>
              </c:layout>
              <c:tx>
                <c:rich>
                  <a:bodyPr/>
                  <a:lstStyle/>
                  <a:p>
                    <a:pPr>
                      <a:defRPr sz="2000" b="1">
                        <a:solidFill>
                          <a:schemeClr val="bg1"/>
                        </a:solidFill>
                      </a:defRPr>
                    </a:pPr>
                    <a:r>
                      <a:rPr lang="ar-OM" sz="2000" b="1">
                        <a:solidFill>
                          <a:schemeClr val="bg1"/>
                        </a:solidFill>
                      </a:rPr>
                      <a:t>تعليم عالي</a:t>
                    </a:r>
                    <a:r>
                      <a:rPr lang="en-US" sz="2000" b="1">
                        <a:solidFill>
                          <a:schemeClr val="bg1"/>
                        </a:solidFill>
                      </a:rPr>
                      <a:t>
32%</a:t>
                    </a:r>
                    <a:endParaRPr lang="en-US" b="1">
                      <a:solidFill>
                        <a:schemeClr val="bg1"/>
                      </a:solidFill>
                    </a:endParaRPr>
                  </a:p>
                </c:rich>
              </c:tx>
              <c:spPr/>
              <c:showLegendKey val="0"/>
              <c:showVal val="0"/>
              <c:showCatName val="1"/>
              <c:showSerName val="0"/>
              <c:showPercent val="1"/>
              <c:showBubbleSize val="0"/>
            </c:dLbl>
            <c:txPr>
              <a:bodyPr/>
              <a:lstStyle/>
              <a:p>
                <a:pPr>
                  <a:defRPr sz="2000"/>
                </a:pPr>
                <a:endParaRPr lang="en-US"/>
              </a:p>
            </c:txPr>
            <c:showLegendKey val="0"/>
            <c:showVal val="0"/>
            <c:showCatName val="1"/>
            <c:showSerName val="0"/>
            <c:showPercent val="1"/>
            <c:showBubbleSize val="0"/>
            <c:showLeaderLines val="1"/>
          </c:dLbls>
          <c:cat>
            <c:strRef>
              <c:f>Sheet2!$K$2:$K$6</c:f>
              <c:strCache>
                <c:ptCount val="5"/>
                <c:pt idx="0">
                  <c:v>تعليم مدرسي</c:v>
                </c:pt>
                <c:pt idx="1">
                  <c:v>الجامعة</c:v>
                </c:pt>
                <c:pt idx="2">
                  <c:v>وزارة التعليم عالي</c:v>
                </c:pt>
                <c:pt idx="3">
                  <c:v>القوى العاملة</c:v>
                </c:pt>
                <c:pt idx="4">
                  <c:v>اخرى</c:v>
                </c:pt>
              </c:strCache>
            </c:strRef>
          </c:cat>
          <c:val>
            <c:numRef>
              <c:f>Sheet2!$L$2:$L$6</c:f>
              <c:numCache>
                <c:formatCode>General</c:formatCode>
                <c:ptCount val="5"/>
                <c:pt idx="0">
                  <c:v>789011</c:v>
                </c:pt>
                <c:pt idx="1">
                  <c:v>169122</c:v>
                </c:pt>
                <c:pt idx="2">
                  <c:v>85198</c:v>
                </c:pt>
                <c:pt idx="3" formatCode="#,##0">
                  <c:v>88737</c:v>
                </c:pt>
                <c:pt idx="4">
                  <c:v>27499</c:v>
                </c:pt>
              </c:numCache>
            </c:numRef>
          </c:val>
        </c:ser>
        <c:dLbls>
          <c:showLegendKey val="0"/>
          <c:showVal val="1"/>
          <c:showCatName val="0"/>
          <c:showSerName val="0"/>
          <c:showPercent val="0"/>
          <c:showBubbleSize val="0"/>
          <c:showLeaderLines val="1"/>
        </c:dLbls>
        <c:gapWidth val="100"/>
        <c:splitType val="pos"/>
        <c:splitPos val="4"/>
        <c:secondPieSize val="53"/>
        <c:serLines/>
      </c:ofPieChart>
    </c:plotArea>
    <c:plotVisOnly val="1"/>
    <c:dispBlanksAs val="gap"/>
    <c:showDLblsOverMax val="0"/>
  </c:chart>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2000"/>
            </a:pPr>
            <a:r>
              <a:rPr lang="ar-OM" sz="2000" dirty="0"/>
              <a:t>التوزيع النسبي للطلبة المقيدين بالتعليم العالي على المؤسسات الحكومية والخاصة</a:t>
            </a:r>
            <a:endParaRPr lang="en-US" sz="2000" dirty="0"/>
          </a:p>
        </c:rich>
      </c:tx>
      <c:overlay val="0"/>
    </c:title>
    <c:autoTitleDeleted val="0"/>
    <c:plotArea>
      <c:layout>
        <c:manualLayout>
          <c:layoutTarget val="inner"/>
          <c:xMode val="edge"/>
          <c:yMode val="edge"/>
          <c:x val="0.28457720909886264"/>
          <c:y val="0.24650590551181106"/>
          <c:w val="0.39195691163604551"/>
          <c:h val="0.65326151939340915"/>
        </c:manualLayout>
      </c:layout>
      <c:pieChart>
        <c:varyColors val="1"/>
        <c:ser>
          <c:idx val="0"/>
          <c:order val="0"/>
          <c:dPt>
            <c:idx val="0"/>
            <c:bubble3D val="0"/>
            <c:spPr>
              <a:solidFill>
                <a:srgbClr val="00B050"/>
              </a:solidFill>
            </c:spPr>
          </c:dPt>
          <c:dPt>
            <c:idx val="1"/>
            <c:bubble3D val="0"/>
            <c:spPr>
              <a:solidFill>
                <a:srgbClr val="FFCC00"/>
              </a:solidFill>
            </c:spPr>
          </c:dPt>
          <c:dLbls>
            <c:dLbl>
              <c:idx val="0"/>
              <c:layout>
                <c:manualLayout>
                  <c:x val="-0.11809889661850521"/>
                  <c:y val="-6.4237693972463965E-3"/>
                </c:manualLayout>
              </c:layout>
              <c:showLegendKey val="0"/>
              <c:showVal val="0"/>
              <c:showCatName val="1"/>
              <c:showSerName val="0"/>
              <c:showPercent val="1"/>
              <c:showBubbleSize val="0"/>
            </c:dLbl>
            <c:dLbl>
              <c:idx val="1"/>
              <c:layout>
                <c:manualLayout>
                  <c:x val="0.10544402823433484"/>
                  <c:y val="-3.9751346871114798E-2"/>
                </c:manualLayout>
              </c:layout>
              <c:showLegendKey val="0"/>
              <c:showVal val="0"/>
              <c:showCatName val="1"/>
              <c:showSerName val="0"/>
              <c:showPercent val="1"/>
              <c:showBubbleSize val="0"/>
            </c:dLbl>
            <c:txPr>
              <a:bodyPr/>
              <a:lstStyle/>
              <a:p>
                <a:pPr>
                  <a:defRPr sz="2400" b="1"/>
                </a:pPr>
                <a:endParaRPr lang="en-US"/>
              </a:p>
            </c:txPr>
            <c:showLegendKey val="0"/>
            <c:showVal val="0"/>
            <c:showCatName val="1"/>
            <c:showSerName val="0"/>
            <c:showPercent val="1"/>
            <c:showBubbleSize val="0"/>
            <c:showLeaderLines val="0"/>
          </c:dLbls>
          <c:cat>
            <c:strRef>
              <c:f>'قطاع خاص'!$A$2:$A$3</c:f>
              <c:strCache>
                <c:ptCount val="2"/>
                <c:pt idx="0">
                  <c:v>حكومي</c:v>
                </c:pt>
                <c:pt idx="1">
                  <c:v>خاص</c:v>
                </c:pt>
              </c:strCache>
            </c:strRef>
          </c:cat>
          <c:val>
            <c:numRef>
              <c:f>'قطاع خاص'!$B$2:$B$3</c:f>
              <c:numCache>
                <c:formatCode>General</c:formatCode>
                <c:ptCount val="2"/>
                <c:pt idx="0">
                  <c:v>51554</c:v>
                </c:pt>
                <c:pt idx="1">
                  <c:v>49878</c:v>
                </c:pt>
              </c:numCache>
            </c:numRef>
          </c:val>
        </c:ser>
        <c:dLbls>
          <c:showLegendKey val="0"/>
          <c:showVal val="0"/>
          <c:showCatName val="0"/>
          <c:showSerName val="0"/>
          <c:showPercent val="0"/>
          <c:showBubbleSize val="0"/>
          <c:showLeaderLines val="0"/>
        </c:dLbls>
        <c:firstSliceAng val="0"/>
      </c:pieChart>
    </c:plotArea>
    <c:plotVisOnly val="1"/>
    <c:dispBlanksAs val="gap"/>
    <c:showDLblsOverMax val="0"/>
  </c:chart>
  <c:spPr>
    <a:solidFill>
      <a:schemeClr val="bg1">
        <a:lumMod val="85000"/>
        <a:alpha val="47000"/>
      </a:schemeClr>
    </a:soli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c:spPr>
  <c:txPr>
    <a:bodyPr/>
    <a:lstStyle/>
    <a:p>
      <a:pPr>
        <a:defRPr>
          <a:solidFill>
            <a:schemeClr val="dk1"/>
          </a:solidFill>
          <a:latin typeface="+mn-lt"/>
          <a:ea typeface="+mn-ea"/>
          <a:cs typeface="+mn-cs"/>
        </a:defRPr>
      </a:pPr>
      <a:endParaRPr lang="en-US"/>
    </a:p>
  </c:txPr>
  <c:externalData r:id="rId1">
    <c:autoUpdate val="0"/>
  </c:externalData>
  <c:userShapes r:id="rId2"/>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ar-OM" sz="1600" dirty="0"/>
              <a:t>نسبة ايرادات النفط والغاز من إجمالي الايرادات </a:t>
            </a:r>
            <a:r>
              <a:rPr lang="ar-OM" sz="1600" dirty="0" smtClean="0"/>
              <a:t>الحكومية في 2012م</a:t>
            </a:r>
            <a:endParaRPr lang="ar-OM" sz="1600" dirty="0"/>
          </a:p>
        </c:rich>
      </c:tx>
      <c:overlay val="0"/>
    </c:title>
    <c:autoTitleDeleted val="0"/>
    <c:plotArea>
      <c:layout>
        <c:manualLayout>
          <c:layoutTarget val="inner"/>
          <c:xMode val="edge"/>
          <c:yMode val="edge"/>
          <c:x val="0.17731466899970838"/>
          <c:y val="0.22157118827529079"/>
          <c:w val="0.71944473607465731"/>
          <c:h val="0.54507206532620789"/>
        </c:manualLayout>
      </c:layout>
      <c:doughnutChart>
        <c:varyColors val="1"/>
        <c:ser>
          <c:idx val="0"/>
          <c:order val="0"/>
          <c:dPt>
            <c:idx val="0"/>
            <c:bubble3D val="0"/>
            <c:spPr>
              <a:solidFill>
                <a:srgbClr val="FF0000"/>
              </a:solidFill>
            </c:spPr>
          </c:dPt>
          <c:dPt>
            <c:idx val="1"/>
            <c:bubble3D val="0"/>
            <c:spPr>
              <a:solidFill>
                <a:srgbClr val="00B050"/>
              </a:solidFill>
            </c:spPr>
          </c:dPt>
          <c:dLbls>
            <c:txPr>
              <a:bodyPr/>
              <a:lstStyle/>
              <a:p>
                <a:pPr>
                  <a:defRPr sz="1400" b="1"/>
                </a:pPr>
                <a:endParaRPr lang="en-US"/>
              </a:p>
            </c:txPr>
            <c:showLegendKey val="0"/>
            <c:showVal val="1"/>
            <c:showCatName val="1"/>
            <c:showSerName val="0"/>
            <c:showPercent val="0"/>
            <c:showBubbleSize val="0"/>
            <c:showLeaderLines val="1"/>
          </c:dLbls>
          <c:cat>
            <c:strRef>
              <c:f>Sheet4!$A$2:$A$3</c:f>
              <c:strCache>
                <c:ptCount val="2"/>
                <c:pt idx="0">
                  <c:v> النفط والغاز</c:v>
                </c:pt>
                <c:pt idx="1">
                  <c:v>أخرى</c:v>
                </c:pt>
              </c:strCache>
            </c:strRef>
          </c:cat>
          <c:val>
            <c:numRef>
              <c:f>Sheet4!$B$2:$B$3</c:f>
              <c:numCache>
                <c:formatCode>General</c:formatCode>
                <c:ptCount val="2"/>
                <c:pt idx="0">
                  <c:v>84.7</c:v>
                </c:pt>
                <c:pt idx="1">
                  <c:v>15.3</c:v>
                </c:pt>
              </c:numCache>
            </c:numRef>
          </c:val>
        </c:ser>
        <c:dLbls>
          <c:showLegendKey val="0"/>
          <c:showVal val="1"/>
          <c:showCatName val="0"/>
          <c:showSerName val="0"/>
          <c:showPercent val="0"/>
          <c:showBubbleSize val="0"/>
          <c:showLeaderLines val="1"/>
        </c:dLbls>
        <c:firstSliceAng val="0"/>
        <c:holeSize val="50"/>
      </c:doughnutChart>
    </c:plotArea>
    <c:plotVisOnly val="1"/>
    <c:dispBlanksAs val="gap"/>
    <c:showDLblsOverMax val="0"/>
  </c:chart>
  <c:spPr>
    <a:solidFill>
      <a:schemeClr val="bg1">
        <a:lumMod val="85000"/>
        <a:alpha val="49000"/>
      </a:schemeClr>
    </a:solidFill>
    <a:ln>
      <a:solidFill>
        <a:schemeClr val="tx2"/>
      </a:solidFill>
    </a:ln>
  </c:spPr>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ar-OM" sz="1600" dirty="0"/>
              <a:t>هيكل الناتج المحلي الاجمالي في 2014</a:t>
            </a:r>
            <a:r>
              <a:rPr lang="ar-OM" dirty="0"/>
              <a:t>م</a:t>
            </a:r>
          </a:p>
        </c:rich>
      </c:tx>
      <c:overlay val="0"/>
    </c:title>
    <c:autoTitleDeleted val="0"/>
    <c:plotArea>
      <c:layout>
        <c:manualLayout>
          <c:layoutTarget val="inner"/>
          <c:xMode val="edge"/>
          <c:yMode val="edge"/>
          <c:x val="0.15414314556834241"/>
          <c:y val="0.19214556834241875"/>
          <c:w val="0.61500444175247326"/>
          <c:h val="0.61500444175247326"/>
        </c:manualLayout>
      </c:layout>
      <c:pieChart>
        <c:varyColors val="1"/>
        <c:ser>
          <c:idx val="0"/>
          <c:order val="0"/>
          <c:dPt>
            <c:idx val="0"/>
            <c:bubble3D val="0"/>
            <c:spPr>
              <a:solidFill>
                <a:srgbClr val="FF0000"/>
              </a:solidFill>
            </c:spPr>
          </c:dPt>
          <c:dLbls>
            <c:dLbl>
              <c:idx val="0"/>
              <c:showLegendKey val="0"/>
              <c:showVal val="1"/>
              <c:showCatName val="1"/>
              <c:showSerName val="0"/>
              <c:showPercent val="0"/>
              <c:showBubbleSize val="0"/>
            </c:dLbl>
            <c:dLbl>
              <c:idx val="1"/>
              <c:layout>
                <c:manualLayout>
                  <c:x val="9.1480752405949262E-3"/>
                  <c:y val="-3.7376057159521727E-3"/>
                </c:manualLayout>
              </c:layout>
              <c:showLegendKey val="0"/>
              <c:showVal val="1"/>
              <c:showCatName val="0"/>
              <c:showSerName val="0"/>
              <c:showPercent val="0"/>
              <c:showBubbleSize val="0"/>
            </c:dLbl>
            <c:dLbl>
              <c:idx val="2"/>
              <c:layout>
                <c:manualLayout>
                  <c:x val="-2.4443569553805774E-2"/>
                  <c:y val="-1.5941236512102653E-2"/>
                </c:manualLayout>
              </c:layout>
              <c:showLegendKey val="0"/>
              <c:showVal val="1"/>
              <c:showCatName val="0"/>
              <c:showSerName val="0"/>
              <c:showPercent val="0"/>
              <c:showBubbleSize val="0"/>
            </c:dLbl>
            <c:dLbl>
              <c:idx val="3"/>
              <c:layout>
                <c:manualLayout>
                  <c:x val="-1.8249999999999999E-2"/>
                  <c:y val="-1.2073855351414406E-2"/>
                </c:manualLayout>
              </c:layout>
              <c:showLegendKey val="0"/>
              <c:showVal val="1"/>
              <c:showCatName val="0"/>
              <c:showSerName val="0"/>
              <c:showPercent val="0"/>
              <c:showBubbleSize val="0"/>
            </c:dLbl>
            <c:dLbl>
              <c:idx val="4"/>
              <c:layout>
                <c:manualLayout>
                  <c:x val="-1.7739610673665793E-2"/>
                  <c:y val="4.5170968212306796E-2"/>
                </c:manualLayout>
              </c:layout>
              <c:showLegendKey val="0"/>
              <c:showVal val="1"/>
              <c:showCatName val="0"/>
              <c:showSerName val="0"/>
              <c:showPercent val="0"/>
              <c:showBubbleSize val="0"/>
            </c:dLbl>
            <c:txPr>
              <a:bodyPr/>
              <a:lstStyle/>
              <a:p>
                <a:pPr>
                  <a:defRPr sz="1400" b="1"/>
                </a:pPr>
                <a:endParaRPr lang="en-US"/>
              </a:p>
            </c:txPr>
            <c:showLegendKey val="0"/>
            <c:showVal val="1"/>
            <c:showCatName val="0"/>
            <c:showSerName val="0"/>
            <c:showPercent val="0"/>
            <c:showBubbleSize val="0"/>
            <c:showLeaderLines val="1"/>
          </c:dLbls>
          <c:cat>
            <c:strRef>
              <c:f>Sheet4!$A$6:$A$10</c:f>
              <c:strCache>
                <c:ptCount val="5"/>
                <c:pt idx="0">
                  <c:v>النفط والغاز</c:v>
                </c:pt>
                <c:pt idx="1">
                  <c:v>انشاءات</c:v>
                </c:pt>
                <c:pt idx="2">
                  <c:v>تجارة الجملة والتجزئة</c:v>
                </c:pt>
                <c:pt idx="3">
                  <c:v>الادارة العامة والدفاع</c:v>
                </c:pt>
                <c:pt idx="4">
                  <c:v>اخرى</c:v>
                </c:pt>
              </c:strCache>
            </c:strRef>
          </c:cat>
          <c:val>
            <c:numRef>
              <c:f>Sheet4!$B$6:$B$10</c:f>
              <c:numCache>
                <c:formatCode>General</c:formatCode>
                <c:ptCount val="5"/>
                <c:pt idx="0">
                  <c:v>49</c:v>
                </c:pt>
                <c:pt idx="1">
                  <c:v>5</c:v>
                </c:pt>
                <c:pt idx="2">
                  <c:v>8</c:v>
                </c:pt>
                <c:pt idx="3">
                  <c:v>8</c:v>
                </c:pt>
                <c:pt idx="4">
                  <c:v>30</c:v>
                </c:pt>
              </c:numCache>
            </c:numRef>
          </c:val>
        </c:ser>
        <c:dLbls>
          <c:showLegendKey val="0"/>
          <c:showVal val="1"/>
          <c:showCatName val="0"/>
          <c:showSerName val="0"/>
          <c:showPercent val="0"/>
          <c:showBubbleSize val="0"/>
          <c:showLeaderLines val="1"/>
        </c:dLbls>
        <c:firstSliceAng val="0"/>
      </c:pieChart>
    </c:plotArea>
    <c:legend>
      <c:legendPos val="b"/>
      <c:overlay val="0"/>
      <c:txPr>
        <a:bodyPr/>
        <a:lstStyle/>
        <a:p>
          <a:pPr>
            <a:defRPr sz="1200"/>
          </a:pPr>
          <a:endParaRPr lang="en-US"/>
        </a:p>
      </c:txPr>
    </c:legend>
    <c:plotVisOnly val="1"/>
    <c:dispBlanksAs val="gap"/>
    <c:showDLblsOverMax val="0"/>
  </c:chart>
  <c:spPr>
    <a:solidFill>
      <a:schemeClr val="bg1">
        <a:lumMod val="95000"/>
        <a:alpha val="50000"/>
      </a:schemeClr>
    </a:solidFill>
    <a:ln>
      <a:solidFill>
        <a:schemeClr val="tx2"/>
      </a:solidFill>
    </a:ln>
  </c:spPr>
  <c:externalData r:id="rId1">
    <c:autoUpdate val="0"/>
  </c:externalData>
</c:chartSpace>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drawings/drawing1.xml><?xml version="1.0" encoding="utf-8"?>
<c:userShapes xmlns:c="http://schemas.openxmlformats.org/drawingml/2006/chart">
  <cdr:relSizeAnchor xmlns:cdr="http://schemas.openxmlformats.org/drawingml/2006/chartDrawing">
    <cdr:from>
      <cdr:x>0.73125</cdr:x>
      <cdr:y>0.89757</cdr:y>
    </cdr:from>
    <cdr:to>
      <cdr:x>0.97708</cdr:x>
      <cdr:y>0.98785</cdr:y>
    </cdr:to>
    <cdr:sp macro="" textlink="">
      <cdr:nvSpPr>
        <cdr:cNvPr id="2" name="TextBox 1"/>
        <cdr:cNvSpPr txBox="1"/>
      </cdr:nvSpPr>
      <cdr:spPr>
        <a:xfrm xmlns:a="http://schemas.openxmlformats.org/drawingml/2006/main">
          <a:off x="3343275" y="2462213"/>
          <a:ext cx="1123950" cy="24765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pPr algn="r"/>
          <a:r>
            <a:rPr lang="ar-OM" sz="1000" b="1"/>
            <a:t>مركز القبول الموحد</a:t>
          </a:r>
          <a:endParaRPr lang="en-US" sz="1000" b="1"/>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EF20340E-CD01-491F-A56A-0D478F575400}" type="datetimeFigureOut">
              <a:rPr lang="en-US" smtClean="0"/>
              <a:t>10/14/2014</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609A79D-26A0-4592-B341-78B6BF546DD4}" type="slidenum">
              <a:rPr lang="en-US" smtClean="0"/>
              <a:t>‹#›</a:t>
            </a:fld>
            <a:endParaRPr lang="en-US" dirty="0"/>
          </a:p>
        </p:txBody>
      </p:sp>
    </p:spTree>
    <p:extLst>
      <p:ext uri="{BB962C8B-B14F-4D97-AF65-F5344CB8AC3E}">
        <p14:creationId xmlns:p14="http://schemas.microsoft.com/office/powerpoint/2010/main" val="144800762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FB1A84E-0945-4F0C-851F-1310638C6FB4}" type="datetimeFigureOut">
              <a:rPr lang="en-US" smtClean="0"/>
              <a:t>10/14/2014</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3064D6E-1B02-4715-95BF-8D60C515BD44}" type="slidenum">
              <a:rPr lang="en-US" smtClean="0"/>
              <a:t>‹#›</a:t>
            </a:fld>
            <a:endParaRPr lang="en-US" dirty="0"/>
          </a:p>
        </p:txBody>
      </p:sp>
    </p:spTree>
    <p:extLst>
      <p:ext uri="{BB962C8B-B14F-4D97-AF65-F5344CB8AC3E}">
        <p14:creationId xmlns:p14="http://schemas.microsoft.com/office/powerpoint/2010/main" val="23778159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3064D6E-1B02-4715-95BF-8D60C515BD44}" type="slidenum">
              <a:rPr lang="en-US" smtClean="0"/>
              <a:t>4</a:t>
            </a:fld>
            <a:endParaRPr lang="en-US" dirty="0"/>
          </a:p>
        </p:txBody>
      </p:sp>
    </p:spTree>
    <p:extLst>
      <p:ext uri="{BB962C8B-B14F-4D97-AF65-F5344CB8AC3E}">
        <p14:creationId xmlns:p14="http://schemas.microsoft.com/office/powerpoint/2010/main" val="4472728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3064D6E-1B02-4715-95BF-8D60C515BD44}" type="slidenum">
              <a:rPr lang="en-US" smtClean="0"/>
              <a:t>5</a:t>
            </a:fld>
            <a:endParaRPr lang="en-US" dirty="0"/>
          </a:p>
        </p:txBody>
      </p:sp>
    </p:spTree>
    <p:extLst>
      <p:ext uri="{BB962C8B-B14F-4D97-AF65-F5344CB8AC3E}">
        <p14:creationId xmlns:p14="http://schemas.microsoft.com/office/powerpoint/2010/main" val="377795642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3064D6E-1B02-4715-95BF-8D60C515BD44}" type="slidenum">
              <a:rPr lang="en-US" smtClean="0"/>
              <a:t>24</a:t>
            </a:fld>
            <a:endParaRPr lang="en-US" dirty="0"/>
          </a:p>
        </p:txBody>
      </p:sp>
    </p:spTree>
    <p:extLst>
      <p:ext uri="{BB962C8B-B14F-4D97-AF65-F5344CB8AC3E}">
        <p14:creationId xmlns:p14="http://schemas.microsoft.com/office/powerpoint/2010/main" val="23296126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999A028-3C18-4877-A4EA-293FF667C32D}" type="datetime1">
              <a:rPr lang="en-US" smtClean="0"/>
              <a:t>10/14/2014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A3E2406-993F-47B3-B2AE-849A5B90E722}" type="slidenum">
              <a:rPr lang="en-US" smtClean="0"/>
              <a:t>‹#›</a:t>
            </a:fld>
            <a:endParaRPr lang="en-US" dirty="0"/>
          </a:p>
        </p:txBody>
      </p:sp>
    </p:spTree>
    <p:extLst>
      <p:ext uri="{BB962C8B-B14F-4D97-AF65-F5344CB8AC3E}">
        <p14:creationId xmlns:p14="http://schemas.microsoft.com/office/powerpoint/2010/main" val="27442704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AAD3C42-C2C4-4D52-8CE3-B1A0A73B07DB}" type="datetime1">
              <a:rPr lang="en-US" smtClean="0"/>
              <a:t>10/14/2014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A3E2406-993F-47B3-B2AE-849A5B90E722}" type="slidenum">
              <a:rPr lang="en-US" smtClean="0"/>
              <a:t>‹#›</a:t>
            </a:fld>
            <a:endParaRPr lang="en-US" dirty="0"/>
          </a:p>
        </p:txBody>
      </p:sp>
    </p:spTree>
    <p:extLst>
      <p:ext uri="{BB962C8B-B14F-4D97-AF65-F5344CB8AC3E}">
        <p14:creationId xmlns:p14="http://schemas.microsoft.com/office/powerpoint/2010/main" val="38913896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B9AADFD-B425-46B4-851B-D1A6309828AE}" type="datetime1">
              <a:rPr lang="en-US" smtClean="0"/>
              <a:t>10/14/2014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A3E2406-993F-47B3-B2AE-849A5B90E722}" type="slidenum">
              <a:rPr lang="en-US" smtClean="0"/>
              <a:t>‹#›</a:t>
            </a:fld>
            <a:endParaRPr lang="en-US" dirty="0"/>
          </a:p>
        </p:txBody>
      </p:sp>
    </p:spTree>
    <p:extLst>
      <p:ext uri="{BB962C8B-B14F-4D97-AF65-F5344CB8AC3E}">
        <p14:creationId xmlns:p14="http://schemas.microsoft.com/office/powerpoint/2010/main" val="41580624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3836D47-66A1-4A91-97A6-42447934D99D}" type="datetime1">
              <a:rPr lang="en-US" smtClean="0"/>
              <a:t>10/14/2014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A3E2406-993F-47B3-B2AE-849A5B90E722}" type="slidenum">
              <a:rPr lang="en-US" smtClean="0"/>
              <a:t>‹#›</a:t>
            </a:fld>
            <a:endParaRPr lang="en-US" dirty="0"/>
          </a:p>
        </p:txBody>
      </p:sp>
    </p:spTree>
    <p:extLst>
      <p:ext uri="{BB962C8B-B14F-4D97-AF65-F5344CB8AC3E}">
        <p14:creationId xmlns:p14="http://schemas.microsoft.com/office/powerpoint/2010/main" val="40144587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57E3835-5557-4236-AF37-5151668272FF}" type="datetime1">
              <a:rPr lang="en-US" smtClean="0"/>
              <a:t>10/14/2014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A3E2406-993F-47B3-B2AE-849A5B90E722}" type="slidenum">
              <a:rPr lang="en-US" smtClean="0"/>
              <a:t>‹#›</a:t>
            </a:fld>
            <a:endParaRPr lang="en-US" dirty="0"/>
          </a:p>
        </p:txBody>
      </p:sp>
    </p:spTree>
    <p:extLst>
      <p:ext uri="{BB962C8B-B14F-4D97-AF65-F5344CB8AC3E}">
        <p14:creationId xmlns:p14="http://schemas.microsoft.com/office/powerpoint/2010/main" val="18048855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2602841-6344-4836-9114-D081AE05AECD}" type="datetime1">
              <a:rPr lang="en-US" smtClean="0"/>
              <a:t>10/14/2014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A3E2406-993F-47B3-B2AE-849A5B90E722}" type="slidenum">
              <a:rPr lang="en-US" smtClean="0"/>
              <a:t>‹#›</a:t>
            </a:fld>
            <a:endParaRPr lang="en-US" dirty="0"/>
          </a:p>
        </p:txBody>
      </p:sp>
    </p:spTree>
    <p:extLst>
      <p:ext uri="{BB962C8B-B14F-4D97-AF65-F5344CB8AC3E}">
        <p14:creationId xmlns:p14="http://schemas.microsoft.com/office/powerpoint/2010/main" val="28680510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A169D4C-74F4-4D75-8E6E-D4609014C3DC}" type="datetime1">
              <a:rPr lang="en-US" smtClean="0"/>
              <a:t>10/14/2014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AA3E2406-993F-47B3-B2AE-849A5B90E722}" type="slidenum">
              <a:rPr lang="en-US" smtClean="0"/>
              <a:t>‹#›</a:t>
            </a:fld>
            <a:endParaRPr lang="en-US" dirty="0"/>
          </a:p>
        </p:txBody>
      </p:sp>
    </p:spTree>
    <p:extLst>
      <p:ext uri="{BB962C8B-B14F-4D97-AF65-F5344CB8AC3E}">
        <p14:creationId xmlns:p14="http://schemas.microsoft.com/office/powerpoint/2010/main" val="13976377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7795356-BE3F-4C2B-962B-8054184FA284}" type="datetime1">
              <a:rPr lang="en-US" smtClean="0"/>
              <a:t>10/14/2014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AA3E2406-993F-47B3-B2AE-849A5B90E722}" type="slidenum">
              <a:rPr lang="en-US" smtClean="0"/>
              <a:t>‹#›</a:t>
            </a:fld>
            <a:endParaRPr lang="en-US" dirty="0"/>
          </a:p>
        </p:txBody>
      </p:sp>
    </p:spTree>
    <p:extLst>
      <p:ext uri="{BB962C8B-B14F-4D97-AF65-F5344CB8AC3E}">
        <p14:creationId xmlns:p14="http://schemas.microsoft.com/office/powerpoint/2010/main" val="36811378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C2047A9-5332-4D26-81B1-6EAF41FFAEF2}" type="datetime1">
              <a:rPr lang="en-US" smtClean="0"/>
              <a:t>10/14/2014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AA3E2406-993F-47B3-B2AE-849A5B90E722}" type="slidenum">
              <a:rPr lang="en-US" smtClean="0"/>
              <a:t>‹#›</a:t>
            </a:fld>
            <a:endParaRPr lang="en-US" dirty="0"/>
          </a:p>
        </p:txBody>
      </p:sp>
    </p:spTree>
    <p:extLst>
      <p:ext uri="{BB962C8B-B14F-4D97-AF65-F5344CB8AC3E}">
        <p14:creationId xmlns:p14="http://schemas.microsoft.com/office/powerpoint/2010/main" val="29493156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DF2A5FB-B767-497F-9427-048997369FD7}" type="datetime1">
              <a:rPr lang="en-US" smtClean="0"/>
              <a:t>10/14/2014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A3E2406-993F-47B3-B2AE-849A5B90E722}" type="slidenum">
              <a:rPr lang="en-US" smtClean="0"/>
              <a:t>‹#›</a:t>
            </a:fld>
            <a:endParaRPr lang="en-US" dirty="0"/>
          </a:p>
        </p:txBody>
      </p:sp>
    </p:spTree>
    <p:extLst>
      <p:ext uri="{BB962C8B-B14F-4D97-AF65-F5344CB8AC3E}">
        <p14:creationId xmlns:p14="http://schemas.microsoft.com/office/powerpoint/2010/main" val="1217240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195A86D-D629-4145-9214-F5C622BF2AC5}" type="datetime1">
              <a:rPr lang="en-US" smtClean="0"/>
              <a:t>10/14/2014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A3E2406-993F-47B3-B2AE-849A5B90E722}" type="slidenum">
              <a:rPr lang="en-US" smtClean="0"/>
              <a:t>‹#›</a:t>
            </a:fld>
            <a:endParaRPr lang="en-US" dirty="0"/>
          </a:p>
        </p:txBody>
      </p:sp>
    </p:spTree>
    <p:extLst>
      <p:ext uri="{BB962C8B-B14F-4D97-AF65-F5344CB8AC3E}">
        <p14:creationId xmlns:p14="http://schemas.microsoft.com/office/powerpoint/2010/main" val="30830466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A3EA1CF-4568-4A32-A341-9BA33D539A25}" type="datetime1">
              <a:rPr lang="en-US" smtClean="0"/>
              <a:t>10/14/2014</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A3E2406-993F-47B3-B2AE-849A5B90E722}" type="slidenum">
              <a:rPr lang="en-US" smtClean="0"/>
              <a:t>‹#›</a:t>
            </a:fld>
            <a:endParaRPr lang="en-US" dirty="0"/>
          </a:p>
        </p:txBody>
      </p:sp>
      <p:pic>
        <p:nvPicPr>
          <p:cNvPr id="1026" name="Picture 2" descr="C:\Users\hana.ameen\Desktop\ندوة التعليم\PPT (2).jpg"/>
          <p:cNvPicPr>
            <a:picLocks noChangeAspect="1" noChangeArrowheads="1"/>
          </p:cNvPicPr>
          <p:nvPr userDrawn="1"/>
        </p:nvPicPr>
        <p:blipFill>
          <a:blip r:embed="rId13" cstate="print">
            <a:extLst>
              <a:ext uri="{28A0092B-C50C-407E-A947-70E740481C1C}">
                <a14:useLocalDpi xmlns:a14="http://schemas.microsoft.com/office/drawing/2010/main" val="0"/>
              </a:ext>
            </a:extLst>
          </a:blip>
          <a:srcRect/>
          <a:stretch>
            <a:fillRect/>
          </a:stretch>
        </p:blipFill>
        <p:spPr bwMode="auto">
          <a:xfrm>
            <a:off x="0" y="268"/>
            <a:ext cx="9144000" cy="685746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0305805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7.xml"/><Relationship Id="rId1" Type="http://schemas.openxmlformats.org/officeDocument/2006/relationships/vmlDrawing" Target="../drawings/vmlDrawing1.vml"/><Relationship Id="rId5" Type="http://schemas.openxmlformats.org/officeDocument/2006/relationships/image" Target="../media/image2.emf"/><Relationship Id="rId4" Type="http://schemas.openxmlformats.org/officeDocument/2006/relationships/package" Target="../embeddings/Microsoft_PowerPoint_Slide1.sldx"/></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3.xml"/><Relationship Id="rId1" Type="http://schemas.openxmlformats.org/officeDocument/2006/relationships/slideLayout" Target="../slideLayouts/slideLayout4.xml"/><Relationship Id="rId4" Type="http://schemas.openxmlformats.org/officeDocument/2006/relationships/chart" Target="../charts/chart7.xml"/></Relationships>
</file>

<file path=ppt/slides/_rels/slide2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1.xml"/><Relationship Id="rId1" Type="http://schemas.openxmlformats.org/officeDocument/2006/relationships/slideLayout" Target="../slideLayouts/slideLayout4.xml"/><Relationship Id="rId4" Type="http://schemas.openxmlformats.org/officeDocument/2006/relationships/chart" Target="../charts/chart3.xml"/></Relationships>
</file>

<file path=ppt/slides/_rels/slide5.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style>
          <a:lnRef idx="2">
            <a:schemeClr val="accent1">
              <a:shade val="50000"/>
            </a:schemeClr>
          </a:lnRef>
          <a:fillRef idx="1">
            <a:schemeClr val="accent1"/>
          </a:fillRef>
          <a:effectRef idx="0">
            <a:schemeClr val="accent1"/>
          </a:effectRef>
          <a:fontRef idx="minor">
            <a:schemeClr val="lt1"/>
          </a:fontRef>
        </p:style>
        <p:txBody>
          <a:bodyPr>
            <a:normAutofit/>
          </a:bodyPr>
          <a:lstStyle/>
          <a:p>
            <a:r>
              <a:rPr lang="ar-OM" sz="4000" dirty="0" smtClean="0">
                <a:latin typeface="Arabic Typesetting" pitchFamily="66" charset="-78"/>
                <a:cs typeface="AF_Najed" pitchFamily="2" charset="-78"/>
              </a:rPr>
              <a:t>الاستراتيجية الخامسة: تمويل التعليم </a:t>
            </a:r>
            <a:endParaRPr lang="en-US" sz="4000" dirty="0">
              <a:latin typeface="Arabic Typesetting" pitchFamily="66" charset="-78"/>
              <a:cs typeface="AF_Najed" pitchFamily="2" charset="-78"/>
            </a:endParaRPr>
          </a:p>
        </p:txBody>
      </p:sp>
      <p:sp>
        <p:nvSpPr>
          <p:cNvPr id="3" name="Subtitle 2"/>
          <p:cNvSpPr>
            <a:spLocks noGrp="1"/>
          </p:cNvSpPr>
          <p:nvPr>
            <p:ph type="subTitle" idx="1"/>
          </p:nvPr>
        </p:nvSpPr>
        <p:spPr>
          <a:xfrm>
            <a:off x="1371600" y="3886200"/>
            <a:ext cx="6400800" cy="2057400"/>
          </a:xfrm>
        </p:spPr>
        <p:txBody>
          <a:bodyPr>
            <a:normAutofit/>
          </a:bodyPr>
          <a:lstStyle/>
          <a:p>
            <a:pPr rtl="1"/>
            <a:r>
              <a:rPr lang="ar-OM" sz="2800" dirty="0" smtClean="0">
                <a:solidFill>
                  <a:schemeClr val="tx1"/>
                </a:solidFill>
                <a:latin typeface="Arabic Typesetting" pitchFamily="66" charset="-78"/>
                <a:ea typeface="SimHei" pitchFamily="49" charset="-122"/>
                <a:cs typeface="AF_Najed" pitchFamily="2" charset="-78"/>
              </a:rPr>
              <a:t>د. هناء محمد أمين</a:t>
            </a:r>
          </a:p>
          <a:p>
            <a:pPr rtl="1"/>
            <a:r>
              <a:rPr lang="ar-OM" sz="2800" dirty="0" smtClean="0">
                <a:solidFill>
                  <a:schemeClr val="tx1"/>
                </a:solidFill>
                <a:latin typeface="Arabic Typesetting" pitchFamily="66" charset="-78"/>
                <a:ea typeface="SimHei" pitchFamily="49" charset="-122"/>
                <a:cs typeface="AF_Najed" pitchFamily="2" charset="-78"/>
              </a:rPr>
              <a:t>عضو الفريق الفني لتنقيح وتحديث استراتيجية التعليم</a:t>
            </a:r>
          </a:p>
          <a:p>
            <a:pPr rtl="1"/>
            <a:r>
              <a:rPr lang="ar-OM" sz="2800" dirty="0" smtClean="0">
                <a:solidFill>
                  <a:schemeClr val="tx1"/>
                </a:solidFill>
                <a:latin typeface="Arabic Typesetting" pitchFamily="66" charset="-78"/>
                <a:cs typeface="AF_Najed" pitchFamily="2" charset="-78"/>
              </a:rPr>
              <a:t>وزارة التعليم العالي</a:t>
            </a:r>
          </a:p>
        </p:txBody>
      </p:sp>
    </p:spTree>
    <p:extLst>
      <p:ext uri="{BB962C8B-B14F-4D97-AF65-F5344CB8AC3E}">
        <p14:creationId xmlns:p14="http://schemas.microsoft.com/office/powerpoint/2010/main" val="352534247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036638"/>
          </a:xfrm>
          <a:solidFill>
            <a:schemeClr val="tx2"/>
          </a:solidFill>
          <a:ln>
            <a:solidFill>
              <a:srgbClr val="CCCC00"/>
            </a:solidFill>
          </a:ln>
        </p:spPr>
        <p:style>
          <a:lnRef idx="2">
            <a:schemeClr val="accent1">
              <a:shade val="50000"/>
            </a:schemeClr>
          </a:lnRef>
          <a:fillRef idx="1">
            <a:schemeClr val="accent1"/>
          </a:fillRef>
          <a:effectRef idx="0">
            <a:schemeClr val="accent1"/>
          </a:effectRef>
          <a:fontRef idx="minor">
            <a:schemeClr val="lt1"/>
          </a:fontRef>
        </p:style>
        <p:txBody>
          <a:bodyPr>
            <a:normAutofit/>
          </a:bodyPr>
          <a:lstStyle/>
          <a:p>
            <a:pPr rtl="1"/>
            <a:r>
              <a:rPr lang="ar-OM" sz="4000" b="1" dirty="0" smtClean="0">
                <a:latin typeface="Arabic Typesetting" panose="03020402040406030203" pitchFamily="66" charset="-78"/>
                <a:cs typeface="AF_Najed" pitchFamily="2" charset="-78"/>
              </a:rPr>
              <a:t>المحور الأول: إطار عمل للتمويل</a:t>
            </a:r>
            <a:endParaRPr lang="en-US" sz="4000" b="1" dirty="0">
              <a:latin typeface="Arabic Typesetting" panose="03020402040406030203" pitchFamily="66" charset="-78"/>
              <a:cs typeface="AF_Najed" pitchFamily="2" charset="-78"/>
            </a:endParaRPr>
          </a:p>
        </p:txBody>
      </p:sp>
      <p:sp>
        <p:nvSpPr>
          <p:cNvPr id="3" name="Content Placeholder 2"/>
          <p:cNvSpPr>
            <a:spLocks noGrp="1"/>
          </p:cNvSpPr>
          <p:nvPr>
            <p:ph idx="1"/>
          </p:nvPr>
        </p:nvSpPr>
        <p:spPr>
          <a:xfrm>
            <a:off x="533400" y="1447800"/>
            <a:ext cx="8229600" cy="5410200"/>
          </a:xfrm>
        </p:spPr>
        <p:txBody>
          <a:bodyPr>
            <a:normAutofit lnSpcReduction="10000"/>
          </a:bodyPr>
          <a:lstStyle/>
          <a:p>
            <a:pPr marL="0" indent="0" algn="r" rtl="1">
              <a:buNone/>
            </a:pPr>
            <a:r>
              <a:rPr lang="ar-OM" sz="3600" b="1" dirty="0" smtClean="0">
                <a:solidFill>
                  <a:srgbClr val="FF0000"/>
                </a:solidFill>
                <a:latin typeface="Arabic Typesetting" panose="03020402040406030203" pitchFamily="66" charset="-78"/>
                <a:cs typeface="AF_Najed" pitchFamily="2" charset="-78"/>
              </a:rPr>
              <a:t>إطار تمويلي متكامل</a:t>
            </a:r>
          </a:p>
          <a:p>
            <a:pPr marL="0" indent="0" algn="just" rtl="1">
              <a:buNone/>
            </a:pPr>
            <a:r>
              <a:rPr lang="ar-OM" sz="3900" b="1" dirty="0" smtClean="0">
                <a:solidFill>
                  <a:schemeClr val="tx2"/>
                </a:solidFill>
                <a:latin typeface="Arabic Typesetting" panose="03020402040406030203" pitchFamily="66" charset="-78"/>
                <a:cs typeface="AF_Najed" pitchFamily="2" charset="-78"/>
              </a:rPr>
              <a:t>تأسيس </a:t>
            </a:r>
            <a:r>
              <a:rPr lang="ar-OM" sz="3900" b="1" dirty="0">
                <a:solidFill>
                  <a:schemeClr val="tx2"/>
                </a:solidFill>
                <a:latin typeface="Arabic Typesetting" panose="03020402040406030203" pitchFamily="66" charset="-78"/>
                <a:cs typeface="AF_Najed" pitchFamily="2" charset="-78"/>
              </a:rPr>
              <a:t>إطار تمويلي متكامل ويكون مجلس التعليم مسؤولا عن التوصية بتوفير الموازنات وآليات </a:t>
            </a:r>
            <a:r>
              <a:rPr lang="ar-OM" sz="3900" b="1" dirty="0" smtClean="0">
                <a:solidFill>
                  <a:schemeClr val="tx2"/>
                </a:solidFill>
                <a:latin typeface="Arabic Typesetting" panose="03020402040406030203" pitchFamily="66" charset="-78"/>
                <a:cs typeface="AF_Najed" pitchFamily="2" charset="-78"/>
              </a:rPr>
              <a:t>توزيعها </a:t>
            </a:r>
            <a:r>
              <a:rPr lang="ar-OM" sz="3900" b="1" dirty="0">
                <a:solidFill>
                  <a:schemeClr val="tx2"/>
                </a:solidFill>
                <a:latin typeface="Arabic Typesetting" panose="03020402040406030203" pitchFamily="66" charset="-78"/>
                <a:cs typeface="AF_Najed" pitchFamily="2" charset="-78"/>
              </a:rPr>
              <a:t>على المؤسسات التعليمية.</a:t>
            </a:r>
          </a:p>
          <a:p>
            <a:pPr algn="just" rtl="1"/>
            <a:r>
              <a:rPr lang="ar-OM" sz="3900" dirty="0" smtClean="0">
                <a:latin typeface="Arabic Typesetting" panose="03020402040406030203" pitchFamily="66" charset="-78"/>
                <a:cs typeface="AF_Najed" pitchFamily="2" charset="-78"/>
              </a:rPr>
              <a:t>يقوم مجلس التعليم بالتوصية بالموازنات المتعلقة بتمويل التعليم </a:t>
            </a:r>
          </a:p>
          <a:p>
            <a:pPr algn="just" rtl="1"/>
            <a:r>
              <a:rPr lang="ar-OM" sz="3900" dirty="0" smtClean="0">
                <a:latin typeface="Arabic Typesetting" panose="03020402040406030203" pitchFamily="66" charset="-78"/>
                <a:cs typeface="AF_Najed" pitchFamily="2" charset="-78"/>
              </a:rPr>
              <a:t>تقوم وزارة التربية والتعليم ببناء قدرات إدارات المدارس نحو  الاستقلال المالي</a:t>
            </a:r>
            <a:endParaRPr lang="ar-OM" sz="3600" dirty="0">
              <a:latin typeface="Arabic Typesetting" panose="03020402040406030203" pitchFamily="66" charset="-78"/>
              <a:cs typeface="Arabic Typesetting" panose="03020402040406030203" pitchFamily="66" charset="-78"/>
            </a:endParaRPr>
          </a:p>
          <a:p>
            <a:pPr marL="0" indent="0" algn="just" rtl="1">
              <a:buNone/>
            </a:pPr>
            <a:fld id="{CF5A72A3-EFDE-424C-9A64-AF0977FF862D}" type="slidenum">
              <a:rPr lang="ar-OM" sz="1600" smtClean="0"/>
              <a:pPr marL="0" indent="0" algn="just" rtl="1">
                <a:buNone/>
              </a:pPr>
              <a:t>10</a:t>
            </a:fld>
            <a:endParaRPr lang="ar-OM" sz="1600" dirty="0" smtClean="0"/>
          </a:p>
          <a:p>
            <a:pPr algn="just" rtl="1"/>
            <a:endParaRPr lang="ar-OM" dirty="0"/>
          </a:p>
          <a:p>
            <a:pPr algn="just" rtl="1"/>
            <a:endParaRPr lang="ar-OM" dirty="0" smtClean="0">
              <a:solidFill>
                <a:schemeClr val="tx2"/>
              </a:solidFill>
              <a:cs typeface="AF_Najed" pitchFamily="2" charset="-78"/>
            </a:endParaRPr>
          </a:p>
          <a:p>
            <a:pPr marL="0" indent="0" algn="just" rtl="1">
              <a:buNone/>
            </a:pPr>
            <a:endParaRPr lang="en-US" dirty="0">
              <a:solidFill>
                <a:schemeClr val="tx2"/>
              </a:solidFill>
              <a:cs typeface="AF_Najed" pitchFamily="2" charset="-78"/>
            </a:endParaRPr>
          </a:p>
        </p:txBody>
      </p:sp>
      <p:sp>
        <p:nvSpPr>
          <p:cNvPr id="4" name="Slide Number Placeholder 3"/>
          <p:cNvSpPr>
            <a:spLocks noGrp="1"/>
          </p:cNvSpPr>
          <p:nvPr>
            <p:ph type="sldNum" sz="quarter" idx="12"/>
          </p:nvPr>
        </p:nvSpPr>
        <p:spPr/>
        <p:txBody>
          <a:bodyPr/>
          <a:lstStyle/>
          <a:p>
            <a:fld id="{AA3E2406-993F-47B3-B2AE-849A5B90E722}" type="slidenum">
              <a:rPr lang="en-US" smtClean="0"/>
              <a:t>10</a:t>
            </a:fld>
            <a:endParaRPr lang="en-US" dirty="0"/>
          </a:p>
        </p:txBody>
      </p:sp>
    </p:spTree>
    <p:extLst>
      <p:ext uri="{BB962C8B-B14F-4D97-AF65-F5344CB8AC3E}">
        <p14:creationId xmlns:p14="http://schemas.microsoft.com/office/powerpoint/2010/main" val="17119191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381000"/>
            <a:ext cx="8229600" cy="1036638"/>
          </a:xfrm>
          <a:solidFill>
            <a:schemeClr val="tx2"/>
          </a:solidFill>
          <a:ln>
            <a:solidFill>
              <a:srgbClr val="CCCC00"/>
            </a:solidFill>
          </a:ln>
        </p:spPr>
        <p:style>
          <a:lnRef idx="2">
            <a:schemeClr val="accent1">
              <a:shade val="50000"/>
            </a:schemeClr>
          </a:lnRef>
          <a:fillRef idx="1">
            <a:schemeClr val="accent1"/>
          </a:fillRef>
          <a:effectRef idx="0">
            <a:schemeClr val="accent1"/>
          </a:effectRef>
          <a:fontRef idx="minor">
            <a:schemeClr val="lt1"/>
          </a:fontRef>
        </p:style>
        <p:txBody>
          <a:bodyPr>
            <a:normAutofit/>
          </a:bodyPr>
          <a:lstStyle/>
          <a:p>
            <a:pPr rtl="1"/>
            <a:r>
              <a:rPr lang="ar-OM" sz="4000" b="1" dirty="0">
                <a:latin typeface="Arabic Typesetting" panose="03020402040406030203" pitchFamily="66" charset="-78"/>
                <a:cs typeface="AF_Najed" pitchFamily="2" charset="-78"/>
              </a:rPr>
              <a:t>المحور الأول: إطار عمل للتمويل</a:t>
            </a:r>
            <a:endParaRPr lang="en-US" sz="4000" b="1" dirty="0">
              <a:latin typeface="Arabic Typesetting" panose="03020402040406030203" pitchFamily="66" charset="-78"/>
              <a:cs typeface="AF_Najed" pitchFamily="2" charset="-78"/>
            </a:endParaRPr>
          </a:p>
        </p:txBody>
      </p:sp>
      <p:sp>
        <p:nvSpPr>
          <p:cNvPr id="4" name="Content Placeholder 3"/>
          <p:cNvSpPr>
            <a:spLocks noGrp="1"/>
          </p:cNvSpPr>
          <p:nvPr>
            <p:ph idx="1"/>
          </p:nvPr>
        </p:nvSpPr>
        <p:spPr>
          <a:xfrm>
            <a:off x="457200" y="1600200"/>
            <a:ext cx="8229600" cy="4953000"/>
          </a:xfrm>
        </p:spPr>
        <p:txBody>
          <a:bodyPr>
            <a:noAutofit/>
          </a:bodyPr>
          <a:lstStyle/>
          <a:p>
            <a:pPr algn="just" rtl="1"/>
            <a:r>
              <a:rPr lang="ar-OM" sz="3600" dirty="0" smtClean="0">
                <a:latin typeface="Arabic Typesetting" panose="03020402040406030203" pitchFamily="66" charset="-78"/>
                <a:cs typeface="AF_Najed" pitchFamily="2" charset="-78"/>
              </a:rPr>
              <a:t>استمرارية الجامعة بإدارة تمويلها الخاص ويقوم مجلس التعليم بتقديم التوصية بالموازنة اللازمة لها . </a:t>
            </a:r>
          </a:p>
          <a:p>
            <a:pPr algn="just" rtl="1"/>
            <a:r>
              <a:rPr lang="ar-OM" sz="3600" dirty="0" smtClean="0">
                <a:latin typeface="Arabic Typesetting" panose="03020402040406030203" pitchFamily="66" charset="-78"/>
                <a:cs typeface="AF_Najed" pitchFamily="2" charset="-78"/>
              </a:rPr>
              <a:t>تقوم مؤسسات التعليم العالي بتطوير قدراتها على إدارة التمويل تمهيدا للوصول الى الاستقلال الذاتي في إدارة شؤونها.</a:t>
            </a:r>
          </a:p>
          <a:p>
            <a:pPr algn="just" rtl="1"/>
            <a:r>
              <a:rPr lang="ar-OM" sz="3600" dirty="0" smtClean="0">
                <a:latin typeface="Arabic Typesetting" panose="03020402040406030203" pitchFamily="66" charset="-78"/>
                <a:cs typeface="AF_Najed" pitchFamily="2" charset="-78"/>
              </a:rPr>
              <a:t>تماشيا مع تطوير قدرات مؤسسات التعليم العالي واستقلاليتها يقوم مجلس التعليم بالتنسيق مع وزارة المالية بتوزيع التمويل الخاص بها مباشرة.</a:t>
            </a:r>
            <a:endParaRPr lang="en-US" sz="3600" dirty="0">
              <a:latin typeface="Arabic Typesetting" panose="03020402040406030203" pitchFamily="66" charset="-78"/>
              <a:cs typeface="AF_Najed" pitchFamily="2" charset="-78"/>
            </a:endParaRPr>
          </a:p>
        </p:txBody>
      </p:sp>
      <p:sp>
        <p:nvSpPr>
          <p:cNvPr id="2" name="Slide Number Placeholder 1"/>
          <p:cNvSpPr>
            <a:spLocks noGrp="1"/>
          </p:cNvSpPr>
          <p:nvPr>
            <p:ph type="sldNum" sz="quarter" idx="12"/>
          </p:nvPr>
        </p:nvSpPr>
        <p:spPr/>
        <p:txBody>
          <a:bodyPr/>
          <a:lstStyle/>
          <a:p>
            <a:fld id="{AA3E2406-993F-47B3-B2AE-849A5B90E722}" type="slidenum">
              <a:rPr lang="en-US" smtClean="0"/>
              <a:t>11</a:t>
            </a:fld>
            <a:endParaRPr lang="en-US" dirty="0"/>
          </a:p>
        </p:txBody>
      </p:sp>
    </p:spTree>
    <p:extLst>
      <p:ext uri="{BB962C8B-B14F-4D97-AF65-F5344CB8AC3E}">
        <p14:creationId xmlns:p14="http://schemas.microsoft.com/office/powerpoint/2010/main" val="35684675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tx2"/>
          </a:solidFill>
          <a:ln>
            <a:solidFill>
              <a:srgbClr val="CCCC00"/>
            </a:solidFill>
          </a:ln>
        </p:spPr>
        <p:style>
          <a:lnRef idx="2">
            <a:schemeClr val="accent1">
              <a:shade val="50000"/>
            </a:schemeClr>
          </a:lnRef>
          <a:fillRef idx="1">
            <a:schemeClr val="accent1"/>
          </a:fillRef>
          <a:effectRef idx="0">
            <a:schemeClr val="accent1"/>
          </a:effectRef>
          <a:fontRef idx="minor">
            <a:schemeClr val="lt1"/>
          </a:fontRef>
        </p:style>
        <p:txBody>
          <a:bodyPr>
            <a:normAutofit/>
          </a:bodyPr>
          <a:lstStyle/>
          <a:p>
            <a:pPr rtl="1"/>
            <a:r>
              <a:rPr lang="ar-OM" sz="4000" b="1" dirty="0">
                <a:latin typeface="Arabic Typesetting" panose="03020402040406030203" pitchFamily="66" charset="-78"/>
                <a:cs typeface="AF_Najed" pitchFamily="2" charset="-78"/>
              </a:rPr>
              <a:t>المحور الأول: إطار عمل للتمويل</a:t>
            </a:r>
            <a:endParaRPr lang="en-US" sz="4000" dirty="0">
              <a:cs typeface="AF_Najed" pitchFamily="2" charset="-78"/>
            </a:endParaRPr>
          </a:p>
        </p:txBody>
      </p:sp>
      <p:sp>
        <p:nvSpPr>
          <p:cNvPr id="3" name="Content Placeholder 2"/>
          <p:cNvSpPr>
            <a:spLocks noGrp="1"/>
          </p:cNvSpPr>
          <p:nvPr>
            <p:ph idx="1"/>
          </p:nvPr>
        </p:nvSpPr>
        <p:spPr>
          <a:ln>
            <a:solidFill>
              <a:srgbClr val="CCCC00"/>
            </a:solidFill>
          </a:ln>
        </p:spPr>
        <p:style>
          <a:lnRef idx="2">
            <a:schemeClr val="accent1"/>
          </a:lnRef>
          <a:fillRef idx="1">
            <a:schemeClr val="lt1"/>
          </a:fillRef>
          <a:effectRef idx="0">
            <a:schemeClr val="accent1"/>
          </a:effectRef>
          <a:fontRef idx="minor">
            <a:schemeClr val="dk1"/>
          </a:fontRef>
        </p:style>
        <p:txBody>
          <a:bodyPr>
            <a:normAutofit/>
          </a:bodyPr>
          <a:lstStyle/>
          <a:p>
            <a:pPr marL="0" indent="0" algn="just" rtl="1">
              <a:buNone/>
            </a:pPr>
            <a:r>
              <a:rPr lang="ar-OM" b="1" dirty="0">
                <a:solidFill>
                  <a:srgbClr val="FF0000"/>
                </a:solidFill>
                <a:cs typeface="AF_Najed" pitchFamily="2" charset="-78"/>
              </a:rPr>
              <a:t>نقل الصلاحيات المالية الى المؤسسات التعليمية </a:t>
            </a:r>
            <a:r>
              <a:rPr lang="ar-OM" dirty="0" smtClean="0">
                <a:solidFill>
                  <a:srgbClr val="FF0000"/>
                </a:solidFill>
                <a:cs typeface="AF_Najed" pitchFamily="2" charset="-78"/>
              </a:rPr>
              <a:t>.</a:t>
            </a:r>
          </a:p>
          <a:p>
            <a:pPr marL="0" indent="0" algn="just" rtl="1">
              <a:buNone/>
            </a:pPr>
            <a:r>
              <a:rPr lang="ar-SA" sz="3600" b="1" dirty="0" smtClean="0">
                <a:solidFill>
                  <a:schemeClr val="tx2"/>
                </a:solidFill>
                <a:cs typeface="AF_Najed" pitchFamily="2" charset="-78"/>
              </a:rPr>
              <a:t>تعزيز </a:t>
            </a:r>
            <a:r>
              <a:rPr lang="ar-SA" sz="3600" b="1" dirty="0">
                <a:solidFill>
                  <a:schemeClr val="tx2"/>
                </a:solidFill>
                <a:cs typeface="AF_Najed" pitchFamily="2" charset="-78"/>
              </a:rPr>
              <a:t>الاستخدام الأمثل للإنفاق من خلال نقل الصلاحيات المالية للمدارس ومؤسسات التعليم العالي، وذلك لتمكين هذه المؤسسات من إدارة شئونها المالية والتشغيلية بما يتوافق مع طبيعة الخدمات التي تقدمها، مع وجود آلية للمساءلة عن جوانب الإنفاق</a:t>
            </a:r>
            <a:r>
              <a:rPr lang="ar-SA" sz="3600" dirty="0">
                <a:solidFill>
                  <a:schemeClr val="tx2"/>
                </a:solidFill>
                <a:cs typeface="AF_Najed" pitchFamily="2" charset="-78"/>
              </a:rPr>
              <a:t>. </a:t>
            </a:r>
            <a:r>
              <a:rPr lang="ar-OM" sz="3600" dirty="0">
                <a:solidFill>
                  <a:schemeClr val="tx2"/>
                </a:solidFill>
                <a:cs typeface="AF_Najed" pitchFamily="2" charset="-78"/>
              </a:rPr>
              <a:t> </a:t>
            </a:r>
            <a:endParaRPr lang="en-US" sz="3600" dirty="0">
              <a:solidFill>
                <a:schemeClr val="tx2"/>
              </a:solidFill>
              <a:cs typeface="AF_Najed" pitchFamily="2" charset="-78"/>
            </a:endParaRPr>
          </a:p>
          <a:p>
            <a:pPr algn="r" rtl="1"/>
            <a:endParaRPr lang="en-US" dirty="0"/>
          </a:p>
        </p:txBody>
      </p:sp>
      <p:sp>
        <p:nvSpPr>
          <p:cNvPr id="5" name="Slide Number Placeholder 4"/>
          <p:cNvSpPr>
            <a:spLocks noGrp="1"/>
          </p:cNvSpPr>
          <p:nvPr>
            <p:ph type="sldNum" sz="quarter" idx="12"/>
          </p:nvPr>
        </p:nvSpPr>
        <p:spPr/>
        <p:txBody>
          <a:bodyPr/>
          <a:lstStyle/>
          <a:p>
            <a:fld id="{AA3E2406-993F-47B3-B2AE-849A5B90E722}" type="slidenum">
              <a:rPr lang="en-US" smtClean="0"/>
              <a:t>12</a:t>
            </a:fld>
            <a:endParaRPr lang="en-US" dirty="0"/>
          </a:p>
        </p:txBody>
      </p:sp>
    </p:spTree>
    <p:extLst>
      <p:ext uri="{BB962C8B-B14F-4D97-AF65-F5344CB8AC3E}">
        <p14:creationId xmlns:p14="http://schemas.microsoft.com/office/powerpoint/2010/main" val="38460588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036638"/>
          </a:xfrm>
          <a:solidFill>
            <a:schemeClr val="tx2"/>
          </a:solidFill>
          <a:ln>
            <a:solidFill>
              <a:srgbClr val="CCCC00"/>
            </a:solidFill>
          </a:ln>
        </p:spPr>
        <p:style>
          <a:lnRef idx="2">
            <a:schemeClr val="accent1">
              <a:shade val="50000"/>
            </a:schemeClr>
          </a:lnRef>
          <a:fillRef idx="1">
            <a:schemeClr val="accent1"/>
          </a:fillRef>
          <a:effectRef idx="0">
            <a:schemeClr val="accent1"/>
          </a:effectRef>
          <a:fontRef idx="minor">
            <a:schemeClr val="lt1"/>
          </a:fontRef>
        </p:style>
        <p:txBody>
          <a:bodyPr>
            <a:normAutofit/>
          </a:bodyPr>
          <a:lstStyle/>
          <a:p>
            <a:pPr rtl="1"/>
            <a:r>
              <a:rPr lang="ar-OM" sz="4000" b="1" dirty="0" smtClean="0">
                <a:cs typeface="AF_Najed" pitchFamily="2" charset="-78"/>
              </a:rPr>
              <a:t>المحور الثاني: التخطيط لموازنة التمويل</a:t>
            </a:r>
            <a:endParaRPr lang="en-US" sz="4000" b="1" dirty="0">
              <a:cs typeface="AF_Najed" pitchFamily="2" charset="-78"/>
            </a:endParaRPr>
          </a:p>
        </p:txBody>
      </p:sp>
      <p:sp>
        <p:nvSpPr>
          <p:cNvPr id="6" name="Content Placeholder 5"/>
          <p:cNvSpPr>
            <a:spLocks noGrp="1"/>
          </p:cNvSpPr>
          <p:nvPr>
            <p:ph sz="half" idx="2"/>
          </p:nvPr>
        </p:nvSpPr>
        <p:spPr>
          <a:xfrm>
            <a:off x="457200" y="1600200"/>
            <a:ext cx="8229600" cy="4525963"/>
          </a:xfrm>
        </p:spPr>
        <p:style>
          <a:lnRef idx="2">
            <a:schemeClr val="accent1"/>
          </a:lnRef>
          <a:fillRef idx="1">
            <a:schemeClr val="lt1"/>
          </a:fillRef>
          <a:effectRef idx="0">
            <a:schemeClr val="accent1"/>
          </a:effectRef>
          <a:fontRef idx="minor">
            <a:schemeClr val="dk1"/>
          </a:fontRef>
        </p:style>
        <p:txBody>
          <a:bodyPr>
            <a:normAutofit/>
          </a:bodyPr>
          <a:lstStyle/>
          <a:p>
            <a:pPr marL="0" indent="0" algn="just" rtl="1">
              <a:buNone/>
            </a:pPr>
            <a:r>
              <a:rPr lang="ar-OM" sz="3600" b="1" dirty="0">
                <a:solidFill>
                  <a:srgbClr val="FF0000"/>
                </a:solidFill>
                <a:cs typeface="AF_Najed" pitchFamily="2" charset="-78"/>
              </a:rPr>
              <a:t>التوازن في الانفاق بين التعليم المدرسي والتعليم </a:t>
            </a:r>
            <a:r>
              <a:rPr lang="ar-OM" sz="3600" b="1" dirty="0" smtClean="0">
                <a:solidFill>
                  <a:srgbClr val="FF0000"/>
                </a:solidFill>
                <a:cs typeface="AF_Najed" pitchFamily="2" charset="-78"/>
              </a:rPr>
              <a:t>العالي</a:t>
            </a:r>
          </a:p>
          <a:p>
            <a:pPr marL="0" indent="0" algn="just" rtl="1">
              <a:buNone/>
            </a:pPr>
            <a:endParaRPr lang="ar-OM" sz="3600" b="1" dirty="0" smtClean="0">
              <a:solidFill>
                <a:srgbClr val="FF0000"/>
              </a:solidFill>
              <a:cs typeface="AF_Najed" pitchFamily="2" charset="-78"/>
            </a:endParaRPr>
          </a:p>
          <a:p>
            <a:pPr marL="0" indent="0" algn="justLow" rtl="1">
              <a:buNone/>
            </a:pPr>
            <a:r>
              <a:rPr lang="ar-SA" sz="3600" b="1" dirty="0" smtClean="0">
                <a:solidFill>
                  <a:schemeClr val="tx2"/>
                </a:solidFill>
              </a:rPr>
              <a:t>مراقبة </a:t>
            </a:r>
            <a:r>
              <a:rPr lang="ar-SA" sz="3600" b="1" dirty="0">
                <a:solidFill>
                  <a:schemeClr val="tx2"/>
                </a:solidFill>
              </a:rPr>
              <a:t>توازن الإنفاق بين التعليم المدرسي والتعليم العالي لضمان أن التغييرات الحاصلة في كل مستوى لتحقيق أهداف الاستراتيجية تتم بشكل متسلسل، ويمكّن من التحكم في دعم إنجازات الطلبة وتقدمهم عبر المراحل التعليمية. </a:t>
            </a:r>
            <a:endParaRPr lang="en-US" sz="3600" dirty="0">
              <a:solidFill>
                <a:schemeClr val="tx2"/>
              </a:solidFill>
            </a:endParaRPr>
          </a:p>
          <a:p>
            <a:pPr algn="r" rtl="1"/>
            <a:endParaRPr lang="en-US" dirty="0"/>
          </a:p>
        </p:txBody>
      </p:sp>
      <p:sp>
        <p:nvSpPr>
          <p:cNvPr id="3" name="Slide Number Placeholder 2"/>
          <p:cNvSpPr>
            <a:spLocks noGrp="1"/>
          </p:cNvSpPr>
          <p:nvPr>
            <p:ph type="sldNum" sz="quarter" idx="12"/>
          </p:nvPr>
        </p:nvSpPr>
        <p:spPr/>
        <p:txBody>
          <a:bodyPr/>
          <a:lstStyle/>
          <a:p>
            <a:fld id="{AA3E2406-993F-47B3-B2AE-849A5B90E722}" type="slidenum">
              <a:rPr lang="en-US" smtClean="0"/>
              <a:t>13</a:t>
            </a:fld>
            <a:endParaRPr lang="en-US" dirty="0"/>
          </a:p>
        </p:txBody>
      </p:sp>
    </p:spTree>
    <p:extLst>
      <p:ext uri="{BB962C8B-B14F-4D97-AF65-F5344CB8AC3E}">
        <p14:creationId xmlns:p14="http://schemas.microsoft.com/office/powerpoint/2010/main" val="9391575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bg/>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036638"/>
          </a:xfrm>
          <a:solidFill>
            <a:schemeClr val="tx2"/>
          </a:solidFill>
          <a:ln>
            <a:solidFill>
              <a:srgbClr val="CCCC00"/>
            </a:solidFill>
          </a:ln>
        </p:spPr>
        <p:style>
          <a:lnRef idx="2">
            <a:schemeClr val="accent1">
              <a:shade val="50000"/>
            </a:schemeClr>
          </a:lnRef>
          <a:fillRef idx="1">
            <a:schemeClr val="accent1"/>
          </a:fillRef>
          <a:effectRef idx="0">
            <a:schemeClr val="accent1"/>
          </a:effectRef>
          <a:fontRef idx="minor">
            <a:schemeClr val="lt1"/>
          </a:fontRef>
        </p:style>
        <p:txBody>
          <a:bodyPr>
            <a:normAutofit/>
          </a:bodyPr>
          <a:lstStyle/>
          <a:p>
            <a:pPr rtl="1"/>
            <a:r>
              <a:rPr lang="ar-OM" sz="4000" b="1" dirty="0">
                <a:cs typeface="AF_Najed" pitchFamily="2" charset="-78"/>
              </a:rPr>
              <a:t>المحور الثاني: التخطيط لموازنة التمويل</a:t>
            </a:r>
            <a:endParaRPr lang="en-US" sz="4000" b="1" dirty="0">
              <a:cs typeface="AF_Najed" pitchFamily="2" charset="-78"/>
            </a:endParaRPr>
          </a:p>
        </p:txBody>
      </p:sp>
      <p:sp>
        <p:nvSpPr>
          <p:cNvPr id="3" name="Content Placeholder 2"/>
          <p:cNvSpPr>
            <a:spLocks noGrp="1"/>
          </p:cNvSpPr>
          <p:nvPr>
            <p:ph sz="half" idx="1"/>
          </p:nvPr>
        </p:nvSpPr>
        <p:spPr>
          <a:xfrm>
            <a:off x="457200" y="1600200"/>
            <a:ext cx="4038600" cy="4876800"/>
          </a:xfrm>
        </p:spPr>
        <p:style>
          <a:lnRef idx="2">
            <a:schemeClr val="accent1"/>
          </a:lnRef>
          <a:fillRef idx="1">
            <a:schemeClr val="lt1"/>
          </a:fillRef>
          <a:effectRef idx="0">
            <a:schemeClr val="accent1"/>
          </a:effectRef>
          <a:fontRef idx="minor">
            <a:schemeClr val="dk1"/>
          </a:fontRef>
        </p:style>
        <p:txBody>
          <a:bodyPr>
            <a:normAutofit lnSpcReduction="10000"/>
          </a:bodyPr>
          <a:lstStyle/>
          <a:p>
            <a:pPr marL="0" indent="0" algn="just" rtl="1">
              <a:buNone/>
            </a:pPr>
            <a:r>
              <a:rPr lang="ar-OM" sz="3900" b="1" dirty="0">
                <a:solidFill>
                  <a:srgbClr val="FF0000"/>
                </a:solidFill>
                <a:cs typeface="AF_Najed" pitchFamily="2" charset="-78"/>
              </a:rPr>
              <a:t>المرافق والبنى الأساسية</a:t>
            </a:r>
          </a:p>
          <a:p>
            <a:pPr marL="0" indent="0" algn="just" rtl="1">
              <a:buNone/>
            </a:pPr>
            <a:r>
              <a:rPr lang="ar-SA" sz="3900" b="1" dirty="0" smtClean="0">
                <a:solidFill>
                  <a:schemeClr val="tx2"/>
                </a:solidFill>
                <a:cs typeface="AF_Najed" pitchFamily="2" charset="-78"/>
              </a:rPr>
              <a:t>وضع </a:t>
            </a:r>
            <a:r>
              <a:rPr lang="ar-SA" sz="3900" b="1" dirty="0">
                <a:solidFill>
                  <a:schemeClr val="tx2"/>
                </a:solidFill>
                <a:cs typeface="AF_Najed" pitchFamily="2" charset="-78"/>
              </a:rPr>
              <a:t>خطة شاملة لتمويل المرافق والبنى الأساسية في المؤسسات التعليمية . </a:t>
            </a:r>
            <a:endParaRPr lang="en-US" sz="3900" dirty="0">
              <a:solidFill>
                <a:schemeClr val="tx2"/>
              </a:solidFill>
              <a:cs typeface="AF_Najed" pitchFamily="2" charset="-78"/>
            </a:endParaRPr>
          </a:p>
          <a:p>
            <a:pPr marL="0" indent="0" algn="just" rtl="1">
              <a:buNone/>
            </a:pPr>
            <a:endParaRPr lang="en-US" sz="3900" dirty="0">
              <a:solidFill>
                <a:schemeClr val="tx2"/>
              </a:solidFill>
            </a:endParaRPr>
          </a:p>
        </p:txBody>
      </p:sp>
      <p:sp>
        <p:nvSpPr>
          <p:cNvPr id="4" name="Content Placeholder 3"/>
          <p:cNvSpPr>
            <a:spLocks noGrp="1"/>
          </p:cNvSpPr>
          <p:nvPr>
            <p:ph sz="half" idx="2"/>
          </p:nvPr>
        </p:nvSpPr>
        <p:spPr>
          <a:xfrm>
            <a:off x="4648200" y="1600200"/>
            <a:ext cx="4038600" cy="4876800"/>
          </a:xfrm>
        </p:spPr>
        <p:style>
          <a:lnRef idx="2">
            <a:schemeClr val="accent1"/>
          </a:lnRef>
          <a:fillRef idx="1">
            <a:schemeClr val="lt1"/>
          </a:fillRef>
          <a:effectRef idx="0">
            <a:schemeClr val="accent1"/>
          </a:effectRef>
          <a:fontRef idx="minor">
            <a:schemeClr val="dk1"/>
          </a:fontRef>
        </p:style>
        <p:txBody>
          <a:bodyPr>
            <a:normAutofit lnSpcReduction="10000"/>
          </a:bodyPr>
          <a:lstStyle/>
          <a:p>
            <a:pPr marL="0" indent="0" algn="just" rtl="1">
              <a:buNone/>
            </a:pPr>
            <a:r>
              <a:rPr lang="ar-OM" sz="3500" b="1" dirty="0">
                <a:solidFill>
                  <a:srgbClr val="FF0000"/>
                </a:solidFill>
                <a:cs typeface="AF_Najed" pitchFamily="2" charset="-78"/>
              </a:rPr>
              <a:t>الأولوية للكفاءة</a:t>
            </a:r>
          </a:p>
          <a:p>
            <a:pPr marL="0" indent="0" algn="just" rtl="1">
              <a:buNone/>
            </a:pPr>
            <a:r>
              <a:rPr lang="ar-SA" sz="3600" b="1" dirty="0" smtClean="0">
                <a:solidFill>
                  <a:schemeClr val="tx2"/>
                </a:solidFill>
                <a:cs typeface="AF_Najed" pitchFamily="2" charset="-78"/>
              </a:rPr>
              <a:t>اعتبار </a:t>
            </a:r>
            <a:r>
              <a:rPr lang="ar-SA" sz="3600" b="1" dirty="0">
                <a:solidFill>
                  <a:schemeClr val="tx2"/>
                </a:solidFill>
                <a:cs typeface="AF_Najed" pitchFamily="2" charset="-78"/>
              </a:rPr>
              <a:t>الكفاءة عاملا أساسيا في اتخاذ القرارات المستقبلية لتمويل النظام التعليمي ، مع مراعاة التحليل الأفضل لتكلفة الطالب في المستويات والأنماط التعليمية المختلفة، والإدراك التام للأسلوب المبني على ناتج العملية التعليمية.</a:t>
            </a:r>
            <a:endParaRPr lang="en-US" sz="3600" dirty="0">
              <a:solidFill>
                <a:schemeClr val="tx2"/>
              </a:solidFill>
              <a:cs typeface="AF_Najed" pitchFamily="2" charset="-78"/>
            </a:endParaRPr>
          </a:p>
          <a:p>
            <a:pPr marL="0" indent="0" algn="r" rtl="1">
              <a:buNone/>
            </a:pPr>
            <a:endParaRPr lang="en-US" sz="3600" dirty="0">
              <a:cs typeface="AF_Najed" pitchFamily="2" charset="-78"/>
            </a:endParaRPr>
          </a:p>
        </p:txBody>
      </p:sp>
      <p:sp>
        <p:nvSpPr>
          <p:cNvPr id="5" name="Slide Number Placeholder 4"/>
          <p:cNvSpPr>
            <a:spLocks noGrp="1"/>
          </p:cNvSpPr>
          <p:nvPr>
            <p:ph type="sldNum" sz="quarter" idx="12"/>
          </p:nvPr>
        </p:nvSpPr>
        <p:spPr/>
        <p:txBody>
          <a:bodyPr/>
          <a:lstStyle/>
          <a:p>
            <a:fld id="{AA3E2406-993F-47B3-B2AE-849A5B90E722}" type="slidenum">
              <a:rPr lang="en-US" smtClean="0"/>
              <a:t>14</a:t>
            </a:fld>
            <a:endParaRPr lang="en-US" dirty="0"/>
          </a:p>
        </p:txBody>
      </p:sp>
    </p:spTree>
    <p:extLst>
      <p:ext uri="{BB962C8B-B14F-4D97-AF65-F5344CB8AC3E}">
        <p14:creationId xmlns:p14="http://schemas.microsoft.com/office/powerpoint/2010/main" val="37953761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bg/>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bg/>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P spid="4" grpId="0" build="p"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960438"/>
          </a:xfrm>
          <a:solidFill>
            <a:schemeClr val="tx2"/>
          </a:solidFill>
          <a:ln>
            <a:solidFill>
              <a:srgbClr val="CCCC00"/>
            </a:solidFill>
          </a:ln>
        </p:spPr>
        <p:style>
          <a:lnRef idx="2">
            <a:schemeClr val="accent1">
              <a:shade val="50000"/>
            </a:schemeClr>
          </a:lnRef>
          <a:fillRef idx="1">
            <a:schemeClr val="accent1"/>
          </a:fillRef>
          <a:effectRef idx="0">
            <a:schemeClr val="accent1"/>
          </a:effectRef>
          <a:fontRef idx="minor">
            <a:schemeClr val="lt1"/>
          </a:fontRef>
        </p:style>
        <p:txBody>
          <a:bodyPr>
            <a:normAutofit/>
          </a:bodyPr>
          <a:lstStyle/>
          <a:p>
            <a:pPr rtl="1"/>
            <a:r>
              <a:rPr lang="ar-OM" sz="4000" dirty="0" smtClean="0">
                <a:cs typeface="AF_Najed" pitchFamily="2" charset="-78"/>
              </a:rPr>
              <a:t>المحور الثالث: عمليات التمويل </a:t>
            </a:r>
            <a:endParaRPr lang="en-US" sz="4000" dirty="0">
              <a:cs typeface="AF_Najed" pitchFamily="2" charset="-78"/>
            </a:endParaRPr>
          </a:p>
        </p:txBody>
      </p:sp>
      <p:sp>
        <p:nvSpPr>
          <p:cNvPr id="3" name="Content Placeholder 2"/>
          <p:cNvSpPr>
            <a:spLocks noGrp="1"/>
          </p:cNvSpPr>
          <p:nvPr>
            <p:ph sz="half" idx="1"/>
          </p:nvPr>
        </p:nvSpPr>
        <p:spPr/>
        <p:style>
          <a:lnRef idx="2">
            <a:schemeClr val="accent1"/>
          </a:lnRef>
          <a:fillRef idx="1">
            <a:schemeClr val="lt1"/>
          </a:fillRef>
          <a:effectRef idx="0">
            <a:schemeClr val="accent1"/>
          </a:effectRef>
          <a:fontRef idx="minor">
            <a:schemeClr val="dk1"/>
          </a:fontRef>
        </p:style>
        <p:txBody>
          <a:bodyPr>
            <a:normAutofit lnSpcReduction="10000"/>
          </a:bodyPr>
          <a:lstStyle/>
          <a:p>
            <a:pPr algn="just" rtl="1"/>
            <a:r>
              <a:rPr lang="ar-OM" b="1" dirty="0" smtClean="0">
                <a:cs typeface="AF_Najed" pitchFamily="2" charset="-78"/>
              </a:rPr>
              <a:t>يستند على ناتج العملية التعليمية</a:t>
            </a:r>
          </a:p>
          <a:p>
            <a:pPr marL="0" indent="0" algn="just" rtl="1">
              <a:buNone/>
            </a:pPr>
            <a:endParaRPr lang="ar-OM" b="1" dirty="0">
              <a:cs typeface="AF_Najed" pitchFamily="2" charset="-78"/>
            </a:endParaRPr>
          </a:p>
          <a:p>
            <a:pPr marL="0" indent="0" algn="just" rtl="1">
              <a:buNone/>
            </a:pPr>
            <a:r>
              <a:rPr lang="ar-SA" b="1" dirty="0" smtClean="0">
                <a:solidFill>
                  <a:schemeClr val="tx2"/>
                </a:solidFill>
                <a:cs typeface="AF_Najed" pitchFamily="2" charset="-78"/>
              </a:rPr>
              <a:t>التحول </a:t>
            </a:r>
            <a:r>
              <a:rPr lang="ar-SA" b="1" dirty="0">
                <a:solidFill>
                  <a:schemeClr val="tx2"/>
                </a:solidFill>
                <a:cs typeface="AF_Najed" pitchFamily="2" charset="-78"/>
              </a:rPr>
              <a:t>التدريجي نحو تمويل المؤسسات التعليمية على أساس المخرجات وفق أسلوب معياري للتمويل يتم تطبيقه على جميع المؤسسات .</a:t>
            </a:r>
            <a:endParaRPr lang="en-US" b="1" dirty="0">
              <a:solidFill>
                <a:schemeClr val="tx2"/>
              </a:solidFill>
              <a:cs typeface="AF_Najed" pitchFamily="2" charset="-78"/>
            </a:endParaRPr>
          </a:p>
          <a:p>
            <a:pPr algn="r" rtl="1"/>
            <a:endParaRPr lang="en-US" b="1" dirty="0">
              <a:solidFill>
                <a:schemeClr val="tx2"/>
              </a:solidFill>
            </a:endParaRPr>
          </a:p>
        </p:txBody>
      </p:sp>
      <p:sp>
        <p:nvSpPr>
          <p:cNvPr id="4" name="Content Placeholder 3"/>
          <p:cNvSpPr>
            <a:spLocks noGrp="1"/>
          </p:cNvSpPr>
          <p:nvPr>
            <p:ph sz="half" idx="2"/>
          </p:nvPr>
        </p:nvSpPr>
        <p:spPr/>
        <p:style>
          <a:lnRef idx="2">
            <a:schemeClr val="accent1"/>
          </a:lnRef>
          <a:fillRef idx="1">
            <a:schemeClr val="lt1"/>
          </a:fillRef>
          <a:effectRef idx="0">
            <a:schemeClr val="accent1"/>
          </a:effectRef>
          <a:fontRef idx="minor">
            <a:schemeClr val="dk1"/>
          </a:fontRef>
        </p:style>
        <p:txBody>
          <a:bodyPr>
            <a:normAutofit lnSpcReduction="10000"/>
          </a:bodyPr>
          <a:lstStyle/>
          <a:p>
            <a:pPr marL="0" indent="0" algn="r" rtl="1">
              <a:buNone/>
            </a:pPr>
            <a:r>
              <a:rPr lang="ar-OM" dirty="0" smtClean="0">
                <a:cs typeface="AF_Najed" pitchFamily="2" charset="-78"/>
              </a:rPr>
              <a:t>يتم تخصيص الموارد المالية لنظام التعليم بأسلوبين:</a:t>
            </a:r>
          </a:p>
          <a:p>
            <a:pPr marL="514350" indent="-514350" algn="r" rtl="1">
              <a:buAutoNum type="arabicPeriod"/>
            </a:pPr>
            <a:r>
              <a:rPr lang="ar-OM" dirty="0" smtClean="0">
                <a:solidFill>
                  <a:srgbClr val="FF0000"/>
                </a:solidFill>
                <a:cs typeface="AF_Najed" pitchFamily="2" charset="-78"/>
              </a:rPr>
              <a:t>الاسلوب التفاوضي</a:t>
            </a:r>
          </a:p>
          <a:p>
            <a:pPr marL="514350" indent="-514350" algn="r" rtl="1">
              <a:buAutoNum type="arabicPeriod"/>
            </a:pPr>
            <a:r>
              <a:rPr lang="ar-OM" dirty="0" smtClean="0">
                <a:solidFill>
                  <a:srgbClr val="FF0000"/>
                </a:solidFill>
                <a:cs typeface="AF_Najed" pitchFamily="2" charset="-78"/>
              </a:rPr>
              <a:t>الاسلوب المعياري مبني على المخرجات</a:t>
            </a:r>
          </a:p>
          <a:p>
            <a:pPr algn="just" rtl="1"/>
            <a:r>
              <a:rPr lang="ar-OM" dirty="0">
                <a:cs typeface="AF_Najed" pitchFamily="2" charset="-78"/>
              </a:rPr>
              <a:t>يبنى على أسس ومعايير موحدة ومتعارف عليها  وتستند على مؤشرات الاداء</a:t>
            </a:r>
          </a:p>
          <a:p>
            <a:pPr algn="r" rtl="1"/>
            <a:r>
              <a:rPr lang="ar-OM" dirty="0">
                <a:cs typeface="AF_Najed" pitchFamily="2" charset="-78"/>
              </a:rPr>
              <a:t>اكثر عدالة</a:t>
            </a:r>
          </a:p>
          <a:p>
            <a:pPr algn="r" rtl="1"/>
            <a:r>
              <a:rPr lang="ar-OM" dirty="0">
                <a:cs typeface="AF_Najed" pitchFamily="2" charset="-78"/>
              </a:rPr>
              <a:t>أكثر شفافية </a:t>
            </a:r>
          </a:p>
          <a:p>
            <a:pPr marL="0" indent="0" algn="r" rtl="1">
              <a:buNone/>
            </a:pPr>
            <a:endParaRPr lang="ar-OM" dirty="0" smtClean="0"/>
          </a:p>
        </p:txBody>
      </p:sp>
      <p:sp>
        <p:nvSpPr>
          <p:cNvPr id="5" name="Slide Number Placeholder 4"/>
          <p:cNvSpPr>
            <a:spLocks noGrp="1"/>
          </p:cNvSpPr>
          <p:nvPr>
            <p:ph type="sldNum" sz="quarter" idx="12"/>
          </p:nvPr>
        </p:nvSpPr>
        <p:spPr/>
        <p:txBody>
          <a:bodyPr/>
          <a:lstStyle/>
          <a:p>
            <a:fld id="{AA3E2406-993F-47B3-B2AE-849A5B90E722}" type="slidenum">
              <a:rPr lang="en-US" smtClean="0"/>
              <a:t>15</a:t>
            </a:fld>
            <a:endParaRPr lang="en-US" dirty="0"/>
          </a:p>
        </p:txBody>
      </p:sp>
    </p:spTree>
    <p:extLst>
      <p:ext uri="{BB962C8B-B14F-4D97-AF65-F5344CB8AC3E}">
        <p14:creationId xmlns:p14="http://schemas.microsoft.com/office/powerpoint/2010/main" val="18158116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bg/>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4">
                                            <p:txEl>
                                              <p:pRg st="5" end="5"/>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bg/>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P spid="4" grpId="0" build="p"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960438"/>
          </a:xfrm>
          <a:solidFill>
            <a:schemeClr val="tx2"/>
          </a:solidFill>
          <a:ln>
            <a:solidFill>
              <a:srgbClr val="CCCC00"/>
            </a:solidFill>
          </a:ln>
        </p:spPr>
        <p:style>
          <a:lnRef idx="2">
            <a:schemeClr val="accent1">
              <a:shade val="50000"/>
            </a:schemeClr>
          </a:lnRef>
          <a:fillRef idx="1">
            <a:schemeClr val="accent1"/>
          </a:fillRef>
          <a:effectRef idx="0">
            <a:schemeClr val="accent1"/>
          </a:effectRef>
          <a:fontRef idx="minor">
            <a:schemeClr val="lt1"/>
          </a:fontRef>
        </p:style>
        <p:txBody>
          <a:bodyPr>
            <a:normAutofit/>
          </a:bodyPr>
          <a:lstStyle/>
          <a:p>
            <a:pPr rtl="1"/>
            <a:r>
              <a:rPr lang="ar-OM" sz="4000" dirty="0">
                <a:cs typeface="AF_Najed" pitchFamily="2" charset="-78"/>
              </a:rPr>
              <a:t>المحور الثالث: عمليات التمويل </a:t>
            </a:r>
            <a:endParaRPr lang="en-US" sz="4000" dirty="0">
              <a:cs typeface="AF_Najed" pitchFamily="2" charset="-78"/>
            </a:endParaRPr>
          </a:p>
        </p:txBody>
      </p:sp>
      <p:sp>
        <p:nvSpPr>
          <p:cNvPr id="4" name="Content Placeholder 3"/>
          <p:cNvSpPr>
            <a:spLocks noGrp="1"/>
          </p:cNvSpPr>
          <p:nvPr>
            <p:ph sz="half" idx="2"/>
          </p:nvPr>
        </p:nvSpPr>
        <p:spPr>
          <a:xfrm>
            <a:off x="381000" y="1600200"/>
            <a:ext cx="8305800" cy="4525963"/>
          </a:xfrm>
        </p:spPr>
        <p:style>
          <a:lnRef idx="2">
            <a:schemeClr val="accent1"/>
          </a:lnRef>
          <a:fillRef idx="1">
            <a:schemeClr val="lt1"/>
          </a:fillRef>
          <a:effectRef idx="0">
            <a:schemeClr val="accent1"/>
          </a:effectRef>
          <a:fontRef idx="minor">
            <a:schemeClr val="dk1"/>
          </a:fontRef>
        </p:style>
        <p:txBody>
          <a:bodyPr>
            <a:normAutofit/>
          </a:bodyPr>
          <a:lstStyle/>
          <a:p>
            <a:pPr marL="0" indent="0" algn="r" rtl="1">
              <a:buNone/>
            </a:pPr>
            <a:r>
              <a:rPr lang="ar-OM" sz="3600" b="1" dirty="0">
                <a:solidFill>
                  <a:srgbClr val="FF0000"/>
                </a:solidFill>
                <a:cs typeface="AF_Najed" pitchFamily="2" charset="-78"/>
              </a:rPr>
              <a:t>التمويل المحايد عن تبعية المؤسسة</a:t>
            </a:r>
          </a:p>
          <a:p>
            <a:pPr algn="justLow" rtl="1"/>
            <a:r>
              <a:rPr lang="ar-OM" sz="3600" dirty="0" smtClean="0">
                <a:cs typeface="AF_Najed" pitchFamily="2" charset="-78"/>
              </a:rPr>
              <a:t>نظام لا يفرق بين التبعية الحكومية والخاصة للمؤسسة التعليمية.</a:t>
            </a:r>
          </a:p>
          <a:p>
            <a:pPr algn="r" rtl="1"/>
            <a:r>
              <a:rPr lang="ar-OM" sz="3600" dirty="0" smtClean="0">
                <a:cs typeface="AF_Najed" pitchFamily="2" charset="-78"/>
              </a:rPr>
              <a:t>يتم معاملة الطلبة في مؤسسات التعليم العالي الحكومية والخاصة بشكل متساو.</a:t>
            </a:r>
          </a:p>
          <a:p>
            <a:pPr algn="r" rtl="1"/>
            <a:r>
              <a:rPr lang="ar-OM" sz="3600" dirty="0" smtClean="0">
                <a:cs typeface="AF_Najed" pitchFamily="2" charset="-78"/>
              </a:rPr>
              <a:t>مؤسسات التعليم العالي تكون معتمدة  وموثوقا بها</a:t>
            </a:r>
            <a:endParaRPr lang="ar-OM" sz="3600" dirty="0">
              <a:cs typeface="AF_Najed" pitchFamily="2" charset="-78"/>
            </a:endParaRPr>
          </a:p>
        </p:txBody>
      </p:sp>
      <p:sp>
        <p:nvSpPr>
          <p:cNvPr id="5" name="Slide Number Placeholder 4"/>
          <p:cNvSpPr>
            <a:spLocks noGrp="1"/>
          </p:cNvSpPr>
          <p:nvPr>
            <p:ph type="sldNum" sz="quarter" idx="12"/>
          </p:nvPr>
        </p:nvSpPr>
        <p:spPr/>
        <p:txBody>
          <a:bodyPr/>
          <a:lstStyle/>
          <a:p>
            <a:fld id="{AA3E2406-993F-47B3-B2AE-849A5B90E722}" type="slidenum">
              <a:rPr lang="en-US" smtClean="0"/>
              <a:t>16</a:t>
            </a:fld>
            <a:endParaRPr lang="en-US" dirty="0"/>
          </a:p>
        </p:txBody>
      </p:sp>
    </p:spTree>
    <p:extLst>
      <p:ext uri="{BB962C8B-B14F-4D97-AF65-F5344CB8AC3E}">
        <p14:creationId xmlns:p14="http://schemas.microsoft.com/office/powerpoint/2010/main" val="22079827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bg/>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960438"/>
          </a:xfrm>
          <a:solidFill>
            <a:schemeClr val="tx2"/>
          </a:solidFill>
          <a:ln>
            <a:solidFill>
              <a:srgbClr val="CCCC00"/>
            </a:solidFill>
          </a:ln>
        </p:spPr>
        <p:style>
          <a:lnRef idx="2">
            <a:schemeClr val="accent1">
              <a:shade val="50000"/>
            </a:schemeClr>
          </a:lnRef>
          <a:fillRef idx="1">
            <a:schemeClr val="accent1"/>
          </a:fillRef>
          <a:effectRef idx="0">
            <a:schemeClr val="accent1"/>
          </a:effectRef>
          <a:fontRef idx="minor">
            <a:schemeClr val="lt1"/>
          </a:fontRef>
        </p:style>
        <p:txBody>
          <a:bodyPr>
            <a:normAutofit/>
          </a:bodyPr>
          <a:lstStyle/>
          <a:p>
            <a:pPr rtl="1"/>
            <a:r>
              <a:rPr lang="ar-OM" sz="4000" dirty="0">
                <a:cs typeface="AF_Najed" pitchFamily="2" charset="-78"/>
              </a:rPr>
              <a:t>المحور الثالث: عمليات التمويل </a:t>
            </a:r>
            <a:endParaRPr lang="en-US" sz="4000" dirty="0">
              <a:cs typeface="AF_Najed" pitchFamily="2" charset="-78"/>
            </a:endParaRPr>
          </a:p>
        </p:txBody>
      </p:sp>
      <p:sp>
        <p:nvSpPr>
          <p:cNvPr id="3" name="Content Placeholder 2"/>
          <p:cNvSpPr>
            <a:spLocks noGrp="1"/>
          </p:cNvSpPr>
          <p:nvPr>
            <p:ph sz="half" idx="1"/>
          </p:nvPr>
        </p:nvSpPr>
        <p:spPr>
          <a:xfrm>
            <a:off x="381000" y="1600200"/>
            <a:ext cx="8534400" cy="4525963"/>
          </a:xfrm>
        </p:spPr>
        <p:style>
          <a:lnRef idx="2">
            <a:schemeClr val="accent1"/>
          </a:lnRef>
          <a:fillRef idx="1">
            <a:schemeClr val="lt1"/>
          </a:fillRef>
          <a:effectRef idx="0">
            <a:schemeClr val="accent1"/>
          </a:effectRef>
          <a:fontRef idx="minor">
            <a:schemeClr val="dk1"/>
          </a:fontRef>
        </p:style>
        <p:txBody>
          <a:bodyPr>
            <a:normAutofit/>
          </a:bodyPr>
          <a:lstStyle/>
          <a:p>
            <a:pPr marL="0" indent="0" algn="just" rtl="1">
              <a:buNone/>
            </a:pPr>
            <a:endParaRPr lang="ar-OM" b="1" dirty="0" smtClean="0">
              <a:solidFill>
                <a:schemeClr val="tx2"/>
              </a:solidFill>
              <a:cs typeface="AF_Najed" pitchFamily="2" charset="-78"/>
            </a:endParaRPr>
          </a:p>
          <a:p>
            <a:pPr marL="0" indent="0" algn="just" rtl="1">
              <a:buNone/>
            </a:pPr>
            <a:endParaRPr lang="ar-OM" b="1" dirty="0">
              <a:solidFill>
                <a:schemeClr val="tx2"/>
              </a:solidFill>
              <a:cs typeface="AF_Najed" pitchFamily="2" charset="-78"/>
            </a:endParaRPr>
          </a:p>
          <a:p>
            <a:pPr marL="0" indent="0" algn="just" rtl="1">
              <a:buNone/>
            </a:pPr>
            <a:r>
              <a:rPr lang="ar-SA" sz="3600" b="1" dirty="0" smtClean="0">
                <a:solidFill>
                  <a:schemeClr val="tx2"/>
                </a:solidFill>
                <a:cs typeface="AF_Najed" pitchFamily="2" charset="-78"/>
              </a:rPr>
              <a:t>استحداث </a:t>
            </a:r>
            <a:r>
              <a:rPr lang="ar-SA" sz="3600" b="1" dirty="0">
                <a:solidFill>
                  <a:schemeClr val="tx2"/>
                </a:solidFill>
                <a:cs typeface="AF_Najed" pitchFamily="2" charset="-78"/>
              </a:rPr>
              <a:t>آلية لتمويل رسوم تعليم الطلبة في البرامج المعتمدة والمتشابهة في مؤسسات التعليم العالي الحكومية والخاصة، ومعاملتها بحيادية تامة من حيث مقدار التمويل المقدم لدراسة الطلبة</a:t>
            </a:r>
            <a:r>
              <a:rPr lang="ar-SA" sz="3600" b="1" dirty="0">
                <a:cs typeface="AF_Najed" pitchFamily="2" charset="-78"/>
              </a:rPr>
              <a:t>.</a:t>
            </a:r>
            <a:endParaRPr lang="en-US" sz="3600" dirty="0">
              <a:cs typeface="AF_Najed" pitchFamily="2" charset="-78"/>
            </a:endParaRPr>
          </a:p>
          <a:p>
            <a:pPr algn="r" rtl="1"/>
            <a:endParaRPr lang="en-US" dirty="0"/>
          </a:p>
        </p:txBody>
      </p:sp>
      <p:sp>
        <p:nvSpPr>
          <p:cNvPr id="5" name="Slide Number Placeholder 4"/>
          <p:cNvSpPr>
            <a:spLocks noGrp="1"/>
          </p:cNvSpPr>
          <p:nvPr>
            <p:ph type="sldNum" sz="quarter" idx="12"/>
          </p:nvPr>
        </p:nvSpPr>
        <p:spPr/>
        <p:txBody>
          <a:bodyPr/>
          <a:lstStyle/>
          <a:p>
            <a:fld id="{AA3E2406-993F-47B3-B2AE-849A5B90E722}" type="slidenum">
              <a:rPr lang="en-US" smtClean="0"/>
              <a:t>17</a:t>
            </a:fld>
            <a:endParaRPr lang="en-US" dirty="0"/>
          </a:p>
        </p:txBody>
      </p:sp>
    </p:spTree>
    <p:extLst>
      <p:ext uri="{BB962C8B-B14F-4D97-AF65-F5344CB8AC3E}">
        <p14:creationId xmlns:p14="http://schemas.microsoft.com/office/powerpoint/2010/main" val="11218333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tx2"/>
          </a:solidFill>
          <a:ln>
            <a:solidFill>
              <a:srgbClr val="CCCC00"/>
            </a:solidFill>
          </a:ln>
        </p:spPr>
        <p:style>
          <a:lnRef idx="2">
            <a:schemeClr val="accent1">
              <a:shade val="50000"/>
            </a:schemeClr>
          </a:lnRef>
          <a:fillRef idx="1">
            <a:schemeClr val="accent1"/>
          </a:fillRef>
          <a:effectRef idx="0">
            <a:schemeClr val="accent1"/>
          </a:effectRef>
          <a:fontRef idx="minor">
            <a:schemeClr val="lt1"/>
          </a:fontRef>
        </p:style>
        <p:txBody>
          <a:bodyPr/>
          <a:lstStyle/>
          <a:p>
            <a:pPr rtl="1"/>
            <a:r>
              <a:rPr lang="ar-OM" sz="4000" dirty="0" smtClean="0">
                <a:cs typeface="AF_Najed" pitchFamily="2" charset="-78"/>
              </a:rPr>
              <a:t>المحور الرابع : المشاركة في الاستثمار في التعليم</a:t>
            </a:r>
            <a:endParaRPr lang="en-US" sz="4000" dirty="0">
              <a:cs typeface="AF_Najed" pitchFamily="2" charset="-78"/>
            </a:endParaRPr>
          </a:p>
        </p:txBody>
      </p:sp>
      <p:sp>
        <p:nvSpPr>
          <p:cNvPr id="10" name="Content Placeholder 9"/>
          <p:cNvSpPr>
            <a:spLocks noGrp="1"/>
          </p:cNvSpPr>
          <p:nvPr>
            <p:ph sz="half" idx="2"/>
          </p:nvPr>
        </p:nvSpPr>
        <p:spPr>
          <a:xfrm>
            <a:off x="381000" y="1600200"/>
            <a:ext cx="8305800" cy="4525963"/>
          </a:xfrm>
        </p:spPr>
        <p:txBody>
          <a:bodyPr>
            <a:normAutofit/>
          </a:bodyPr>
          <a:lstStyle/>
          <a:p>
            <a:pPr algn="just" rtl="1"/>
            <a:r>
              <a:rPr lang="ar-OM" altLang="en-US" sz="3600" dirty="0" smtClean="0">
                <a:latin typeface="Times New Roman" pitchFamily="18" charset="0"/>
                <a:cs typeface="AF_Najed" pitchFamily="2" charset="-78"/>
              </a:rPr>
              <a:t>بلغت نسبة المستجدين بالتعليم العالي على النفقة الحكومية </a:t>
            </a:r>
            <a:r>
              <a:rPr lang="ar-OM" altLang="en-US" sz="3600" dirty="0" smtClean="0">
                <a:latin typeface="Times New Roman" pitchFamily="18" charset="0"/>
              </a:rPr>
              <a:t>(89%) </a:t>
            </a:r>
            <a:r>
              <a:rPr lang="ar-OM" altLang="en-US" sz="3600" dirty="0" smtClean="0">
                <a:latin typeface="Times New Roman" pitchFamily="18" charset="0"/>
                <a:cs typeface="AF_Najed" pitchFamily="2" charset="-78"/>
              </a:rPr>
              <a:t>من إجمالي الناجحين بدبلوم التعليم العام في العام الجامعي          </a:t>
            </a:r>
            <a:r>
              <a:rPr lang="ar-OM" altLang="en-US" sz="3600" dirty="0" smtClean="0">
                <a:latin typeface="Times New Roman" pitchFamily="18" charset="0"/>
              </a:rPr>
              <a:t>2013- 2014  </a:t>
            </a:r>
            <a:r>
              <a:rPr lang="ar-OM" altLang="en-US" sz="3600" dirty="0" smtClean="0">
                <a:latin typeface="Times New Roman" pitchFamily="18" charset="0"/>
                <a:cs typeface="AF_Najed" pitchFamily="2" charset="-78"/>
              </a:rPr>
              <a:t>.</a:t>
            </a:r>
          </a:p>
          <a:p>
            <a:pPr algn="just" rtl="1"/>
            <a:r>
              <a:rPr lang="ar-OM" altLang="en-US" sz="3600" dirty="0" smtClean="0">
                <a:latin typeface="Times New Roman" pitchFamily="18" charset="0"/>
                <a:cs typeface="AF_Najed" pitchFamily="2" charset="-78"/>
              </a:rPr>
              <a:t>بلغت نسبة الالتحاق بالتعليم العالي في الفئة العمرية           </a:t>
            </a:r>
            <a:r>
              <a:rPr lang="ar-OM" altLang="en-US" sz="3600" dirty="0" smtClean="0">
                <a:latin typeface="Times New Roman" pitchFamily="18" charset="0"/>
              </a:rPr>
              <a:t>(18 -24)  28.7% في عام 2012- 2013</a:t>
            </a:r>
            <a:r>
              <a:rPr lang="ar-OM" altLang="en-US" sz="3600" dirty="0" smtClean="0">
                <a:latin typeface="Times New Roman" pitchFamily="18" charset="0"/>
                <a:cs typeface="AF_Najed" pitchFamily="2" charset="-78"/>
              </a:rPr>
              <a:t>.</a:t>
            </a:r>
          </a:p>
          <a:p>
            <a:pPr marL="0" indent="0" algn="just" rtl="1">
              <a:buNone/>
            </a:pPr>
            <a:endParaRPr lang="ar-OM" altLang="en-US" sz="3600" dirty="0" smtClean="0">
              <a:latin typeface="Times New Roman" pitchFamily="18" charset="0"/>
              <a:cs typeface="AF_Najed" pitchFamily="2" charset="-78"/>
            </a:endParaRPr>
          </a:p>
          <a:p>
            <a:pPr marL="0" indent="0" algn="just" rtl="1">
              <a:buNone/>
            </a:pPr>
            <a:endParaRPr lang="en-US" dirty="0">
              <a:cs typeface="AF_Najed" pitchFamily="2" charset="-78"/>
            </a:endParaRPr>
          </a:p>
        </p:txBody>
      </p:sp>
      <p:sp>
        <p:nvSpPr>
          <p:cNvPr id="5" name="Slide Number Placeholder 4"/>
          <p:cNvSpPr>
            <a:spLocks noGrp="1"/>
          </p:cNvSpPr>
          <p:nvPr>
            <p:ph type="sldNum" sz="quarter" idx="12"/>
          </p:nvPr>
        </p:nvSpPr>
        <p:spPr/>
        <p:txBody>
          <a:bodyPr/>
          <a:lstStyle/>
          <a:p>
            <a:fld id="{AA3E2406-993F-47B3-B2AE-849A5B90E722}" type="slidenum">
              <a:rPr lang="en-US" smtClean="0"/>
              <a:t>18</a:t>
            </a:fld>
            <a:endParaRPr lang="en-US" dirty="0"/>
          </a:p>
        </p:txBody>
      </p:sp>
    </p:spTree>
    <p:extLst>
      <p:ext uri="{BB962C8B-B14F-4D97-AF65-F5344CB8AC3E}">
        <p14:creationId xmlns:p14="http://schemas.microsoft.com/office/powerpoint/2010/main" val="28513545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tx2"/>
          </a:solidFill>
          <a:ln>
            <a:solidFill>
              <a:srgbClr val="CCCC00"/>
            </a:solidFill>
          </a:ln>
        </p:spPr>
        <p:style>
          <a:lnRef idx="2">
            <a:schemeClr val="accent1">
              <a:shade val="50000"/>
            </a:schemeClr>
          </a:lnRef>
          <a:fillRef idx="1">
            <a:schemeClr val="accent1"/>
          </a:fillRef>
          <a:effectRef idx="0">
            <a:schemeClr val="accent1"/>
          </a:effectRef>
          <a:fontRef idx="minor">
            <a:schemeClr val="lt1"/>
          </a:fontRef>
        </p:style>
        <p:txBody>
          <a:bodyPr/>
          <a:lstStyle/>
          <a:p>
            <a:pPr rtl="1"/>
            <a:r>
              <a:rPr lang="ar-OM" sz="4000" dirty="0" smtClean="0">
                <a:cs typeface="AF_Najed" pitchFamily="2" charset="-78"/>
              </a:rPr>
              <a:t>المحور الرابع : المشاركة في الاستثمار في التعليم</a:t>
            </a:r>
            <a:endParaRPr lang="en-US" sz="4000" dirty="0">
              <a:cs typeface="AF_Najed" pitchFamily="2" charset="-78"/>
            </a:endParaRPr>
          </a:p>
        </p:txBody>
      </p:sp>
      <p:sp>
        <p:nvSpPr>
          <p:cNvPr id="10" name="Content Placeholder 9"/>
          <p:cNvSpPr>
            <a:spLocks noGrp="1"/>
          </p:cNvSpPr>
          <p:nvPr>
            <p:ph sz="half" idx="2"/>
          </p:nvPr>
        </p:nvSpPr>
        <p:spPr>
          <a:xfrm>
            <a:off x="381000" y="1600200"/>
            <a:ext cx="8305800" cy="4525963"/>
          </a:xfrm>
        </p:spPr>
        <p:txBody>
          <a:bodyPr>
            <a:normAutofit/>
          </a:bodyPr>
          <a:lstStyle/>
          <a:p>
            <a:pPr algn="just" rtl="1"/>
            <a:r>
              <a:rPr lang="ar-OM" altLang="en-US" sz="3600" dirty="0" smtClean="0">
                <a:latin typeface="Times New Roman" pitchFamily="18" charset="0"/>
                <a:cs typeface="AF_Najed" pitchFamily="2" charset="-78"/>
              </a:rPr>
              <a:t>اوصت استراتيجية الطلبة برفع نسبة الالتحاق بالتعليم العالي لتصل في الاقل </a:t>
            </a:r>
            <a:r>
              <a:rPr lang="ar-OM" altLang="en-US" sz="3600" dirty="0" smtClean="0">
                <a:latin typeface="Times New Roman" pitchFamily="18" charset="0"/>
              </a:rPr>
              <a:t>50% </a:t>
            </a:r>
            <a:r>
              <a:rPr lang="ar-OM" altLang="en-US" sz="3600" dirty="0" smtClean="0">
                <a:latin typeface="Times New Roman" pitchFamily="18" charset="0"/>
                <a:cs typeface="AF_Najed" pitchFamily="2" charset="-78"/>
              </a:rPr>
              <a:t>من الفئة العمرية </a:t>
            </a:r>
            <a:r>
              <a:rPr lang="ar-OM" altLang="en-US" sz="3600" dirty="0" smtClean="0">
                <a:latin typeface="Times New Roman" pitchFamily="18" charset="0"/>
              </a:rPr>
              <a:t>(18- 24) </a:t>
            </a:r>
            <a:r>
              <a:rPr lang="ar-OM" altLang="en-US" sz="3600" dirty="0" smtClean="0">
                <a:latin typeface="Times New Roman" pitchFamily="18" charset="0"/>
                <a:cs typeface="AF_Najed" pitchFamily="2" charset="-78"/>
              </a:rPr>
              <a:t>سنة في عام </a:t>
            </a:r>
            <a:r>
              <a:rPr lang="ar-OM" altLang="en-US" sz="3600" dirty="0" smtClean="0">
                <a:latin typeface="Times New Roman" pitchFamily="18" charset="0"/>
              </a:rPr>
              <a:t>2035</a:t>
            </a:r>
            <a:r>
              <a:rPr lang="ar-OM" altLang="en-US" sz="3600" dirty="0" smtClean="0">
                <a:latin typeface="Times New Roman" pitchFamily="18" charset="0"/>
                <a:cs typeface="AF_Najed" pitchFamily="2" charset="-78"/>
              </a:rPr>
              <a:t>.</a:t>
            </a:r>
          </a:p>
          <a:p>
            <a:pPr algn="just" rtl="1"/>
            <a:endParaRPr lang="ar-OM" altLang="en-US" sz="3600" dirty="0" smtClean="0">
              <a:latin typeface="Times New Roman" pitchFamily="18" charset="0"/>
              <a:cs typeface="AF_Najed" pitchFamily="2" charset="-78"/>
            </a:endParaRPr>
          </a:p>
          <a:p>
            <a:pPr algn="just" rtl="1"/>
            <a:r>
              <a:rPr lang="ar-OM" altLang="en-US" sz="3600" dirty="0" smtClean="0">
                <a:latin typeface="Times New Roman" pitchFamily="18" charset="0"/>
                <a:cs typeface="AF_Najed" pitchFamily="2" charset="-78"/>
              </a:rPr>
              <a:t>ان تحقيق هذه الزيادة في الالتحاق التعليم العالي  ستؤدي الى مضاعفة التكاليف.</a:t>
            </a:r>
          </a:p>
          <a:p>
            <a:pPr marL="0" indent="0" algn="just" rtl="1">
              <a:buNone/>
            </a:pPr>
            <a:endParaRPr lang="ar-OM" altLang="en-US" dirty="0" smtClean="0">
              <a:latin typeface="Times New Roman" pitchFamily="18" charset="0"/>
              <a:cs typeface="AF_Najed" pitchFamily="2" charset="-78"/>
            </a:endParaRPr>
          </a:p>
          <a:p>
            <a:pPr marL="0" indent="0" algn="just" rtl="1">
              <a:buNone/>
            </a:pPr>
            <a:endParaRPr lang="en-US" dirty="0">
              <a:cs typeface="AF_Najed" pitchFamily="2" charset="-78"/>
            </a:endParaRPr>
          </a:p>
        </p:txBody>
      </p:sp>
      <p:sp>
        <p:nvSpPr>
          <p:cNvPr id="5" name="Slide Number Placeholder 4"/>
          <p:cNvSpPr>
            <a:spLocks noGrp="1"/>
          </p:cNvSpPr>
          <p:nvPr>
            <p:ph type="sldNum" sz="quarter" idx="12"/>
          </p:nvPr>
        </p:nvSpPr>
        <p:spPr/>
        <p:txBody>
          <a:bodyPr/>
          <a:lstStyle/>
          <a:p>
            <a:fld id="{AA3E2406-993F-47B3-B2AE-849A5B90E722}" type="slidenum">
              <a:rPr lang="en-US" smtClean="0"/>
              <a:t>19</a:t>
            </a:fld>
            <a:endParaRPr lang="en-US" dirty="0"/>
          </a:p>
        </p:txBody>
      </p:sp>
    </p:spTree>
    <p:extLst>
      <p:ext uri="{BB962C8B-B14F-4D97-AF65-F5344CB8AC3E}">
        <p14:creationId xmlns:p14="http://schemas.microsoft.com/office/powerpoint/2010/main" val="28550936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AA3E2406-993F-47B3-B2AE-849A5B90E722}" type="slidenum">
              <a:rPr lang="en-US" smtClean="0"/>
              <a:t>2</a:t>
            </a:fld>
            <a:endParaRPr lang="en-US" dirty="0"/>
          </a:p>
        </p:txBody>
      </p:sp>
      <p:sp>
        <p:nvSpPr>
          <p:cNvPr id="3" name="Rectangle 2"/>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dirty="0"/>
          </a:p>
        </p:txBody>
      </p:sp>
      <p:graphicFrame>
        <p:nvGraphicFramePr>
          <p:cNvPr id="4" name="Object 3"/>
          <p:cNvGraphicFramePr>
            <a:graphicFrameLocks noChangeAspect="1"/>
          </p:cNvGraphicFramePr>
          <p:nvPr>
            <p:extLst>
              <p:ext uri="{D42A27DB-BD31-4B8C-83A1-F6EECF244321}">
                <p14:modId xmlns:p14="http://schemas.microsoft.com/office/powerpoint/2010/main" val="4099467214"/>
              </p:ext>
            </p:extLst>
          </p:nvPr>
        </p:nvGraphicFramePr>
        <p:xfrm>
          <a:off x="1066800" y="685800"/>
          <a:ext cx="7269616" cy="5665386"/>
        </p:xfrm>
        <a:graphic>
          <a:graphicData uri="http://schemas.openxmlformats.org/presentationml/2006/ole">
            <mc:AlternateContent xmlns:mc="http://schemas.openxmlformats.org/markup-compatibility/2006">
              <mc:Choice xmlns:v="urn:schemas-microsoft-com:vml" Requires="v">
                <p:oleObj spid="_x0000_s1055" name="Slide" r:id="rId4" imgW="4469850" imgH="3352800" progId="PowerPoint.Slide.12">
                  <p:embed/>
                </p:oleObj>
              </mc:Choice>
              <mc:Fallback>
                <p:oleObj name="Slide" r:id="rId4" imgW="4469850" imgH="3352800" progId="PowerPoint.Slide.12">
                  <p:embed/>
                  <p:pic>
                    <p:nvPicPr>
                      <p:cNvPr id="0" name="Object 1"/>
                      <p:cNvPicPr>
                        <a:picLocks noChangeAspect="1" noChangeArrowheads="1"/>
                      </p:cNvPicPr>
                      <p:nvPr/>
                    </p:nvPicPr>
                    <p:blipFill>
                      <a:blip r:embed="rId5"/>
                      <a:srcRect/>
                      <a:stretch>
                        <a:fillRect/>
                      </a:stretch>
                    </p:blipFill>
                    <p:spPr bwMode="auto">
                      <a:xfrm>
                        <a:off x="1066800" y="685800"/>
                        <a:ext cx="7269616" cy="5665386"/>
                      </a:xfrm>
                      <a:prstGeom prst="rect">
                        <a:avLst/>
                      </a:prstGeom>
                      <a:solidFill>
                        <a:srgbClr val="C00000"/>
                      </a:solidFill>
                      <a:ln>
                        <a:solidFill>
                          <a:srgbClr val="0070C0"/>
                        </a:solidFill>
                      </a:ln>
                    </p:spPr>
                  </p:pic>
                </p:oleObj>
              </mc:Fallback>
            </mc:AlternateContent>
          </a:graphicData>
        </a:graphic>
      </p:graphicFrame>
    </p:spTree>
    <p:extLst>
      <p:ext uri="{BB962C8B-B14F-4D97-AF65-F5344CB8AC3E}">
        <p14:creationId xmlns:p14="http://schemas.microsoft.com/office/powerpoint/2010/main" val="359348695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tx2"/>
          </a:solidFill>
          <a:ln>
            <a:solidFill>
              <a:srgbClr val="CCCC00"/>
            </a:solidFill>
          </a:ln>
        </p:spPr>
        <p:style>
          <a:lnRef idx="2">
            <a:schemeClr val="accent1">
              <a:shade val="50000"/>
            </a:schemeClr>
          </a:lnRef>
          <a:fillRef idx="1">
            <a:schemeClr val="accent1"/>
          </a:fillRef>
          <a:effectRef idx="0">
            <a:schemeClr val="accent1"/>
          </a:effectRef>
          <a:fontRef idx="minor">
            <a:schemeClr val="lt1"/>
          </a:fontRef>
        </p:style>
        <p:txBody>
          <a:bodyPr/>
          <a:lstStyle/>
          <a:p>
            <a:pPr rtl="1"/>
            <a:r>
              <a:rPr lang="ar-OM" sz="4000" dirty="0" smtClean="0">
                <a:cs typeface="AF_Najed" pitchFamily="2" charset="-78"/>
              </a:rPr>
              <a:t>المحور الرابع : المشاركة في الاستثمار في التعليم</a:t>
            </a:r>
            <a:endParaRPr lang="en-US" sz="4000" dirty="0">
              <a:cs typeface="AF_Najed" pitchFamily="2" charset="-78"/>
            </a:endParaRPr>
          </a:p>
        </p:txBody>
      </p:sp>
      <p:sp>
        <p:nvSpPr>
          <p:cNvPr id="10" name="Content Placeholder 9"/>
          <p:cNvSpPr>
            <a:spLocks noGrp="1"/>
          </p:cNvSpPr>
          <p:nvPr>
            <p:ph sz="half" idx="2"/>
          </p:nvPr>
        </p:nvSpPr>
        <p:spPr>
          <a:xfrm>
            <a:off x="381000" y="1600200"/>
            <a:ext cx="8305800" cy="4525963"/>
          </a:xfrm>
        </p:spPr>
        <p:txBody>
          <a:bodyPr>
            <a:normAutofit/>
          </a:bodyPr>
          <a:lstStyle/>
          <a:p>
            <a:pPr marL="0" indent="0" algn="just" rtl="1">
              <a:buNone/>
            </a:pPr>
            <a:endParaRPr lang="ar-OM" dirty="0">
              <a:cs typeface="AF_Najed" pitchFamily="2" charset="-78"/>
            </a:endParaRPr>
          </a:p>
          <a:p>
            <a:pPr algn="just" rtl="1"/>
            <a:r>
              <a:rPr lang="ar-OM" sz="3600" b="1" dirty="0" smtClean="0">
                <a:solidFill>
                  <a:schemeClr val="tx2"/>
                </a:solidFill>
                <a:cs typeface="AF_Najed" pitchFamily="2" charset="-78"/>
              </a:rPr>
              <a:t>وضع برنامج تدريجي لتقليص الخدمات المجانية والعلاوات الموجهة للطلبة.</a:t>
            </a:r>
          </a:p>
          <a:p>
            <a:pPr marL="0" indent="0" algn="just" rtl="1">
              <a:buNone/>
            </a:pPr>
            <a:endParaRPr lang="ar-OM" sz="3600" b="1" dirty="0" smtClean="0">
              <a:solidFill>
                <a:schemeClr val="tx2"/>
              </a:solidFill>
              <a:cs typeface="AF_Najed" pitchFamily="2" charset="-78"/>
            </a:endParaRPr>
          </a:p>
          <a:p>
            <a:pPr algn="just" rtl="1"/>
            <a:r>
              <a:rPr lang="ar-OM" sz="3600" b="1" dirty="0" smtClean="0">
                <a:solidFill>
                  <a:schemeClr val="tx2"/>
                </a:solidFill>
                <a:cs typeface="AF_Najed" pitchFamily="2" charset="-78"/>
              </a:rPr>
              <a:t>وضع برنامج للمساعدات المالية الذي يأخذ بعين الاعتبار الحالة الاجتماعية والاقتصادية للطلبة لضمان استمرار إتاحة الفرص المتساوية في التعليم العالي</a:t>
            </a:r>
            <a:r>
              <a:rPr lang="ar-OM" sz="3600" dirty="0" smtClean="0">
                <a:solidFill>
                  <a:schemeClr val="tx2"/>
                </a:solidFill>
                <a:cs typeface="AF_Najed" pitchFamily="2" charset="-78"/>
              </a:rPr>
              <a:t>.</a:t>
            </a:r>
          </a:p>
          <a:p>
            <a:pPr marL="0" indent="0" algn="just" rtl="1">
              <a:buNone/>
            </a:pPr>
            <a:endParaRPr lang="en-US" dirty="0">
              <a:solidFill>
                <a:schemeClr val="tx2"/>
              </a:solidFill>
              <a:cs typeface="AF_Najed" pitchFamily="2" charset="-78"/>
            </a:endParaRPr>
          </a:p>
        </p:txBody>
      </p:sp>
      <p:sp>
        <p:nvSpPr>
          <p:cNvPr id="5" name="Slide Number Placeholder 4"/>
          <p:cNvSpPr>
            <a:spLocks noGrp="1"/>
          </p:cNvSpPr>
          <p:nvPr>
            <p:ph type="sldNum" sz="quarter" idx="12"/>
          </p:nvPr>
        </p:nvSpPr>
        <p:spPr/>
        <p:txBody>
          <a:bodyPr/>
          <a:lstStyle/>
          <a:p>
            <a:fld id="{AA3E2406-993F-47B3-B2AE-849A5B90E722}" type="slidenum">
              <a:rPr lang="en-US" smtClean="0"/>
              <a:t>20</a:t>
            </a:fld>
            <a:endParaRPr lang="en-US" dirty="0"/>
          </a:p>
        </p:txBody>
      </p:sp>
    </p:spTree>
    <p:extLst>
      <p:ext uri="{BB962C8B-B14F-4D97-AF65-F5344CB8AC3E}">
        <p14:creationId xmlns:p14="http://schemas.microsoft.com/office/powerpoint/2010/main" val="29295692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tx2"/>
          </a:solidFill>
          <a:ln>
            <a:solidFill>
              <a:srgbClr val="CCCC00"/>
            </a:solidFill>
          </a:ln>
        </p:spPr>
        <p:style>
          <a:lnRef idx="2">
            <a:schemeClr val="accent1">
              <a:shade val="50000"/>
            </a:schemeClr>
          </a:lnRef>
          <a:fillRef idx="1">
            <a:schemeClr val="accent1"/>
          </a:fillRef>
          <a:effectRef idx="0">
            <a:schemeClr val="accent1"/>
          </a:effectRef>
          <a:fontRef idx="minor">
            <a:schemeClr val="lt1"/>
          </a:fontRef>
        </p:style>
        <p:txBody>
          <a:bodyPr/>
          <a:lstStyle/>
          <a:p>
            <a:pPr rtl="1"/>
            <a:r>
              <a:rPr lang="ar-OM" sz="4000" dirty="0" smtClean="0">
                <a:cs typeface="AF_Najed" pitchFamily="2" charset="-78"/>
              </a:rPr>
              <a:t>المحور الخامس : دور القطاع الخاص</a:t>
            </a:r>
            <a:endParaRPr lang="en-US" sz="4000" dirty="0">
              <a:cs typeface="AF_Najed" pitchFamily="2" charset="-78"/>
            </a:endParaRPr>
          </a:p>
        </p:txBody>
      </p:sp>
      <p:sp>
        <p:nvSpPr>
          <p:cNvPr id="10" name="Content Placeholder 9"/>
          <p:cNvSpPr>
            <a:spLocks noGrp="1"/>
          </p:cNvSpPr>
          <p:nvPr>
            <p:ph sz="half" idx="2"/>
          </p:nvPr>
        </p:nvSpPr>
        <p:spPr>
          <a:xfrm>
            <a:off x="381000" y="1600200"/>
            <a:ext cx="8305800" cy="4525963"/>
          </a:xfrm>
        </p:spPr>
        <p:txBody>
          <a:bodyPr>
            <a:normAutofit/>
          </a:bodyPr>
          <a:lstStyle/>
          <a:p>
            <a:pPr algn="just" rtl="1"/>
            <a:r>
              <a:rPr lang="ar-OM" altLang="en-US" sz="3600" dirty="0" smtClean="0">
                <a:latin typeface="Times New Roman" pitchFamily="18" charset="0"/>
                <a:cs typeface="AF_Najed" pitchFamily="2" charset="-78"/>
              </a:rPr>
              <a:t>يلعب القطاع الخاص دورا مهما في نظام التعليم من خلال إنشاء المدارس ومؤسسات التعليم العالي الخاصة.</a:t>
            </a:r>
          </a:p>
          <a:p>
            <a:pPr algn="just" rtl="1"/>
            <a:r>
              <a:rPr lang="ar-OM" altLang="en-US" sz="3600" dirty="0" smtClean="0">
                <a:latin typeface="Times New Roman" pitchFamily="18" charset="0"/>
                <a:cs typeface="AF_Najed" pitchFamily="2" charset="-78"/>
              </a:rPr>
              <a:t>عدد المدارس الخاصة  </a:t>
            </a:r>
            <a:r>
              <a:rPr lang="ar-OM" altLang="en-US" sz="3600" dirty="0" smtClean="0">
                <a:latin typeface="Times New Roman" pitchFamily="18" charset="0"/>
              </a:rPr>
              <a:t>490</a:t>
            </a:r>
            <a:r>
              <a:rPr lang="ar-OM" altLang="en-US" sz="3600" dirty="0" smtClean="0">
                <a:latin typeface="Times New Roman" pitchFamily="18" charset="0"/>
                <a:cs typeface="AF_Najed" pitchFamily="2" charset="-78"/>
              </a:rPr>
              <a:t> مدرسة</a:t>
            </a:r>
          </a:p>
          <a:p>
            <a:pPr algn="just" rtl="1"/>
            <a:r>
              <a:rPr lang="ar-OM" altLang="en-US" sz="3600" dirty="0" smtClean="0">
                <a:latin typeface="Times New Roman" pitchFamily="18" charset="0"/>
                <a:cs typeface="AF_Najed" pitchFamily="2" charset="-78"/>
              </a:rPr>
              <a:t>عدد مؤسسات التعليم العالي الخاصة  </a:t>
            </a:r>
            <a:r>
              <a:rPr lang="ar-OM" altLang="en-US" sz="3600" dirty="0" smtClean="0">
                <a:latin typeface="Times New Roman" pitchFamily="18" charset="0"/>
              </a:rPr>
              <a:t>27</a:t>
            </a:r>
            <a:r>
              <a:rPr lang="ar-OM" altLang="en-US" sz="3600" dirty="0" smtClean="0">
                <a:latin typeface="Times New Roman" pitchFamily="18" charset="0"/>
                <a:cs typeface="AF_Najed" pitchFamily="2" charset="-78"/>
              </a:rPr>
              <a:t> مؤسسة</a:t>
            </a:r>
            <a:endParaRPr lang="ar-OM" sz="3600" b="1" dirty="0" smtClean="0">
              <a:solidFill>
                <a:schemeClr val="tx2"/>
              </a:solidFill>
            </a:endParaRPr>
          </a:p>
          <a:p>
            <a:pPr marL="0" indent="0" algn="ctr" rtl="1">
              <a:buNone/>
            </a:pPr>
            <a:endParaRPr lang="ar-OM" b="1" dirty="0">
              <a:solidFill>
                <a:schemeClr val="tx2"/>
              </a:solidFill>
            </a:endParaRPr>
          </a:p>
          <a:p>
            <a:pPr marL="0" indent="0" algn="just" rtl="1">
              <a:buNone/>
            </a:pPr>
            <a:endParaRPr lang="ar-OM" b="1" dirty="0" smtClean="0">
              <a:solidFill>
                <a:schemeClr val="tx2"/>
              </a:solidFill>
            </a:endParaRPr>
          </a:p>
          <a:p>
            <a:pPr marL="0" indent="0" algn="just" rtl="1">
              <a:buNone/>
            </a:pPr>
            <a:endParaRPr lang="ar-OM" b="1" dirty="0">
              <a:solidFill>
                <a:schemeClr val="tx2"/>
              </a:solidFill>
            </a:endParaRPr>
          </a:p>
          <a:p>
            <a:pPr marL="0" indent="0" algn="just" rtl="1">
              <a:buNone/>
            </a:pPr>
            <a:endParaRPr lang="en-US" dirty="0">
              <a:cs typeface="AF_Najed" pitchFamily="2" charset="-78"/>
            </a:endParaRPr>
          </a:p>
        </p:txBody>
      </p:sp>
      <p:sp>
        <p:nvSpPr>
          <p:cNvPr id="5" name="Slide Number Placeholder 4"/>
          <p:cNvSpPr>
            <a:spLocks noGrp="1"/>
          </p:cNvSpPr>
          <p:nvPr>
            <p:ph type="sldNum" sz="quarter" idx="12"/>
          </p:nvPr>
        </p:nvSpPr>
        <p:spPr/>
        <p:txBody>
          <a:bodyPr/>
          <a:lstStyle/>
          <a:p>
            <a:fld id="{AA3E2406-993F-47B3-B2AE-849A5B90E722}" type="slidenum">
              <a:rPr lang="en-US" smtClean="0"/>
              <a:t>21</a:t>
            </a:fld>
            <a:endParaRPr lang="en-US" dirty="0"/>
          </a:p>
        </p:txBody>
      </p:sp>
    </p:spTree>
    <p:extLst>
      <p:ext uri="{BB962C8B-B14F-4D97-AF65-F5344CB8AC3E}">
        <p14:creationId xmlns:p14="http://schemas.microsoft.com/office/powerpoint/2010/main" val="5663740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tx2"/>
          </a:solidFill>
          <a:ln>
            <a:solidFill>
              <a:srgbClr val="CCCC00"/>
            </a:solidFill>
          </a:ln>
        </p:spPr>
        <p:style>
          <a:lnRef idx="2">
            <a:schemeClr val="accent1">
              <a:shade val="50000"/>
            </a:schemeClr>
          </a:lnRef>
          <a:fillRef idx="1">
            <a:schemeClr val="accent1"/>
          </a:fillRef>
          <a:effectRef idx="0">
            <a:schemeClr val="accent1"/>
          </a:effectRef>
          <a:fontRef idx="minor">
            <a:schemeClr val="lt1"/>
          </a:fontRef>
        </p:style>
        <p:txBody>
          <a:bodyPr/>
          <a:lstStyle/>
          <a:p>
            <a:pPr rtl="1"/>
            <a:r>
              <a:rPr lang="ar-OM" sz="4000" dirty="0" smtClean="0">
                <a:cs typeface="AF_Najed" pitchFamily="2" charset="-78"/>
              </a:rPr>
              <a:t>المحور الخامس : دور القطاع الخاص</a:t>
            </a:r>
            <a:endParaRPr lang="en-US" sz="4000" dirty="0">
              <a:cs typeface="AF_Najed" pitchFamily="2" charset="-78"/>
            </a:endParaRPr>
          </a:p>
        </p:txBody>
      </p:sp>
      <p:sp>
        <p:nvSpPr>
          <p:cNvPr id="10" name="Content Placeholder 9"/>
          <p:cNvSpPr>
            <a:spLocks noGrp="1"/>
          </p:cNvSpPr>
          <p:nvPr>
            <p:ph sz="half" idx="2"/>
          </p:nvPr>
        </p:nvSpPr>
        <p:spPr>
          <a:xfrm>
            <a:off x="381000" y="1600200"/>
            <a:ext cx="8305800" cy="4525963"/>
          </a:xfrm>
        </p:spPr>
        <p:txBody>
          <a:bodyPr>
            <a:normAutofit/>
          </a:bodyPr>
          <a:lstStyle/>
          <a:p>
            <a:pPr marL="0" indent="0" algn="just" rtl="1">
              <a:buNone/>
            </a:pPr>
            <a:endParaRPr lang="en-US" dirty="0">
              <a:cs typeface="AF_Najed" pitchFamily="2" charset="-78"/>
            </a:endParaRPr>
          </a:p>
        </p:txBody>
      </p:sp>
      <p:sp>
        <p:nvSpPr>
          <p:cNvPr id="5" name="Slide Number Placeholder 4"/>
          <p:cNvSpPr>
            <a:spLocks noGrp="1"/>
          </p:cNvSpPr>
          <p:nvPr>
            <p:ph type="sldNum" sz="quarter" idx="12"/>
          </p:nvPr>
        </p:nvSpPr>
        <p:spPr/>
        <p:txBody>
          <a:bodyPr/>
          <a:lstStyle/>
          <a:p>
            <a:fld id="{AA3E2406-993F-47B3-B2AE-849A5B90E722}" type="slidenum">
              <a:rPr lang="en-US" smtClean="0"/>
              <a:t>22</a:t>
            </a:fld>
            <a:endParaRPr lang="en-US" dirty="0"/>
          </a:p>
        </p:txBody>
      </p:sp>
      <p:graphicFrame>
        <p:nvGraphicFramePr>
          <p:cNvPr id="6" name="Chart 5"/>
          <p:cNvGraphicFramePr>
            <a:graphicFrameLocks/>
          </p:cNvGraphicFramePr>
          <p:nvPr>
            <p:extLst>
              <p:ext uri="{D42A27DB-BD31-4B8C-83A1-F6EECF244321}">
                <p14:modId xmlns:p14="http://schemas.microsoft.com/office/powerpoint/2010/main" val="584820381"/>
              </p:ext>
            </p:extLst>
          </p:nvPr>
        </p:nvGraphicFramePr>
        <p:xfrm>
          <a:off x="685800" y="1600200"/>
          <a:ext cx="7848600" cy="43434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8016405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graphicEl>
                                              <a:chart seriesIdx="-3" categoryIdx="-3" bldStep="gridLegend"/>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graphicEl>
                                              <a:chart seriesIdx="-4" categoryIdx="0" bldStep="category"/>
                                            </p:graphic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graphicEl>
                                              <a:chart seriesIdx="-4" categoryIdx="1" bldStep="category"/>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p:bldSub>
          <a:bldChart bld="category"/>
        </p:bldSub>
      </p:bldGraphic>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tx2"/>
          </a:solidFill>
          <a:ln>
            <a:solidFill>
              <a:srgbClr val="CCCC00"/>
            </a:solidFill>
          </a:ln>
        </p:spPr>
        <p:style>
          <a:lnRef idx="2">
            <a:schemeClr val="accent1">
              <a:shade val="50000"/>
            </a:schemeClr>
          </a:lnRef>
          <a:fillRef idx="1">
            <a:schemeClr val="accent1"/>
          </a:fillRef>
          <a:effectRef idx="0">
            <a:schemeClr val="accent1"/>
          </a:effectRef>
          <a:fontRef idx="minor">
            <a:schemeClr val="lt1"/>
          </a:fontRef>
        </p:style>
        <p:txBody>
          <a:bodyPr/>
          <a:lstStyle/>
          <a:p>
            <a:pPr rtl="1"/>
            <a:r>
              <a:rPr lang="ar-OM" sz="4000" dirty="0" smtClean="0">
                <a:cs typeface="AF_Najed" pitchFamily="2" charset="-78"/>
              </a:rPr>
              <a:t>المحور الخامس : دور القطاع الخاص</a:t>
            </a:r>
            <a:endParaRPr lang="en-US" sz="4000" dirty="0">
              <a:cs typeface="AF_Najed" pitchFamily="2" charset="-78"/>
            </a:endParaRPr>
          </a:p>
        </p:txBody>
      </p:sp>
      <p:sp>
        <p:nvSpPr>
          <p:cNvPr id="10" name="Content Placeholder 9"/>
          <p:cNvSpPr>
            <a:spLocks noGrp="1"/>
          </p:cNvSpPr>
          <p:nvPr>
            <p:ph sz="half" idx="2"/>
          </p:nvPr>
        </p:nvSpPr>
        <p:spPr>
          <a:xfrm>
            <a:off x="381000" y="1600200"/>
            <a:ext cx="8305800" cy="4525963"/>
          </a:xfrm>
        </p:spPr>
        <p:txBody>
          <a:bodyPr>
            <a:normAutofit/>
          </a:bodyPr>
          <a:lstStyle/>
          <a:p>
            <a:pPr marL="0" indent="0" algn="just" rtl="1">
              <a:buNone/>
            </a:pPr>
            <a:r>
              <a:rPr lang="ar-OM" sz="3200" b="1" dirty="0" smtClean="0"/>
              <a:t>انطلاقا من مبدأ الشراكة الوطنية بين الحكومة والقطاع الخاص تدعو الاستراتيجية الى مشاركة أكبر من القطاع الخاص في الاستثمار في التعليم</a:t>
            </a:r>
          </a:p>
          <a:p>
            <a:pPr marL="0" indent="0" algn="just" rtl="1">
              <a:buNone/>
            </a:pPr>
            <a:endParaRPr lang="ar-OM" b="1" dirty="0"/>
          </a:p>
          <a:p>
            <a:pPr marL="0" indent="0" algn="just" rtl="1">
              <a:buNone/>
            </a:pPr>
            <a:r>
              <a:rPr lang="ar-SA" sz="3600" b="1" dirty="0" smtClean="0">
                <a:solidFill>
                  <a:schemeClr val="tx2"/>
                </a:solidFill>
              </a:rPr>
              <a:t>وضع </a:t>
            </a:r>
            <a:r>
              <a:rPr lang="ar-SA" sz="3600" b="1" dirty="0">
                <a:solidFill>
                  <a:schemeClr val="tx2"/>
                </a:solidFill>
              </a:rPr>
              <a:t>آلية مناسبة لتعزيز دور القطاع الخاص في</a:t>
            </a:r>
            <a:r>
              <a:rPr lang="ar-OM" sz="3600" b="1" dirty="0">
                <a:solidFill>
                  <a:schemeClr val="tx2"/>
                </a:solidFill>
              </a:rPr>
              <a:t> دعم </a:t>
            </a:r>
            <a:r>
              <a:rPr lang="ar-SA" sz="3600" b="1" dirty="0">
                <a:solidFill>
                  <a:schemeClr val="tx2"/>
                </a:solidFill>
              </a:rPr>
              <a:t> التعليم  والتوسع فيه.</a:t>
            </a:r>
            <a:endParaRPr lang="ar-OM" sz="3600" b="1" dirty="0">
              <a:solidFill>
                <a:schemeClr val="tx2"/>
              </a:solidFill>
            </a:endParaRPr>
          </a:p>
          <a:p>
            <a:pPr marL="0" indent="0" algn="just" rtl="1">
              <a:buNone/>
            </a:pPr>
            <a:endParaRPr lang="en-US" sz="3600" dirty="0">
              <a:cs typeface="AF_Najed" pitchFamily="2" charset="-78"/>
            </a:endParaRPr>
          </a:p>
        </p:txBody>
      </p:sp>
      <p:sp>
        <p:nvSpPr>
          <p:cNvPr id="5" name="Slide Number Placeholder 4"/>
          <p:cNvSpPr>
            <a:spLocks noGrp="1"/>
          </p:cNvSpPr>
          <p:nvPr>
            <p:ph type="sldNum" sz="quarter" idx="12"/>
          </p:nvPr>
        </p:nvSpPr>
        <p:spPr/>
        <p:txBody>
          <a:bodyPr/>
          <a:lstStyle/>
          <a:p>
            <a:fld id="{AA3E2406-993F-47B3-B2AE-849A5B90E722}" type="slidenum">
              <a:rPr lang="en-US" smtClean="0"/>
              <a:t>23</a:t>
            </a:fld>
            <a:endParaRPr lang="en-US" dirty="0"/>
          </a:p>
        </p:txBody>
      </p:sp>
    </p:spTree>
    <p:extLst>
      <p:ext uri="{BB962C8B-B14F-4D97-AF65-F5344CB8AC3E}">
        <p14:creationId xmlns:p14="http://schemas.microsoft.com/office/powerpoint/2010/main" val="41443607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tx2"/>
          </a:solidFill>
          <a:ln>
            <a:solidFill>
              <a:srgbClr val="CCCC00"/>
            </a:solidFill>
          </a:ln>
        </p:spPr>
        <p:style>
          <a:lnRef idx="2">
            <a:schemeClr val="accent1">
              <a:shade val="50000"/>
            </a:schemeClr>
          </a:lnRef>
          <a:fillRef idx="1">
            <a:schemeClr val="accent1"/>
          </a:fillRef>
          <a:effectRef idx="0">
            <a:schemeClr val="accent1"/>
          </a:effectRef>
          <a:fontRef idx="minor">
            <a:schemeClr val="lt1"/>
          </a:fontRef>
        </p:style>
        <p:txBody>
          <a:bodyPr/>
          <a:lstStyle/>
          <a:p>
            <a:pPr rtl="1"/>
            <a:r>
              <a:rPr lang="ar-OM" sz="2800" b="1" dirty="0" smtClean="0"/>
              <a:t>المحور السادس</a:t>
            </a:r>
            <a:r>
              <a:rPr lang="ar-OM" sz="4000" dirty="0" smtClean="0">
                <a:cs typeface="AF_Najed" pitchFamily="2" charset="-78"/>
              </a:rPr>
              <a:t>: تمويل مستدام</a:t>
            </a:r>
            <a:r>
              <a:rPr lang="ar-OM" dirty="0" smtClean="0"/>
              <a:t> </a:t>
            </a:r>
            <a:endParaRPr lang="en-US" dirty="0"/>
          </a:p>
        </p:txBody>
      </p:sp>
      <p:sp>
        <p:nvSpPr>
          <p:cNvPr id="3" name="Content Placeholder 2"/>
          <p:cNvSpPr>
            <a:spLocks noGrp="1"/>
          </p:cNvSpPr>
          <p:nvPr>
            <p:ph sz="half" idx="1"/>
          </p:nvPr>
        </p:nvSpPr>
        <p:spPr>
          <a:ln>
            <a:noFill/>
          </a:ln>
        </p:spPr>
        <p:style>
          <a:lnRef idx="2">
            <a:schemeClr val="accent1"/>
          </a:lnRef>
          <a:fillRef idx="1">
            <a:schemeClr val="lt1"/>
          </a:fillRef>
          <a:effectRef idx="0">
            <a:schemeClr val="accent1"/>
          </a:effectRef>
          <a:fontRef idx="minor">
            <a:schemeClr val="dk1"/>
          </a:fontRef>
        </p:style>
        <p:txBody>
          <a:bodyPr/>
          <a:lstStyle/>
          <a:p>
            <a:pPr marL="0" indent="0" algn="ctr" rtl="1">
              <a:buNone/>
            </a:pPr>
            <a:r>
              <a:rPr lang="ar-OM" dirty="0"/>
              <a:t> </a:t>
            </a:r>
            <a:endParaRPr lang="en-US" dirty="0"/>
          </a:p>
          <a:p>
            <a:pPr algn="r" rtl="1"/>
            <a:endParaRPr lang="en-US" dirty="0"/>
          </a:p>
        </p:txBody>
      </p:sp>
      <p:sp>
        <p:nvSpPr>
          <p:cNvPr id="4" name="Slide Number Placeholder 3"/>
          <p:cNvSpPr>
            <a:spLocks noGrp="1"/>
          </p:cNvSpPr>
          <p:nvPr>
            <p:ph type="sldNum" sz="quarter" idx="12"/>
          </p:nvPr>
        </p:nvSpPr>
        <p:spPr/>
        <p:txBody>
          <a:bodyPr/>
          <a:lstStyle/>
          <a:p>
            <a:fld id="{AA3E2406-993F-47B3-B2AE-849A5B90E722}" type="slidenum">
              <a:rPr lang="en-US" smtClean="0"/>
              <a:t>24</a:t>
            </a:fld>
            <a:endParaRPr lang="en-US" dirty="0"/>
          </a:p>
        </p:txBody>
      </p:sp>
      <p:graphicFrame>
        <p:nvGraphicFramePr>
          <p:cNvPr id="6" name="Content Placeholder 5"/>
          <p:cNvGraphicFramePr>
            <a:graphicFrameLocks noGrp="1"/>
          </p:cNvGraphicFramePr>
          <p:nvPr>
            <p:ph sz="half" idx="2"/>
            <p:extLst>
              <p:ext uri="{D42A27DB-BD31-4B8C-83A1-F6EECF244321}">
                <p14:modId xmlns:p14="http://schemas.microsoft.com/office/powerpoint/2010/main" val="1039094110"/>
              </p:ext>
            </p:extLst>
          </p:nvPr>
        </p:nvGraphicFramePr>
        <p:xfrm>
          <a:off x="4953000" y="1524000"/>
          <a:ext cx="3810000" cy="49530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8" name="Chart 7"/>
          <p:cNvGraphicFramePr>
            <a:graphicFrameLocks/>
          </p:cNvGraphicFramePr>
          <p:nvPr>
            <p:extLst>
              <p:ext uri="{D42A27DB-BD31-4B8C-83A1-F6EECF244321}">
                <p14:modId xmlns:p14="http://schemas.microsoft.com/office/powerpoint/2010/main" val="786187815"/>
              </p:ext>
            </p:extLst>
          </p:nvPr>
        </p:nvGraphicFramePr>
        <p:xfrm>
          <a:off x="304800" y="1524000"/>
          <a:ext cx="4648200" cy="4953000"/>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20759049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p:bldAsOne/>
      </p:bldGraphic>
      <p:bldGraphic spid="8" grpId="0">
        <p:bldAsOne/>
      </p:bldGraphic>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tx2"/>
          </a:solidFill>
          <a:ln>
            <a:solidFill>
              <a:srgbClr val="CCCC00"/>
            </a:solidFill>
          </a:ln>
        </p:spPr>
        <p:style>
          <a:lnRef idx="2">
            <a:schemeClr val="accent1">
              <a:shade val="50000"/>
            </a:schemeClr>
          </a:lnRef>
          <a:fillRef idx="1">
            <a:schemeClr val="accent1"/>
          </a:fillRef>
          <a:effectRef idx="0">
            <a:schemeClr val="accent1"/>
          </a:effectRef>
          <a:fontRef idx="minor">
            <a:schemeClr val="lt1"/>
          </a:fontRef>
        </p:style>
        <p:txBody>
          <a:bodyPr/>
          <a:lstStyle/>
          <a:p>
            <a:pPr rtl="1"/>
            <a:r>
              <a:rPr lang="ar-OM" sz="4000" dirty="0" smtClean="0">
                <a:cs typeface="AF_Najed" pitchFamily="2" charset="-78"/>
              </a:rPr>
              <a:t>المحور الخامس</a:t>
            </a:r>
            <a:r>
              <a:rPr lang="ar-OM" sz="4000" dirty="0">
                <a:cs typeface="AF_Najed" pitchFamily="2" charset="-78"/>
              </a:rPr>
              <a:t>:</a:t>
            </a:r>
            <a:r>
              <a:rPr lang="ar-OM" sz="4000" dirty="0" smtClean="0">
                <a:cs typeface="AF_Najed" pitchFamily="2" charset="-78"/>
              </a:rPr>
              <a:t> تمويل مستدام</a:t>
            </a:r>
            <a:r>
              <a:rPr lang="ar-OM" dirty="0" smtClean="0"/>
              <a:t> </a:t>
            </a:r>
            <a:endParaRPr lang="en-US" dirty="0"/>
          </a:p>
        </p:txBody>
      </p:sp>
      <p:sp>
        <p:nvSpPr>
          <p:cNvPr id="3" name="Content Placeholder 2"/>
          <p:cNvSpPr>
            <a:spLocks noGrp="1"/>
          </p:cNvSpPr>
          <p:nvPr>
            <p:ph sz="half" idx="1"/>
          </p:nvPr>
        </p:nvSpPr>
        <p:spPr>
          <a:xfrm>
            <a:off x="457200" y="1600200"/>
            <a:ext cx="8382000" cy="4525963"/>
          </a:xfrm>
        </p:spPr>
        <p:style>
          <a:lnRef idx="2">
            <a:schemeClr val="accent1"/>
          </a:lnRef>
          <a:fillRef idx="1">
            <a:schemeClr val="lt1"/>
          </a:fillRef>
          <a:effectRef idx="0">
            <a:schemeClr val="accent1"/>
          </a:effectRef>
          <a:fontRef idx="minor">
            <a:schemeClr val="dk1"/>
          </a:fontRef>
        </p:style>
        <p:txBody>
          <a:bodyPr>
            <a:normAutofit/>
          </a:bodyPr>
          <a:lstStyle/>
          <a:p>
            <a:pPr algn="just" rtl="1"/>
            <a:r>
              <a:rPr lang="ar-OM" sz="5800" dirty="0" smtClean="0">
                <a:solidFill>
                  <a:schemeClr val="tx1"/>
                </a:solidFill>
                <a:cs typeface="AF_Najed" pitchFamily="2" charset="-78"/>
              </a:rPr>
              <a:t>مشاركة أوسع بالتعليم قبل المدرسي والتعليم المدرسي</a:t>
            </a:r>
          </a:p>
          <a:p>
            <a:pPr marL="0" indent="0" algn="just" rtl="1">
              <a:buNone/>
            </a:pPr>
            <a:endParaRPr lang="ar-OM" sz="5100" b="1" dirty="0">
              <a:solidFill>
                <a:schemeClr val="tx2"/>
              </a:solidFill>
            </a:endParaRPr>
          </a:p>
          <a:p>
            <a:pPr marL="0" indent="0" algn="ctr" rtl="1">
              <a:buNone/>
            </a:pPr>
            <a:endParaRPr lang="en-US" sz="5100" dirty="0">
              <a:solidFill>
                <a:schemeClr val="tx2"/>
              </a:solidFill>
              <a:cs typeface="AF_Najed" pitchFamily="2" charset="-78"/>
            </a:endParaRPr>
          </a:p>
          <a:p>
            <a:pPr marL="0" indent="0" rtl="1">
              <a:buNone/>
            </a:pPr>
            <a:r>
              <a:rPr lang="ar-OM" sz="3800" dirty="0">
                <a:cs typeface="AF_Najed" pitchFamily="2" charset="-78"/>
              </a:rPr>
              <a:t> </a:t>
            </a:r>
            <a:endParaRPr lang="en-US" sz="3800" dirty="0">
              <a:cs typeface="AF_Najed" pitchFamily="2" charset="-78"/>
            </a:endParaRPr>
          </a:p>
          <a:p>
            <a:pPr algn="r" rtl="1"/>
            <a:endParaRPr lang="en-US" dirty="0"/>
          </a:p>
        </p:txBody>
      </p:sp>
      <p:sp>
        <p:nvSpPr>
          <p:cNvPr id="4" name="Slide Number Placeholder 3"/>
          <p:cNvSpPr>
            <a:spLocks noGrp="1"/>
          </p:cNvSpPr>
          <p:nvPr>
            <p:ph type="sldNum" sz="quarter" idx="12"/>
          </p:nvPr>
        </p:nvSpPr>
        <p:spPr/>
        <p:txBody>
          <a:bodyPr/>
          <a:lstStyle/>
          <a:p>
            <a:fld id="{AA3E2406-993F-47B3-B2AE-849A5B90E722}" type="slidenum">
              <a:rPr lang="en-US" smtClean="0"/>
              <a:t>25</a:t>
            </a:fld>
            <a:endParaRPr lang="en-US" dirty="0"/>
          </a:p>
        </p:txBody>
      </p:sp>
      <p:pic>
        <p:nvPicPr>
          <p:cNvPr id="2050" name="Picture 2" descr="C:\Users\Dr Hana Ameen\Desktop\images (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19200" y="3733800"/>
            <a:ext cx="3200400" cy="2341017"/>
          </a:xfrm>
          <a:prstGeom prst="rect">
            <a:avLst/>
          </a:prstGeom>
          <a:noFill/>
          <a:extLst>
            <a:ext uri="{909E8E84-426E-40DD-AFC4-6F175D3DCCD1}">
              <a14:hiddenFill xmlns:a14="http://schemas.microsoft.com/office/drawing/2010/main">
                <a:solidFill>
                  <a:srgbClr val="FFFFFF"/>
                </a:solidFill>
              </a14:hiddenFill>
            </a:ext>
          </a:extLst>
        </p:spPr>
      </p:pic>
      <p:pic>
        <p:nvPicPr>
          <p:cNvPr id="2051" name="Picture 3" descr="C:\Users\Dr Hana Ameen\Desktop\images.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419600" y="3733800"/>
            <a:ext cx="3609378" cy="234101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4025312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tx2"/>
          </a:solidFill>
          <a:ln>
            <a:solidFill>
              <a:srgbClr val="CCCC00"/>
            </a:solidFill>
          </a:ln>
        </p:spPr>
        <p:style>
          <a:lnRef idx="2">
            <a:schemeClr val="accent1">
              <a:shade val="50000"/>
            </a:schemeClr>
          </a:lnRef>
          <a:fillRef idx="1">
            <a:schemeClr val="accent1"/>
          </a:fillRef>
          <a:effectRef idx="0">
            <a:schemeClr val="accent1"/>
          </a:effectRef>
          <a:fontRef idx="minor">
            <a:schemeClr val="lt1"/>
          </a:fontRef>
        </p:style>
        <p:txBody>
          <a:bodyPr/>
          <a:lstStyle/>
          <a:p>
            <a:pPr rtl="1"/>
            <a:r>
              <a:rPr lang="ar-OM" sz="4000" dirty="0" smtClean="0">
                <a:cs typeface="AF_Najed" pitchFamily="2" charset="-78"/>
              </a:rPr>
              <a:t>المحور الخامس</a:t>
            </a:r>
            <a:r>
              <a:rPr lang="ar-OM" sz="4000" dirty="0">
                <a:cs typeface="AF_Najed" pitchFamily="2" charset="-78"/>
              </a:rPr>
              <a:t>:</a:t>
            </a:r>
            <a:r>
              <a:rPr lang="ar-OM" sz="4000" dirty="0" smtClean="0">
                <a:cs typeface="AF_Najed" pitchFamily="2" charset="-78"/>
              </a:rPr>
              <a:t> تمويل مستدام</a:t>
            </a:r>
            <a:r>
              <a:rPr lang="ar-OM" dirty="0" smtClean="0"/>
              <a:t> </a:t>
            </a:r>
            <a:endParaRPr lang="en-US" dirty="0"/>
          </a:p>
        </p:txBody>
      </p:sp>
      <p:sp>
        <p:nvSpPr>
          <p:cNvPr id="3" name="Content Placeholder 2"/>
          <p:cNvSpPr>
            <a:spLocks noGrp="1"/>
          </p:cNvSpPr>
          <p:nvPr>
            <p:ph sz="half" idx="1"/>
          </p:nvPr>
        </p:nvSpPr>
        <p:spPr>
          <a:xfrm>
            <a:off x="457200" y="1600200"/>
            <a:ext cx="8382000" cy="4525963"/>
          </a:xfrm>
        </p:spPr>
        <p:style>
          <a:lnRef idx="2">
            <a:schemeClr val="accent1"/>
          </a:lnRef>
          <a:fillRef idx="1">
            <a:schemeClr val="lt1"/>
          </a:fillRef>
          <a:effectRef idx="0">
            <a:schemeClr val="accent1"/>
          </a:effectRef>
          <a:fontRef idx="minor">
            <a:schemeClr val="dk1"/>
          </a:fontRef>
        </p:style>
        <p:txBody>
          <a:bodyPr>
            <a:normAutofit/>
          </a:bodyPr>
          <a:lstStyle/>
          <a:p>
            <a:pPr marL="0" indent="0" algn="just" rtl="1">
              <a:buNone/>
            </a:pPr>
            <a:r>
              <a:rPr lang="en-US" sz="5800" dirty="0" smtClean="0">
                <a:solidFill>
                  <a:schemeClr val="tx1"/>
                </a:solidFill>
                <a:cs typeface="AF_Najed" pitchFamily="2" charset="-78"/>
              </a:rPr>
              <a:t> </a:t>
            </a:r>
            <a:r>
              <a:rPr lang="ar-OM" sz="5800" dirty="0" smtClean="0">
                <a:solidFill>
                  <a:schemeClr val="tx1"/>
                </a:solidFill>
                <a:cs typeface="AF_Najed" pitchFamily="2" charset="-78"/>
              </a:rPr>
              <a:t>زيادة الالتحاق بالتعليم العالي</a:t>
            </a:r>
          </a:p>
          <a:p>
            <a:pPr marL="0" indent="0" algn="just" rtl="1">
              <a:buNone/>
            </a:pPr>
            <a:endParaRPr lang="en-US" sz="5100" dirty="0">
              <a:solidFill>
                <a:schemeClr val="tx2"/>
              </a:solidFill>
              <a:cs typeface="AF_Najed" pitchFamily="2" charset="-78"/>
            </a:endParaRPr>
          </a:p>
          <a:p>
            <a:pPr marL="0" indent="0" algn="ctr" rtl="1">
              <a:buNone/>
            </a:pPr>
            <a:r>
              <a:rPr lang="ar-OM" sz="3800" dirty="0">
                <a:cs typeface="AF_Najed" pitchFamily="2" charset="-78"/>
              </a:rPr>
              <a:t> </a:t>
            </a:r>
            <a:endParaRPr lang="en-US" sz="3800" dirty="0">
              <a:cs typeface="AF_Najed" pitchFamily="2" charset="-78"/>
            </a:endParaRPr>
          </a:p>
          <a:p>
            <a:pPr algn="r" rtl="1"/>
            <a:endParaRPr lang="en-US" dirty="0"/>
          </a:p>
        </p:txBody>
      </p:sp>
      <p:sp>
        <p:nvSpPr>
          <p:cNvPr id="4" name="Slide Number Placeholder 3"/>
          <p:cNvSpPr>
            <a:spLocks noGrp="1"/>
          </p:cNvSpPr>
          <p:nvPr>
            <p:ph type="sldNum" sz="quarter" idx="12"/>
          </p:nvPr>
        </p:nvSpPr>
        <p:spPr/>
        <p:txBody>
          <a:bodyPr/>
          <a:lstStyle/>
          <a:p>
            <a:fld id="{AA3E2406-993F-47B3-B2AE-849A5B90E722}" type="slidenum">
              <a:rPr lang="en-US" smtClean="0"/>
              <a:t>26</a:t>
            </a:fld>
            <a:endParaRPr lang="en-US" dirty="0"/>
          </a:p>
        </p:txBody>
      </p:sp>
      <p:pic>
        <p:nvPicPr>
          <p:cNvPr id="3074" name="Picture 2" descr="C:\Users\Dr Hana Ameen\Desktop\images (3).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62200" y="2470103"/>
            <a:ext cx="4114800" cy="36004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27356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tx2"/>
          </a:solidFill>
          <a:ln>
            <a:solidFill>
              <a:srgbClr val="CCCC00"/>
            </a:solidFill>
          </a:ln>
        </p:spPr>
        <p:style>
          <a:lnRef idx="2">
            <a:schemeClr val="accent1">
              <a:shade val="50000"/>
            </a:schemeClr>
          </a:lnRef>
          <a:fillRef idx="1">
            <a:schemeClr val="accent1"/>
          </a:fillRef>
          <a:effectRef idx="0">
            <a:schemeClr val="accent1"/>
          </a:effectRef>
          <a:fontRef idx="minor">
            <a:schemeClr val="lt1"/>
          </a:fontRef>
        </p:style>
        <p:txBody>
          <a:bodyPr/>
          <a:lstStyle/>
          <a:p>
            <a:pPr rtl="1"/>
            <a:r>
              <a:rPr lang="ar-OM" sz="4000" dirty="0" smtClean="0">
                <a:cs typeface="AF_Najed" pitchFamily="2" charset="-78"/>
              </a:rPr>
              <a:t>المحور الخامس</a:t>
            </a:r>
            <a:r>
              <a:rPr lang="ar-OM" sz="4000" dirty="0">
                <a:cs typeface="AF_Najed" pitchFamily="2" charset="-78"/>
              </a:rPr>
              <a:t>:</a:t>
            </a:r>
            <a:r>
              <a:rPr lang="ar-OM" sz="4000" dirty="0" smtClean="0">
                <a:cs typeface="AF_Najed" pitchFamily="2" charset="-78"/>
              </a:rPr>
              <a:t> تمويل مستدام</a:t>
            </a:r>
            <a:r>
              <a:rPr lang="ar-OM" dirty="0" smtClean="0"/>
              <a:t> </a:t>
            </a:r>
            <a:endParaRPr lang="en-US" dirty="0"/>
          </a:p>
        </p:txBody>
      </p:sp>
      <p:sp>
        <p:nvSpPr>
          <p:cNvPr id="3" name="Content Placeholder 2"/>
          <p:cNvSpPr>
            <a:spLocks noGrp="1"/>
          </p:cNvSpPr>
          <p:nvPr>
            <p:ph sz="half" idx="1"/>
          </p:nvPr>
        </p:nvSpPr>
        <p:spPr>
          <a:xfrm>
            <a:off x="457200" y="1600200"/>
            <a:ext cx="8382000" cy="4525963"/>
          </a:xfrm>
        </p:spPr>
        <p:style>
          <a:lnRef idx="2">
            <a:schemeClr val="accent1"/>
          </a:lnRef>
          <a:fillRef idx="1">
            <a:schemeClr val="lt1"/>
          </a:fillRef>
          <a:effectRef idx="0">
            <a:schemeClr val="accent1"/>
          </a:effectRef>
          <a:fontRef idx="minor">
            <a:schemeClr val="dk1"/>
          </a:fontRef>
        </p:style>
        <p:txBody>
          <a:bodyPr>
            <a:normAutofit/>
          </a:bodyPr>
          <a:lstStyle/>
          <a:p>
            <a:pPr algn="just" rtl="1"/>
            <a:r>
              <a:rPr lang="ar-OM" sz="5800" dirty="0" smtClean="0">
                <a:solidFill>
                  <a:schemeClr val="tx1"/>
                </a:solidFill>
                <a:cs typeface="AF_Najed" pitchFamily="2" charset="-78"/>
              </a:rPr>
              <a:t>تعزيز الجودة</a:t>
            </a:r>
          </a:p>
          <a:p>
            <a:pPr marL="0" indent="0" algn="ctr" rtl="1">
              <a:buNone/>
            </a:pPr>
            <a:endParaRPr lang="ar-OM" sz="5100" b="1" dirty="0">
              <a:solidFill>
                <a:schemeClr val="tx2"/>
              </a:solidFill>
            </a:endParaRPr>
          </a:p>
          <a:p>
            <a:pPr marL="0" indent="0" algn="just" rtl="1">
              <a:buNone/>
            </a:pPr>
            <a:endParaRPr lang="en-US" sz="5100" dirty="0">
              <a:solidFill>
                <a:schemeClr val="tx2"/>
              </a:solidFill>
              <a:cs typeface="AF_Najed" pitchFamily="2" charset="-78"/>
            </a:endParaRPr>
          </a:p>
          <a:p>
            <a:pPr marL="0" indent="0" rtl="1">
              <a:buNone/>
            </a:pPr>
            <a:r>
              <a:rPr lang="ar-OM" sz="3800" dirty="0">
                <a:cs typeface="AF_Najed" pitchFamily="2" charset="-78"/>
              </a:rPr>
              <a:t> </a:t>
            </a:r>
            <a:endParaRPr lang="en-US" sz="3800" dirty="0">
              <a:cs typeface="AF_Najed" pitchFamily="2" charset="-78"/>
            </a:endParaRPr>
          </a:p>
          <a:p>
            <a:pPr algn="r" rtl="1"/>
            <a:endParaRPr lang="en-US" dirty="0"/>
          </a:p>
        </p:txBody>
      </p:sp>
      <p:sp>
        <p:nvSpPr>
          <p:cNvPr id="4" name="Slide Number Placeholder 3"/>
          <p:cNvSpPr>
            <a:spLocks noGrp="1"/>
          </p:cNvSpPr>
          <p:nvPr>
            <p:ph type="sldNum" sz="quarter" idx="12"/>
          </p:nvPr>
        </p:nvSpPr>
        <p:spPr/>
        <p:txBody>
          <a:bodyPr/>
          <a:lstStyle/>
          <a:p>
            <a:fld id="{AA3E2406-993F-47B3-B2AE-849A5B90E722}" type="slidenum">
              <a:rPr lang="en-US" smtClean="0"/>
              <a:t>27</a:t>
            </a:fld>
            <a:endParaRPr lang="en-US" dirty="0"/>
          </a:p>
        </p:txBody>
      </p:sp>
      <p:pic>
        <p:nvPicPr>
          <p:cNvPr id="4098" name="Picture 2" descr="C:\Users\Dr Hana Ameen\Desktop\images (5).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90800" y="2519362"/>
            <a:ext cx="3505200" cy="3505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5239993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tx2"/>
          </a:solidFill>
          <a:ln>
            <a:solidFill>
              <a:srgbClr val="CCCC00"/>
            </a:solidFill>
          </a:ln>
        </p:spPr>
        <p:style>
          <a:lnRef idx="2">
            <a:schemeClr val="accent1">
              <a:shade val="50000"/>
            </a:schemeClr>
          </a:lnRef>
          <a:fillRef idx="1">
            <a:schemeClr val="accent1"/>
          </a:fillRef>
          <a:effectRef idx="0">
            <a:schemeClr val="accent1"/>
          </a:effectRef>
          <a:fontRef idx="minor">
            <a:schemeClr val="lt1"/>
          </a:fontRef>
        </p:style>
        <p:txBody>
          <a:bodyPr/>
          <a:lstStyle/>
          <a:p>
            <a:pPr rtl="1"/>
            <a:r>
              <a:rPr lang="ar-OM" sz="4000" dirty="0" smtClean="0">
                <a:cs typeface="AF_Najed" pitchFamily="2" charset="-78"/>
              </a:rPr>
              <a:t>المحور الخامس</a:t>
            </a:r>
            <a:r>
              <a:rPr lang="ar-OM" sz="4000" dirty="0">
                <a:cs typeface="AF_Najed" pitchFamily="2" charset="-78"/>
              </a:rPr>
              <a:t>:</a:t>
            </a:r>
            <a:r>
              <a:rPr lang="ar-OM" sz="4000" dirty="0" smtClean="0">
                <a:cs typeface="AF_Najed" pitchFamily="2" charset="-78"/>
              </a:rPr>
              <a:t> تمويل مستدام</a:t>
            </a:r>
            <a:r>
              <a:rPr lang="ar-OM" dirty="0" smtClean="0"/>
              <a:t> </a:t>
            </a:r>
            <a:endParaRPr lang="en-US" dirty="0"/>
          </a:p>
        </p:txBody>
      </p:sp>
      <p:sp>
        <p:nvSpPr>
          <p:cNvPr id="3" name="Content Placeholder 2"/>
          <p:cNvSpPr>
            <a:spLocks noGrp="1"/>
          </p:cNvSpPr>
          <p:nvPr>
            <p:ph sz="half" idx="1"/>
          </p:nvPr>
        </p:nvSpPr>
        <p:spPr>
          <a:xfrm>
            <a:off x="457200" y="1600200"/>
            <a:ext cx="8382000" cy="4525963"/>
          </a:xfrm>
        </p:spPr>
        <p:style>
          <a:lnRef idx="2">
            <a:schemeClr val="accent1"/>
          </a:lnRef>
          <a:fillRef idx="1">
            <a:schemeClr val="lt1"/>
          </a:fillRef>
          <a:effectRef idx="0">
            <a:schemeClr val="accent1"/>
          </a:effectRef>
          <a:fontRef idx="minor">
            <a:schemeClr val="dk1"/>
          </a:fontRef>
        </p:style>
        <p:txBody>
          <a:bodyPr>
            <a:normAutofit/>
          </a:bodyPr>
          <a:lstStyle/>
          <a:p>
            <a:pPr algn="just" rtl="1"/>
            <a:r>
              <a:rPr lang="ar-OM" sz="5100" dirty="0" smtClean="0">
                <a:solidFill>
                  <a:schemeClr val="tx1"/>
                </a:solidFill>
                <a:cs typeface="AF_Najed" pitchFamily="2" charset="-78"/>
              </a:rPr>
              <a:t>استحداث انماط جديدة في التعليم</a:t>
            </a:r>
            <a:endParaRPr lang="ar-OM" sz="5100" b="1" dirty="0" smtClean="0">
              <a:solidFill>
                <a:schemeClr val="tx2"/>
              </a:solidFill>
            </a:endParaRPr>
          </a:p>
          <a:p>
            <a:pPr marL="0" indent="0" algn="just" rtl="1">
              <a:buNone/>
            </a:pPr>
            <a:endParaRPr lang="ar-OM" sz="5100" b="1" dirty="0">
              <a:solidFill>
                <a:schemeClr val="tx2"/>
              </a:solidFill>
            </a:endParaRPr>
          </a:p>
          <a:p>
            <a:pPr marL="0" indent="0" algn="ctr" rtl="1">
              <a:buNone/>
            </a:pPr>
            <a:endParaRPr lang="en-US" sz="5100" dirty="0">
              <a:solidFill>
                <a:schemeClr val="tx2"/>
              </a:solidFill>
              <a:cs typeface="AF_Najed" pitchFamily="2" charset="-78"/>
            </a:endParaRPr>
          </a:p>
          <a:p>
            <a:pPr marL="0" indent="0" rtl="1">
              <a:buNone/>
            </a:pPr>
            <a:r>
              <a:rPr lang="ar-OM" sz="3800" dirty="0">
                <a:cs typeface="AF_Najed" pitchFamily="2" charset="-78"/>
              </a:rPr>
              <a:t> </a:t>
            </a:r>
            <a:endParaRPr lang="en-US" sz="3800" dirty="0">
              <a:cs typeface="AF_Najed" pitchFamily="2" charset="-78"/>
            </a:endParaRPr>
          </a:p>
          <a:p>
            <a:pPr algn="r" rtl="1"/>
            <a:endParaRPr lang="en-US" dirty="0"/>
          </a:p>
        </p:txBody>
      </p:sp>
      <p:sp>
        <p:nvSpPr>
          <p:cNvPr id="4" name="Slide Number Placeholder 3"/>
          <p:cNvSpPr>
            <a:spLocks noGrp="1"/>
          </p:cNvSpPr>
          <p:nvPr>
            <p:ph type="sldNum" sz="quarter" idx="12"/>
          </p:nvPr>
        </p:nvSpPr>
        <p:spPr/>
        <p:txBody>
          <a:bodyPr/>
          <a:lstStyle/>
          <a:p>
            <a:fld id="{AA3E2406-993F-47B3-B2AE-849A5B90E722}" type="slidenum">
              <a:rPr lang="en-US" smtClean="0"/>
              <a:t>28</a:t>
            </a:fld>
            <a:endParaRPr lang="en-US" dirty="0"/>
          </a:p>
        </p:txBody>
      </p:sp>
      <p:pic>
        <p:nvPicPr>
          <p:cNvPr id="5122" name="Picture 2" descr="C:\Users\Dr Hana Ameen\Desktop\images (4).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14601" y="2595564"/>
            <a:ext cx="3128962" cy="312896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62728879"/>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tx2"/>
          </a:solidFill>
          <a:ln>
            <a:solidFill>
              <a:srgbClr val="CCCC00"/>
            </a:solidFill>
          </a:ln>
        </p:spPr>
        <p:style>
          <a:lnRef idx="2">
            <a:schemeClr val="accent1">
              <a:shade val="50000"/>
            </a:schemeClr>
          </a:lnRef>
          <a:fillRef idx="1">
            <a:schemeClr val="accent1"/>
          </a:fillRef>
          <a:effectRef idx="0">
            <a:schemeClr val="accent1"/>
          </a:effectRef>
          <a:fontRef idx="minor">
            <a:schemeClr val="lt1"/>
          </a:fontRef>
        </p:style>
        <p:txBody>
          <a:bodyPr/>
          <a:lstStyle/>
          <a:p>
            <a:pPr rtl="1"/>
            <a:r>
              <a:rPr lang="ar-OM" sz="4000" dirty="0" smtClean="0">
                <a:cs typeface="AF_Najed" pitchFamily="2" charset="-78"/>
              </a:rPr>
              <a:t>المحور الخامس</a:t>
            </a:r>
            <a:r>
              <a:rPr lang="ar-OM" sz="4000" dirty="0">
                <a:cs typeface="AF_Najed" pitchFamily="2" charset="-78"/>
              </a:rPr>
              <a:t>:</a:t>
            </a:r>
            <a:r>
              <a:rPr lang="ar-OM" sz="4000" dirty="0" smtClean="0">
                <a:cs typeface="AF_Najed" pitchFamily="2" charset="-78"/>
              </a:rPr>
              <a:t> تمويل مستدام</a:t>
            </a:r>
            <a:r>
              <a:rPr lang="ar-OM" dirty="0" smtClean="0"/>
              <a:t> </a:t>
            </a:r>
            <a:endParaRPr lang="en-US" dirty="0"/>
          </a:p>
        </p:txBody>
      </p:sp>
      <p:sp>
        <p:nvSpPr>
          <p:cNvPr id="3" name="Content Placeholder 2"/>
          <p:cNvSpPr>
            <a:spLocks noGrp="1"/>
          </p:cNvSpPr>
          <p:nvPr>
            <p:ph sz="half" idx="1"/>
          </p:nvPr>
        </p:nvSpPr>
        <p:spPr>
          <a:xfrm>
            <a:off x="457200" y="1600200"/>
            <a:ext cx="8382000" cy="4525963"/>
          </a:xfrm>
        </p:spPr>
        <p:style>
          <a:lnRef idx="2">
            <a:schemeClr val="accent1"/>
          </a:lnRef>
          <a:fillRef idx="1">
            <a:schemeClr val="lt1"/>
          </a:fillRef>
          <a:effectRef idx="0">
            <a:schemeClr val="accent1"/>
          </a:effectRef>
          <a:fontRef idx="minor">
            <a:schemeClr val="dk1"/>
          </a:fontRef>
        </p:style>
        <p:txBody>
          <a:bodyPr>
            <a:normAutofit fontScale="92500" lnSpcReduction="20000"/>
          </a:bodyPr>
          <a:lstStyle/>
          <a:p>
            <a:pPr algn="just" rtl="1"/>
            <a:r>
              <a:rPr lang="ar-OM" sz="5800" dirty="0" smtClean="0">
                <a:solidFill>
                  <a:schemeClr val="tx1"/>
                </a:solidFill>
                <a:cs typeface="AF_Najed" pitchFamily="2" charset="-78"/>
              </a:rPr>
              <a:t>التحديث والتوسع في المرافق والبنى الاساسية</a:t>
            </a:r>
            <a:endParaRPr lang="en-US" sz="5800" dirty="0" smtClean="0">
              <a:solidFill>
                <a:schemeClr val="tx1"/>
              </a:solidFill>
              <a:cs typeface="AF_Najed" pitchFamily="2" charset="-78"/>
            </a:endParaRPr>
          </a:p>
          <a:p>
            <a:pPr marL="0" indent="0" algn="ctr" rtl="1">
              <a:buNone/>
            </a:pPr>
            <a:endParaRPr lang="ar-OM" sz="5800" dirty="0" smtClean="0">
              <a:solidFill>
                <a:schemeClr val="tx1"/>
              </a:solidFill>
              <a:cs typeface="AF_Najed" pitchFamily="2" charset="-78"/>
            </a:endParaRPr>
          </a:p>
          <a:p>
            <a:pPr marL="0" indent="0" algn="just" rtl="1">
              <a:buNone/>
            </a:pPr>
            <a:endParaRPr lang="ar-OM" sz="5100" b="1" dirty="0">
              <a:solidFill>
                <a:schemeClr val="tx2"/>
              </a:solidFill>
            </a:endParaRPr>
          </a:p>
          <a:p>
            <a:pPr marL="0" indent="0" algn="just" rtl="1">
              <a:buNone/>
            </a:pPr>
            <a:endParaRPr lang="en-US" sz="5100" dirty="0">
              <a:solidFill>
                <a:schemeClr val="tx2"/>
              </a:solidFill>
              <a:cs typeface="AF_Najed" pitchFamily="2" charset="-78"/>
            </a:endParaRPr>
          </a:p>
          <a:p>
            <a:pPr marL="0" indent="0" rtl="1">
              <a:buNone/>
            </a:pPr>
            <a:r>
              <a:rPr lang="ar-OM" sz="3800" dirty="0">
                <a:cs typeface="AF_Najed" pitchFamily="2" charset="-78"/>
              </a:rPr>
              <a:t> </a:t>
            </a:r>
            <a:endParaRPr lang="en-US" sz="3800" dirty="0">
              <a:cs typeface="AF_Najed" pitchFamily="2" charset="-78"/>
            </a:endParaRPr>
          </a:p>
          <a:p>
            <a:pPr algn="r" rtl="1"/>
            <a:endParaRPr lang="en-US" dirty="0"/>
          </a:p>
        </p:txBody>
      </p:sp>
      <p:sp>
        <p:nvSpPr>
          <p:cNvPr id="4" name="Slide Number Placeholder 3"/>
          <p:cNvSpPr>
            <a:spLocks noGrp="1"/>
          </p:cNvSpPr>
          <p:nvPr>
            <p:ph type="sldNum" sz="quarter" idx="12"/>
          </p:nvPr>
        </p:nvSpPr>
        <p:spPr/>
        <p:txBody>
          <a:bodyPr/>
          <a:lstStyle/>
          <a:p>
            <a:fld id="{AA3E2406-993F-47B3-B2AE-849A5B90E722}" type="slidenum">
              <a:rPr lang="en-US" smtClean="0"/>
              <a:t>29</a:t>
            </a:fld>
            <a:endParaRPr lang="en-US" dirty="0"/>
          </a:p>
        </p:txBody>
      </p:sp>
      <p:pic>
        <p:nvPicPr>
          <p:cNvPr id="6146" name="Picture 2" descr="C:\Users\Dr Hana Ameen\Desktop\images (6).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00" y="3429000"/>
            <a:ext cx="3150056" cy="2394613"/>
          </a:xfrm>
          <a:prstGeom prst="rect">
            <a:avLst/>
          </a:prstGeom>
          <a:noFill/>
          <a:extLst>
            <a:ext uri="{909E8E84-426E-40DD-AFC4-6F175D3DCCD1}">
              <a14:hiddenFill xmlns:a14="http://schemas.microsoft.com/office/drawing/2010/main">
                <a:solidFill>
                  <a:srgbClr val="FFFFFF"/>
                </a:solidFill>
              </a14:hiddenFill>
            </a:ext>
          </a:extLst>
        </p:spPr>
      </p:pic>
      <p:pic>
        <p:nvPicPr>
          <p:cNvPr id="6147" name="Picture 3" descr="C:\Users\Dr Hana Ameen\Desktop\images (2).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28864" y="3581400"/>
            <a:ext cx="3162870" cy="23691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0103641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sp>
        <p:nvSpPr>
          <p:cNvPr id="2" name="Title 1"/>
          <p:cNvSpPr>
            <a:spLocks noGrp="1"/>
          </p:cNvSpPr>
          <p:nvPr>
            <p:ph type="title"/>
          </p:nvPr>
        </p:nvSpPr>
        <p:spPr>
          <a:xfrm>
            <a:off x="457200" y="381000"/>
            <a:ext cx="8229600" cy="1036638"/>
          </a:xfrm>
          <a:solidFill>
            <a:schemeClr val="tx2"/>
          </a:solidFill>
          <a:ln>
            <a:solidFill>
              <a:srgbClr val="CCCC00"/>
            </a:solidFill>
          </a:ln>
        </p:spPr>
        <p:style>
          <a:lnRef idx="2">
            <a:schemeClr val="accent1">
              <a:shade val="50000"/>
            </a:schemeClr>
          </a:lnRef>
          <a:fillRef idx="1">
            <a:schemeClr val="accent1"/>
          </a:fillRef>
          <a:effectRef idx="0">
            <a:schemeClr val="accent1"/>
          </a:effectRef>
          <a:fontRef idx="minor">
            <a:schemeClr val="lt1"/>
          </a:fontRef>
        </p:style>
        <p:txBody>
          <a:bodyPr>
            <a:normAutofit fontScale="90000"/>
          </a:bodyPr>
          <a:lstStyle/>
          <a:p>
            <a:pPr rtl="1"/>
            <a:r>
              <a:rPr lang="ar-OM" dirty="0" smtClean="0"/>
              <a:t> </a:t>
            </a:r>
            <a:r>
              <a:rPr lang="ar-OM" sz="4000" b="1" dirty="0">
                <a:latin typeface="Arabic Typesetting" pitchFamily="66" charset="-78"/>
                <a:cs typeface="AF_Najed" pitchFamily="2" charset="-78"/>
              </a:rPr>
              <a:t>الانفاق على التعليم</a:t>
            </a:r>
            <a:br>
              <a:rPr lang="ar-OM" sz="4000" b="1" dirty="0">
                <a:latin typeface="Arabic Typesetting" pitchFamily="66" charset="-78"/>
                <a:cs typeface="AF_Najed" pitchFamily="2" charset="-78"/>
              </a:rPr>
            </a:br>
            <a:r>
              <a:rPr lang="ar-OM" sz="4000" b="1" dirty="0" smtClean="0">
                <a:latin typeface="Arabic Typesetting" pitchFamily="66" charset="-78"/>
                <a:cs typeface="AF_Najed" pitchFamily="2" charset="-78"/>
              </a:rPr>
              <a:t>الوضع </a:t>
            </a:r>
            <a:r>
              <a:rPr lang="ar-OM" sz="4000" b="1" dirty="0">
                <a:latin typeface="Arabic Typesetting" pitchFamily="66" charset="-78"/>
                <a:cs typeface="AF_Najed" pitchFamily="2" charset="-78"/>
              </a:rPr>
              <a:t>الحالي : </a:t>
            </a:r>
            <a:r>
              <a:rPr lang="ar-OM" sz="4000" b="1" dirty="0" smtClean="0">
                <a:latin typeface="Arabic Typesetting" pitchFamily="66" charset="-78"/>
                <a:cs typeface="AF_Najed" pitchFamily="2" charset="-78"/>
              </a:rPr>
              <a:t>كم ، وأين ، وكيف ؟</a:t>
            </a:r>
            <a:endParaRPr lang="en-US" sz="4000" b="1" dirty="0">
              <a:latin typeface="Arabic Typesetting" pitchFamily="66" charset="-78"/>
              <a:cs typeface="AF_Najed" pitchFamily="2" charset="-78"/>
            </a:endParaRPr>
          </a:p>
        </p:txBody>
      </p:sp>
      <p:sp>
        <p:nvSpPr>
          <p:cNvPr id="5" name="TextBox 1"/>
          <p:cNvSpPr txBox="1"/>
          <p:nvPr/>
        </p:nvSpPr>
        <p:spPr>
          <a:xfrm>
            <a:off x="4658436" y="6553200"/>
            <a:ext cx="2438400" cy="304800"/>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r"/>
            <a:r>
              <a:rPr lang="ar-OM" sz="1600" b="1" dirty="0" smtClean="0"/>
              <a:t>المجلس الأعلى للتخطيط</a:t>
            </a:r>
            <a:endParaRPr lang="en-US" sz="1600" b="1" dirty="0"/>
          </a:p>
        </p:txBody>
      </p:sp>
    </p:spTree>
    <p:extLst>
      <p:ext uri="{BB962C8B-B14F-4D97-AF65-F5344CB8AC3E}">
        <p14:creationId xmlns:p14="http://schemas.microsoft.com/office/powerpoint/2010/main" val="37610746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AsOne/>
      </p:bldGraphic>
      <p:bldP spid="2" grpId="0" animBg="1"/>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tx2"/>
          </a:solidFill>
          <a:ln>
            <a:solidFill>
              <a:srgbClr val="CCCC00"/>
            </a:solidFill>
          </a:ln>
        </p:spPr>
        <p:style>
          <a:lnRef idx="2">
            <a:schemeClr val="accent1">
              <a:shade val="50000"/>
            </a:schemeClr>
          </a:lnRef>
          <a:fillRef idx="1">
            <a:schemeClr val="accent1"/>
          </a:fillRef>
          <a:effectRef idx="0">
            <a:schemeClr val="accent1"/>
          </a:effectRef>
          <a:fontRef idx="minor">
            <a:schemeClr val="lt1"/>
          </a:fontRef>
        </p:style>
        <p:txBody>
          <a:bodyPr/>
          <a:lstStyle/>
          <a:p>
            <a:pPr rtl="1"/>
            <a:r>
              <a:rPr lang="ar-OM" sz="4000" dirty="0" smtClean="0">
                <a:cs typeface="AF_Najed" pitchFamily="2" charset="-78"/>
              </a:rPr>
              <a:t>المحور الخامس</a:t>
            </a:r>
            <a:r>
              <a:rPr lang="ar-OM" sz="4000" dirty="0">
                <a:cs typeface="AF_Najed" pitchFamily="2" charset="-78"/>
              </a:rPr>
              <a:t>:</a:t>
            </a:r>
            <a:r>
              <a:rPr lang="ar-OM" sz="4000" dirty="0" smtClean="0">
                <a:cs typeface="AF_Najed" pitchFamily="2" charset="-78"/>
              </a:rPr>
              <a:t> تمويل مستدام</a:t>
            </a:r>
            <a:r>
              <a:rPr lang="ar-OM" dirty="0" smtClean="0"/>
              <a:t> </a:t>
            </a:r>
            <a:endParaRPr lang="en-US" dirty="0"/>
          </a:p>
        </p:txBody>
      </p:sp>
      <p:sp>
        <p:nvSpPr>
          <p:cNvPr id="3" name="Content Placeholder 2"/>
          <p:cNvSpPr>
            <a:spLocks noGrp="1"/>
          </p:cNvSpPr>
          <p:nvPr>
            <p:ph sz="half" idx="1"/>
          </p:nvPr>
        </p:nvSpPr>
        <p:spPr>
          <a:xfrm>
            <a:off x="457200" y="1600200"/>
            <a:ext cx="8382000" cy="4525963"/>
          </a:xfrm>
        </p:spPr>
        <p:style>
          <a:lnRef idx="2">
            <a:schemeClr val="accent1"/>
          </a:lnRef>
          <a:fillRef idx="1">
            <a:schemeClr val="lt1"/>
          </a:fillRef>
          <a:effectRef idx="0">
            <a:schemeClr val="accent1"/>
          </a:effectRef>
          <a:fontRef idx="minor">
            <a:schemeClr val="dk1"/>
          </a:fontRef>
        </p:style>
        <p:txBody>
          <a:bodyPr>
            <a:normAutofit/>
          </a:bodyPr>
          <a:lstStyle/>
          <a:p>
            <a:pPr marL="0" indent="0" algn="r" rtl="1">
              <a:buNone/>
            </a:pPr>
            <a:endParaRPr lang="ar-OM" sz="3800" dirty="0" smtClean="0">
              <a:cs typeface="AF_Najed" pitchFamily="2" charset="-78"/>
            </a:endParaRPr>
          </a:p>
          <a:p>
            <a:pPr marL="0" indent="0" algn="r" rtl="1">
              <a:buNone/>
            </a:pPr>
            <a:endParaRPr lang="ar-OM" sz="3800" dirty="0">
              <a:cs typeface="AF_Najed" pitchFamily="2" charset="-78"/>
            </a:endParaRPr>
          </a:p>
          <a:p>
            <a:pPr marL="0" indent="0" algn="r" rtl="1">
              <a:buNone/>
            </a:pPr>
            <a:r>
              <a:rPr lang="ar-SA" sz="3800" b="1" dirty="0">
                <a:solidFill>
                  <a:schemeClr val="tx2"/>
                </a:solidFill>
                <a:cs typeface="AF_Najed" pitchFamily="2" charset="-78"/>
              </a:rPr>
              <a:t>إيجاد مصادر تمويلية مستدامة وطويلة الأجل  وتوفير مصادر تمويلية بديلة أخرى  لقطاع التعليم لتأمين الدعم المالي له. </a:t>
            </a:r>
            <a:r>
              <a:rPr lang="ar-OM" sz="3800" dirty="0">
                <a:cs typeface="AF_Najed" pitchFamily="2" charset="-78"/>
              </a:rPr>
              <a:t> </a:t>
            </a:r>
            <a:endParaRPr lang="en-US" sz="3800" dirty="0">
              <a:cs typeface="AF_Najed" pitchFamily="2" charset="-78"/>
            </a:endParaRPr>
          </a:p>
          <a:p>
            <a:pPr algn="r" rtl="1"/>
            <a:endParaRPr lang="en-US" dirty="0"/>
          </a:p>
        </p:txBody>
      </p:sp>
      <p:sp>
        <p:nvSpPr>
          <p:cNvPr id="4" name="Slide Number Placeholder 3"/>
          <p:cNvSpPr>
            <a:spLocks noGrp="1"/>
          </p:cNvSpPr>
          <p:nvPr>
            <p:ph type="sldNum" sz="quarter" idx="12"/>
          </p:nvPr>
        </p:nvSpPr>
        <p:spPr/>
        <p:txBody>
          <a:bodyPr/>
          <a:lstStyle/>
          <a:p>
            <a:fld id="{AA3E2406-993F-47B3-B2AE-849A5B90E722}" type="slidenum">
              <a:rPr lang="en-US" smtClean="0"/>
              <a:t>30</a:t>
            </a:fld>
            <a:endParaRPr lang="en-US" dirty="0"/>
          </a:p>
        </p:txBody>
      </p:sp>
    </p:spTree>
    <p:extLst>
      <p:ext uri="{BB962C8B-B14F-4D97-AF65-F5344CB8AC3E}">
        <p14:creationId xmlns:p14="http://schemas.microsoft.com/office/powerpoint/2010/main" val="3239025938"/>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066800"/>
          </a:xfrm>
          <a:solidFill>
            <a:schemeClr val="tx2"/>
          </a:solidFill>
          <a:ln>
            <a:solidFill>
              <a:srgbClr val="CCCC00"/>
            </a:solidFill>
          </a:ln>
        </p:spPr>
        <p:style>
          <a:lnRef idx="2">
            <a:schemeClr val="accent1">
              <a:shade val="50000"/>
            </a:schemeClr>
          </a:lnRef>
          <a:fillRef idx="1">
            <a:schemeClr val="accent1"/>
          </a:fillRef>
          <a:effectRef idx="0">
            <a:schemeClr val="accent1"/>
          </a:effectRef>
          <a:fontRef idx="minor">
            <a:schemeClr val="lt1"/>
          </a:fontRef>
        </p:style>
        <p:txBody>
          <a:bodyPr>
            <a:normAutofit/>
          </a:bodyPr>
          <a:lstStyle/>
          <a:p>
            <a:pPr rtl="1"/>
            <a:r>
              <a:rPr lang="ar-OM" sz="4000" dirty="0" smtClean="0">
                <a:cs typeface="AF_Najed" pitchFamily="2" charset="-78"/>
              </a:rPr>
              <a:t>الخلاصة</a:t>
            </a:r>
            <a:endParaRPr lang="en-US" sz="4000" dirty="0">
              <a:cs typeface="AF_Najed" pitchFamily="2" charset="-78"/>
            </a:endParaRPr>
          </a:p>
        </p:txBody>
      </p:sp>
      <p:sp>
        <p:nvSpPr>
          <p:cNvPr id="3" name="Content Placeholder 2"/>
          <p:cNvSpPr>
            <a:spLocks noGrp="1"/>
          </p:cNvSpPr>
          <p:nvPr>
            <p:ph idx="1"/>
          </p:nvPr>
        </p:nvSpPr>
        <p:spPr/>
        <p:txBody>
          <a:bodyPr/>
          <a:lstStyle/>
          <a:p>
            <a:pPr marL="0" indent="0" algn="r" rtl="1">
              <a:buNone/>
            </a:pPr>
            <a:r>
              <a:rPr lang="ar-OM" b="1" dirty="0" smtClean="0">
                <a:solidFill>
                  <a:schemeClr val="tx2"/>
                </a:solidFill>
                <a:cs typeface="AF_Najed" pitchFamily="2" charset="-78"/>
              </a:rPr>
              <a:t>من المتوقع أن تلبي استراتيجية تمويل التعليم المعايير التالية: </a:t>
            </a:r>
          </a:p>
          <a:p>
            <a:pPr algn="r" rtl="1"/>
            <a:r>
              <a:rPr lang="ar-OM" dirty="0" smtClean="0">
                <a:cs typeface="AF_Najed" pitchFamily="2" charset="-78"/>
              </a:rPr>
              <a:t>الطالب هو المحور وتكون منصفة لجميع الطلبة</a:t>
            </a:r>
          </a:p>
          <a:p>
            <a:pPr algn="r" rtl="1"/>
            <a:r>
              <a:rPr lang="ar-OM" dirty="0" smtClean="0">
                <a:cs typeface="AF_Najed" pitchFamily="2" charset="-78"/>
              </a:rPr>
              <a:t>تستجيب وتدعم الاهداف الاجتماعية والاقتصادية للحكومة وتوفر ادلة واضحة بأن هذه الاهداف تم تحقيقها</a:t>
            </a:r>
          </a:p>
          <a:p>
            <a:pPr algn="r" rtl="1"/>
            <a:r>
              <a:rPr lang="ar-OM" dirty="0" smtClean="0">
                <a:cs typeface="AF_Najed" pitchFamily="2" charset="-78"/>
              </a:rPr>
              <a:t>تتسم بالشفافية وتكون مفهومة من الاطراف المعنية كافة</a:t>
            </a:r>
          </a:p>
          <a:p>
            <a:pPr algn="r" rtl="1"/>
            <a:r>
              <a:rPr lang="ar-OM" dirty="0" smtClean="0">
                <a:cs typeface="AF_Najed" pitchFamily="2" charset="-78"/>
              </a:rPr>
              <a:t>تمول البرامج المتشابهة في ذات المستوى التعليمي</a:t>
            </a:r>
          </a:p>
          <a:p>
            <a:pPr algn="r" rtl="1"/>
            <a:r>
              <a:rPr lang="ar-OM" dirty="0" smtClean="0">
                <a:cs typeface="AF_Najed" pitchFamily="2" charset="-78"/>
              </a:rPr>
              <a:t>تشجع وتكافئ الكفاءة في الانفاق التي تحققها المؤسسات التعليمية مع المحافظة على الجودة او تحسينها.</a:t>
            </a:r>
          </a:p>
          <a:p>
            <a:pPr algn="r" rtl="1"/>
            <a:endParaRPr lang="ar-OM" dirty="0" smtClean="0"/>
          </a:p>
          <a:p>
            <a:pPr algn="r" rtl="1"/>
            <a:endParaRPr lang="ar-OM" dirty="0" smtClean="0"/>
          </a:p>
          <a:p>
            <a:pPr algn="r" rtl="1"/>
            <a:endParaRPr lang="en-US" dirty="0"/>
          </a:p>
        </p:txBody>
      </p:sp>
      <p:sp>
        <p:nvSpPr>
          <p:cNvPr id="4" name="Slide Number Placeholder 3"/>
          <p:cNvSpPr>
            <a:spLocks noGrp="1"/>
          </p:cNvSpPr>
          <p:nvPr>
            <p:ph type="sldNum" sz="quarter" idx="12"/>
          </p:nvPr>
        </p:nvSpPr>
        <p:spPr/>
        <p:txBody>
          <a:bodyPr/>
          <a:lstStyle/>
          <a:p>
            <a:fld id="{AA3E2406-993F-47B3-B2AE-849A5B90E722}" type="slidenum">
              <a:rPr lang="en-US" smtClean="0"/>
              <a:t>31</a:t>
            </a:fld>
            <a:endParaRPr lang="en-US" dirty="0"/>
          </a:p>
        </p:txBody>
      </p:sp>
    </p:spTree>
    <p:extLst>
      <p:ext uri="{BB962C8B-B14F-4D97-AF65-F5344CB8AC3E}">
        <p14:creationId xmlns:p14="http://schemas.microsoft.com/office/powerpoint/2010/main" val="18945129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066800"/>
          </a:xfrm>
          <a:solidFill>
            <a:schemeClr val="tx2"/>
          </a:solidFill>
          <a:ln>
            <a:solidFill>
              <a:srgbClr val="CCCC00"/>
            </a:solidFill>
          </a:ln>
        </p:spPr>
        <p:style>
          <a:lnRef idx="2">
            <a:schemeClr val="accent1">
              <a:shade val="50000"/>
            </a:schemeClr>
          </a:lnRef>
          <a:fillRef idx="1">
            <a:schemeClr val="accent1"/>
          </a:fillRef>
          <a:effectRef idx="0">
            <a:schemeClr val="accent1"/>
          </a:effectRef>
          <a:fontRef idx="minor">
            <a:schemeClr val="lt1"/>
          </a:fontRef>
        </p:style>
        <p:txBody>
          <a:bodyPr>
            <a:normAutofit/>
          </a:bodyPr>
          <a:lstStyle/>
          <a:p>
            <a:pPr rtl="1"/>
            <a:r>
              <a:rPr lang="ar-OM" sz="4000" dirty="0" smtClean="0">
                <a:cs typeface="AF_Najed" pitchFamily="2" charset="-78"/>
              </a:rPr>
              <a:t>الخلاصة</a:t>
            </a:r>
            <a:endParaRPr lang="en-US" sz="4000" dirty="0">
              <a:cs typeface="AF_Najed" pitchFamily="2" charset="-78"/>
            </a:endParaRPr>
          </a:p>
        </p:txBody>
      </p:sp>
      <p:sp>
        <p:nvSpPr>
          <p:cNvPr id="3" name="Content Placeholder 2"/>
          <p:cNvSpPr>
            <a:spLocks noGrp="1"/>
          </p:cNvSpPr>
          <p:nvPr>
            <p:ph idx="1"/>
          </p:nvPr>
        </p:nvSpPr>
        <p:spPr/>
        <p:txBody>
          <a:bodyPr/>
          <a:lstStyle/>
          <a:p>
            <a:pPr algn="just" rtl="1"/>
            <a:r>
              <a:rPr lang="ar-OM" dirty="0" smtClean="0">
                <a:cs typeface="AF_Najed" pitchFamily="2" charset="-78"/>
              </a:rPr>
              <a:t>تشجع المؤسسات التعليمية لتستجيب لاحتياجات الطلبة وارباب العمل</a:t>
            </a:r>
          </a:p>
          <a:p>
            <a:pPr algn="just" rtl="1"/>
            <a:r>
              <a:rPr lang="ar-OM" dirty="0" smtClean="0">
                <a:cs typeface="AF_Najed" pitchFamily="2" charset="-78"/>
              </a:rPr>
              <a:t>تسمح للمؤسسات التعليمية الاستقلالية في إدارة شؤونها الادارية والاكاديمية</a:t>
            </a:r>
          </a:p>
          <a:p>
            <a:pPr algn="just" rtl="1"/>
            <a:r>
              <a:rPr lang="ar-OM" dirty="0" smtClean="0">
                <a:cs typeface="AF_Najed" pitchFamily="2" charset="-78"/>
              </a:rPr>
              <a:t>تعمل على مساءلة المؤسسات التعليمية من خلال ادائها في استخدام الموارد العامة.</a:t>
            </a:r>
          </a:p>
          <a:p>
            <a:pPr marL="0" indent="0" algn="just" rtl="1">
              <a:buNone/>
            </a:pPr>
            <a:endParaRPr lang="ar-OM" dirty="0" smtClean="0"/>
          </a:p>
          <a:p>
            <a:pPr algn="r" rtl="1"/>
            <a:endParaRPr lang="en-US" dirty="0"/>
          </a:p>
        </p:txBody>
      </p:sp>
      <p:sp>
        <p:nvSpPr>
          <p:cNvPr id="4" name="Slide Number Placeholder 3"/>
          <p:cNvSpPr>
            <a:spLocks noGrp="1"/>
          </p:cNvSpPr>
          <p:nvPr>
            <p:ph type="sldNum" sz="quarter" idx="12"/>
          </p:nvPr>
        </p:nvSpPr>
        <p:spPr/>
        <p:txBody>
          <a:bodyPr/>
          <a:lstStyle/>
          <a:p>
            <a:fld id="{AA3E2406-993F-47B3-B2AE-849A5B90E722}" type="slidenum">
              <a:rPr lang="en-US" smtClean="0"/>
              <a:t>32</a:t>
            </a:fld>
            <a:endParaRPr lang="en-US" dirty="0"/>
          </a:p>
        </p:txBody>
      </p:sp>
    </p:spTree>
    <p:extLst>
      <p:ext uri="{BB962C8B-B14F-4D97-AF65-F5344CB8AC3E}">
        <p14:creationId xmlns:p14="http://schemas.microsoft.com/office/powerpoint/2010/main" val="6009985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457200" y="457200"/>
            <a:ext cx="8229600" cy="960438"/>
          </a:xfrm>
          <a:solidFill>
            <a:schemeClr val="tx2"/>
          </a:solidFill>
        </p:spPr>
        <p:txBody>
          <a:bodyPr/>
          <a:lstStyle/>
          <a:p>
            <a:endParaRPr lang="en-US" dirty="0"/>
          </a:p>
        </p:txBody>
      </p:sp>
      <p:sp>
        <p:nvSpPr>
          <p:cNvPr id="3" name="Text Placeholder 2"/>
          <p:cNvSpPr>
            <a:spLocks noGrp="1"/>
          </p:cNvSpPr>
          <p:nvPr>
            <p:ph idx="1"/>
          </p:nvPr>
        </p:nvSpPr>
        <p:spPr/>
        <p:txBody>
          <a:bodyPr/>
          <a:lstStyle/>
          <a:p>
            <a:pPr marL="0" indent="0" algn="ctr" rtl="1">
              <a:buNone/>
            </a:pPr>
            <a:endParaRPr lang="ar-OM" dirty="0" smtClean="0"/>
          </a:p>
          <a:p>
            <a:pPr marL="0" indent="0" algn="ctr" rtl="1">
              <a:buNone/>
            </a:pPr>
            <a:endParaRPr lang="ar-OM" dirty="0"/>
          </a:p>
          <a:p>
            <a:pPr marL="0" indent="0" algn="ctr" rtl="1">
              <a:buNone/>
            </a:pPr>
            <a:r>
              <a:rPr lang="ar-OM" dirty="0" smtClean="0"/>
              <a:t>شكرا لحسن استماعكم</a:t>
            </a:r>
            <a:endParaRPr lang="en-US" dirty="0"/>
          </a:p>
        </p:txBody>
      </p:sp>
      <p:sp>
        <p:nvSpPr>
          <p:cNvPr id="4" name="Slide Number Placeholder 3"/>
          <p:cNvSpPr>
            <a:spLocks noGrp="1"/>
          </p:cNvSpPr>
          <p:nvPr>
            <p:ph type="sldNum" sz="quarter" idx="12"/>
          </p:nvPr>
        </p:nvSpPr>
        <p:spPr/>
        <p:txBody>
          <a:bodyPr/>
          <a:lstStyle/>
          <a:p>
            <a:fld id="{AA3E2406-993F-47B3-B2AE-849A5B90E722}" type="slidenum">
              <a:rPr lang="en-US" smtClean="0"/>
              <a:t>33</a:t>
            </a:fld>
            <a:endParaRPr lang="en-US" dirty="0"/>
          </a:p>
        </p:txBody>
      </p:sp>
    </p:spTree>
    <p:extLst>
      <p:ext uri="{BB962C8B-B14F-4D97-AF65-F5344CB8AC3E}">
        <p14:creationId xmlns:p14="http://schemas.microsoft.com/office/powerpoint/2010/main" val="150321725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036638"/>
          </a:xfrm>
          <a:solidFill>
            <a:schemeClr val="tx2"/>
          </a:solidFill>
          <a:ln>
            <a:solidFill>
              <a:srgbClr val="CCCC00"/>
            </a:solidFill>
          </a:ln>
        </p:spPr>
        <p:style>
          <a:lnRef idx="2">
            <a:schemeClr val="accent1">
              <a:shade val="50000"/>
            </a:schemeClr>
          </a:lnRef>
          <a:fillRef idx="1">
            <a:schemeClr val="accent1"/>
          </a:fillRef>
          <a:effectRef idx="0">
            <a:schemeClr val="accent1"/>
          </a:effectRef>
          <a:fontRef idx="minor">
            <a:schemeClr val="lt1"/>
          </a:fontRef>
        </p:style>
        <p:txBody>
          <a:bodyPr>
            <a:normAutofit fontScale="90000"/>
          </a:bodyPr>
          <a:lstStyle/>
          <a:p>
            <a:pPr rtl="1">
              <a:defRPr sz="1800" b="1" i="0" u="none" strike="noStrike" kern="1200" baseline="0">
                <a:solidFill>
                  <a:prstClr val="black"/>
                </a:solidFill>
                <a:latin typeface="+mn-lt"/>
                <a:ea typeface="+mn-ea"/>
                <a:cs typeface="+mn-cs"/>
              </a:defRPr>
            </a:pPr>
            <a:r>
              <a:rPr lang="ar-OM" sz="4000" b="1" dirty="0">
                <a:solidFill>
                  <a:schemeClr val="bg1"/>
                </a:solidFill>
                <a:latin typeface="Arabic Typesetting" panose="03020402040406030203" pitchFamily="66" charset="-78"/>
                <a:cs typeface="AF_Najed" pitchFamily="2" charset="-78"/>
              </a:rPr>
              <a:t>الوضع الحالي – الانفاق على </a:t>
            </a:r>
            <a:r>
              <a:rPr lang="ar-OM" sz="4000" b="1" dirty="0" smtClean="0">
                <a:solidFill>
                  <a:schemeClr val="bg1"/>
                </a:solidFill>
                <a:latin typeface="Arabic Typesetting" panose="03020402040406030203" pitchFamily="66" charset="-78"/>
                <a:cs typeface="AF_Najed" pitchFamily="2" charset="-78"/>
              </a:rPr>
              <a:t>التعليم</a:t>
            </a:r>
            <a:br>
              <a:rPr lang="ar-OM" sz="4000" b="1" dirty="0" smtClean="0">
                <a:solidFill>
                  <a:schemeClr val="bg1"/>
                </a:solidFill>
                <a:latin typeface="Arabic Typesetting" panose="03020402040406030203" pitchFamily="66" charset="-78"/>
                <a:cs typeface="AF_Najed" pitchFamily="2" charset="-78"/>
              </a:rPr>
            </a:br>
            <a:r>
              <a:rPr lang="ar-OM" sz="4000" b="1" dirty="0" smtClean="0">
                <a:solidFill>
                  <a:schemeClr val="bg1"/>
                </a:solidFill>
                <a:latin typeface="Arabic Typesetting" panose="03020402040406030203" pitchFamily="66" charset="-78"/>
                <a:cs typeface="AF_Najed" pitchFamily="2" charset="-78"/>
              </a:rPr>
              <a:t>كم؟ </a:t>
            </a:r>
            <a:endParaRPr lang="en-US" sz="4000" b="1" dirty="0">
              <a:solidFill>
                <a:schemeClr val="bg1"/>
              </a:solidFill>
              <a:latin typeface="Arabic Typesetting" panose="03020402040406030203" pitchFamily="66" charset="-78"/>
              <a:cs typeface="AF_Najed" pitchFamily="2" charset="-78"/>
            </a:endParaRPr>
          </a:p>
        </p:txBody>
      </p:sp>
      <p:graphicFrame>
        <p:nvGraphicFramePr>
          <p:cNvPr id="5" name="Content Placeholder 6"/>
          <p:cNvGraphicFramePr>
            <a:graphicFrameLocks noGrp="1"/>
          </p:cNvGraphicFramePr>
          <p:nvPr>
            <p:ph sz="half" idx="2"/>
            <p:extLst>
              <p:ext uri="{D42A27DB-BD31-4B8C-83A1-F6EECF244321}">
                <p14:modId xmlns:p14="http://schemas.microsoft.com/office/powerpoint/2010/main" val="1029664325"/>
              </p:ext>
            </p:extLst>
          </p:nvPr>
        </p:nvGraphicFramePr>
        <p:xfrm>
          <a:off x="4648200" y="1600200"/>
          <a:ext cx="4038600" cy="4525963"/>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6" name="Content Placeholder 5"/>
          <p:cNvGraphicFramePr>
            <a:graphicFrameLocks noGrp="1"/>
          </p:cNvGraphicFramePr>
          <p:nvPr>
            <p:ph sz="half" idx="1"/>
            <p:extLst>
              <p:ext uri="{D42A27DB-BD31-4B8C-83A1-F6EECF244321}">
                <p14:modId xmlns:p14="http://schemas.microsoft.com/office/powerpoint/2010/main" val="340470400"/>
              </p:ext>
            </p:extLst>
          </p:nvPr>
        </p:nvGraphicFramePr>
        <p:xfrm>
          <a:off x="457200" y="1600200"/>
          <a:ext cx="4038600" cy="4525963"/>
        </p:xfrm>
        <a:graphic>
          <a:graphicData uri="http://schemas.openxmlformats.org/drawingml/2006/chart">
            <c:chart xmlns:c="http://schemas.openxmlformats.org/drawingml/2006/chart" xmlns:r="http://schemas.openxmlformats.org/officeDocument/2006/relationships" r:id="rId4"/>
          </a:graphicData>
        </a:graphic>
      </p:graphicFrame>
      <p:sp>
        <p:nvSpPr>
          <p:cNvPr id="3" name="Slide Number Placeholder 2"/>
          <p:cNvSpPr>
            <a:spLocks noGrp="1"/>
          </p:cNvSpPr>
          <p:nvPr>
            <p:ph type="sldNum" sz="quarter" idx="12"/>
          </p:nvPr>
        </p:nvSpPr>
        <p:spPr/>
        <p:txBody>
          <a:bodyPr/>
          <a:lstStyle/>
          <a:p>
            <a:fld id="{AA3E2406-993F-47B3-B2AE-849A5B90E722}" type="slidenum">
              <a:rPr lang="en-US" smtClean="0"/>
              <a:t>4</a:t>
            </a:fld>
            <a:endParaRPr lang="en-US" dirty="0"/>
          </a:p>
        </p:txBody>
      </p:sp>
      <p:sp>
        <p:nvSpPr>
          <p:cNvPr id="7" name="TextBox 1"/>
          <p:cNvSpPr txBox="1"/>
          <p:nvPr/>
        </p:nvSpPr>
        <p:spPr>
          <a:xfrm>
            <a:off x="5877636" y="6096000"/>
            <a:ext cx="2438400" cy="304800"/>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r"/>
            <a:r>
              <a:rPr lang="ar-OM" sz="1600" b="1" dirty="0" smtClean="0"/>
              <a:t>المجلس الأعلى للتخطيط</a:t>
            </a:r>
            <a:endParaRPr lang="en-US" sz="1600" b="1" dirty="0"/>
          </a:p>
        </p:txBody>
      </p:sp>
      <p:sp>
        <p:nvSpPr>
          <p:cNvPr id="8" name="TextBox 1"/>
          <p:cNvSpPr txBox="1"/>
          <p:nvPr/>
        </p:nvSpPr>
        <p:spPr>
          <a:xfrm>
            <a:off x="1447800" y="6167651"/>
            <a:ext cx="2438400" cy="304800"/>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r"/>
            <a:r>
              <a:rPr lang="ar-OM" sz="1600" b="1" dirty="0" smtClean="0"/>
              <a:t>معهد اليونسكو للإحصاء</a:t>
            </a:r>
            <a:endParaRPr lang="en-US" sz="1600" b="1" dirty="0"/>
          </a:p>
        </p:txBody>
      </p:sp>
    </p:spTree>
    <p:extLst>
      <p:ext uri="{BB962C8B-B14F-4D97-AF65-F5344CB8AC3E}">
        <p14:creationId xmlns:p14="http://schemas.microsoft.com/office/powerpoint/2010/main" val="33863602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graphicEl>
                                              <a:chart seriesIdx="-3" categoryIdx="-3" bldStep="gridLegend"/>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graphicEl>
                                              <a:chart seriesIdx="0" categoryIdx="-4" bldStep="series"/>
                                            </p:graphic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graphicEl>
                                              <a:chart seriesIdx="1" categoryIdx="-4" bldStep="series"/>
                                            </p:graphic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Sub>
          <a:bldChart bld="series"/>
        </p:bldSub>
      </p:bldGraphic>
      <p:bldGraphic spid="6" grpId="0">
        <p:bldAsOne/>
      </p:bldGraphic>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036638"/>
          </a:xfrm>
          <a:solidFill>
            <a:schemeClr val="tx2"/>
          </a:solidFill>
          <a:ln>
            <a:solidFill>
              <a:srgbClr val="CCCC00"/>
            </a:solidFill>
          </a:ln>
        </p:spPr>
        <p:style>
          <a:lnRef idx="2">
            <a:schemeClr val="accent1">
              <a:shade val="50000"/>
            </a:schemeClr>
          </a:lnRef>
          <a:fillRef idx="1">
            <a:schemeClr val="accent1"/>
          </a:fillRef>
          <a:effectRef idx="0">
            <a:schemeClr val="accent1"/>
          </a:effectRef>
          <a:fontRef idx="minor">
            <a:schemeClr val="lt1"/>
          </a:fontRef>
        </p:style>
        <p:txBody>
          <a:bodyPr>
            <a:normAutofit fontScale="90000"/>
          </a:bodyPr>
          <a:lstStyle/>
          <a:p>
            <a:pPr rtl="1"/>
            <a:r>
              <a:rPr lang="ar-OM" dirty="0" smtClean="0"/>
              <a:t> </a:t>
            </a:r>
            <a:r>
              <a:rPr lang="ar-OM" b="1" dirty="0" smtClean="0">
                <a:latin typeface="Arabic Typesetting" panose="03020402040406030203" pitchFamily="66" charset="-78"/>
                <a:cs typeface="AF_Najed" pitchFamily="2" charset="-78"/>
              </a:rPr>
              <a:t>الوضع الحالي – الانفاق على التعليم </a:t>
            </a:r>
            <a:br>
              <a:rPr lang="ar-OM" b="1" dirty="0" smtClean="0">
                <a:latin typeface="Arabic Typesetting" panose="03020402040406030203" pitchFamily="66" charset="-78"/>
                <a:cs typeface="AF_Najed" pitchFamily="2" charset="-78"/>
              </a:rPr>
            </a:br>
            <a:r>
              <a:rPr lang="ar-OM" b="1" dirty="0" smtClean="0">
                <a:latin typeface="Arabic Typesetting" panose="03020402040406030203" pitchFamily="66" charset="-78"/>
                <a:cs typeface="AF_Najed" pitchFamily="2" charset="-78"/>
              </a:rPr>
              <a:t>أين</a:t>
            </a:r>
            <a:endParaRPr lang="en-US" b="1" dirty="0">
              <a:latin typeface="Arabic Typesetting" panose="03020402040406030203" pitchFamily="66" charset="-78"/>
              <a:cs typeface="AF_Najed" pitchFamily="2" charset="-78"/>
            </a:endParaRPr>
          </a:p>
        </p:txBody>
      </p:sp>
      <p:sp>
        <p:nvSpPr>
          <p:cNvPr id="3" name="Slide Number Placeholder 2"/>
          <p:cNvSpPr>
            <a:spLocks noGrp="1"/>
          </p:cNvSpPr>
          <p:nvPr>
            <p:ph type="sldNum" sz="quarter" idx="12"/>
          </p:nvPr>
        </p:nvSpPr>
        <p:spPr/>
        <p:txBody>
          <a:bodyPr/>
          <a:lstStyle/>
          <a:p>
            <a:r>
              <a:rPr lang="ar-OM" sz="1400" b="1" dirty="0" smtClean="0">
                <a:solidFill>
                  <a:schemeClr val="tx1"/>
                </a:solidFill>
              </a:rPr>
              <a:t>المجلس الأعلى للتخطيط</a:t>
            </a:r>
            <a:fld id="{AA3E2406-993F-47B3-B2AE-849A5B90E722}" type="slidenum">
              <a:rPr lang="en-US" smtClean="0"/>
              <a:t>5</a:t>
            </a:fld>
            <a:endParaRPr lang="en-US" dirty="0"/>
          </a:p>
        </p:txBody>
      </p:sp>
      <p:graphicFrame>
        <p:nvGraphicFramePr>
          <p:cNvPr id="7" name="Content Placeholder 6"/>
          <p:cNvGraphicFramePr>
            <a:graphicFrameLocks noGrp="1"/>
          </p:cNvGraphicFramePr>
          <p:nvPr>
            <p:ph sz="half" idx="1"/>
            <p:extLst>
              <p:ext uri="{D42A27DB-BD31-4B8C-83A1-F6EECF244321}">
                <p14:modId xmlns:p14="http://schemas.microsoft.com/office/powerpoint/2010/main" val="2158002537"/>
              </p:ext>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3"/>
          </a:graphicData>
        </a:graphic>
      </p:graphicFrame>
      <p:sp>
        <p:nvSpPr>
          <p:cNvPr id="5" name="Slide Number Placeholder 2"/>
          <p:cNvSpPr txBox="1">
            <a:spLocks/>
          </p:cNvSpPr>
          <p:nvPr/>
        </p:nvSpPr>
        <p:spPr>
          <a:xfrm>
            <a:off x="6687403" y="6143625"/>
            <a:ext cx="21336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AA3E2406-993F-47B3-B2AE-849A5B90E722}" type="slidenum">
              <a:rPr lang="en-US" smtClean="0"/>
              <a:pPr/>
              <a:t>5</a:t>
            </a:fld>
            <a:endParaRPr lang="en-US" dirty="0"/>
          </a:p>
        </p:txBody>
      </p:sp>
    </p:spTree>
    <p:extLst>
      <p:ext uri="{BB962C8B-B14F-4D97-AF65-F5344CB8AC3E}">
        <p14:creationId xmlns:p14="http://schemas.microsoft.com/office/powerpoint/2010/main" val="38875634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graphicEl>
                                              <a:chart seriesIdx="-3" categoryIdx="-3" bldStep="gridLegend"/>
                                            </p:graphic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graphicEl>
                                              <a:chart seriesIdx="-4" categoryIdx="0" bldStep="category"/>
                                            </p:graphic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graphicEl>
                                              <a:chart seriesIdx="-4" categoryIdx="1" bldStep="category"/>
                                            </p:graphic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7">
                                            <p:graphicEl>
                                              <a:chart seriesIdx="-4" categoryIdx="2" bldStep="category"/>
                                            </p:graphic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7">
                                            <p:graphicEl>
                                              <a:chart seriesIdx="-4" categoryIdx="3" bldStep="category"/>
                                            </p:graphic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7">
                                            <p:graphicEl>
                                              <a:chart seriesIdx="-4" categoryIdx="4" bldStep="category"/>
                                            </p:graphic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7">
                                            <p:graphicEl>
                                              <a:chart seriesIdx="-4" categoryIdx="5" bldStep="category"/>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Graphic spid="7" grpId="0">
        <p:bldSub>
          <a:bldChart bld="category"/>
        </p:bldSub>
      </p:bldGraphic>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036638"/>
          </a:xfrm>
          <a:solidFill>
            <a:schemeClr val="tx2"/>
          </a:solidFill>
          <a:ln>
            <a:solidFill>
              <a:srgbClr val="CCCC00"/>
            </a:solidFill>
          </a:ln>
        </p:spPr>
        <p:style>
          <a:lnRef idx="2">
            <a:schemeClr val="accent1">
              <a:shade val="50000"/>
            </a:schemeClr>
          </a:lnRef>
          <a:fillRef idx="1">
            <a:schemeClr val="accent1"/>
          </a:fillRef>
          <a:effectRef idx="0">
            <a:schemeClr val="accent1"/>
          </a:effectRef>
          <a:fontRef idx="minor">
            <a:schemeClr val="lt1"/>
          </a:fontRef>
        </p:style>
        <p:txBody>
          <a:bodyPr>
            <a:noAutofit/>
          </a:bodyPr>
          <a:lstStyle/>
          <a:p>
            <a:pPr rtl="1"/>
            <a:r>
              <a:rPr lang="ar-OM" sz="4000" b="1" dirty="0" smtClean="0">
                <a:latin typeface="Arabic Typesetting" panose="03020402040406030203" pitchFamily="66" charset="-78"/>
                <a:cs typeface="AF_Najed" pitchFamily="2" charset="-78"/>
              </a:rPr>
              <a:t>الوضع  الحالي - إطار </a:t>
            </a:r>
            <a:r>
              <a:rPr lang="ar-OM" sz="4000" b="1" dirty="0">
                <a:latin typeface="Arabic Typesetting" panose="03020402040406030203" pitchFamily="66" charset="-78"/>
                <a:cs typeface="AF_Najed" pitchFamily="2" charset="-78"/>
              </a:rPr>
              <a:t>عمل </a:t>
            </a:r>
            <a:r>
              <a:rPr lang="ar-OM" sz="4000" b="1" dirty="0" smtClean="0">
                <a:latin typeface="Arabic Typesetting" panose="03020402040406030203" pitchFamily="66" charset="-78"/>
                <a:cs typeface="AF_Najed" pitchFamily="2" charset="-78"/>
              </a:rPr>
              <a:t>التمويل</a:t>
            </a:r>
            <a:br>
              <a:rPr lang="ar-OM" sz="4000" b="1" dirty="0" smtClean="0">
                <a:latin typeface="Arabic Typesetting" panose="03020402040406030203" pitchFamily="66" charset="-78"/>
                <a:cs typeface="AF_Najed" pitchFamily="2" charset="-78"/>
              </a:rPr>
            </a:br>
            <a:r>
              <a:rPr lang="ar-OM" sz="4000" b="1" dirty="0" smtClean="0">
                <a:latin typeface="Arabic Typesetting" panose="03020402040406030203" pitchFamily="66" charset="-78"/>
                <a:cs typeface="AF_Najed" pitchFamily="2" charset="-78"/>
              </a:rPr>
              <a:t>كيف ؟</a:t>
            </a:r>
            <a:endParaRPr lang="en-US" sz="4000" b="1" dirty="0">
              <a:latin typeface="Arabic Typesetting" panose="03020402040406030203" pitchFamily="66" charset="-78"/>
              <a:cs typeface="AF_Najed" pitchFamily="2" charset="-78"/>
            </a:endParaRPr>
          </a:p>
        </p:txBody>
      </p:sp>
      <p:sp>
        <p:nvSpPr>
          <p:cNvPr id="3" name="Content Placeholder 2"/>
          <p:cNvSpPr>
            <a:spLocks noGrp="1"/>
          </p:cNvSpPr>
          <p:nvPr>
            <p:ph idx="1"/>
          </p:nvPr>
        </p:nvSpPr>
        <p:spPr/>
        <p:txBody>
          <a:bodyPr>
            <a:normAutofit fontScale="92500"/>
          </a:bodyPr>
          <a:lstStyle/>
          <a:p>
            <a:pPr algn="just" rtl="1"/>
            <a:r>
              <a:rPr lang="ar-OM" sz="3600" b="1" dirty="0">
                <a:latin typeface="Arabic Typesetting" panose="03020402040406030203" pitchFamily="66" charset="-78"/>
                <a:cs typeface="AF_Najed" pitchFamily="2" charset="-78"/>
              </a:rPr>
              <a:t>وزارة التربية والتعليم </a:t>
            </a:r>
            <a:r>
              <a:rPr lang="ar-OM" sz="3600" b="1" dirty="0" smtClean="0">
                <a:latin typeface="Arabic Typesetting" panose="03020402040406030203" pitchFamily="66" charset="-78"/>
                <a:cs typeface="AF_Najed" pitchFamily="2" charset="-78"/>
              </a:rPr>
              <a:t>– ميزانية خاصة بها</a:t>
            </a:r>
          </a:p>
          <a:p>
            <a:pPr algn="just" rtl="1"/>
            <a:r>
              <a:rPr lang="ar-OM" sz="3600" b="1" dirty="0" smtClean="0">
                <a:latin typeface="Arabic Typesetting" panose="03020402040406030203" pitchFamily="66" charset="-78"/>
                <a:cs typeface="AF_Najed" pitchFamily="2" charset="-78"/>
              </a:rPr>
              <a:t>جامعة السلطان قابوس – تضع وتناقش الميزانية السنوية مع وزارة المالية</a:t>
            </a:r>
          </a:p>
          <a:p>
            <a:pPr algn="just" rtl="1"/>
            <a:r>
              <a:rPr lang="ar-OM" sz="3600" b="1" dirty="0" smtClean="0">
                <a:latin typeface="Arabic Typesetting" panose="03020402040406030203" pitchFamily="66" charset="-78"/>
                <a:cs typeface="AF_Najed" pitchFamily="2" charset="-78"/>
              </a:rPr>
              <a:t>مؤسسات التعليم العالي الأخرى تحصل على تكاليفها التشغيلية من الوزارات التابعة لها ويتم التعامل مع جميع الامور المالية مركزيا</a:t>
            </a:r>
          </a:p>
          <a:p>
            <a:pPr algn="just" rtl="1"/>
            <a:r>
              <a:rPr lang="ar-OM" sz="3600" b="1" dirty="0" smtClean="0">
                <a:latin typeface="Arabic Typesetting" panose="03020402040406030203" pitchFamily="66" charset="-78"/>
                <a:cs typeface="AF_Najed" pitchFamily="2" charset="-78"/>
              </a:rPr>
              <a:t>توجد مبادرة من وزارة التربية والتعليم ووزارة التعليم العالي  بنقل صلاحيات بعض جوانب الانفاق لعدد محدود من المدارس والكليات </a:t>
            </a:r>
            <a:r>
              <a:rPr lang="ar-OM" sz="3600" b="1" dirty="0">
                <a:latin typeface="Arabic Typesetting" panose="03020402040406030203" pitchFamily="66" charset="-78"/>
                <a:cs typeface="AF_Najed" pitchFamily="2" charset="-78"/>
              </a:rPr>
              <a:t>.</a:t>
            </a:r>
            <a:endParaRPr lang="ar-OM" sz="3600" b="1" dirty="0" smtClean="0">
              <a:latin typeface="Arabic Typesetting" panose="03020402040406030203" pitchFamily="66" charset="-78"/>
              <a:cs typeface="AF_Najed" pitchFamily="2" charset="-78"/>
            </a:endParaRPr>
          </a:p>
        </p:txBody>
      </p:sp>
      <p:sp>
        <p:nvSpPr>
          <p:cNvPr id="4" name="Slide Number Placeholder 3"/>
          <p:cNvSpPr>
            <a:spLocks noGrp="1"/>
          </p:cNvSpPr>
          <p:nvPr>
            <p:ph type="sldNum" sz="quarter" idx="12"/>
          </p:nvPr>
        </p:nvSpPr>
        <p:spPr/>
        <p:txBody>
          <a:bodyPr/>
          <a:lstStyle/>
          <a:p>
            <a:fld id="{AA3E2406-993F-47B3-B2AE-849A5B90E722}" type="slidenum">
              <a:rPr lang="en-US" smtClean="0"/>
              <a:t>6</a:t>
            </a:fld>
            <a:endParaRPr lang="en-US" dirty="0"/>
          </a:p>
        </p:txBody>
      </p:sp>
    </p:spTree>
    <p:extLst>
      <p:ext uri="{BB962C8B-B14F-4D97-AF65-F5344CB8AC3E}">
        <p14:creationId xmlns:p14="http://schemas.microsoft.com/office/powerpoint/2010/main" val="28510812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81000"/>
            <a:ext cx="8458200" cy="1036638"/>
          </a:xfrm>
          <a:solidFill>
            <a:schemeClr val="tx2"/>
          </a:solidFill>
          <a:ln>
            <a:solidFill>
              <a:srgbClr val="CCCC00"/>
            </a:solidFill>
          </a:ln>
        </p:spPr>
        <p:style>
          <a:lnRef idx="2">
            <a:schemeClr val="accent1">
              <a:shade val="50000"/>
            </a:schemeClr>
          </a:lnRef>
          <a:fillRef idx="1">
            <a:schemeClr val="accent1"/>
          </a:fillRef>
          <a:effectRef idx="0">
            <a:schemeClr val="accent1"/>
          </a:effectRef>
          <a:fontRef idx="minor">
            <a:schemeClr val="lt1"/>
          </a:fontRef>
        </p:style>
        <p:txBody>
          <a:bodyPr>
            <a:normAutofit/>
          </a:bodyPr>
          <a:lstStyle/>
          <a:p>
            <a:pPr rtl="1"/>
            <a:r>
              <a:rPr lang="ar-OM" sz="4000" b="1" dirty="0">
                <a:latin typeface="Arabic Typesetting" panose="03020402040406030203" pitchFamily="66" charset="-78"/>
                <a:cs typeface="AF_Najed" pitchFamily="2" charset="-78"/>
              </a:rPr>
              <a:t>الوضع  الحالي - </a:t>
            </a:r>
            <a:r>
              <a:rPr lang="ar-OM" sz="4000" b="1" dirty="0" smtClean="0">
                <a:latin typeface="Arabic Typesetting" panose="03020402040406030203" pitchFamily="66" charset="-78"/>
                <a:cs typeface="AF_Najed" pitchFamily="2" charset="-78"/>
              </a:rPr>
              <a:t>التحديات</a:t>
            </a:r>
            <a:endParaRPr lang="en-US" sz="4000" b="1" dirty="0">
              <a:latin typeface="Arabic Typesetting" panose="03020402040406030203" pitchFamily="66" charset="-78"/>
              <a:cs typeface="AF_Najed" pitchFamily="2" charset="-78"/>
            </a:endParaRPr>
          </a:p>
        </p:txBody>
      </p:sp>
      <p:sp>
        <p:nvSpPr>
          <p:cNvPr id="3" name="Content Placeholder 2"/>
          <p:cNvSpPr>
            <a:spLocks noGrp="1"/>
          </p:cNvSpPr>
          <p:nvPr>
            <p:ph idx="1"/>
          </p:nvPr>
        </p:nvSpPr>
        <p:spPr/>
        <p:txBody>
          <a:bodyPr/>
          <a:lstStyle/>
          <a:p>
            <a:pPr marL="742950" indent="-742950" algn="just" rtl="1">
              <a:spcBef>
                <a:spcPct val="0"/>
              </a:spcBef>
              <a:buFont typeface="+mj-lt"/>
              <a:buAutoNum type="arabicPeriod"/>
            </a:pPr>
            <a:r>
              <a:rPr lang="ar-OM" sz="4000" b="1" dirty="0">
                <a:latin typeface="Arabic Typesetting" panose="03020402040406030203" pitchFamily="66" charset="-78"/>
                <a:cs typeface="AF_Najed" pitchFamily="2" charset="-78"/>
              </a:rPr>
              <a:t>نظام تمويل التعليم مشتت بين عدة جهات مما يؤدي الى ازدواجية الجهود وفقدان الفاعلية</a:t>
            </a:r>
          </a:p>
          <a:p>
            <a:pPr marL="742950" indent="-742950" algn="just" rtl="1">
              <a:spcBef>
                <a:spcPct val="0"/>
              </a:spcBef>
              <a:buFont typeface="+mj-lt"/>
              <a:buAutoNum type="arabicPeriod"/>
            </a:pPr>
            <a:r>
              <a:rPr lang="ar-OM" sz="4000" b="1" dirty="0">
                <a:latin typeface="Arabic Typesetting" panose="03020402040406030203" pitchFamily="66" charset="-78"/>
                <a:cs typeface="AF_Najed" pitchFamily="2" charset="-78"/>
              </a:rPr>
              <a:t>يتسم تمويل المؤسسات التعليمية بالمركزية مما يعرقل الاستجابة السريعة في اتخاذ القرارات المناسبة </a:t>
            </a:r>
          </a:p>
          <a:p>
            <a:pPr marL="742950" indent="-742950" algn="just" rtl="1">
              <a:spcBef>
                <a:spcPct val="0"/>
              </a:spcBef>
              <a:buFont typeface="+mj-lt"/>
              <a:buAutoNum type="arabicPeriod"/>
            </a:pPr>
            <a:r>
              <a:rPr lang="ar-OM" sz="4000" b="1" dirty="0">
                <a:latin typeface="Arabic Typesetting" panose="03020402040406030203" pitchFamily="66" charset="-78"/>
                <a:cs typeface="AF_Najed" pitchFamily="2" charset="-78"/>
              </a:rPr>
              <a:t>يتم التمويل من خلال الاسلوب التفاوضي مع وزارة المالية</a:t>
            </a:r>
          </a:p>
          <a:p>
            <a:pPr marL="742950" indent="-742950" algn="just" rtl="1">
              <a:spcBef>
                <a:spcPct val="0"/>
              </a:spcBef>
              <a:buFont typeface="+mj-lt"/>
              <a:buAutoNum type="arabicPeriod"/>
            </a:pPr>
            <a:r>
              <a:rPr lang="ar-OM" sz="4000" b="1" dirty="0">
                <a:latin typeface="Arabic Typesetting" panose="03020402040406030203" pitchFamily="66" charset="-78"/>
                <a:cs typeface="AF_Najed" pitchFamily="2" charset="-78"/>
              </a:rPr>
              <a:t>الحكومة هي المصدر الوحيد لتمويل </a:t>
            </a:r>
            <a:r>
              <a:rPr lang="ar-OM" sz="3600" b="1" dirty="0">
                <a:latin typeface="Arabic Typesetting" panose="03020402040406030203" pitchFamily="66" charset="-78"/>
                <a:cs typeface="AF_Najed" pitchFamily="2" charset="-78"/>
              </a:rPr>
              <a:t>التعليم</a:t>
            </a:r>
          </a:p>
          <a:p>
            <a:pPr marL="0" indent="0" algn="r" rtl="1">
              <a:buNone/>
            </a:pPr>
            <a:endParaRPr lang="en-US" dirty="0"/>
          </a:p>
        </p:txBody>
      </p:sp>
      <p:sp>
        <p:nvSpPr>
          <p:cNvPr id="4" name="Slide Number Placeholder 3"/>
          <p:cNvSpPr>
            <a:spLocks noGrp="1"/>
          </p:cNvSpPr>
          <p:nvPr>
            <p:ph type="sldNum" sz="quarter" idx="12"/>
          </p:nvPr>
        </p:nvSpPr>
        <p:spPr/>
        <p:txBody>
          <a:bodyPr/>
          <a:lstStyle/>
          <a:p>
            <a:fld id="{AA3E2406-993F-47B3-B2AE-849A5B90E722}" type="slidenum">
              <a:rPr lang="en-US" smtClean="0"/>
              <a:t>7</a:t>
            </a:fld>
            <a:endParaRPr lang="en-US" dirty="0"/>
          </a:p>
        </p:txBody>
      </p:sp>
    </p:spTree>
    <p:extLst>
      <p:ext uri="{BB962C8B-B14F-4D97-AF65-F5344CB8AC3E}">
        <p14:creationId xmlns:p14="http://schemas.microsoft.com/office/powerpoint/2010/main" val="23132715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036638"/>
          </a:xfrm>
          <a:solidFill>
            <a:schemeClr val="tx2"/>
          </a:solidFill>
          <a:ln>
            <a:solidFill>
              <a:srgbClr val="CCCC00"/>
            </a:solidFill>
          </a:ln>
        </p:spPr>
        <p:style>
          <a:lnRef idx="2">
            <a:schemeClr val="accent1">
              <a:shade val="50000"/>
            </a:schemeClr>
          </a:lnRef>
          <a:fillRef idx="1">
            <a:schemeClr val="accent1"/>
          </a:fillRef>
          <a:effectRef idx="0">
            <a:schemeClr val="accent1"/>
          </a:effectRef>
          <a:fontRef idx="minor">
            <a:schemeClr val="lt1"/>
          </a:fontRef>
        </p:style>
        <p:txBody>
          <a:bodyPr>
            <a:normAutofit/>
          </a:bodyPr>
          <a:lstStyle/>
          <a:p>
            <a:r>
              <a:rPr lang="ar-OM" sz="3600" dirty="0" smtClean="0">
                <a:cs typeface="AF_Najed" pitchFamily="2" charset="-78"/>
              </a:rPr>
              <a:t>استراتيجية تمويل التعليم </a:t>
            </a:r>
            <a:endParaRPr lang="en-US" sz="3600" dirty="0">
              <a:cs typeface="AF_Najed" pitchFamily="2" charset="-78"/>
            </a:endParaRPr>
          </a:p>
        </p:txBody>
      </p:sp>
      <p:sp>
        <p:nvSpPr>
          <p:cNvPr id="3" name="Content Placeholder 2"/>
          <p:cNvSpPr>
            <a:spLocks noGrp="1"/>
          </p:cNvSpPr>
          <p:nvPr>
            <p:ph idx="1"/>
          </p:nvPr>
        </p:nvSpPr>
        <p:spPr/>
        <p:txBody>
          <a:bodyPr>
            <a:normAutofit/>
          </a:bodyPr>
          <a:lstStyle/>
          <a:p>
            <a:pPr marL="0" indent="0" algn="ctr" rtl="1">
              <a:buNone/>
            </a:pPr>
            <a:r>
              <a:rPr lang="ar-OM" sz="3600" b="1" dirty="0" smtClean="0">
                <a:latin typeface="Arabic Typesetting" panose="03020402040406030203" pitchFamily="66" charset="-78"/>
                <a:cs typeface="AF_Najed" pitchFamily="2" charset="-78"/>
              </a:rPr>
              <a:t>الهدف العام</a:t>
            </a:r>
          </a:p>
          <a:p>
            <a:pPr marL="0" indent="0" algn="ctr" rtl="1">
              <a:buNone/>
            </a:pPr>
            <a:endParaRPr lang="ar-OM" sz="3600" b="1" dirty="0">
              <a:latin typeface="Arabic Typesetting" panose="03020402040406030203" pitchFamily="66" charset="-78"/>
              <a:cs typeface="AF_Najed" pitchFamily="2" charset="-78"/>
            </a:endParaRPr>
          </a:p>
          <a:p>
            <a:pPr marL="0" indent="0" algn="r" rtl="1">
              <a:buNone/>
            </a:pPr>
            <a:r>
              <a:rPr lang="ar-SA" sz="3600" b="1" dirty="0" smtClean="0">
                <a:latin typeface="Arabic Typesetting" panose="03020402040406030203" pitchFamily="66" charset="-78"/>
                <a:cs typeface="AF_Najed" pitchFamily="2" charset="-78"/>
              </a:rPr>
              <a:t>تطوير </a:t>
            </a:r>
            <a:r>
              <a:rPr lang="ar-SA" sz="3600" b="1" dirty="0">
                <a:latin typeface="Arabic Typesetting" panose="03020402040406030203" pitchFamily="66" charset="-78"/>
                <a:cs typeface="AF_Najed" pitchFamily="2" charset="-78"/>
              </a:rPr>
              <a:t>آليات جديدة لتمويل قطاع التعليم وتوفير مصادر تمويل مستدامة له.</a:t>
            </a:r>
            <a:endParaRPr lang="en-US" sz="3600" b="1" dirty="0">
              <a:latin typeface="Arabic Typesetting" panose="03020402040406030203" pitchFamily="66" charset="-78"/>
              <a:cs typeface="AF_Najed" pitchFamily="2" charset="-78"/>
            </a:endParaRPr>
          </a:p>
          <a:p>
            <a:pPr marL="0" indent="0" algn="r" rtl="1">
              <a:buNone/>
            </a:pPr>
            <a:endParaRPr lang="en-US" sz="3600" b="1" dirty="0">
              <a:latin typeface="Arabic Typesetting" panose="03020402040406030203" pitchFamily="66" charset="-78"/>
              <a:cs typeface="AF_Najed" pitchFamily="2" charset="-78"/>
            </a:endParaRPr>
          </a:p>
        </p:txBody>
      </p:sp>
      <p:sp>
        <p:nvSpPr>
          <p:cNvPr id="4" name="Slide Number Placeholder 3"/>
          <p:cNvSpPr>
            <a:spLocks noGrp="1"/>
          </p:cNvSpPr>
          <p:nvPr>
            <p:ph type="sldNum" sz="quarter" idx="12"/>
          </p:nvPr>
        </p:nvSpPr>
        <p:spPr/>
        <p:txBody>
          <a:bodyPr/>
          <a:lstStyle/>
          <a:p>
            <a:fld id="{AA3E2406-993F-47B3-B2AE-849A5B90E722}" type="slidenum">
              <a:rPr lang="en-US" smtClean="0"/>
              <a:t>8</a:t>
            </a:fld>
            <a:endParaRPr lang="en-US" dirty="0"/>
          </a:p>
        </p:txBody>
      </p:sp>
    </p:spTree>
    <p:extLst>
      <p:ext uri="{BB962C8B-B14F-4D97-AF65-F5344CB8AC3E}">
        <p14:creationId xmlns:p14="http://schemas.microsoft.com/office/powerpoint/2010/main" val="167634960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112838"/>
          </a:xfrm>
          <a:solidFill>
            <a:schemeClr val="tx2"/>
          </a:solidFill>
          <a:ln>
            <a:solidFill>
              <a:srgbClr val="CCCC00"/>
            </a:solidFill>
          </a:ln>
        </p:spPr>
        <p:style>
          <a:lnRef idx="2">
            <a:schemeClr val="accent1">
              <a:shade val="50000"/>
            </a:schemeClr>
          </a:lnRef>
          <a:fillRef idx="1">
            <a:schemeClr val="accent1"/>
          </a:fillRef>
          <a:effectRef idx="0">
            <a:schemeClr val="accent1"/>
          </a:effectRef>
          <a:fontRef idx="minor">
            <a:schemeClr val="lt1"/>
          </a:fontRef>
        </p:style>
        <p:txBody>
          <a:bodyPr>
            <a:normAutofit/>
          </a:bodyPr>
          <a:lstStyle/>
          <a:p>
            <a:pPr rtl="1"/>
            <a:r>
              <a:rPr lang="ar-OM" sz="4000" b="1" dirty="0" smtClean="0">
                <a:latin typeface="Arabic Typesetting" panose="03020402040406030203" pitchFamily="66" charset="-78"/>
                <a:cs typeface="AF_Najed" pitchFamily="2" charset="-78"/>
              </a:rPr>
              <a:t>محاور استراتيجية التمويل</a:t>
            </a:r>
            <a:endParaRPr lang="en-US" sz="4000" b="1" dirty="0">
              <a:latin typeface="Arabic Typesetting" panose="03020402040406030203" pitchFamily="66" charset="-78"/>
              <a:cs typeface="AF_Najed" pitchFamily="2" charset="-78"/>
            </a:endParaRPr>
          </a:p>
        </p:txBody>
      </p:sp>
      <p:sp>
        <p:nvSpPr>
          <p:cNvPr id="3" name="Content Placeholder 2"/>
          <p:cNvSpPr>
            <a:spLocks noGrp="1"/>
          </p:cNvSpPr>
          <p:nvPr>
            <p:ph idx="1"/>
          </p:nvPr>
        </p:nvSpPr>
        <p:spPr/>
        <p:txBody>
          <a:bodyPr>
            <a:normAutofit/>
          </a:bodyPr>
          <a:lstStyle/>
          <a:p>
            <a:pPr marL="742950" indent="-742950" algn="r" rtl="1">
              <a:buFont typeface="+mj-lt"/>
              <a:buAutoNum type="arabicPeriod"/>
            </a:pPr>
            <a:r>
              <a:rPr lang="ar-OM" sz="3600" dirty="0" smtClean="0">
                <a:latin typeface="Arabic Typesetting" panose="03020402040406030203" pitchFamily="66" charset="-78"/>
                <a:cs typeface="AF_Najed" pitchFamily="2" charset="-78"/>
              </a:rPr>
              <a:t>إطار عمل للتمويل</a:t>
            </a:r>
          </a:p>
          <a:p>
            <a:pPr marL="742950" indent="-742950" algn="r" rtl="1">
              <a:buFont typeface="+mj-lt"/>
              <a:buAutoNum type="arabicPeriod"/>
            </a:pPr>
            <a:r>
              <a:rPr lang="ar-OM" sz="3600" dirty="0" smtClean="0">
                <a:latin typeface="Arabic Typesetting" panose="03020402040406030203" pitchFamily="66" charset="-78"/>
                <a:cs typeface="AF_Najed" pitchFamily="2" charset="-78"/>
              </a:rPr>
              <a:t> التخطيط لموازنة التعليم</a:t>
            </a:r>
          </a:p>
          <a:p>
            <a:pPr marL="742950" indent="-742950" algn="r" rtl="1">
              <a:buFont typeface="+mj-lt"/>
              <a:buAutoNum type="arabicPeriod"/>
            </a:pPr>
            <a:r>
              <a:rPr lang="ar-OM" sz="3600" dirty="0" smtClean="0">
                <a:latin typeface="Arabic Typesetting" panose="03020402040406030203" pitchFamily="66" charset="-78"/>
                <a:cs typeface="AF_Najed" pitchFamily="2" charset="-78"/>
              </a:rPr>
              <a:t>عمليات التمويل</a:t>
            </a:r>
          </a:p>
          <a:p>
            <a:pPr marL="742950" indent="-742950" algn="r" rtl="1">
              <a:buFont typeface="+mj-lt"/>
              <a:buAutoNum type="arabicPeriod"/>
            </a:pPr>
            <a:r>
              <a:rPr lang="ar-OM" sz="3600" dirty="0" smtClean="0">
                <a:latin typeface="Arabic Typesetting" panose="03020402040406030203" pitchFamily="66" charset="-78"/>
                <a:cs typeface="AF_Najed" pitchFamily="2" charset="-78"/>
              </a:rPr>
              <a:t>المشاركة في الاستثمار في التعليم</a:t>
            </a:r>
          </a:p>
          <a:p>
            <a:pPr marL="742950" indent="-742950" algn="r" rtl="1">
              <a:buFont typeface="+mj-lt"/>
              <a:buAutoNum type="arabicPeriod"/>
            </a:pPr>
            <a:r>
              <a:rPr lang="ar-OM" sz="3600" dirty="0" smtClean="0">
                <a:latin typeface="Arabic Typesetting" panose="03020402040406030203" pitchFamily="66" charset="-78"/>
                <a:cs typeface="AF_Najed" pitchFamily="2" charset="-78"/>
              </a:rPr>
              <a:t>دور القطاع الخاص</a:t>
            </a:r>
          </a:p>
          <a:p>
            <a:pPr marL="742950" indent="-742950" algn="r" rtl="1">
              <a:buFont typeface="+mj-lt"/>
              <a:buAutoNum type="arabicPeriod"/>
            </a:pPr>
            <a:r>
              <a:rPr lang="ar-OM" sz="3600" dirty="0" smtClean="0">
                <a:latin typeface="Arabic Typesetting" panose="03020402040406030203" pitchFamily="66" charset="-78"/>
                <a:cs typeface="AF_Najed" pitchFamily="2" charset="-78"/>
              </a:rPr>
              <a:t>مصادر تمويل مستدامة</a:t>
            </a:r>
          </a:p>
          <a:p>
            <a:pPr marL="0" indent="0" algn="r" rtl="1">
              <a:buNone/>
            </a:pPr>
            <a:endParaRPr lang="ar-OM" sz="3600" dirty="0" smtClean="0">
              <a:latin typeface="Arabic Typesetting" panose="03020402040406030203" pitchFamily="66" charset="-78"/>
              <a:cs typeface="Arabic Typesetting" panose="03020402040406030203" pitchFamily="66" charset="-78"/>
            </a:endParaRPr>
          </a:p>
          <a:p>
            <a:pPr marL="742950" indent="-742950" algn="r" rtl="1">
              <a:buFont typeface="+mj-lt"/>
              <a:buAutoNum type="arabicPeriod"/>
            </a:pPr>
            <a:endParaRPr lang="ar-OM" sz="3600" dirty="0" smtClean="0">
              <a:latin typeface="Arabic Typesetting" panose="03020402040406030203" pitchFamily="66" charset="-78"/>
              <a:cs typeface="Arabic Typesetting" panose="03020402040406030203" pitchFamily="66" charset="-78"/>
            </a:endParaRPr>
          </a:p>
          <a:p>
            <a:pPr marL="742950" indent="-742950" algn="r" rtl="1">
              <a:buFont typeface="+mj-lt"/>
              <a:buAutoNum type="arabicPeriod"/>
            </a:pPr>
            <a:endParaRPr lang="en-US" sz="3600" dirty="0">
              <a:latin typeface="Arabic Typesetting" panose="03020402040406030203" pitchFamily="66" charset="-78"/>
              <a:cs typeface="Arabic Typesetting" panose="03020402040406030203" pitchFamily="66" charset="-78"/>
            </a:endParaRPr>
          </a:p>
        </p:txBody>
      </p:sp>
      <p:sp>
        <p:nvSpPr>
          <p:cNvPr id="4" name="Slide Number Placeholder 3"/>
          <p:cNvSpPr>
            <a:spLocks noGrp="1"/>
          </p:cNvSpPr>
          <p:nvPr>
            <p:ph type="sldNum" sz="quarter" idx="12"/>
          </p:nvPr>
        </p:nvSpPr>
        <p:spPr/>
        <p:txBody>
          <a:bodyPr/>
          <a:lstStyle/>
          <a:p>
            <a:fld id="{AA3E2406-993F-47B3-B2AE-849A5B90E722}" type="slidenum">
              <a:rPr lang="en-US" smtClean="0"/>
              <a:t>9</a:t>
            </a:fld>
            <a:endParaRPr lang="en-US" dirty="0"/>
          </a:p>
        </p:txBody>
      </p:sp>
    </p:spTree>
    <p:extLst>
      <p:ext uri="{BB962C8B-B14F-4D97-AF65-F5344CB8AC3E}">
        <p14:creationId xmlns:p14="http://schemas.microsoft.com/office/powerpoint/2010/main" val="29434304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1320</TotalTime>
  <Words>1093</Words>
  <Application>Microsoft Office PowerPoint</Application>
  <PresentationFormat>On-screen Show (4:3)</PresentationFormat>
  <Paragraphs>190</Paragraphs>
  <Slides>33</Slides>
  <Notes>3</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33</vt:i4>
      </vt:variant>
    </vt:vector>
  </HeadingPairs>
  <TitlesOfParts>
    <vt:vector size="35" baseType="lpstr">
      <vt:lpstr>Office Theme</vt:lpstr>
      <vt:lpstr>Slide</vt:lpstr>
      <vt:lpstr>الاستراتيجية الخامسة: تمويل التعليم </vt:lpstr>
      <vt:lpstr>PowerPoint Presentation</vt:lpstr>
      <vt:lpstr> الانفاق على التعليم الوضع الحالي : كم ، وأين ، وكيف ؟</vt:lpstr>
      <vt:lpstr>الوضع الحالي – الانفاق على التعليم كم؟ </vt:lpstr>
      <vt:lpstr> الوضع الحالي – الانفاق على التعليم  أين</vt:lpstr>
      <vt:lpstr>الوضع  الحالي - إطار عمل التمويل كيف ؟</vt:lpstr>
      <vt:lpstr>الوضع  الحالي - التحديات</vt:lpstr>
      <vt:lpstr>استراتيجية تمويل التعليم </vt:lpstr>
      <vt:lpstr>محاور استراتيجية التمويل</vt:lpstr>
      <vt:lpstr>المحور الأول: إطار عمل للتمويل</vt:lpstr>
      <vt:lpstr>المحور الأول: إطار عمل للتمويل</vt:lpstr>
      <vt:lpstr>المحور الأول: إطار عمل للتمويل</vt:lpstr>
      <vt:lpstr>المحور الثاني: التخطيط لموازنة التمويل</vt:lpstr>
      <vt:lpstr>المحور الثاني: التخطيط لموازنة التمويل</vt:lpstr>
      <vt:lpstr>المحور الثالث: عمليات التمويل </vt:lpstr>
      <vt:lpstr>المحور الثالث: عمليات التمويل </vt:lpstr>
      <vt:lpstr>المحور الثالث: عمليات التمويل </vt:lpstr>
      <vt:lpstr>المحور الرابع : المشاركة في الاستثمار في التعليم</vt:lpstr>
      <vt:lpstr>المحور الرابع : المشاركة في الاستثمار في التعليم</vt:lpstr>
      <vt:lpstr>المحور الرابع : المشاركة في الاستثمار في التعليم</vt:lpstr>
      <vt:lpstr>المحور الخامس : دور القطاع الخاص</vt:lpstr>
      <vt:lpstr>المحور الخامس : دور القطاع الخاص</vt:lpstr>
      <vt:lpstr>المحور الخامس : دور القطاع الخاص</vt:lpstr>
      <vt:lpstr>المحور السادس: تمويل مستدام </vt:lpstr>
      <vt:lpstr>المحور الخامس: تمويل مستدام </vt:lpstr>
      <vt:lpstr>المحور الخامس: تمويل مستدام </vt:lpstr>
      <vt:lpstr>المحور الخامس: تمويل مستدام </vt:lpstr>
      <vt:lpstr>المحور الخامس: تمويل مستدام </vt:lpstr>
      <vt:lpstr>المحور الخامس: تمويل مستدام </vt:lpstr>
      <vt:lpstr>المحور الخامس: تمويل مستدام </vt:lpstr>
      <vt:lpstr>الخلاصة</vt:lpstr>
      <vt:lpstr>الخلاصة</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الاستراتيجية الخامسة: تمويل التعليم</dc:title>
  <dc:creator>Dr. Hana Ameen</dc:creator>
  <cp:lastModifiedBy>Dr Hana Ameen</cp:lastModifiedBy>
  <cp:revision>111</cp:revision>
  <dcterms:created xsi:type="dcterms:W3CDTF">2014-09-18T05:07:42Z</dcterms:created>
  <dcterms:modified xsi:type="dcterms:W3CDTF">2014-10-14T16:41:22Z</dcterms:modified>
</cp:coreProperties>
</file>