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9" r:id="rId4"/>
    <p:sldId id="263" r:id="rId5"/>
    <p:sldId id="270" r:id="rId6"/>
    <p:sldId id="272" r:id="rId7"/>
    <p:sldId id="273" r:id="rId8"/>
    <p:sldId id="275" r:id="rId9"/>
    <p:sldId id="290" r:id="rId10"/>
    <p:sldId id="276" r:id="rId11"/>
    <p:sldId id="277" r:id="rId12"/>
    <p:sldId id="278" r:id="rId13"/>
    <p:sldId id="279" r:id="rId14"/>
    <p:sldId id="280" r:id="rId15"/>
    <p:sldId id="281" r:id="rId16"/>
    <p:sldId id="282" r:id="rId17"/>
    <p:sldId id="283" r:id="rId18"/>
    <p:sldId id="284" r:id="rId19"/>
    <p:sldId id="285" r:id="rId20"/>
    <p:sldId id="286" r:id="rId21"/>
    <p:sldId id="292" r:id="rId22"/>
    <p:sldId id="287" r:id="rId23"/>
    <p:sldId id="288" r:id="rId24"/>
    <p:sldId id="289" r:id="rId25"/>
    <p:sldId id="291" r:id="rId26"/>
    <p:sldId id="293" r:id="rId27"/>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04" y="4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B0B3621-CF65-4E70-9E6F-9531A3B77511}" type="datetimeFigureOut">
              <a:rPr lang="en-US"/>
              <a:pPr>
                <a:defRPr/>
              </a:pPr>
              <a:t>10/16/2014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D1B3FCA-2751-4572-91DB-017008FEA091}" type="slidenum">
              <a:rPr lang="en-US"/>
              <a:pPr>
                <a:defRPr/>
              </a:pPr>
              <a:t>‹#›</a:t>
            </a:fld>
            <a:endParaRPr lang="en-US"/>
          </a:p>
        </p:txBody>
      </p:sp>
    </p:spTree>
    <p:extLst>
      <p:ext uri="{BB962C8B-B14F-4D97-AF65-F5344CB8AC3E}">
        <p14:creationId xmlns:p14="http://schemas.microsoft.com/office/powerpoint/2010/main" val="2396434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9DC5287-50E5-41C6-B0E1-673C1597424D}" type="datetimeFigureOut">
              <a:rPr lang="en-US"/>
              <a:pPr>
                <a:defRPr/>
              </a:pPr>
              <a:t>10/16/2014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0EBEC41-DCD1-4631-AF33-362563E6A36A}" type="slidenum">
              <a:rPr lang="en-US"/>
              <a:pPr>
                <a:defRPr/>
              </a:pPr>
              <a:t>‹#›</a:t>
            </a:fld>
            <a:endParaRPr lang="en-US"/>
          </a:p>
        </p:txBody>
      </p:sp>
    </p:spTree>
    <p:extLst>
      <p:ext uri="{BB962C8B-B14F-4D97-AF65-F5344CB8AC3E}">
        <p14:creationId xmlns:p14="http://schemas.microsoft.com/office/powerpoint/2010/main" val="1928883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0FB78C6-5EFE-4CE2-968E-BD1440CF48D4}" type="datetimeFigureOut">
              <a:rPr lang="en-US"/>
              <a:pPr>
                <a:defRPr/>
              </a:pPr>
              <a:t>10/16/2014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4DEDE7-9CEC-4A0A-BEB7-959974A16816}" type="slidenum">
              <a:rPr lang="en-US"/>
              <a:pPr>
                <a:defRPr/>
              </a:pPr>
              <a:t>‹#›</a:t>
            </a:fld>
            <a:endParaRPr lang="en-US"/>
          </a:p>
        </p:txBody>
      </p:sp>
    </p:spTree>
    <p:extLst>
      <p:ext uri="{BB962C8B-B14F-4D97-AF65-F5344CB8AC3E}">
        <p14:creationId xmlns:p14="http://schemas.microsoft.com/office/powerpoint/2010/main" val="1457719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3D14E2C-632C-43AB-9B5D-DE3F9F3CE481}" type="datetimeFigureOut">
              <a:rPr lang="en-US"/>
              <a:pPr>
                <a:defRPr/>
              </a:pPr>
              <a:t>10/16/2014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1144D8-DD04-46E8-8B86-B1DFF3E878FA}" type="slidenum">
              <a:rPr lang="en-US"/>
              <a:pPr>
                <a:defRPr/>
              </a:pPr>
              <a:t>‹#›</a:t>
            </a:fld>
            <a:endParaRPr lang="en-US"/>
          </a:p>
        </p:txBody>
      </p:sp>
    </p:spTree>
    <p:extLst>
      <p:ext uri="{BB962C8B-B14F-4D97-AF65-F5344CB8AC3E}">
        <p14:creationId xmlns:p14="http://schemas.microsoft.com/office/powerpoint/2010/main" val="2851292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877972F-4802-46ED-B21A-ABBB4A5CCC43}" type="datetimeFigureOut">
              <a:rPr lang="en-US"/>
              <a:pPr>
                <a:defRPr/>
              </a:pPr>
              <a:t>10/16/2014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22FA835-6F2D-41A6-84B0-79F4D171F35C}" type="slidenum">
              <a:rPr lang="en-US"/>
              <a:pPr>
                <a:defRPr/>
              </a:pPr>
              <a:t>‹#›</a:t>
            </a:fld>
            <a:endParaRPr lang="en-US"/>
          </a:p>
        </p:txBody>
      </p:sp>
    </p:spTree>
    <p:extLst>
      <p:ext uri="{BB962C8B-B14F-4D97-AF65-F5344CB8AC3E}">
        <p14:creationId xmlns:p14="http://schemas.microsoft.com/office/powerpoint/2010/main" val="2397120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AD64C14-0610-450C-8201-B05AE4DE4D6F}" type="datetimeFigureOut">
              <a:rPr lang="en-US"/>
              <a:pPr>
                <a:defRPr/>
              </a:pPr>
              <a:t>10/16/2014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060E6B5-CDEC-4E2D-866D-D883220457CA}" type="slidenum">
              <a:rPr lang="en-US"/>
              <a:pPr>
                <a:defRPr/>
              </a:pPr>
              <a:t>‹#›</a:t>
            </a:fld>
            <a:endParaRPr lang="en-US"/>
          </a:p>
        </p:txBody>
      </p:sp>
    </p:spTree>
    <p:extLst>
      <p:ext uri="{BB962C8B-B14F-4D97-AF65-F5344CB8AC3E}">
        <p14:creationId xmlns:p14="http://schemas.microsoft.com/office/powerpoint/2010/main" val="849359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EC764D0-B7A1-4005-A43C-A38E805B4EEA}" type="datetimeFigureOut">
              <a:rPr lang="en-US"/>
              <a:pPr>
                <a:defRPr/>
              </a:pPr>
              <a:t>10/16/2014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F25A85C-3C8B-4125-8E2A-3980848FE977}" type="slidenum">
              <a:rPr lang="en-US"/>
              <a:pPr>
                <a:defRPr/>
              </a:pPr>
              <a:t>‹#›</a:t>
            </a:fld>
            <a:endParaRPr lang="en-US"/>
          </a:p>
        </p:txBody>
      </p:sp>
    </p:spTree>
    <p:extLst>
      <p:ext uri="{BB962C8B-B14F-4D97-AF65-F5344CB8AC3E}">
        <p14:creationId xmlns:p14="http://schemas.microsoft.com/office/powerpoint/2010/main" val="463014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817C264-6697-4C37-A15D-53B712DF0321}" type="datetimeFigureOut">
              <a:rPr lang="en-US"/>
              <a:pPr>
                <a:defRPr/>
              </a:pPr>
              <a:t>10/16/2014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2117F65-3D0B-4FCE-9022-015239989DA5}" type="slidenum">
              <a:rPr lang="en-US"/>
              <a:pPr>
                <a:defRPr/>
              </a:pPr>
              <a:t>‹#›</a:t>
            </a:fld>
            <a:endParaRPr lang="en-US"/>
          </a:p>
        </p:txBody>
      </p:sp>
    </p:spTree>
    <p:extLst>
      <p:ext uri="{BB962C8B-B14F-4D97-AF65-F5344CB8AC3E}">
        <p14:creationId xmlns:p14="http://schemas.microsoft.com/office/powerpoint/2010/main" val="385041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8856B85-C7AC-4A2A-9DEA-245AB9E55F1A}" type="datetimeFigureOut">
              <a:rPr lang="en-US"/>
              <a:pPr>
                <a:defRPr/>
              </a:pPr>
              <a:t>10/16/2014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C0C0299-4F1E-4C44-B475-FAB4E32A03CB}" type="slidenum">
              <a:rPr lang="en-US"/>
              <a:pPr>
                <a:defRPr/>
              </a:pPr>
              <a:t>‹#›</a:t>
            </a:fld>
            <a:endParaRPr lang="en-US"/>
          </a:p>
        </p:txBody>
      </p:sp>
    </p:spTree>
    <p:extLst>
      <p:ext uri="{BB962C8B-B14F-4D97-AF65-F5344CB8AC3E}">
        <p14:creationId xmlns:p14="http://schemas.microsoft.com/office/powerpoint/2010/main" val="2266063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7DD3F62-5FBC-4E80-9860-C112D653BCCF}" type="datetimeFigureOut">
              <a:rPr lang="en-US"/>
              <a:pPr>
                <a:defRPr/>
              </a:pPr>
              <a:t>10/16/2014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6F21FBC-6F60-4FBB-A6D3-FB4FBDF35A9E}" type="slidenum">
              <a:rPr lang="en-US"/>
              <a:pPr>
                <a:defRPr/>
              </a:pPr>
              <a:t>‹#›</a:t>
            </a:fld>
            <a:endParaRPr lang="en-US"/>
          </a:p>
        </p:txBody>
      </p:sp>
    </p:spTree>
    <p:extLst>
      <p:ext uri="{BB962C8B-B14F-4D97-AF65-F5344CB8AC3E}">
        <p14:creationId xmlns:p14="http://schemas.microsoft.com/office/powerpoint/2010/main" val="2385524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19FE27D-E8E6-4A61-8812-841E8A086A00}" type="datetimeFigureOut">
              <a:rPr lang="en-US"/>
              <a:pPr>
                <a:defRPr/>
              </a:pPr>
              <a:t>10/16/2014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82DF12A-F34F-44B0-9F49-311F2BF4CE3D}" type="slidenum">
              <a:rPr lang="en-US"/>
              <a:pPr>
                <a:defRPr/>
              </a:pPr>
              <a:t>‹#›</a:t>
            </a:fld>
            <a:endParaRPr lang="en-US"/>
          </a:p>
        </p:txBody>
      </p:sp>
    </p:spTree>
    <p:extLst>
      <p:ext uri="{BB962C8B-B14F-4D97-AF65-F5344CB8AC3E}">
        <p14:creationId xmlns:p14="http://schemas.microsoft.com/office/powerpoint/2010/main" val="705294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fontAlgn="auto">
              <a:spcBef>
                <a:spcPts val="0"/>
              </a:spcBef>
              <a:spcAft>
                <a:spcPts val="0"/>
              </a:spcAft>
              <a:defRPr sz="1200">
                <a:solidFill>
                  <a:schemeClr val="tx1">
                    <a:tint val="75000"/>
                  </a:schemeClr>
                </a:solidFill>
                <a:latin typeface="+mn-lt"/>
                <a:cs typeface="+mn-cs"/>
              </a:defRPr>
            </a:lvl1pPr>
          </a:lstStyle>
          <a:p>
            <a:pPr>
              <a:defRPr/>
            </a:pPr>
            <a:fld id="{28BC2957-111D-4D39-84C1-7E26AE28ABAF}" type="datetimeFigureOut">
              <a:rPr lang="en-US"/>
              <a:pPr>
                <a:defRPr/>
              </a:pPr>
              <a:t>10/16/2014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rtl="0" fontAlgn="auto">
              <a:spcBef>
                <a:spcPts val="0"/>
              </a:spcBef>
              <a:spcAft>
                <a:spcPts val="0"/>
              </a:spcAft>
              <a:defRPr sz="1200">
                <a:solidFill>
                  <a:schemeClr val="tx1">
                    <a:tint val="75000"/>
                  </a:schemeClr>
                </a:solidFill>
                <a:latin typeface="+mn-lt"/>
                <a:cs typeface="+mn-cs"/>
              </a:defRPr>
            </a:lvl1pPr>
          </a:lstStyle>
          <a:p>
            <a:pPr>
              <a:defRPr/>
            </a:pPr>
            <a:fld id="{F6336E17-2ABB-4653-9C86-658708CD5C4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1"/>
          <p:cNvSpPr>
            <a:spLocks noGrp="1"/>
          </p:cNvSpPr>
          <p:nvPr>
            <p:ph type="ctrTitle"/>
          </p:nvPr>
        </p:nvSpPr>
        <p:spPr>
          <a:xfrm>
            <a:off x="533400" y="1447800"/>
            <a:ext cx="7772400" cy="1470025"/>
          </a:xfrm>
        </p:spPr>
        <p:txBody>
          <a:bodyPr/>
          <a:lstStyle/>
          <a:p>
            <a:pPr eaLnBrk="1" hangingPunct="1"/>
            <a:r>
              <a:rPr lang="ar-OM" b="1" smtClean="0">
                <a:solidFill>
                  <a:srgbClr val="FF0000"/>
                </a:solidFill>
              </a:rPr>
              <a:t>دراسة إعادة هيكلة نظام التعليم العام</a:t>
            </a:r>
            <a:endParaRPr lang="en-US" smtClean="0">
              <a:solidFill>
                <a:srgbClr val="FF0000"/>
              </a:solidFill>
            </a:endParaRPr>
          </a:p>
        </p:txBody>
      </p:sp>
      <p:sp>
        <p:nvSpPr>
          <p:cNvPr id="3" name="Subtitle 2"/>
          <p:cNvSpPr>
            <a:spLocks noGrp="1"/>
          </p:cNvSpPr>
          <p:nvPr>
            <p:ph type="subTitle" idx="1"/>
          </p:nvPr>
        </p:nvSpPr>
        <p:spPr>
          <a:xfrm>
            <a:off x="1524000" y="3505200"/>
            <a:ext cx="6400800" cy="1752600"/>
          </a:xfrm>
        </p:spPr>
        <p:txBody>
          <a:bodyPr rtlCol="0">
            <a:normAutofit/>
          </a:bodyPr>
          <a:lstStyle/>
          <a:p>
            <a:pPr rtl="1" eaLnBrk="1" hangingPunct="1">
              <a:buFont typeface="Arial" charset="0"/>
              <a:buNone/>
              <a:defRPr/>
            </a:pPr>
            <a:r>
              <a:rPr lang="ar-OM" b="1" dirty="0" smtClean="0">
                <a:solidFill>
                  <a:srgbClr val="FF0000"/>
                </a:solidFill>
              </a:rPr>
              <a:t>د. خميس بن سعود التوبي</a:t>
            </a:r>
            <a:endParaRPr lang="en-US" dirty="0" smtClean="0">
              <a:solidFill>
                <a:srgbClr val="FF0000"/>
              </a:solidFill>
            </a:endParaRPr>
          </a:p>
          <a:p>
            <a:pPr rtl="1" eaLnBrk="1" hangingPunct="1">
              <a:buFont typeface="Arial" charset="0"/>
              <a:buNone/>
              <a:defRPr/>
            </a:pPr>
            <a:r>
              <a:rPr lang="ar-OM" b="1" dirty="0" smtClean="0">
                <a:solidFill>
                  <a:srgbClr val="FF0000"/>
                </a:solidFill>
              </a:rPr>
              <a:t>ديوان البلاط السلطاني</a:t>
            </a:r>
            <a:endParaRPr lang="en-US" dirty="0" smtClean="0">
              <a:solidFill>
                <a:srgbClr val="FF0000"/>
              </a:solidFill>
            </a:endParaRPr>
          </a:p>
          <a:p>
            <a:pPr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11267"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11268"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endParaRPr lang="en-US" sz="4400" dirty="0">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9" name="Content Placeholder 2"/>
          <p:cNvSpPr txBox="1">
            <a:spLocks/>
          </p:cNvSpPr>
          <p:nvPr/>
        </p:nvSpPr>
        <p:spPr bwMode="auto">
          <a:xfrm>
            <a:off x="609600" y="1752600"/>
            <a:ext cx="7786688" cy="4525963"/>
          </a:xfrm>
          <a:prstGeom prst="rect">
            <a:avLst/>
          </a:prstGeom>
          <a:noFill/>
          <a:ln w="9525">
            <a:noFill/>
            <a:miter lim="800000"/>
            <a:headEnd/>
            <a:tailEnd/>
          </a:ln>
        </p:spPr>
        <p:txBody>
          <a:bodyPr rtlCol="1">
            <a:normAutofit/>
          </a:bodyPr>
          <a:lstStyle/>
          <a:p>
            <a:pPr fontAlgn="auto">
              <a:lnSpc>
                <a:spcPct val="150000"/>
              </a:lnSpc>
              <a:spcAft>
                <a:spcPts val="0"/>
              </a:spcAft>
              <a:buFont typeface="Arial" pitchFamily="34" charset="0"/>
              <a:buNone/>
              <a:defRPr/>
            </a:pPr>
            <a:r>
              <a:rPr lang="ar-OM" sz="3200" dirty="0">
                <a:solidFill>
                  <a:schemeClr val="accent3">
                    <a:lumMod val="50000"/>
                  </a:schemeClr>
                </a:solidFill>
              </a:rPr>
              <a:t>تشير نتائج الدراسة إلى :</a:t>
            </a:r>
          </a:p>
          <a:p>
            <a:pPr fontAlgn="auto">
              <a:lnSpc>
                <a:spcPct val="150000"/>
              </a:lnSpc>
              <a:spcAft>
                <a:spcPts val="0"/>
              </a:spcAft>
              <a:buFont typeface="Arial" pitchFamily="34" charset="0"/>
              <a:buChar char="•"/>
              <a:defRPr/>
            </a:pPr>
            <a:r>
              <a:rPr lang="ar-OM" sz="2800" dirty="0"/>
              <a:t> وجود معوقات تتعلق بتوزيع المراحل التعليمية.</a:t>
            </a:r>
          </a:p>
          <a:p>
            <a:pPr fontAlgn="auto">
              <a:lnSpc>
                <a:spcPct val="150000"/>
              </a:lnSpc>
              <a:spcAft>
                <a:spcPts val="0"/>
              </a:spcAft>
              <a:buFont typeface="Arial" pitchFamily="34" charset="0"/>
              <a:buChar char="•"/>
              <a:defRPr/>
            </a:pPr>
            <a:r>
              <a:rPr lang="ar-OM" sz="2800" dirty="0"/>
              <a:t> عدم استغلال القدرات الكامنة التي يمتلكها الطلاب.</a:t>
            </a:r>
          </a:p>
          <a:p>
            <a:pPr fontAlgn="auto">
              <a:lnSpc>
                <a:spcPct val="150000"/>
              </a:lnSpc>
              <a:spcAft>
                <a:spcPts val="0"/>
              </a:spcAft>
              <a:buFont typeface="Arial" pitchFamily="34" charset="0"/>
              <a:buChar char="•"/>
              <a:defRPr/>
            </a:pPr>
            <a:r>
              <a:rPr lang="ar-OM" sz="2800" dirty="0"/>
              <a:t> عدم توفير مسارات متعددة في السلم التعليمي لتطوير المهارات</a:t>
            </a:r>
          </a:p>
          <a:p>
            <a:pPr fontAlgn="auto">
              <a:lnSpc>
                <a:spcPct val="150000"/>
              </a:lnSpc>
              <a:spcAft>
                <a:spcPts val="0"/>
              </a:spcAft>
              <a:defRPr/>
            </a:pPr>
            <a:r>
              <a:rPr lang="ar-OM" sz="2800" dirty="0"/>
              <a:t>   التقنية والفنية والمهنية والتجارية.</a:t>
            </a:r>
          </a:p>
          <a:p>
            <a:pPr fontAlgn="auto">
              <a:lnSpc>
                <a:spcPct val="150000"/>
              </a:lnSpc>
              <a:spcAft>
                <a:spcPts val="0"/>
              </a:spcAft>
              <a:buFont typeface="Arial" pitchFamily="34" charset="0"/>
              <a:buChar char="•"/>
              <a:defRPr/>
            </a:pPr>
            <a:r>
              <a:rPr lang="ar-OM" sz="2800" dirty="0"/>
              <a:t>عدم وجود مرحلة ما قبل المدرسة (الروضة والتمهيدي).</a:t>
            </a:r>
          </a:p>
        </p:txBody>
      </p:sp>
      <p:sp>
        <p:nvSpPr>
          <p:cNvPr id="10" name="Title 1"/>
          <p:cNvSpPr txBox="1">
            <a:spLocks/>
          </p:cNvSpPr>
          <p:nvPr/>
        </p:nvSpPr>
        <p:spPr bwMode="auto">
          <a:xfrm>
            <a:off x="457200" y="274638"/>
            <a:ext cx="7786688" cy="1143000"/>
          </a:xfrm>
          <a:prstGeom prst="rect">
            <a:avLst/>
          </a:prstGeom>
          <a:noFill/>
          <a:ln w="9525">
            <a:noFill/>
            <a:miter lim="800000"/>
            <a:headEnd/>
            <a:tailEnd/>
          </a:ln>
        </p:spPr>
        <p:txBody>
          <a:bodyPr anchor="ctr"/>
          <a:lstStyle/>
          <a:p>
            <a:pPr algn="ctr" rtl="0">
              <a:defRPr/>
            </a:pPr>
            <a:r>
              <a:rPr lang="ar-OM" sz="4000" dirty="0">
                <a:solidFill>
                  <a:schemeClr val="accent1">
                    <a:lumMod val="75000"/>
                  </a:schemeClr>
                </a:solidFill>
                <a:effectLst>
                  <a:outerShdw blurRad="50800" dist="38100" dir="16200000" rotWithShape="0">
                    <a:prstClr val="black">
                      <a:alpha val="40000"/>
                    </a:prstClr>
                  </a:outerShdw>
                </a:effectLst>
                <a:latin typeface="+mj-lt"/>
                <a:ea typeface="+mj-ea"/>
                <a:cs typeface="+mj-cs"/>
              </a:rPr>
              <a:t>السلم التعليمي ومراحله المتوالية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nodeType="afterGroup">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wipe(up)">
                                      <p:cBhvr>
                                        <p:cTn id="15" dur="500"/>
                                        <p:tgtEl>
                                          <p:spTgt spid="9">
                                            <p:txEl>
                                              <p:pRg st="1" end="1"/>
                                            </p:txEl>
                                          </p:spTgt>
                                        </p:tgtEl>
                                      </p:cBhvr>
                                    </p:animEffect>
                                  </p:childTnLst>
                                </p:cTn>
                              </p:par>
                            </p:childTnLst>
                          </p:cTn>
                        </p:par>
                        <p:par>
                          <p:cTn id="16" fill="hold" nodeType="afterGroup">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wipe(up)">
                                      <p:cBhvr>
                                        <p:cTn id="19" dur="500"/>
                                        <p:tgtEl>
                                          <p:spTgt spid="9">
                                            <p:txEl>
                                              <p:pRg st="2" end="2"/>
                                            </p:txEl>
                                          </p:spTgt>
                                        </p:tgtEl>
                                      </p:cBhvr>
                                    </p:animEffect>
                                  </p:childTnLst>
                                </p:cTn>
                              </p:par>
                            </p:childTnLst>
                          </p:cTn>
                        </p:par>
                        <p:par>
                          <p:cTn id="20" fill="hold" nodeType="afterGroup">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animEffect transition="in" filter="wipe(up)">
                                      <p:cBhvr>
                                        <p:cTn id="23" dur="500"/>
                                        <p:tgtEl>
                                          <p:spTgt spid="9">
                                            <p:txEl>
                                              <p:pRg st="3" end="3"/>
                                            </p:txEl>
                                          </p:spTgt>
                                        </p:tgtEl>
                                      </p:cBhvr>
                                    </p:animEffect>
                                  </p:childTnLst>
                                </p:cTn>
                              </p:par>
                            </p:childTnLst>
                          </p:cTn>
                        </p:par>
                        <p:par>
                          <p:cTn id="24" fill="hold" nodeType="afterGroup">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wipe(up)">
                                      <p:cBhvr>
                                        <p:cTn id="27" dur="500"/>
                                        <p:tgtEl>
                                          <p:spTgt spid="9">
                                            <p:txEl>
                                              <p:pRg st="4" end="4"/>
                                            </p:txEl>
                                          </p:spTgt>
                                        </p:tgtEl>
                                      </p:cBhvr>
                                    </p:animEffect>
                                  </p:childTnLst>
                                </p:cTn>
                              </p:par>
                            </p:childTnLst>
                          </p:cTn>
                        </p:par>
                        <p:par>
                          <p:cTn id="28" fill="hold" nodeType="afterGroup">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9">
                                            <p:txEl>
                                              <p:pRg st="5" end="5"/>
                                            </p:txEl>
                                          </p:spTgt>
                                        </p:tgtEl>
                                        <p:attrNameLst>
                                          <p:attrName>style.visibility</p:attrName>
                                        </p:attrNameLst>
                                      </p:cBhvr>
                                      <p:to>
                                        <p:strVal val="visible"/>
                                      </p:to>
                                    </p:set>
                                    <p:animEffect transition="in" filter="wipe(up)">
                                      <p:cBhvr>
                                        <p:cTn id="31"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12291"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12292"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endParaRPr lang="en-US" sz="4400" dirty="0">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9" name="Content Placeholder 2"/>
          <p:cNvSpPr txBox="1">
            <a:spLocks/>
          </p:cNvSpPr>
          <p:nvPr/>
        </p:nvSpPr>
        <p:spPr bwMode="auto">
          <a:xfrm>
            <a:off x="609600" y="17526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150000"/>
              </a:lnSpc>
              <a:buFont typeface="Arial" pitchFamily="34" charset="0"/>
              <a:buNone/>
            </a:pPr>
            <a:endParaRPr lang="ar-OM" sz="3200"/>
          </a:p>
        </p:txBody>
      </p:sp>
      <p:sp>
        <p:nvSpPr>
          <p:cNvPr id="10" name="Title 1"/>
          <p:cNvSpPr txBox="1">
            <a:spLocks/>
          </p:cNvSpPr>
          <p:nvPr/>
        </p:nvSpPr>
        <p:spPr bwMode="auto">
          <a:xfrm>
            <a:off x="685800" y="381000"/>
            <a:ext cx="7786688" cy="1143000"/>
          </a:xfrm>
          <a:prstGeom prst="rect">
            <a:avLst/>
          </a:prstGeom>
          <a:noFill/>
          <a:ln w="9525">
            <a:noFill/>
            <a:miter lim="800000"/>
            <a:headEnd/>
            <a:tailEnd/>
          </a:ln>
        </p:spPr>
        <p:txBody>
          <a:bodyPr anchor="ctr"/>
          <a:lstStyle/>
          <a:p>
            <a:pPr algn="ctr" rtl="0">
              <a:defRPr/>
            </a:pPr>
            <a:r>
              <a:rPr lang="ar-OM" sz="3600" dirty="0">
                <a:solidFill>
                  <a:schemeClr val="accent1">
                    <a:lumMod val="75000"/>
                  </a:schemeClr>
                </a:solidFill>
                <a:effectLst>
                  <a:outerShdw blurRad="50800" dist="38100" dir="16200000" rotWithShape="0">
                    <a:prstClr val="black">
                      <a:alpha val="40000"/>
                    </a:prstClr>
                  </a:outerShdw>
                </a:effectLst>
                <a:latin typeface="+mj-lt"/>
                <a:ea typeface="+mj-ea"/>
                <a:cs typeface="+mj-cs"/>
              </a:rPr>
              <a:t>إمكانية طرح مقررات ذات طابع تقني ومهني</a:t>
            </a:r>
            <a:r>
              <a:rPr lang="ar-OM" sz="2400" b="1" dirty="0">
                <a:solidFill>
                  <a:schemeClr val="accent1">
                    <a:lumMod val="75000"/>
                  </a:schemeClr>
                </a:solidFill>
              </a:rPr>
              <a:t> </a:t>
            </a:r>
          </a:p>
        </p:txBody>
      </p:sp>
      <p:sp>
        <p:nvSpPr>
          <p:cNvPr id="11" name="عنصر نائب للمحتوى 2"/>
          <p:cNvSpPr txBox="1">
            <a:spLocks/>
          </p:cNvSpPr>
          <p:nvPr/>
        </p:nvSpPr>
        <p:spPr bwMode="auto">
          <a:xfrm>
            <a:off x="762000" y="1905000"/>
            <a:ext cx="7786688" cy="4525963"/>
          </a:xfrm>
          <a:prstGeom prst="rect">
            <a:avLst/>
          </a:prstGeom>
          <a:noFill/>
          <a:ln w="9525">
            <a:noFill/>
            <a:miter lim="800000"/>
            <a:headEnd/>
            <a:tailEnd/>
          </a:ln>
        </p:spPr>
        <p:txBody>
          <a:bodyPr/>
          <a:lstStyle/>
          <a:p>
            <a:pPr marL="342900" indent="-342900" algn="justLow">
              <a:lnSpc>
                <a:spcPct val="150000"/>
              </a:lnSpc>
              <a:spcBef>
                <a:spcPts val="600"/>
              </a:spcBef>
              <a:buFont typeface="Arial" pitchFamily="34" charset="0"/>
              <a:buChar char="•"/>
              <a:defRPr/>
            </a:pPr>
            <a:r>
              <a:rPr lang="ar-OM" sz="2800" dirty="0">
                <a:latin typeface="+mn-lt"/>
                <a:cs typeface="+mn-cs"/>
              </a:rPr>
              <a:t>لا يوجد حــاليا مـسارات أخـرى للطالب سـوى المسار الأكاديمي.</a:t>
            </a:r>
          </a:p>
          <a:p>
            <a:pPr marL="342900" indent="-342900" algn="justLow">
              <a:lnSpc>
                <a:spcPct val="150000"/>
              </a:lnSpc>
              <a:spcBef>
                <a:spcPts val="600"/>
              </a:spcBef>
              <a:buFont typeface="Arial" pitchFamily="34" charset="0"/>
              <a:buChar char="•"/>
              <a:defRPr/>
            </a:pPr>
            <a:r>
              <a:rPr lang="ar-OM" sz="2800" dirty="0">
                <a:latin typeface="+mn-lt"/>
                <a:cs typeface="+mn-cs"/>
              </a:rPr>
              <a:t>يؤدي هذا إلى معاناة الطلبة الذين لا يتمتعون بالقدرات الأكاديمية ويحصلون على درجات متدنية في شهادة دبلوم التعليم العام.</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13315"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13316"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endParaRPr lang="en-US" sz="4400" dirty="0">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9" name="Content Placeholder 2"/>
          <p:cNvSpPr txBox="1">
            <a:spLocks/>
          </p:cNvSpPr>
          <p:nvPr/>
        </p:nvSpPr>
        <p:spPr bwMode="auto">
          <a:xfrm>
            <a:off x="609600" y="17526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150000"/>
              </a:lnSpc>
              <a:buFont typeface="Arial" pitchFamily="34" charset="0"/>
              <a:buNone/>
            </a:pPr>
            <a:endParaRPr lang="ar-OM" sz="3200"/>
          </a:p>
        </p:txBody>
      </p:sp>
      <p:sp>
        <p:nvSpPr>
          <p:cNvPr id="10" name="Title 1"/>
          <p:cNvSpPr txBox="1">
            <a:spLocks/>
          </p:cNvSpPr>
          <p:nvPr/>
        </p:nvSpPr>
        <p:spPr bwMode="auto">
          <a:xfrm>
            <a:off x="304800" y="304800"/>
            <a:ext cx="7786688" cy="1143000"/>
          </a:xfrm>
          <a:prstGeom prst="rect">
            <a:avLst/>
          </a:prstGeom>
          <a:noFill/>
          <a:ln w="9525">
            <a:noFill/>
            <a:miter lim="800000"/>
            <a:headEnd/>
            <a:tailEnd/>
          </a:ln>
        </p:spPr>
        <p:txBody>
          <a:bodyPr anchor="ctr"/>
          <a:lstStyle/>
          <a:p>
            <a:pPr algn="ctr" rtl="0">
              <a:defRPr/>
            </a:pPr>
            <a:r>
              <a:rPr lang="ar-OM" sz="3600" dirty="0">
                <a:solidFill>
                  <a:schemeClr val="accent1">
                    <a:lumMod val="75000"/>
                  </a:schemeClr>
                </a:solidFill>
                <a:effectLst>
                  <a:outerShdw blurRad="50800" dist="38100" dir="16200000" rotWithShape="0">
                    <a:prstClr val="black">
                      <a:alpha val="40000"/>
                    </a:prstClr>
                  </a:outerShdw>
                </a:effectLst>
                <a:latin typeface="+mj-lt"/>
                <a:ea typeface="+mj-ea"/>
                <a:cs typeface="+mj-cs"/>
              </a:rPr>
              <a:t>بنية المناهج الدراسية </a:t>
            </a:r>
          </a:p>
        </p:txBody>
      </p:sp>
      <p:sp>
        <p:nvSpPr>
          <p:cNvPr id="11" name="عنصر نائب للمحتوى 2"/>
          <p:cNvSpPr txBox="1">
            <a:spLocks/>
          </p:cNvSpPr>
          <p:nvPr/>
        </p:nvSpPr>
        <p:spPr bwMode="auto">
          <a:xfrm>
            <a:off x="762000" y="1905000"/>
            <a:ext cx="7786688" cy="4525963"/>
          </a:xfrm>
          <a:prstGeom prst="rect">
            <a:avLst/>
          </a:prstGeom>
          <a:noFill/>
          <a:ln w="9525">
            <a:noFill/>
            <a:miter lim="800000"/>
            <a:headEnd/>
            <a:tailEnd/>
          </a:ln>
        </p:spPr>
        <p:txBody>
          <a:bodyPr/>
          <a:lstStyle/>
          <a:p>
            <a:pPr marL="342900" indent="-342900" algn="just">
              <a:lnSpc>
                <a:spcPct val="150000"/>
              </a:lnSpc>
              <a:spcBef>
                <a:spcPct val="20000"/>
              </a:spcBef>
              <a:defRPr/>
            </a:pPr>
            <a:endParaRPr lang="ar-OM" sz="3200" dirty="0">
              <a:latin typeface="+mn-lt"/>
              <a:cs typeface="+mn-cs"/>
            </a:endParaRPr>
          </a:p>
        </p:txBody>
      </p:sp>
      <p:sp>
        <p:nvSpPr>
          <p:cNvPr id="12" name="Content Placeholder 2"/>
          <p:cNvSpPr txBox="1">
            <a:spLocks/>
          </p:cNvSpPr>
          <p:nvPr/>
        </p:nvSpPr>
        <p:spPr bwMode="auto">
          <a:xfrm>
            <a:off x="914400" y="1524000"/>
            <a:ext cx="7786688" cy="5059363"/>
          </a:xfrm>
          <a:prstGeom prst="rect">
            <a:avLst/>
          </a:prstGeom>
          <a:noFill/>
          <a:ln w="9525">
            <a:noFill/>
            <a:miter lim="800000"/>
            <a:headEnd/>
            <a:tailEnd/>
          </a:ln>
        </p:spPr>
        <p:txBody>
          <a:bodyPr/>
          <a:lstStyle/>
          <a:p>
            <a:pPr marL="342900" indent="-342900" algn="justLow">
              <a:lnSpc>
                <a:spcPts val="3000"/>
              </a:lnSpc>
              <a:spcBef>
                <a:spcPct val="20000"/>
              </a:spcBef>
              <a:buFont typeface="Arial" pitchFamily="34" charset="0"/>
              <a:buChar char="•"/>
              <a:defRPr/>
            </a:pPr>
            <a:r>
              <a:rPr lang="ar-OM" sz="2800" dirty="0">
                <a:latin typeface="+mn-lt"/>
                <a:cs typeface="+mn-cs"/>
              </a:rPr>
              <a:t>أهداف المناهج وغاياتها غير واضحة للمعلم والطالب.</a:t>
            </a:r>
          </a:p>
          <a:p>
            <a:pPr marL="342900" indent="-342900" algn="justLow">
              <a:lnSpc>
                <a:spcPts val="3000"/>
              </a:lnSpc>
              <a:spcBef>
                <a:spcPct val="20000"/>
              </a:spcBef>
              <a:buFont typeface="Arial" pitchFamily="34" charset="0"/>
              <a:buChar char="•"/>
              <a:defRPr/>
            </a:pPr>
            <a:r>
              <a:rPr lang="ar-OM" sz="2800" dirty="0">
                <a:latin typeface="+mn-lt"/>
                <a:cs typeface="+mn-cs"/>
              </a:rPr>
              <a:t>لا يوجد ربط مع متطلبات سوق العمل .</a:t>
            </a:r>
          </a:p>
          <a:p>
            <a:pPr marL="342900" indent="-342900" algn="justLow">
              <a:lnSpc>
                <a:spcPts val="3000"/>
              </a:lnSpc>
              <a:spcBef>
                <a:spcPct val="20000"/>
              </a:spcBef>
              <a:buFont typeface="Arial" pitchFamily="34" charset="0"/>
              <a:buChar char="•"/>
              <a:defRPr/>
            </a:pPr>
            <a:r>
              <a:rPr lang="ar-OM" sz="2800" dirty="0">
                <a:latin typeface="+mn-lt"/>
                <a:cs typeface="+mn-cs"/>
              </a:rPr>
              <a:t> عدم تناسب توزيع الحصص مع حجم الكتاب المدرسي لبعض المواد مثل الفيزياء والرياضيات واللغة الانجليزية بسبب تدني عدد أيام العام الدراسي. </a:t>
            </a:r>
          </a:p>
          <a:p>
            <a:pPr marL="342900" indent="-342900" algn="justLow">
              <a:lnSpc>
                <a:spcPts val="3000"/>
              </a:lnSpc>
              <a:spcBef>
                <a:spcPct val="20000"/>
              </a:spcBef>
              <a:buFont typeface="Arial" pitchFamily="34" charset="0"/>
              <a:buChar char="•"/>
              <a:defRPr/>
            </a:pPr>
            <a:r>
              <a:rPr lang="ar-OM" sz="2800" dirty="0">
                <a:latin typeface="+mn-lt"/>
                <a:cs typeface="+mn-cs"/>
              </a:rPr>
              <a:t>وجود تكرار في المعلومات في مناهج بعض الصفوف مثل التربية  الإسلامية واللغة العربية مما يحتاج إلى مراجعة. </a:t>
            </a:r>
          </a:p>
          <a:p>
            <a:pPr marL="342900" indent="-342900" algn="justLow">
              <a:lnSpc>
                <a:spcPts val="3000"/>
              </a:lnSpc>
              <a:spcBef>
                <a:spcPct val="20000"/>
              </a:spcBef>
              <a:buFont typeface="Arial" pitchFamily="34" charset="0"/>
              <a:buChar char="•"/>
              <a:defRPr/>
            </a:pPr>
            <a:r>
              <a:rPr lang="ar-OM" sz="2800" dirty="0">
                <a:latin typeface="+mn-lt"/>
                <a:cs typeface="+mn-cs"/>
              </a:rPr>
              <a:t>وجود فجوة بين المناهج المدرسية والمناهج الجامعية.</a:t>
            </a:r>
          </a:p>
          <a:p>
            <a:pPr marL="342900" indent="-342900" algn="justLow">
              <a:lnSpc>
                <a:spcPts val="3000"/>
              </a:lnSpc>
              <a:spcBef>
                <a:spcPct val="20000"/>
              </a:spcBef>
              <a:buFont typeface="Arial" pitchFamily="34" charset="0"/>
              <a:buChar char="•"/>
              <a:defRPr/>
            </a:pPr>
            <a:r>
              <a:rPr lang="ar-OM" sz="2800" dirty="0">
                <a:latin typeface="+mn-lt"/>
                <a:cs typeface="+mn-cs"/>
              </a:rPr>
              <a:t>لا يوجد ترابط وتكامل بين مادتي الرياضيات والفيزياء وقد تحتاج هذا الموضوع إلى مزيد من البحث. </a:t>
            </a:r>
            <a:endParaRPr lang="en-US" sz="2800" b="1" dirty="0">
              <a:latin typeface="+mn-lt"/>
            </a:endParaRPr>
          </a:p>
          <a:p>
            <a:pPr marL="342900" indent="-342900">
              <a:spcBef>
                <a:spcPct val="20000"/>
              </a:spcBef>
              <a:buFont typeface="Arial" pitchFamily="34" charset="0"/>
              <a:buChar char="•"/>
              <a:defRPr/>
            </a:pPr>
            <a:endParaRPr lang="ar-OM" sz="3200"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nodeType="afterGroup">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wipe(right)">
                                      <p:cBhvr>
                                        <p:cTn id="15" dur="500"/>
                                        <p:tgtEl>
                                          <p:spTgt spid="12">
                                            <p:txEl>
                                              <p:pRg st="0" end="0"/>
                                            </p:txEl>
                                          </p:spTgt>
                                        </p:tgtEl>
                                      </p:cBhvr>
                                    </p:animEffect>
                                  </p:childTnLst>
                                </p:cTn>
                              </p:par>
                            </p:childTnLst>
                          </p:cTn>
                        </p:par>
                        <p:par>
                          <p:cTn id="16" fill="hold" nodeType="afterGroup">
                            <p:stCondLst>
                              <p:cond delay="1500"/>
                            </p:stCondLst>
                            <p:childTnLst>
                              <p:par>
                                <p:cTn id="17" presetID="22" presetClass="entr" presetSubtype="2" fill="hold" grpId="0" nodeType="afterEffect">
                                  <p:stCondLst>
                                    <p:cond delay="0"/>
                                  </p:stCondLst>
                                  <p:childTnLst>
                                    <p:set>
                                      <p:cBhvr>
                                        <p:cTn id="18" dur="1" fill="hold">
                                          <p:stCondLst>
                                            <p:cond delay="0"/>
                                          </p:stCondLst>
                                        </p:cTn>
                                        <p:tgtEl>
                                          <p:spTgt spid="12">
                                            <p:txEl>
                                              <p:pRg st="1" end="1"/>
                                            </p:txEl>
                                          </p:spTgt>
                                        </p:tgtEl>
                                        <p:attrNameLst>
                                          <p:attrName>style.visibility</p:attrName>
                                        </p:attrNameLst>
                                      </p:cBhvr>
                                      <p:to>
                                        <p:strVal val="visible"/>
                                      </p:to>
                                    </p:set>
                                    <p:animEffect transition="in" filter="wipe(right)">
                                      <p:cBhvr>
                                        <p:cTn id="19" dur="500"/>
                                        <p:tgtEl>
                                          <p:spTgt spid="12">
                                            <p:txEl>
                                              <p:pRg st="1" end="1"/>
                                            </p:txEl>
                                          </p:spTgt>
                                        </p:tgtEl>
                                      </p:cBhvr>
                                    </p:animEffect>
                                  </p:childTnLst>
                                </p:cTn>
                              </p:par>
                            </p:childTnLst>
                          </p:cTn>
                        </p:par>
                        <p:par>
                          <p:cTn id="20" fill="hold" nodeType="afterGroup">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12">
                                            <p:txEl>
                                              <p:pRg st="2" end="2"/>
                                            </p:txEl>
                                          </p:spTgt>
                                        </p:tgtEl>
                                        <p:attrNameLst>
                                          <p:attrName>style.visibility</p:attrName>
                                        </p:attrNameLst>
                                      </p:cBhvr>
                                      <p:to>
                                        <p:strVal val="visible"/>
                                      </p:to>
                                    </p:set>
                                    <p:animEffect transition="in" filter="wipe(right)">
                                      <p:cBhvr>
                                        <p:cTn id="23" dur="500"/>
                                        <p:tgtEl>
                                          <p:spTgt spid="12">
                                            <p:txEl>
                                              <p:pRg st="2" end="2"/>
                                            </p:txEl>
                                          </p:spTgt>
                                        </p:tgtEl>
                                      </p:cBhvr>
                                    </p:animEffect>
                                  </p:childTnLst>
                                </p:cTn>
                              </p:par>
                            </p:childTnLst>
                          </p:cTn>
                        </p:par>
                        <p:par>
                          <p:cTn id="24" fill="hold" nodeType="afterGroup">
                            <p:stCondLst>
                              <p:cond delay="2500"/>
                            </p:stCondLst>
                            <p:childTnLst>
                              <p:par>
                                <p:cTn id="25" presetID="22" presetClass="entr" presetSubtype="2" fill="hold" grpId="0" nodeType="afterEffect">
                                  <p:stCondLst>
                                    <p:cond delay="0"/>
                                  </p:stCondLst>
                                  <p:childTnLst>
                                    <p:set>
                                      <p:cBhvr>
                                        <p:cTn id="26" dur="1" fill="hold">
                                          <p:stCondLst>
                                            <p:cond delay="0"/>
                                          </p:stCondLst>
                                        </p:cTn>
                                        <p:tgtEl>
                                          <p:spTgt spid="12">
                                            <p:txEl>
                                              <p:pRg st="3" end="3"/>
                                            </p:txEl>
                                          </p:spTgt>
                                        </p:tgtEl>
                                        <p:attrNameLst>
                                          <p:attrName>style.visibility</p:attrName>
                                        </p:attrNameLst>
                                      </p:cBhvr>
                                      <p:to>
                                        <p:strVal val="visible"/>
                                      </p:to>
                                    </p:set>
                                    <p:animEffect transition="in" filter="wipe(right)">
                                      <p:cBhvr>
                                        <p:cTn id="27" dur="500"/>
                                        <p:tgtEl>
                                          <p:spTgt spid="12">
                                            <p:txEl>
                                              <p:pRg st="3" end="3"/>
                                            </p:txEl>
                                          </p:spTgt>
                                        </p:tgtEl>
                                      </p:cBhvr>
                                    </p:animEffect>
                                  </p:childTnLst>
                                </p:cTn>
                              </p:par>
                            </p:childTnLst>
                          </p:cTn>
                        </p:par>
                        <p:par>
                          <p:cTn id="28" fill="hold" nodeType="afterGroup">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12">
                                            <p:txEl>
                                              <p:pRg st="4" end="4"/>
                                            </p:txEl>
                                          </p:spTgt>
                                        </p:tgtEl>
                                        <p:attrNameLst>
                                          <p:attrName>style.visibility</p:attrName>
                                        </p:attrNameLst>
                                      </p:cBhvr>
                                      <p:to>
                                        <p:strVal val="visible"/>
                                      </p:to>
                                    </p:set>
                                    <p:animEffect transition="in" filter="wipe(right)">
                                      <p:cBhvr>
                                        <p:cTn id="31" dur="500"/>
                                        <p:tgtEl>
                                          <p:spTgt spid="12">
                                            <p:txEl>
                                              <p:pRg st="4" end="4"/>
                                            </p:txEl>
                                          </p:spTgt>
                                        </p:tgtEl>
                                      </p:cBhvr>
                                    </p:animEffect>
                                  </p:childTnLst>
                                </p:cTn>
                              </p:par>
                            </p:childTnLst>
                          </p:cTn>
                        </p:par>
                        <p:par>
                          <p:cTn id="32" fill="hold" nodeType="afterGroup">
                            <p:stCondLst>
                              <p:cond delay="3500"/>
                            </p:stCondLst>
                            <p:childTnLst>
                              <p:par>
                                <p:cTn id="33" presetID="22" presetClass="entr" presetSubtype="2" fill="hold" grpId="0" nodeType="afterEffect">
                                  <p:stCondLst>
                                    <p:cond delay="0"/>
                                  </p:stCondLst>
                                  <p:childTnLst>
                                    <p:set>
                                      <p:cBhvr>
                                        <p:cTn id="34" dur="1" fill="hold">
                                          <p:stCondLst>
                                            <p:cond delay="0"/>
                                          </p:stCondLst>
                                        </p:cTn>
                                        <p:tgtEl>
                                          <p:spTgt spid="12">
                                            <p:txEl>
                                              <p:pRg st="5" end="5"/>
                                            </p:txEl>
                                          </p:spTgt>
                                        </p:tgtEl>
                                        <p:attrNameLst>
                                          <p:attrName>style.visibility</p:attrName>
                                        </p:attrNameLst>
                                      </p:cBhvr>
                                      <p:to>
                                        <p:strVal val="visible"/>
                                      </p:to>
                                    </p:set>
                                    <p:animEffect transition="in" filter="wipe(right)">
                                      <p:cBhvr>
                                        <p:cTn id="35" dur="500"/>
                                        <p:tgtEl>
                                          <p:spTgt spid="1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P spid="1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14339"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14340"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endParaRPr lang="en-US" sz="4400" dirty="0">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9" name="Content Placeholder 2"/>
          <p:cNvSpPr txBox="1">
            <a:spLocks/>
          </p:cNvSpPr>
          <p:nvPr/>
        </p:nvSpPr>
        <p:spPr bwMode="auto">
          <a:xfrm>
            <a:off x="609600" y="17526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150000"/>
              </a:lnSpc>
              <a:buFont typeface="Arial" pitchFamily="34" charset="0"/>
              <a:buNone/>
            </a:pPr>
            <a:endParaRPr lang="ar-OM" sz="3200"/>
          </a:p>
        </p:txBody>
      </p:sp>
      <p:sp>
        <p:nvSpPr>
          <p:cNvPr id="10" name="Title 1"/>
          <p:cNvSpPr txBox="1">
            <a:spLocks/>
          </p:cNvSpPr>
          <p:nvPr/>
        </p:nvSpPr>
        <p:spPr bwMode="auto">
          <a:xfrm>
            <a:off x="304800" y="304800"/>
            <a:ext cx="7786688" cy="1143000"/>
          </a:xfrm>
          <a:prstGeom prst="rect">
            <a:avLst/>
          </a:prstGeom>
          <a:noFill/>
          <a:ln w="9525">
            <a:noFill/>
            <a:miter lim="800000"/>
            <a:headEnd/>
            <a:tailEnd/>
          </a:ln>
        </p:spPr>
        <p:txBody>
          <a:bodyPr anchor="ctr"/>
          <a:lstStyle/>
          <a:p>
            <a:pPr algn="ctr" rtl="0">
              <a:defRPr/>
            </a:pPr>
            <a:r>
              <a:rPr lang="ar-OM" sz="3600" dirty="0">
                <a:solidFill>
                  <a:schemeClr val="accent1">
                    <a:lumMod val="75000"/>
                  </a:schemeClr>
                </a:solidFill>
                <a:effectLst>
                  <a:outerShdw blurRad="50800" dist="38100" dir="16200000" rotWithShape="0">
                    <a:prstClr val="black">
                      <a:alpha val="40000"/>
                    </a:prstClr>
                  </a:outerShdw>
                </a:effectLst>
                <a:latin typeface="+mj-lt"/>
                <a:ea typeface="+mj-ea"/>
                <a:cs typeface="+mj-cs"/>
              </a:rPr>
              <a:t>إدارة نظام التعليم العام </a:t>
            </a:r>
          </a:p>
        </p:txBody>
      </p:sp>
      <p:sp>
        <p:nvSpPr>
          <p:cNvPr id="11" name="عنصر نائب للمحتوى 2"/>
          <p:cNvSpPr txBox="1">
            <a:spLocks/>
          </p:cNvSpPr>
          <p:nvPr/>
        </p:nvSpPr>
        <p:spPr bwMode="auto">
          <a:xfrm>
            <a:off x="762000" y="1905000"/>
            <a:ext cx="7786688" cy="4525963"/>
          </a:xfrm>
          <a:prstGeom prst="rect">
            <a:avLst/>
          </a:prstGeom>
          <a:noFill/>
          <a:ln w="9525">
            <a:noFill/>
            <a:miter lim="800000"/>
            <a:headEnd/>
            <a:tailEnd/>
          </a:ln>
        </p:spPr>
        <p:txBody>
          <a:bodyPr/>
          <a:lstStyle/>
          <a:p>
            <a:pPr marL="342900" indent="-342900" algn="just">
              <a:lnSpc>
                <a:spcPct val="150000"/>
              </a:lnSpc>
              <a:spcBef>
                <a:spcPct val="20000"/>
              </a:spcBef>
              <a:defRPr/>
            </a:pPr>
            <a:endParaRPr lang="ar-OM" sz="3200" dirty="0">
              <a:latin typeface="+mn-lt"/>
              <a:cs typeface="+mn-cs"/>
            </a:endParaRPr>
          </a:p>
        </p:txBody>
      </p:sp>
      <p:sp>
        <p:nvSpPr>
          <p:cNvPr id="12" name="Content Placeholder 2"/>
          <p:cNvSpPr txBox="1">
            <a:spLocks/>
          </p:cNvSpPr>
          <p:nvPr/>
        </p:nvSpPr>
        <p:spPr bwMode="auto">
          <a:xfrm>
            <a:off x="914400" y="2057400"/>
            <a:ext cx="7786688" cy="4525963"/>
          </a:xfrm>
          <a:prstGeom prst="rect">
            <a:avLst/>
          </a:prstGeom>
          <a:noFill/>
          <a:ln w="9525">
            <a:noFill/>
            <a:miter lim="800000"/>
            <a:headEnd/>
            <a:tailEnd/>
          </a:ln>
        </p:spPr>
        <p:txBody>
          <a:bodyPr/>
          <a:lstStyle/>
          <a:p>
            <a:pPr marL="342900" indent="-342900">
              <a:spcBef>
                <a:spcPct val="20000"/>
              </a:spcBef>
              <a:defRPr/>
            </a:pPr>
            <a:endParaRPr lang="ar-OM" sz="3200" dirty="0">
              <a:latin typeface="+mn-lt"/>
              <a:cs typeface="+mn-cs"/>
            </a:endParaRPr>
          </a:p>
        </p:txBody>
      </p:sp>
      <p:sp>
        <p:nvSpPr>
          <p:cNvPr id="13" name="Content Placeholder 2"/>
          <p:cNvSpPr txBox="1">
            <a:spLocks/>
          </p:cNvSpPr>
          <p:nvPr/>
        </p:nvSpPr>
        <p:spPr bwMode="auto">
          <a:xfrm>
            <a:off x="609600" y="1295400"/>
            <a:ext cx="7786688" cy="4754563"/>
          </a:xfrm>
          <a:prstGeom prst="rect">
            <a:avLst/>
          </a:prstGeom>
          <a:noFill/>
          <a:ln w="9525">
            <a:noFill/>
            <a:miter lim="800000"/>
            <a:headEnd/>
            <a:tailEnd/>
          </a:ln>
        </p:spPr>
        <p:txBody>
          <a:bodyPr/>
          <a:lstStyle/>
          <a:p>
            <a:pPr marL="342900" indent="-342900">
              <a:spcBef>
                <a:spcPct val="20000"/>
              </a:spcBef>
              <a:buFont typeface="Arial" pitchFamily="34" charset="0"/>
              <a:buChar char="•"/>
              <a:defRPr/>
            </a:pPr>
            <a:r>
              <a:rPr lang="ar-OM" sz="2800" dirty="0">
                <a:latin typeface="+mn-lt"/>
                <a:cs typeface="+mn-cs"/>
              </a:rPr>
              <a:t>قدرة إدارة التعليم العام في السلطنة من تحقيق فلسفة وأهداف التعليم تحتاج إلى مراجعة جذرية.</a:t>
            </a:r>
          </a:p>
          <a:p>
            <a:pPr marL="342900" indent="-342900">
              <a:spcBef>
                <a:spcPct val="20000"/>
              </a:spcBef>
              <a:buFont typeface="Arial" pitchFamily="34" charset="0"/>
              <a:buChar char="•"/>
              <a:defRPr/>
            </a:pPr>
            <a:r>
              <a:rPr lang="ar-OM" sz="2800" dirty="0">
                <a:latin typeface="+mn-lt"/>
                <a:cs typeface="+mn-cs"/>
              </a:rPr>
              <a:t>لم يتم توضيح فلسفة وأهداف التعليم للمعنيين بالعملية التعليمية.</a:t>
            </a:r>
          </a:p>
          <a:p>
            <a:pPr marL="342900" indent="-342900">
              <a:spcBef>
                <a:spcPct val="20000"/>
              </a:spcBef>
              <a:buFont typeface="Arial" pitchFamily="34" charset="0"/>
              <a:buChar char="•"/>
              <a:defRPr/>
            </a:pPr>
            <a:r>
              <a:rPr lang="ar-OM" sz="2800" dirty="0">
                <a:latin typeface="+mn-lt"/>
                <a:cs typeface="+mn-cs"/>
              </a:rPr>
              <a:t>قلة الاستثمار لتطوير القيادات.</a:t>
            </a:r>
          </a:p>
          <a:p>
            <a:pPr marL="342900" indent="-342900">
              <a:spcBef>
                <a:spcPct val="20000"/>
              </a:spcBef>
              <a:buFont typeface="Arial" pitchFamily="34" charset="0"/>
              <a:buChar char="•"/>
              <a:defRPr/>
            </a:pPr>
            <a:r>
              <a:rPr lang="ar-OM" sz="2800" dirty="0">
                <a:latin typeface="+mn-lt"/>
                <a:cs typeface="+mn-cs"/>
              </a:rPr>
              <a:t>المركزية الشديدة .</a:t>
            </a:r>
          </a:p>
          <a:p>
            <a:pPr marL="342900" indent="-342900">
              <a:spcBef>
                <a:spcPct val="20000"/>
              </a:spcBef>
              <a:buFont typeface="Arial" pitchFamily="34" charset="0"/>
              <a:buChar char="•"/>
              <a:defRPr/>
            </a:pPr>
            <a:r>
              <a:rPr lang="ar-OM" sz="2800" dirty="0">
                <a:latin typeface="+mn-lt"/>
                <a:cs typeface="+mn-cs"/>
              </a:rPr>
              <a:t>ضعف في الإشراف الإداري.</a:t>
            </a:r>
          </a:p>
          <a:p>
            <a:pPr marL="342900" indent="-342900">
              <a:spcBef>
                <a:spcPct val="20000"/>
              </a:spcBef>
              <a:buFont typeface="Arial" pitchFamily="34" charset="0"/>
              <a:buChar char="•"/>
              <a:defRPr/>
            </a:pPr>
            <a:r>
              <a:rPr lang="ar-OM" sz="2800" dirty="0">
                <a:latin typeface="+mn-lt"/>
                <a:cs typeface="+mn-cs"/>
              </a:rPr>
              <a:t>قلة توفر التقنية اللازمة لتسهيل العمليات الإشرافية. </a:t>
            </a:r>
          </a:p>
          <a:p>
            <a:pPr marL="342900" indent="-342900">
              <a:spcBef>
                <a:spcPct val="20000"/>
              </a:spcBef>
              <a:buFont typeface="Arial" pitchFamily="34" charset="0"/>
              <a:buChar char="•"/>
              <a:defRPr/>
            </a:pPr>
            <a:r>
              <a:rPr lang="ar-OM" sz="2800" dirty="0">
                <a:latin typeface="+mn-lt"/>
                <a:cs typeface="+mn-cs"/>
              </a:rPr>
              <a:t>انخفاض مستوى فاعلية قنوات الاتصال.</a:t>
            </a:r>
            <a:endParaRPr lang="ar-OM" sz="2800" b="1"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nodeType="afterGroup">
                            <p:stCondLst>
                              <p:cond delay="1000"/>
                            </p:stCondLst>
                            <p:childTnLst>
                              <p:par>
                                <p:cTn id="13" presetID="22" presetClass="entr" presetSubtype="2" fill="hold" grpId="0" nodeType="afterEffect" nodePh="1">
                                  <p:stCondLst>
                                    <p:cond delay="0"/>
                                  </p:stCondLst>
                                  <p:endCondLst>
                                    <p:cond evt="begin" delay="0">
                                      <p:tn val="13"/>
                                    </p:cond>
                                  </p:end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wipe(right)">
                                      <p:cBhvr>
                                        <p:cTn id="15" dur="500"/>
                                        <p:tgtEl>
                                          <p:spTgt spid="12">
                                            <p:txEl>
                                              <p:pRg st="0" end="0"/>
                                            </p:txEl>
                                          </p:spTgt>
                                        </p:tgtEl>
                                      </p:cBhvr>
                                    </p:animEffect>
                                  </p:childTnLst>
                                </p:cTn>
                              </p:par>
                            </p:childTnLst>
                          </p:cTn>
                        </p:par>
                        <p:par>
                          <p:cTn id="16" fill="hold" nodeType="afterGroup">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wipe(up)">
                                      <p:cBhvr>
                                        <p:cTn id="19" dur="500"/>
                                        <p:tgtEl>
                                          <p:spTgt spid="13">
                                            <p:txEl>
                                              <p:pRg st="0" end="0"/>
                                            </p:txEl>
                                          </p:spTgt>
                                        </p:tgtEl>
                                      </p:cBhvr>
                                    </p:animEffect>
                                  </p:childTnLst>
                                </p:cTn>
                              </p:par>
                            </p:childTnLst>
                          </p:cTn>
                        </p:par>
                        <p:par>
                          <p:cTn id="20" fill="hold" nodeType="afterGroup">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13">
                                            <p:txEl>
                                              <p:pRg st="1" end="1"/>
                                            </p:txEl>
                                          </p:spTgt>
                                        </p:tgtEl>
                                        <p:attrNameLst>
                                          <p:attrName>style.visibility</p:attrName>
                                        </p:attrNameLst>
                                      </p:cBhvr>
                                      <p:to>
                                        <p:strVal val="visible"/>
                                      </p:to>
                                    </p:set>
                                    <p:animEffect transition="in" filter="wipe(up)">
                                      <p:cBhvr>
                                        <p:cTn id="23" dur="500"/>
                                        <p:tgtEl>
                                          <p:spTgt spid="13">
                                            <p:txEl>
                                              <p:pRg st="1" end="1"/>
                                            </p:txEl>
                                          </p:spTgt>
                                        </p:tgtEl>
                                      </p:cBhvr>
                                    </p:animEffect>
                                  </p:childTnLst>
                                </p:cTn>
                              </p:par>
                            </p:childTnLst>
                          </p:cTn>
                        </p:par>
                        <p:par>
                          <p:cTn id="24" fill="hold" nodeType="afterGroup">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13">
                                            <p:txEl>
                                              <p:pRg st="2" end="2"/>
                                            </p:txEl>
                                          </p:spTgt>
                                        </p:tgtEl>
                                        <p:attrNameLst>
                                          <p:attrName>style.visibility</p:attrName>
                                        </p:attrNameLst>
                                      </p:cBhvr>
                                      <p:to>
                                        <p:strVal val="visible"/>
                                      </p:to>
                                    </p:set>
                                    <p:animEffect transition="in" filter="wipe(up)">
                                      <p:cBhvr>
                                        <p:cTn id="27" dur="500"/>
                                        <p:tgtEl>
                                          <p:spTgt spid="13">
                                            <p:txEl>
                                              <p:pRg st="2" end="2"/>
                                            </p:txEl>
                                          </p:spTgt>
                                        </p:tgtEl>
                                      </p:cBhvr>
                                    </p:animEffect>
                                  </p:childTnLst>
                                </p:cTn>
                              </p:par>
                            </p:childTnLst>
                          </p:cTn>
                        </p:par>
                        <p:par>
                          <p:cTn id="28" fill="hold" nodeType="afterGroup">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13">
                                            <p:txEl>
                                              <p:pRg st="3" end="3"/>
                                            </p:txEl>
                                          </p:spTgt>
                                        </p:tgtEl>
                                        <p:attrNameLst>
                                          <p:attrName>style.visibility</p:attrName>
                                        </p:attrNameLst>
                                      </p:cBhvr>
                                      <p:to>
                                        <p:strVal val="visible"/>
                                      </p:to>
                                    </p:set>
                                    <p:animEffect transition="in" filter="wipe(up)">
                                      <p:cBhvr>
                                        <p:cTn id="31" dur="500"/>
                                        <p:tgtEl>
                                          <p:spTgt spid="13">
                                            <p:txEl>
                                              <p:pRg st="3" end="3"/>
                                            </p:txEl>
                                          </p:spTgt>
                                        </p:tgtEl>
                                      </p:cBhvr>
                                    </p:animEffect>
                                  </p:childTnLst>
                                </p:cTn>
                              </p:par>
                            </p:childTnLst>
                          </p:cTn>
                        </p:par>
                        <p:par>
                          <p:cTn id="32" fill="hold" nodeType="afterGroup">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13">
                                            <p:txEl>
                                              <p:pRg st="4" end="4"/>
                                            </p:txEl>
                                          </p:spTgt>
                                        </p:tgtEl>
                                        <p:attrNameLst>
                                          <p:attrName>style.visibility</p:attrName>
                                        </p:attrNameLst>
                                      </p:cBhvr>
                                      <p:to>
                                        <p:strVal val="visible"/>
                                      </p:to>
                                    </p:set>
                                    <p:animEffect transition="in" filter="wipe(up)">
                                      <p:cBhvr>
                                        <p:cTn id="35" dur="500"/>
                                        <p:tgtEl>
                                          <p:spTgt spid="13">
                                            <p:txEl>
                                              <p:pRg st="4" end="4"/>
                                            </p:txEl>
                                          </p:spTgt>
                                        </p:tgtEl>
                                      </p:cBhvr>
                                    </p:animEffect>
                                  </p:childTnLst>
                                </p:cTn>
                              </p:par>
                            </p:childTnLst>
                          </p:cTn>
                        </p:par>
                        <p:par>
                          <p:cTn id="36" fill="hold" nodeType="afterGroup">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13">
                                            <p:txEl>
                                              <p:pRg st="5" end="5"/>
                                            </p:txEl>
                                          </p:spTgt>
                                        </p:tgtEl>
                                        <p:attrNameLst>
                                          <p:attrName>style.visibility</p:attrName>
                                        </p:attrNameLst>
                                      </p:cBhvr>
                                      <p:to>
                                        <p:strVal val="visible"/>
                                      </p:to>
                                    </p:set>
                                    <p:animEffect transition="in" filter="wipe(up)">
                                      <p:cBhvr>
                                        <p:cTn id="39" dur="500"/>
                                        <p:tgtEl>
                                          <p:spTgt spid="13">
                                            <p:txEl>
                                              <p:pRg st="5" end="5"/>
                                            </p:txEl>
                                          </p:spTgt>
                                        </p:tgtEl>
                                      </p:cBhvr>
                                    </p:animEffect>
                                  </p:childTnLst>
                                </p:cTn>
                              </p:par>
                            </p:childTnLst>
                          </p:cTn>
                        </p:par>
                        <p:par>
                          <p:cTn id="40" fill="hold" nodeType="afterGroup">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13">
                                            <p:txEl>
                                              <p:pRg st="6" end="6"/>
                                            </p:txEl>
                                          </p:spTgt>
                                        </p:tgtEl>
                                        <p:attrNameLst>
                                          <p:attrName>style.visibility</p:attrName>
                                        </p:attrNameLst>
                                      </p:cBhvr>
                                      <p:to>
                                        <p:strVal val="visible"/>
                                      </p:to>
                                    </p:set>
                                    <p:animEffect transition="in" filter="wipe(up)">
                                      <p:cBhvr>
                                        <p:cTn id="43" dur="500"/>
                                        <p:tgtEl>
                                          <p:spTgt spid="1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P spid="12" grpId="0" build="p"/>
      <p:bldP spid="1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15363"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15364"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endParaRPr lang="en-US" sz="4400" dirty="0">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9" name="Content Placeholder 2"/>
          <p:cNvSpPr txBox="1">
            <a:spLocks/>
          </p:cNvSpPr>
          <p:nvPr/>
        </p:nvSpPr>
        <p:spPr bwMode="auto">
          <a:xfrm>
            <a:off x="609600" y="17526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150000"/>
              </a:lnSpc>
              <a:buFont typeface="Arial" pitchFamily="34" charset="0"/>
              <a:buNone/>
            </a:pPr>
            <a:endParaRPr lang="ar-OM" sz="3200"/>
          </a:p>
        </p:txBody>
      </p:sp>
      <p:sp>
        <p:nvSpPr>
          <p:cNvPr id="10" name="Title 1"/>
          <p:cNvSpPr txBox="1">
            <a:spLocks/>
          </p:cNvSpPr>
          <p:nvPr/>
        </p:nvSpPr>
        <p:spPr bwMode="auto">
          <a:xfrm>
            <a:off x="304800" y="381000"/>
            <a:ext cx="7786688" cy="1143000"/>
          </a:xfrm>
          <a:prstGeom prst="rect">
            <a:avLst/>
          </a:prstGeom>
          <a:noFill/>
          <a:ln w="9525">
            <a:noFill/>
            <a:miter lim="800000"/>
            <a:headEnd/>
            <a:tailEnd/>
          </a:ln>
        </p:spPr>
        <p:txBody>
          <a:bodyPr anchor="ctr"/>
          <a:lstStyle/>
          <a:p>
            <a:pPr algn="ctr" rtl="0">
              <a:defRPr/>
            </a:pPr>
            <a:r>
              <a:rPr lang="ar-OM" sz="3600" dirty="0">
                <a:solidFill>
                  <a:schemeClr val="accent1">
                    <a:lumMod val="75000"/>
                  </a:schemeClr>
                </a:solidFill>
                <a:effectLst>
                  <a:outerShdw blurRad="50800" dist="38100" dir="16200000" rotWithShape="0">
                    <a:prstClr val="black">
                      <a:alpha val="40000"/>
                    </a:prstClr>
                  </a:outerShdw>
                </a:effectLst>
                <a:latin typeface="+mj-lt"/>
                <a:ea typeface="+mj-ea"/>
                <a:cs typeface="+mj-cs"/>
              </a:rPr>
              <a:t>إعداد وتأهيل المعلمين </a:t>
            </a:r>
          </a:p>
        </p:txBody>
      </p:sp>
      <p:sp>
        <p:nvSpPr>
          <p:cNvPr id="11" name="عنصر نائب للمحتوى 2"/>
          <p:cNvSpPr txBox="1">
            <a:spLocks/>
          </p:cNvSpPr>
          <p:nvPr/>
        </p:nvSpPr>
        <p:spPr bwMode="auto">
          <a:xfrm>
            <a:off x="762000" y="1905000"/>
            <a:ext cx="7786688" cy="4525963"/>
          </a:xfrm>
          <a:prstGeom prst="rect">
            <a:avLst/>
          </a:prstGeom>
          <a:noFill/>
          <a:ln w="9525">
            <a:noFill/>
            <a:miter lim="800000"/>
            <a:headEnd/>
            <a:tailEnd/>
          </a:ln>
        </p:spPr>
        <p:txBody>
          <a:bodyPr/>
          <a:lstStyle/>
          <a:p>
            <a:pPr marL="342900" indent="-342900" algn="just">
              <a:lnSpc>
                <a:spcPct val="150000"/>
              </a:lnSpc>
              <a:spcBef>
                <a:spcPct val="20000"/>
              </a:spcBef>
              <a:defRPr/>
            </a:pPr>
            <a:endParaRPr lang="ar-OM" sz="3200" dirty="0">
              <a:latin typeface="+mn-lt"/>
              <a:cs typeface="+mn-cs"/>
            </a:endParaRPr>
          </a:p>
        </p:txBody>
      </p:sp>
      <p:sp>
        <p:nvSpPr>
          <p:cNvPr id="12" name="Content Placeholder 2"/>
          <p:cNvSpPr txBox="1">
            <a:spLocks/>
          </p:cNvSpPr>
          <p:nvPr/>
        </p:nvSpPr>
        <p:spPr bwMode="auto">
          <a:xfrm>
            <a:off x="914400" y="2057400"/>
            <a:ext cx="7786688" cy="4525963"/>
          </a:xfrm>
          <a:prstGeom prst="rect">
            <a:avLst/>
          </a:prstGeom>
          <a:noFill/>
          <a:ln w="9525">
            <a:noFill/>
            <a:miter lim="800000"/>
            <a:headEnd/>
            <a:tailEnd/>
          </a:ln>
        </p:spPr>
        <p:txBody>
          <a:bodyPr/>
          <a:lstStyle/>
          <a:p>
            <a:pPr marL="342900" indent="-342900">
              <a:spcBef>
                <a:spcPct val="20000"/>
              </a:spcBef>
              <a:defRPr/>
            </a:pPr>
            <a:endParaRPr lang="ar-OM" sz="3200" dirty="0">
              <a:latin typeface="+mn-lt"/>
              <a:cs typeface="+mn-cs"/>
            </a:endParaRPr>
          </a:p>
        </p:txBody>
      </p:sp>
      <p:sp>
        <p:nvSpPr>
          <p:cNvPr id="14" name="Content Placeholder 2"/>
          <p:cNvSpPr txBox="1">
            <a:spLocks/>
          </p:cNvSpPr>
          <p:nvPr/>
        </p:nvSpPr>
        <p:spPr bwMode="auto">
          <a:xfrm>
            <a:off x="762000" y="1524000"/>
            <a:ext cx="7786688" cy="4525963"/>
          </a:xfrm>
          <a:prstGeom prst="rect">
            <a:avLst/>
          </a:prstGeom>
          <a:noFill/>
          <a:ln w="9525">
            <a:noFill/>
            <a:miter lim="800000"/>
            <a:headEnd/>
            <a:tailEnd/>
          </a:ln>
        </p:spPr>
        <p:txBody>
          <a:bodyPr rtlCol="1">
            <a:normAutofit fontScale="85000" lnSpcReduction="20000"/>
          </a:bodyPr>
          <a:lstStyle/>
          <a:p>
            <a:pPr marL="342900" indent="-342900" algn="justLow" fontAlgn="auto">
              <a:spcBef>
                <a:spcPct val="20000"/>
              </a:spcBef>
              <a:spcAft>
                <a:spcPts val="0"/>
              </a:spcAft>
              <a:buFont typeface="Arial" pitchFamily="34" charset="0"/>
              <a:buChar char="•"/>
              <a:defRPr/>
            </a:pPr>
            <a:r>
              <a:rPr lang="ar-OM" sz="3200" dirty="0">
                <a:latin typeface="+mn-lt"/>
                <a:cs typeface="+mn-cs"/>
              </a:rPr>
              <a:t>عدم  رغبة  نسبة من المعلمين بالتدريس.</a:t>
            </a:r>
          </a:p>
          <a:p>
            <a:pPr marL="342900" indent="-342900" algn="justLow" fontAlgn="auto">
              <a:spcBef>
                <a:spcPct val="20000"/>
              </a:spcBef>
              <a:spcAft>
                <a:spcPts val="0"/>
              </a:spcAft>
              <a:buFont typeface="Arial" pitchFamily="34" charset="0"/>
              <a:buChar char="•"/>
              <a:defRPr/>
            </a:pPr>
            <a:r>
              <a:rPr lang="ar-OM" sz="3200" dirty="0">
                <a:latin typeface="+mn-lt"/>
                <a:cs typeface="+mn-cs"/>
              </a:rPr>
              <a:t>تدني مستوى الممارسات المتعلقة بتوظيف واختبار المعلمين.</a:t>
            </a:r>
          </a:p>
          <a:p>
            <a:pPr marL="342900" indent="-342900" algn="justLow" fontAlgn="auto">
              <a:spcBef>
                <a:spcPct val="20000"/>
              </a:spcBef>
              <a:spcAft>
                <a:spcPts val="0"/>
              </a:spcAft>
              <a:buFont typeface="Arial" pitchFamily="34" charset="0"/>
              <a:buChar char="•"/>
              <a:defRPr/>
            </a:pPr>
            <a:r>
              <a:rPr lang="ar-OM" sz="3200" dirty="0">
                <a:latin typeface="+mn-lt"/>
                <a:cs typeface="+mn-cs"/>
              </a:rPr>
              <a:t>فرض الأمر الواقع على وزارة التربية والتعليم لتوظيف الباحثين عن عمل من مخرجات كليات هي ليست بالمستوى المطلوب خاصة تلك الكليات من خارج السلطنة. </a:t>
            </a:r>
          </a:p>
          <a:p>
            <a:pPr marL="342900" indent="-342900" algn="justLow" fontAlgn="auto">
              <a:spcBef>
                <a:spcPct val="20000"/>
              </a:spcBef>
              <a:spcAft>
                <a:spcPts val="0"/>
              </a:spcAft>
              <a:buFont typeface="Arial" pitchFamily="34" charset="0"/>
              <a:buChar char="•"/>
              <a:defRPr/>
            </a:pPr>
            <a:r>
              <a:rPr lang="ar-OM" sz="3200" dirty="0">
                <a:latin typeface="+mn-lt"/>
                <a:cs typeface="+mn-cs"/>
              </a:rPr>
              <a:t>قلة فرص التأهيل المتوفرة.</a:t>
            </a:r>
          </a:p>
          <a:p>
            <a:pPr marL="342900" indent="-342900" algn="justLow" fontAlgn="auto">
              <a:spcBef>
                <a:spcPct val="20000"/>
              </a:spcBef>
              <a:spcAft>
                <a:spcPts val="0"/>
              </a:spcAft>
              <a:buFont typeface="Arial" pitchFamily="34" charset="0"/>
              <a:buChar char="•"/>
              <a:defRPr/>
            </a:pPr>
            <a:r>
              <a:rPr lang="ar-OM" sz="3200" dirty="0">
                <a:latin typeface="+mn-lt"/>
                <a:cs typeface="+mn-cs"/>
              </a:rPr>
              <a:t>قلة متابعة الجهة المعنية للمعلمين خلال فترة دراستهم تؤدى إلى انخفاض جودة وكفاءة المدرسين.</a:t>
            </a:r>
          </a:p>
          <a:p>
            <a:pPr marL="342900" indent="-342900" algn="justLow" fontAlgn="auto">
              <a:spcBef>
                <a:spcPct val="20000"/>
              </a:spcBef>
              <a:spcAft>
                <a:spcPts val="0"/>
              </a:spcAft>
              <a:buFont typeface="Arial" pitchFamily="34" charset="0"/>
              <a:buChar char="•"/>
              <a:defRPr/>
            </a:pPr>
            <a:r>
              <a:rPr lang="ar-OM" sz="3200" dirty="0">
                <a:latin typeface="+mn-lt"/>
                <a:cs typeface="+mn-cs"/>
              </a:rPr>
              <a:t>عزوف  لدى نسبة من المعلمين  للالتحاق بالجامعات الأجنبية لتكملة دراساتهم العليا. </a:t>
            </a:r>
          </a:p>
          <a:p>
            <a:pPr marL="342900" indent="-342900" algn="justLow" fontAlgn="auto">
              <a:spcBef>
                <a:spcPct val="20000"/>
              </a:spcBef>
              <a:spcAft>
                <a:spcPts val="0"/>
              </a:spcAft>
              <a:buFont typeface="Arial" pitchFamily="34" charset="0"/>
              <a:buChar char="•"/>
              <a:defRPr/>
            </a:pPr>
            <a:r>
              <a:rPr lang="ar-OM" sz="3200" dirty="0">
                <a:latin typeface="+mn-lt"/>
                <a:cs typeface="+mn-cs"/>
              </a:rPr>
              <a:t>الأعباء الإدارية التي يقوم </a:t>
            </a:r>
            <a:r>
              <a:rPr lang="ar-OM" sz="3200" dirty="0" err="1">
                <a:latin typeface="+mn-lt"/>
                <a:cs typeface="+mn-cs"/>
              </a:rPr>
              <a:t>بها</a:t>
            </a:r>
            <a:r>
              <a:rPr lang="ar-OM" sz="3200" dirty="0">
                <a:latin typeface="+mn-lt"/>
                <a:cs typeface="+mn-cs"/>
              </a:rPr>
              <a:t> المعلم إضافة إلى عمله.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nodeType="afterGroup">
                            <p:stCondLst>
                              <p:cond delay="1000"/>
                            </p:stCondLst>
                            <p:childTnLst>
                              <p:par>
                                <p:cTn id="13" presetID="22" presetClass="entr" presetSubtype="2" fill="hold" grpId="0" nodeType="afterEffect" nodePh="1">
                                  <p:stCondLst>
                                    <p:cond delay="0"/>
                                  </p:stCondLst>
                                  <p:endCondLst>
                                    <p:cond evt="begin" delay="0">
                                      <p:tn val="13"/>
                                    </p:cond>
                                  </p:end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wipe(right)">
                                      <p:cBhvr>
                                        <p:cTn id="15" dur="500"/>
                                        <p:tgtEl>
                                          <p:spTgt spid="12">
                                            <p:txEl>
                                              <p:pRg st="0" end="0"/>
                                            </p:txEl>
                                          </p:spTgt>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4">
                                            <p:txEl>
                                              <p:pRg st="0" end="0"/>
                                            </p:txEl>
                                          </p:spTgt>
                                        </p:tgtEl>
                                        <p:attrNameLst>
                                          <p:attrName>style.visibility</p:attrName>
                                        </p:attrNameLst>
                                      </p:cBhvr>
                                      <p:to>
                                        <p:strVal val="visible"/>
                                      </p:to>
                                    </p:set>
                                    <p:animEffect transition="in" filter="wipe(down)">
                                      <p:cBhvr>
                                        <p:cTn id="19" dur="500"/>
                                        <p:tgtEl>
                                          <p:spTgt spid="14">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4">
                                            <p:txEl>
                                              <p:pRg st="1" end="1"/>
                                            </p:txEl>
                                          </p:spTgt>
                                        </p:tgtEl>
                                        <p:attrNameLst>
                                          <p:attrName>style.visibility</p:attrName>
                                        </p:attrNameLst>
                                      </p:cBhvr>
                                      <p:to>
                                        <p:strVal val="visible"/>
                                      </p:to>
                                    </p:set>
                                    <p:animEffect transition="in" filter="wipe(down)">
                                      <p:cBhvr>
                                        <p:cTn id="24" dur="500"/>
                                        <p:tgtEl>
                                          <p:spTgt spid="14">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4">
                                            <p:txEl>
                                              <p:pRg st="2" end="2"/>
                                            </p:txEl>
                                          </p:spTgt>
                                        </p:tgtEl>
                                        <p:attrNameLst>
                                          <p:attrName>style.visibility</p:attrName>
                                        </p:attrNameLst>
                                      </p:cBhvr>
                                      <p:to>
                                        <p:strVal val="visible"/>
                                      </p:to>
                                    </p:set>
                                    <p:animEffect transition="in" filter="wipe(down)">
                                      <p:cBhvr>
                                        <p:cTn id="29" dur="500"/>
                                        <p:tgtEl>
                                          <p:spTgt spid="14">
                                            <p:txEl>
                                              <p:pRg st="2" end="2"/>
                                            </p:txEl>
                                          </p:spTgt>
                                        </p:tgtEl>
                                      </p:cBhvr>
                                    </p:animEffect>
                                  </p:childTnLst>
                                </p:cTn>
                              </p:par>
                            </p:childTnLst>
                          </p:cTn>
                        </p:par>
                        <p:par>
                          <p:cTn id="30" fill="hold" nodeType="afterGroup">
                            <p:stCondLst>
                              <p:cond delay="500"/>
                            </p:stCondLst>
                            <p:childTnLst>
                              <p:par>
                                <p:cTn id="31" presetID="22" presetClass="entr" presetSubtype="4" fill="hold" grpId="0" nodeType="afterEffect">
                                  <p:stCondLst>
                                    <p:cond delay="0"/>
                                  </p:stCondLst>
                                  <p:childTnLst>
                                    <p:set>
                                      <p:cBhvr>
                                        <p:cTn id="32" dur="1" fill="hold">
                                          <p:stCondLst>
                                            <p:cond delay="0"/>
                                          </p:stCondLst>
                                        </p:cTn>
                                        <p:tgtEl>
                                          <p:spTgt spid="14">
                                            <p:txEl>
                                              <p:pRg st="3" end="3"/>
                                            </p:txEl>
                                          </p:spTgt>
                                        </p:tgtEl>
                                        <p:attrNameLst>
                                          <p:attrName>style.visibility</p:attrName>
                                        </p:attrNameLst>
                                      </p:cBhvr>
                                      <p:to>
                                        <p:strVal val="visible"/>
                                      </p:to>
                                    </p:set>
                                    <p:animEffect transition="in" filter="wipe(down)">
                                      <p:cBhvr>
                                        <p:cTn id="33" dur="500"/>
                                        <p:tgtEl>
                                          <p:spTgt spid="14">
                                            <p:txEl>
                                              <p:pRg st="3" end="3"/>
                                            </p:txEl>
                                          </p:spTgt>
                                        </p:tgtEl>
                                      </p:cBhvr>
                                    </p:animEffect>
                                  </p:childTnLst>
                                </p:cTn>
                              </p:par>
                            </p:childTnLst>
                          </p:cTn>
                        </p:par>
                        <p:par>
                          <p:cTn id="34" fill="hold" nodeType="afterGroup">
                            <p:stCondLst>
                              <p:cond delay="1000"/>
                            </p:stCondLst>
                            <p:childTnLst>
                              <p:par>
                                <p:cTn id="35" presetID="22" presetClass="entr" presetSubtype="4" fill="hold" grpId="0" nodeType="afterEffect">
                                  <p:stCondLst>
                                    <p:cond delay="0"/>
                                  </p:stCondLst>
                                  <p:childTnLst>
                                    <p:set>
                                      <p:cBhvr>
                                        <p:cTn id="36" dur="1" fill="hold">
                                          <p:stCondLst>
                                            <p:cond delay="0"/>
                                          </p:stCondLst>
                                        </p:cTn>
                                        <p:tgtEl>
                                          <p:spTgt spid="14">
                                            <p:txEl>
                                              <p:pRg st="4" end="4"/>
                                            </p:txEl>
                                          </p:spTgt>
                                        </p:tgtEl>
                                        <p:attrNameLst>
                                          <p:attrName>style.visibility</p:attrName>
                                        </p:attrNameLst>
                                      </p:cBhvr>
                                      <p:to>
                                        <p:strVal val="visible"/>
                                      </p:to>
                                    </p:set>
                                    <p:animEffect transition="in" filter="wipe(down)">
                                      <p:cBhvr>
                                        <p:cTn id="37" dur="500"/>
                                        <p:tgtEl>
                                          <p:spTgt spid="14">
                                            <p:txEl>
                                              <p:pRg st="4" end="4"/>
                                            </p:txEl>
                                          </p:spTgt>
                                        </p:tgtEl>
                                      </p:cBhvr>
                                    </p:animEffect>
                                  </p:childTnLst>
                                </p:cTn>
                              </p:par>
                            </p:childTnLst>
                          </p:cTn>
                        </p:par>
                        <p:par>
                          <p:cTn id="38" fill="hold" nodeType="afterGroup">
                            <p:stCondLst>
                              <p:cond delay="1500"/>
                            </p:stCondLst>
                            <p:childTnLst>
                              <p:par>
                                <p:cTn id="39" presetID="22" presetClass="entr" presetSubtype="4" fill="hold" grpId="0" nodeType="afterEffect">
                                  <p:stCondLst>
                                    <p:cond delay="0"/>
                                  </p:stCondLst>
                                  <p:childTnLst>
                                    <p:set>
                                      <p:cBhvr>
                                        <p:cTn id="40" dur="1" fill="hold">
                                          <p:stCondLst>
                                            <p:cond delay="0"/>
                                          </p:stCondLst>
                                        </p:cTn>
                                        <p:tgtEl>
                                          <p:spTgt spid="14">
                                            <p:txEl>
                                              <p:pRg st="5" end="5"/>
                                            </p:txEl>
                                          </p:spTgt>
                                        </p:tgtEl>
                                        <p:attrNameLst>
                                          <p:attrName>style.visibility</p:attrName>
                                        </p:attrNameLst>
                                      </p:cBhvr>
                                      <p:to>
                                        <p:strVal val="visible"/>
                                      </p:to>
                                    </p:set>
                                    <p:animEffect transition="in" filter="wipe(down)">
                                      <p:cBhvr>
                                        <p:cTn id="41" dur="500"/>
                                        <p:tgtEl>
                                          <p:spTgt spid="14">
                                            <p:txEl>
                                              <p:pRg st="5" end="5"/>
                                            </p:txEl>
                                          </p:spTgt>
                                        </p:tgtEl>
                                      </p:cBhvr>
                                    </p:animEffect>
                                  </p:childTnLst>
                                </p:cTn>
                              </p:par>
                            </p:childTnLst>
                          </p:cTn>
                        </p:par>
                        <p:par>
                          <p:cTn id="42" fill="hold" nodeType="afterGroup">
                            <p:stCondLst>
                              <p:cond delay="2000"/>
                            </p:stCondLst>
                            <p:childTnLst>
                              <p:par>
                                <p:cTn id="43" presetID="22" presetClass="entr" presetSubtype="4" fill="hold" grpId="0" nodeType="afterEffect">
                                  <p:stCondLst>
                                    <p:cond delay="0"/>
                                  </p:stCondLst>
                                  <p:childTnLst>
                                    <p:set>
                                      <p:cBhvr>
                                        <p:cTn id="44" dur="1" fill="hold">
                                          <p:stCondLst>
                                            <p:cond delay="0"/>
                                          </p:stCondLst>
                                        </p:cTn>
                                        <p:tgtEl>
                                          <p:spTgt spid="14">
                                            <p:txEl>
                                              <p:pRg st="6" end="6"/>
                                            </p:txEl>
                                          </p:spTgt>
                                        </p:tgtEl>
                                        <p:attrNameLst>
                                          <p:attrName>style.visibility</p:attrName>
                                        </p:attrNameLst>
                                      </p:cBhvr>
                                      <p:to>
                                        <p:strVal val="visible"/>
                                      </p:to>
                                    </p:set>
                                    <p:animEffect transition="in" filter="wipe(down)">
                                      <p:cBhvr>
                                        <p:cTn id="45" dur="500"/>
                                        <p:tgtEl>
                                          <p:spTgt spid="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P spid="12" grpId="0" build="p"/>
      <p:bldP spid="1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16387"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16388"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endParaRPr lang="en-US" sz="4400" dirty="0">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9" name="Content Placeholder 2"/>
          <p:cNvSpPr txBox="1">
            <a:spLocks/>
          </p:cNvSpPr>
          <p:nvPr/>
        </p:nvSpPr>
        <p:spPr bwMode="auto">
          <a:xfrm>
            <a:off x="609600" y="17526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150000"/>
              </a:lnSpc>
              <a:buFont typeface="Arial" pitchFamily="34" charset="0"/>
              <a:buNone/>
            </a:pPr>
            <a:endParaRPr lang="ar-OM" sz="3200"/>
          </a:p>
        </p:txBody>
      </p:sp>
      <p:sp>
        <p:nvSpPr>
          <p:cNvPr id="10" name="Title 1"/>
          <p:cNvSpPr txBox="1">
            <a:spLocks/>
          </p:cNvSpPr>
          <p:nvPr/>
        </p:nvSpPr>
        <p:spPr bwMode="auto">
          <a:xfrm>
            <a:off x="304800" y="457200"/>
            <a:ext cx="7786688" cy="1143000"/>
          </a:xfrm>
          <a:prstGeom prst="rect">
            <a:avLst/>
          </a:prstGeom>
          <a:noFill/>
          <a:ln w="9525">
            <a:noFill/>
            <a:miter lim="800000"/>
            <a:headEnd/>
            <a:tailEnd/>
          </a:ln>
        </p:spPr>
        <p:txBody>
          <a:bodyPr anchor="ctr"/>
          <a:lstStyle/>
          <a:p>
            <a:pPr algn="ctr" rtl="0">
              <a:defRPr/>
            </a:pPr>
            <a:r>
              <a:rPr lang="ar-OM" sz="3600" dirty="0">
                <a:solidFill>
                  <a:schemeClr val="accent1">
                    <a:lumMod val="75000"/>
                  </a:schemeClr>
                </a:solidFill>
                <a:effectLst>
                  <a:outerShdw blurRad="50800" dist="38100" dir="16200000" rotWithShape="0">
                    <a:prstClr val="black">
                      <a:alpha val="40000"/>
                    </a:prstClr>
                  </a:outerShdw>
                </a:effectLst>
                <a:latin typeface="+mj-lt"/>
                <a:ea typeface="+mj-ea"/>
                <a:cs typeface="+mj-cs"/>
              </a:rPr>
              <a:t>نظام الإشراف التربوي </a:t>
            </a:r>
          </a:p>
        </p:txBody>
      </p:sp>
      <p:sp>
        <p:nvSpPr>
          <p:cNvPr id="11" name="عنصر نائب للمحتوى 2"/>
          <p:cNvSpPr txBox="1">
            <a:spLocks/>
          </p:cNvSpPr>
          <p:nvPr/>
        </p:nvSpPr>
        <p:spPr bwMode="auto">
          <a:xfrm>
            <a:off x="762000" y="1905000"/>
            <a:ext cx="7786688" cy="4525963"/>
          </a:xfrm>
          <a:prstGeom prst="rect">
            <a:avLst/>
          </a:prstGeom>
          <a:noFill/>
          <a:ln w="9525">
            <a:noFill/>
            <a:miter lim="800000"/>
            <a:headEnd/>
            <a:tailEnd/>
          </a:ln>
        </p:spPr>
        <p:txBody>
          <a:bodyPr/>
          <a:lstStyle/>
          <a:p>
            <a:pPr marL="342900" indent="-342900" algn="just">
              <a:lnSpc>
                <a:spcPct val="150000"/>
              </a:lnSpc>
              <a:spcBef>
                <a:spcPct val="20000"/>
              </a:spcBef>
              <a:defRPr/>
            </a:pPr>
            <a:endParaRPr lang="ar-OM" sz="3200" dirty="0">
              <a:latin typeface="+mn-lt"/>
              <a:cs typeface="+mn-cs"/>
            </a:endParaRPr>
          </a:p>
        </p:txBody>
      </p:sp>
      <p:sp>
        <p:nvSpPr>
          <p:cNvPr id="12" name="Content Placeholder 2"/>
          <p:cNvSpPr txBox="1">
            <a:spLocks/>
          </p:cNvSpPr>
          <p:nvPr/>
        </p:nvSpPr>
        <p:spPr bwMode="auto">
          <a:xfrm>
            <a:off x="914400" y="2057400"/>
            <a:ext cx="7786688" cy="4525963"/>
          </a:xfrm>
          <a:prstGeom prst="rect">
            <a:avLst/>
          </a:prstGeom>
          <a:noFill/>
          <a:ln w="9525">
            <a:noFill/>
            <a:miter lim="800000"/>
            <a:headEnd/>
            <a:tailEnd/>
          </a:ln>
        </p:spPr>
        <p:txBody>
          <a:bodyPr/>
          <a:lstStyle/>
          <a:p>
            <a:pPr marL="342900" indent="-342900">
              <a:spcBef>
                <a:spcPct val="20000"/>
              </a:spcBef>
              <a:defRPr/>
            </a:pPr>
            <a:endParaRPr lang="ar-OM" sz="3200" dirty="0">
              <a:latin typeface="+mn-lt"/>
              <a:cs typeface="+mn-cs"/>
            </a:endParaRPr>
          </a:p>
        </p:txBody>
      </p:sp>
      <p:sp>
        <p:nvSpPr>
          <p:cNvPr id="14" name="Content Placeholder 2"/>
          <p:cNvSpPr txBox="1">
            <a:spLocks/>
          </p:cNvSpPr>
          <p:nvPr/>
        </p:nvSpPr>
        <p:spPr bwMode="auto">
          <a:xfrm>
            <a:off x="762000" y="1524000"/>
            <a:ext cx="7786688" cy="4525963"/>
          </a:xfrm>
          <a:prstGeom prst="rect">
            <a:avLst/>
          </a:prstGeom>
          <a:noFill/>
          <a:ln w="9525">
            <a:noFill/>
            <a:miter lim="800000"/>
            <a:headEnd/>
            <a:tailEnd/>
          </a:ln>
        </p:spPr>
        <p:txBody>
          <a:bodyPr rtlCol="1">
            <a:normAutofit/>
          </a:bodyPr>
          <a:lstStyle/>
          <a:p>
            <a:pPr marL="342900" indent="-342900" fontAlgn="auto">
              <a:spcBef>
                <a:spcPct val="20000"/>
              </a:spcBef>
              <a:spcAft>
                <a:spcPts val="0"/>
              </a:spcAft>
              <a:buFont typeface="Arial" pitchFamily="34" charset="0"/>
              <a:buChar char="•"/>
              <a:defRPr/>
            </a:pPr>
            <a:endParaRPr lang="ar-OM" sz="3200" dirty="0">
              <a:latin typeface="+mn-lt"/>
              <a:cs typeface="+mn-cs"/>
            </a:endParaRPr>
          </a:p>
        </p:txBody>
      </p:sp>
      <p:sp>
        <p:nvSpPr>
          <p:cNvPr id="13" name="Content Placeholder 2"/>
          <p:cNvSpPr txBox="1">
            <a:spLocks/>
          </p:cNvSpPr>
          <p:nvPr/>
        </p:nvSpPr>
        <p:spPr bwMode="auto">
          <a:xfrm>
            <a:off x="1066800" y="1828800"/>
            <a:ext cx="7786688" cy="4906963"/>
          </a:xfrm>
          <a:prstGeom prst="rect">
            <a:avLst/>
          </a:prstGeom>
          <a:noFill/>
          <a:ln w="9525">
            <a:noFill/>
            <a:miter lim="800000"/>
            <a:headEnd/>
            <a:tailEnd/>
          </a:ln>
        </p:spPr>
        <p:txBody>
          <a:bodyPr/>
          <a:lstStyle/>
          <a:p>
            <a:pPr marL="457200" indent="-288000">
              <a:lnSpc>
                <a:spcPct val="150000"/>
              </a:lnSpc>
              <a:buFont typeface="Arial" pitchFamily="34" charset="0"/>
              <a:buChar char="•"/>
              <a:defRPr/>
            </a:pPr>
            <a:r>
              <a:rPr lang="ar-OM" sz="2800" dirty="0"/>
              <a:t>قلة كفاءة نظام الإشراف التربوي. </a:t>
            </a:r>
          </a:p>
          <a:p>
            <a:pPr marL="457200" indent="-288000">
              <a:lnSpc>
                <a:spcPct val="150000"/>
              </a:lnSpc>
              <a:buFont typeface="Arial" pitchFamily="34" charset="0"/>
              <a:buChar char="•"/>
              <a:defRPr/>
            </a:pPr>
            <a:r>
              <a:rPr lang="ar-OM" sz="2800" dirty="0"/>
              <a:t>قلة كفاءة بعض المشرفين التربويين لقلة خبرة البعض منهم .</a:t>
            </a:r>
            <a:endParaRPr lang="en-US" sz="2800" dirty="0"/>
          </a:p>
          <a:p>
            <a:pPr marL="457200" indent="-288000">
              <a:lnSpc>
                <a:spcPct val="150000"/>
              </a:lnSpc>
              <a:buFont typeface="Arial" pitchFamily="34" charset="0"/>
              <a:buChar char="•"/>
              <a:defRPr/>
            </a:pPr>
            <a:r>
              <a:rPr lang="ar-OM" sz="2800" dirty="0"/>
              <a:t>عدم اطلاع بعض المشرفين على الوصف الوظيفي.</a:t>
            </a:r>
            <a:endParaRPr lang="en-US" sz="2800" dirty="0"/>
          </a:p>
          <a:p>
            <a:pPr marL="457200" indent="-288000">
              <a:lnSpc>
                <a:spcPct val="150000"/>
              </a:lnSpc>
              <a:buFont typeface="Arial" pitchFamily="34" charset="0"/>
              <a:buChar char="•"/>
              <a:defRPr/>
            </a:pPr>
            <a:r>
              <a:rPr lang="ar-OM" sz="2800" dirty="0"/>
              <a:t>الأعباء الكثيرة الملقاة على عاتقهم. </a:t>
            </a:r>
            <a:endParaRPr lang="en-US" sz="2800" dirty="0"/>
          </a:p>
          <a:p>
            <a:pPr marL="457200" indent="-288000">
              <a:lnSpc>
                <a:spcPct val="150000"/>
              </a:lnSpc>
              <a:buFont typeface="Arial" pitchFamily="34" charset="0"/>
              <a:buChar char="•"/>
              <a:defRPr/>
            </a:pPr>
            <a:r>
              <a:rPr lang="ar-OM" sz="2800" dirty="0"/>
              <a:t>استمارة التقييم التي يستخدمها المشرفون تحتاج الى مراجعة وتطوير. </a:t>
            </a:r>
            <a:endParaRPr lang="en-US" sz="2800" dirty="0"/>
          </a:p>
          <a:p>
            <a:pPr marL="342900" indent="-342900" algn="l" rtl="0">
              <a:spcBef>
                <a:spcPct val="20000"/>
              </a:spcBef>
              <a:buFont typeface="Arial" pitchFamily="34" charset="0"/>
              <a:buChar char="•"/>
              <a:defRPr/>
            </a:pPr>
            <a:endParaRPr lang="ar-OM" sz="3200"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nodeType="afterGroup">
                            <p:stCondLst>
                              <p:cond delay="1000"/>
                            </p:stCondLst>
                            <p:childTnLst>
                              <p:par>
                                <p:cTn id="13" presetID="22" presetClass="entr" presetSubtype="2" fill="hold" grpId="0" nodeType="afterEffect" nodePh="1">
                                  <p:stCondLst>
                                    <p:cond delay="0"/>
                                  </p:stCondLst>
                                  <p:endCondLst>
                                    <p:cond evt="begin" delay="0">
                                      <p:tn val="13"/>
                                    </p:cond>
                                  </p:end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wipe(right)">
                                      <p:cBhvr>
                                        <p:cTn id="15" dur="500"/>
                                        <p:tgtEl>
                                          <p:spTgt spid="12">
                                            <p:txEl>
                                              <p:pRg st="0" end="0"/>
                                            </p:txEl>
                                          </p:spTgt>
                                        </p:tgtEl>
                                      </p:cBhvr>
                                    </p:animEffect>
                                  </p:childTnLst>
                                </p:cTn>
                              </p:par>
                            </p:childTnLst>
                          </p:cTn>
                        </p:par>
                        <p:par>
                          <p:cTn id="16" fill="hold" nodeType="afterGroup">
                            <p:stCondLst>
                              <p:cond delay="1500"/>
                            </p:stCondLst>
                            <p:childTnLst>
                              <p:par>
                                <p:cTn id="17" presetID="22" presetClass="entr" presetSubtype="4" fill="hold" grpId="0" nodeType="afterEffect" nodePh="1">
                                  <p:stCondLst>
                                    <p:cond delay="0"/>
                                  </p:stCondLst>
                                  <p:endCondLst>
                                    <p:cond evt="begin" delay="0">
                                      <p:tn val="17"/>
                                    </p:cond>
                                  </p:endCondLst>
                                  <p:childTnLst>
                                    <p:set>
                                      <p:cBhvr>
                                        <p:cTn id="18" dur="1" fill="hold">
                                          <p:stCondLst>
                                            <p:cond delay="0"/>
                                          </p:stCondLst>
                                        </p:cTn>
                                        <p:tgtEl>
                                          <p:spTgt spid="14">
                                            <p:txEl>
                                              <p:pRg st="0" end="0"/>
                                            </p:txEl>
                                          </p:spTgt>
                                        </p:tgtEl>
                                        <p:attrNameLst>
                                          <p:attrName>style.visibility</p:attrName>
                                        </p:attrNameLst>
                                      </p:cBhvr>
                                      <p:to>
                                        <p:strVal val="visible"/>
                                      </p:to>
                                    </p:set>
                                    <p:animEffect transition="in" filter="wipe(down)">
                                      <p:cBhvr>
                                        <p:cTn id="19" dur="500"/>
                                        <p:tgtEl>
                                          <p:spTgt spid="14">
                                            <p:txEl>
                                              <p:pRg st="0" end="0"/>
                                            </p:txEl>
                                          </p:spTgt>
                                        </p:tgtEl>
                                      </p:cBhvr>
                                    </p:animEffect>
                                  </p:childTnLst>
                                </p:cTn>
                              </p:par>
                            </p:childTnLst>
                          </p:cTn>
                        </p:par>
                        <p:par>
                          <p:cTn id="20" fill="hold" nodeType="afterGroup">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wipe(right)">
                                      <p:cBhvr>
                                        <p:cTn id="23" dur="500"/>
                                        <p:tgtEl>
                                          <p:spTgt spid="13">
                                            <p:txEl>
                                              <p:pRg st="0" end="0"/>
                                            </p:txEl>
                                          </p:spTgt>
                                        </p:tgtEl>
                                      </p:cBhvr>
                                    </p:animEffect>
                                  </p:childTnLst>
                                </p:cTn>
                              </p:par>
                            </p:childTnLst>
                          </p:cTn>
                        </p:par>
                        <p:par>
                          <p:cTn id="24" fill="hold" nodeType="afterGroup">
                            <p:stCondLst>
                              <p:cond delay="2500"/>
                            </p:stCondLst>
                            <p:childTnLst>
                              <p:par>
                                <p:cTn id="25" presetID="22" presetClass="entr" presetSubtype="2" fill="hold" grpId="0" nodeType="afterEffect">
                                  <p:stCondLst>
                                    <p:cond delay="0"/>
                                  </p:stCondLst>
                                  <p:childTnLst>
                                    <p:set>
                                      <p:cBhvr>
                                        <p:cTn id="26" dur="1" fill="hold">
                                          <p:stCondLst>
                                            <p:cond delay="0"/>
                                          </p:stCondLst>
                                        </p:cTn>
                                        <p:tgtEl>
                                          <p:spTgt spid="13">
                                            <p:txEl>
                                              <p:pRg st="1" end="1"/>
                                            </p:txEl>
                                          </p:spTgt>
                                        </p:tgtEl>
                                        <p:attrNameLst>
                                          <p:attrName>style.visibility</p:attrName>
                                        </p:attrNameLst>
                                      </p:cBhvr>
                                      <p:to>
                                        <p:strVal val="visible"/>
                                      </p:to>
                                    </p:set>
                                    <p:animEffect transition="in" filter="wipe(right)">
                                      <p:cBhvr>
                                        <p:cTn id="27" dur="500"/>
                                        <p:tgtEl>
                                          <p:spTgt spid="13">
                                            <p:txEl>
                                              <p:pRg st="1" end="1"/>
                                            </p:txEl>
                                          </p:spTgt>
                                        </p:tgtEl>
                                      </p:cBhvr>
                                    </p:animEffect>
                                  </p:childTnLst>
                                </p:cTn>
                              </p:par>
                            </p:childTnLst>
                          </p:cTn>
                        </p:par>
                        <p:par>
                          <p:cTn id="28" fill="hold" nodeType="afterGroup">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13">
                                            <p:txEl>
                                              <p:pRg st="2" end="2"/>
                                            </p:txEl>
                                          </p:spTgt>
                                        </p:tgtEl>
                                        <p:attrNameLst>
                                          <p:attrName>style.visibility</p:attrName>
                                        </p:attrNameLst>
                                      </p:cBhvr>
                                      <p:to>
                                        <p:strVal val="visible"/>
                                      </p:to>
                                    </p:set>
                                    <p:animEffect transition="in" filter="wipe(right)">
                                      <p:cBhvr>
                                        <p:cTn id="31" dur="500"/>
                                        <p:tgtEl>
                                          <p:spTgt spid="13">
                                            <p:txEl>
                                              <p:pRg st="2" end="2"/>
                                            </p:txEl>
                                          </p:spTgt>
                                        </p:tgtEl>
                                      </p:cBhvr>
                                    </p:animEffect>
                                  </p:childTnLst>
                                </p:cTn>
                              </p:par>
                            </p:childTnLst>
                          </p:cTn>
                        </p:par>
                        <p:par>
                          <p:cTn id="32" fill="hold" nodeType="afterGroup">
                            <p:stCondLst>
                              <p:cond delay="3500"/>
                            </p:stCondLst>
                            <p:childTnLst>
                              <p:par>
                                <p:cTn id="33" presetID="22" presetClass="entr" presetSubtype="2" fill="hold" grpId="0" nodeType="afterEffect">
                                  <p:stCondLst>
                                    <p:cond delay="0"/>
                                  </p:stCondLst>
                                  <p:childTnLst>
                                    <p:set>
                                      <p:cBhvr>
                                        <p:cTn id="34" dur="1" fill="hold">
                                          <p:stCondLst>
                                            <p:cond delay="0"/>
                                          </p:stCondLst>
                                        </p:cTn>
                                        <p:tgtEl>
                                          <p:spTgt spid="13">
                                            <p:txEl>
                                              <p:pRg st="3" end="3"/>
                                            </p:txEl>
                                          </p:spTgt>
                                        </p:tgtEl>
                                        <p:attrNameLst>
                                          <p:attrName>style.visibility</p:attrName>
                                        </p:attrNameLst>
                                      </p:cBhvr>
                                      <p:to>
                                        <p:strVal val="visible"/>
                                      </p:to>
                                    </p:set>
                                    <p:animEffect transition="in" filter="wipe(right)">
                                      <p:cBhvr>
                                        <p:cTn id="35" dur="500"/>
                                        <p:tgtEl>
                                          <p:spTgt spid="13">
                                            <p:txEl>
                                              <p:pRg st="3" end="3"/>
                                            </p:txEl>
                                          </p:spTgt>
                                        </p:tgtEl>
                                      </p:cBhvr>
                                    </p:animEffect>
                                  </p:childTnLst>
                                </p:cTn>
                              </p:par>
                            </p:childTnLst>
                          </p:cTn>
                        </p:par>
                        <p:par>
                          <p:cTn id="36" fill="hold" nodeType="afterGroup">
                            <p:stCondLst>
                              <p:cond delay="4000"/>
                            </p:stCondLst>
                            <p:childTnLst>
                              <p:par>
                                <p:cTn id="37" presetID="22" presetClass="entr" presetSubtype="2" fill="hold" grpId="0" nodeType="afterEffect">
                                  <p:stCondLst>
                                    <p:cond delay="0"/>
                                  </p:stCondLst>
                                  <p:childTnLst>
                                    <p:set>
                                      <p:cBhvr>
                                        <p:cTn id="38" dur="1" fill="hold">
                                          <p:stCondLst>
                                            <p:cond delay="0"/>
                                          </p:stCondLst>
                                        </p:cTn>
                                        <p:tgtEl>
                                          <p:spTgt spid="13">
                                            <p:txEl>
                                              <p:pRg st="4" end="4"/>
                                            </p:txEl>
                                          </p:spTgt>
                                        </p:tgtEl>
                                        <p:attrNameLst>
                                          <p:attrName>style.visibility</p:attrName>
                                        </p:attrNameLst>
                                      </p:cBhvr>
                                      <p:to>
                                        <p:strVal val="visible"/>
                                      </p:to>
                                    </p:set>
                                    <p:animEffect transition="in" filter="wipe(right)">
                                      <p:cBhvr>
                                        <p:cTn id="39"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P spid="12" grpId="0" build="p"/>
      <p:bldP spid="14" grpId="0" build="p"/>
      <p:bldP spid="1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17411"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17412"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endParaRPr lang="en-US" sz="4400" dirty="0">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9" name="Content Placeholder 2"/>
          <p:cNvSpPr txBox="1">
            <a:spLocks/>
          </p:cNvSpPr>
          <p:nvPr/>
        </p:nvSpPr>
        <p:spPr bwMode="auto">
          <a:xfrm>
            <a:off x="609600" y="17526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150000"/>
              </a:lnSpc>
              <a:buFont typeface="Arial" pitchFamily="34" charset="0"/>
              <a:buNone/>
            </a:pPr>
            <a:endParaRPr lang="ar-OM" sz="3200"/>
          </a:p>
        </p:txBody>
      </p:sp>
      <p:sp>
        <p:nvSpPr>
          <p:cNvPr id="10" name="Title 1"/>
          <p:cNvSpPr txBox="1">
            <a:spLocks/>
          </p:cNvSpPr>
          <p:nvPr/>
        </p:nvSpPr>
        <p:spPr bwMode="auto">
          <a:xfrm>
            <a:off x="304800" y="457200"/>
            <a:ext cx="7786688" cy="1143000"/>
          </a:xfrm>
          <a:prstGeom prst="rect">
            <a:avLst/>
          </a:prstGeom>
          <a:noFill/>
          <a:ln w="9525">
            <a:noFill/>
            <a:miter lim="800000"/>
            <a:headEnd/>
            <a:tailEnd/>
          </a:ln>
        </p:spPr>
        <p:txBody>
          <a:bodyPr anchor="ctr"/>
          <a:lstStyle/>
          <a:p>
            <a:pPr algn="ctr" rtl="0">
              <a:defRPr/>
            </a:pPr>
            <a:r>
              <a:rPr lang="ar-OM" sz="3600" dirty="0">
                <a:solidFill>
                  <a:schemeClr val="accent1">
                    <a:lumMod val="75000"/>
                  </a:schemeClr>
                </a:solidFill>
                <a:effectLst>
                  <a:outerShdw blurRad="50800" dist="38100" dir="16200000" rotWithShape="0">
                    <a:prstClr val="black">
                      <a:alpha val="40000"/>
                    </a:prstClr>
                  </a:outerShdw>
                </a:effectLst>
                <a:latin typeface="+mj-lt"/>
                <a:ea typeface="+mj-ea"/>
                <a:cs typeface="+mj-cs"/>
              </a:rPr>
              <a:t>مصادر التعلم </a:t>
            </a:r>
          </a:p>
        </p:txBody>
      </p:sp>
      <p:sp>
        <p:nvSpPr>
          <p:cNvPr id="11" name="عنصر نائب للمحتوى 2"/>
          <p:cNvSpPr txBox="1">
            <a:spLocks/>
          </p:cNvSpPr>
          <p:nvPr/>
        </p:nvSpPr>
        <p:spPr bwMode="auto">
          <a:xfrm>
            <a:off x="762000" y="1905000"/>
            <a:ext cx="7786688" cy="4525963"/>
          </a:xfrm>
          <a:prstGeom prst="rect">
            <a:avLst/>
          </a:prstGeom>
          <a:noFill/>
          <a:ln w="9525">
            <a:noFill/>
            <a:miter lim="800000"/>
            <a:headEnd/>
            <a:tailEnd/>
          </a:ln>
        </p:spPr>
        <p:txBody>
          <a:bodyPr/>
          <a:lstStyle/>
          <a:p>
            <a:pPr marL="342900" indent="-342900" algn="just">
              <a:lnSpc>
                <a:spcPct val="150000"/>
              </a:lnSpc>
              <a:spcBef>
                <a:spcPct val="20000"/>
              </a:spcBef>
              <a:defRPr/>
            </a:pPr>
            <a:endParaRPr lang="ar-OM" sz="3200" dirty="0">
              <a:latin typeface="+mn-lt"/>
              <a:cs typeface="+mn-cs"/>
            </a:endParaRPr>
          </a:p>
        </p:txBody>
      </p:sp>
      <p:sp>
        <p:nvSpPr>
          <p:cNvPr id="12" name="Content Placeholder 2"/>
          <p:cNvSpPr txBox="1">
            <a:spLocks/>
          </p:cNvSpPr>
          <p:nvPr/>
        </p:nvSpPr>
        <p:spPr bwMode="auto">
          <a:xfrm>
            <a:off x="914400" y="2057400"/>
            <a:ext cx="7786688" cy="4525963"/>
          </a:xfrm>
          <a:prstGeom prst="rect">
            <a:avLst/>
          </a:prstGeom>
          <a:noFill/>
          <a:ln w="9525">
            <a:noFill/>
            <a:miter lim="800000"/>
            <a:headEnd/>
            <a:tailEnd/>
          </a:ln>
        </p:spPr>
        <p:txBody>
          <a:bodyPr/>
          <a:lstStyle/>
          <a:p>
            <a:pPr marL="342900" indent="-342900">
              <a:spcBef>
                <a:spcPct val="20000"/>
              </a:spcBef>
              <a:defRPr/>
            </a:pPr>
            <a:endParaRPr lang="ar-OM" sz="3200" dirty="0">
              <a:latin typeface="+mn-lt"/>
              <a:cs typeface="+mn-cs"/>
            </a:endParaRPr>
          </a:p>
        </p:txBody>
      </p:sp>
      <p:sp>
        <p:nvSpPr>
          <p:cNvPr id="14" name="Content Placeholder 2"/>
          <p:cNvSpPr txBox="1">
            <a:spLocks/>
          </p:cNvSpPr>
          <p:nvPr/>
        </p:nvSpPr>
        <p:spPr bwMode="auto">
          <a:xfrm>
            <a:off x="762000" y="1524000"/>
            <a:ext cx="7786688" cy="4525963"/>
          </a:xfrm>
          <a:prstGeom prst="rect">
            <a:avLst/>
          </a:prstGeom>
          <a:noFill/>
          <a:ln w="9525">
            <a:noFill/>
            <a:miter lim="800000"/>
            <a:headEnd/>
            <a:tailEnd/>
          </a:ln>
        </p:spPr>
        <p:txBody>
          <a:bodyPr rtlCol="1">
            <a:normAutofit/>
          </a:bodyPr>
          <a:lstStyle/>
          <a:p>
            <a:pPr marL="342900" indent="-342900" fontAlgn="auto">
              <a:spcBef>
                <a:spcPct val="20000"/>
              </a:spcBef>
              <a:spcAft>
                <a:spcPts val="0"/>
              </a:spcAft>
              <a:buFont typeface="Arial" pitchFamily="34" charset="0"/>
              <a:buChar char="•"/>
              <a:defRPr/>
            </a:pPr>
            <a:endParaRPr lang="ar-OM" sz="3200" dirty="0">
              <a:latin typeface="+mn-lt"/>
              <a:cs typeface="+mn-cs"/>
            </a:endParaRPr>
          </a:p>
        </p:txBody>
      </p:sp>
      <p:sp>
        <p:nvSpPr>
          <p:cNvPr id="13" name="Content Placeholder 2"/>
          <p:cNvSpPr txBox="1">
            <a:spLocks/>
          </p:cNvSpPr>
          <p:nvPr/>
        </p:nvSpPr>
        <p:spPr bwMode="auto">
          <a:xfrm>
            <a:off x="533400" y="1676400"/>
            <a:ext cx="7786688" cy="4525963"/>
          </a:xfrm>
          <a:prstGeom prst="rect">
            <a:avLst/>
          </a:prstGeom>
          <a:noFill/>
          <a:ln w="9525">
            <a:noFill/>
            <a:miter lim="800000"/>
            <a:headEnd/>
            <a:tailEnd/>
          </a:ln>
        </p:spPr>
        <p:txBody>
          <a:bodyPr/>
          <a:lstStyle/>
          <a:p>
            <a:pPr marL="457200" indent="-287338">
              <a:lnSpc>
                <a:spcPts val="3360"/>
              </a:lnSpc>
              <a:buFont typeface="Arial" pitchFamily="34" charset="0"/>
              <a:buChar char="•"/>
              <a:defRPr/>
            </a:pPr>
            <a:r>
              <a:rPr lang="ar-OM" sz="2800" dirty="0"/>
              <a:t>من مكاسب التعليم الأساسي استحداث مراكز التعلم.</a:t>
            </a:r>
          </a:p>
          <a:p>
            <a:pPr marL="457200" indent="-287338">
              <a:lnSpc>
                <a:spcPts val="3360"/>
              </a:lnSpc>
              <a:buFont typeface="Arial" pitchFamily="34" charset="0"/>
              <a:buChar char="•"/>
              <a:defRPr/>
            </a:pPr>
            <a:r>
              <a:rPr lang="ar-OM" sz="2800" dirty="0"/>
              <a:t>هناك جهود تبذل </a:t>
            </a:r>
            <a:r>
              <a:rPr lang="ar-OM" sz="2800" dirty="0"/>
              <a:t>حاليا لتطوير المختبرات. </a:t>
            </a:r>
          </a:p>
          <a:p>
            <a:pPr marL="457200" indent="-287338">
              <a:lnSpc>
                <a:spcPts val="3360"/>
              </a:lnSpc>
              <a:buFont typeface="Arial" pitchFamily="34" charset="0"/>
              <a:buChar char="•"/>
              <a:defRPr/>
            </a:pPr>
            <a:r>
              <a:rPr lang="ar-OM" sz="2800" dirty="0"/>
              <a:t>نقص الكادر المتخصص.</a:t>
            </a:r>
          </a:p>
          <a:p>
            <a:pPr marL="457200" indent="-287338">
              <a:lnSpc>
                <a:spcPts val="3360"/>
              </a:lnSpc>
              <a:buFont typeface="Arial" pitchFamily="34" charset="0"/>
              <a:buChar char="•"/>
              <a:defRPr/>
            </a:pPr>
            <a:r>
              <a:rPr lang="ar-OM" sz="2800" dirty="0"/>
              <a:t>قلة تدريب الكادر الحالي. </a:t>
            </a:r>
          </a:p>
          <a:p>
            <a:pPr marL="457200" indent="-287338">
              <a:lnSpc>
                <a:spcPts val="3360"/>
              </a:lnSpc>
              <a:buFont typeface="Arial" pitchFamily="34" charset="0"/>
              <a:buChar char="•"/>
              <a:defRPr/>
            </a:pPr>
            <a:r>
              <a:rPr lang="ar-OM" sz="2800" dirty="0"/>
              <a:t>النقص المادي لتوفير المصادر ومن المؤمل إن يتم معالجة هذه النقطة من خلال تعزيز موازنات المدارس.</a:t>
            </a:r>
          </a:p>
          <a:p>
            <a:pPr algn="justLow">
              <a:lnSpc>
                <a:spcPts val="3360"/>
              </a:lnSpc>
              <a:buFont typeface="Arial" pitchFamily="34" charset="0"/>
              <a:buChar char="•"/>
              <a:defRPr/>
            </a:pPr>
            <a:r>
              <a:rPr lang="ar-OM" sz="2800" dirty="0"/>
              <a:t> قلة الوعي بأهمية مراكز مصادر التعلم ودورها في إثراء العملية</a:t>
            </a:r>
          </a:p>
          <a:p>
            <a:pPr algn="justLow">
              <a:lnSpc>
                <a:spcPts val="3360"/>
              </a:lnSpc>
              <a:defRPr/>
            </a:pPr>
            <a:r>
              <a:rPr lang="ar-OM" sz="2800" dirty="0"/>
              <a:t>   التعليمية، مما أدى إلى ضعف استثمارها الاستثمار الأمثل.</a:t>
            </a:r>
            <a:endParaRPr lang="en-US" sz="2800" dirty="0"/>
          </a:p>
          <a:p>
            <a:pPr marL="457200" indent="-287338">
              <a:lnSpc>
                <a:spcPct val="150000"/>
              </a:lnSpc>
              <a:buFont typeface="Arial" pitchFamily="34" charset="0"/>
              <a:buChar char="•"/>
              <a:defRPr/>
            </a:pPr>
            <a:endParaRPr lang="ar-OM"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nodeType="afterGroup">
                            <p:stCondLst>
                              <p:cond delay="1000"/>
                            </p:stCondLst>
                            <p:childTnLst>
                              <p:par>
                                <p:cTn id="13" presetID="22" presetClass="entr" presetSubtype="2" fill="hold" grpId="0" nodeType="afterEffect" nodePh="1">
                                  <p:stCondLst>
                                    <p:cond delay="0"/>
                                  </p:stCondLst>
                                  <p:endCondLst>
                                    <p:cond evt="begin" delay="0">
                                      <p:tn val="13"/>
                                    </p:cond>
                                  </p:end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wipe(right)">
                                      <p:cBhvr>
                                        <p:cTn id="15" dur="500"/>
                                        <p:tgtEl>
                                          <p:spTgt spid="12">
                                            <p:txEl>
                                              <p:pRg st="0" end="0"/>
                                            </p:txEl>
                                          </p:spTgt>
                                        </p:tgtEl>
                                      </p:cBhvr>
                                    </p:animEffect>
                                  </p:childTnLst>
                                </p:cTn>
                              </p:par>
                            </p:childTnLst>
                          </p:cTn>
                        </p:par>
                        <p:par>
                          <p:cTn id="16" fill="hold" nodeType="afterGroup">
                            <p:stCondLst>
                              <p:cond delay="1500"/>
                            </p:stCondLst>
                            <p:childTnLst>
                              <p:par>
                                <p:cTn id="17" presetID="22" presetClass="entr" presetSubtype="4" fill="hold" grpId="0" nodeType="afterEffect" nodePh="1">
                                  <p:stCondLst>
                                    <p:cond delay="0"/>
                                  </p:stCondLst>
                                  <p:endCondLst>
                                    <p:cond evt="begin" delay="0">
                                      <p:tn val="17"/>
                                    </p:cond>
                                  </p:endCondLst>
                                  <p:childTnLst>
                                    <p:set>
                                      <p:cBhvr>
                                        <p:cTn id="18" dur="1" fill="hold">
                                          <p:stCondLst>
                                            <p:cond delay="0"/>
                                          </p:stCondLst>
                                        </p:cTn>
                                        <p:tgtEl>
                                          <p:spTgt spid="14">
                                            <p:txEl>
                                              <p:pRg st="0" end="0"/>
                                            </p:txEl>
                                          </p:spTgt>
                                        </p:tgtEl>
                                        <p:attrNameLst>
                                          <p:attrName>style.visibility</p:attrName>
                                        </p:attrNameLst>
                                      </p:cBhvr>
                                      <p:to>
                                        <p:strVal val="visible"/>
                                      </p:to>
                                    </p:set>
                                    <p:animEffect transition="in" filter="wipe(down)">
                                      <p:cBhvr>
                                        <p:cTn id="19" dur="500"/>
                                        <p:tgtEl>
                                          <p:spTgt spid="14">
                                            <p:txEl>
                                              <p:pRg st="0" end="0"/>
                                            </p:txEl>
                                          </p:spTgt>
                                        </p:tgtEl>
                                      </p:cBhvr>
                                    </p:animEffect>
                                  </p:childTnLst>
                                </p:cTn>
                              </p:par>
                            </p:childTnLst>
                          </p:cTn>
                        </p:par>
                        <p:par>
                          <p:cTn id="20" fill="hold" nodeType="afterGroup">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wipe(right)">
                                      <p:cBhvr>
                                        <p:cTn id="23" dur="500"/>
                                        <p:tgtEl>
                                          <p:spTgt spid="13">
                                            <p:txEl>
                                              <p:pRg st="0" end="0"/>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13">
                                            <p:txEl>
                                              <p:pRg st="1" end="1"/>
                                            </p:txEl>
                                          </p:spTgt>
                                        </p:tgtEl>
                                        <p:attrNameLst>
                                          <p:attrName>style.visibility</p:attrName>
                                        </p:attrNameLst>
                                      </p:cBhvr>
                                      <p:to>
                                        <p:strVal val="visible"/>
                                      </p:to>
                                    </p:set>
                                    <p:animEffect transition="in" filter="wipe(right)">
                                      <p:cBhvr>
                                        <p:cTn id="28" dur="500"/>
                                        <p:tgtEl>
                                          <p:spTgt spid="13">
                                            <p:txEl>
                                              <p:pRg st="1" end="1"/>
                                            </p:txEl>
                                          </p:spTgt>
                                        </p:tgtEl>
                                      </p:cBhvr>
                                    </p:animEffect>
                                  </p:childTnLst>
                                </p:cTn>
                              </p:par>
                            </p:childTnLst>
                          </p:cTn>
                        </p:par>
                        <p:par>
                          <p:cTn id="29" fill="hold" nodeType="afterGroup">
                            <p:stCondLst>
                              <p:cond delay="500"/>
                            </p:stCondLst>
                            <p:childTnLst>
                              <p:par>
                                <p:cTn id="30" presetID="22" presetClass="entr" presetSubtype="2" fill="hold" grpId="0" nodeType="afterEffect">
                                  <p:stCondLst>
                                    <p:cond delay="0"/>
                                  </p:stCondLst>
                                  <p:childTnLst>
                                    <p:set>
                                      <p:cBhvr>
                                        <p:cTn id="31" dur="1" fill="hold">
                                          <p:stCondLst>
                                            <p:cond delay="0"/>
                                          </p:stCondLst>
                                        </p:cTn>
                                        <p:tgtEl>
                                          <p:spTgt spid="13">
                                            <p:txEl>
                                              <p:pRg st="2" end="2"/>
                                            </p:txEl>
                                          </p:spTgt>
                                        </p:tgtEl>
                                        <p:attrNameLst>
                                          <p:attrName>style.visibility</p:attrName>
                                        </p:attrNameLst>
                                      </p:cBhvr>
                                      <p:to>
                                        <p:strVal val="visible"/>
                                      </p:to>
                                    </p:set>
                                    <p:animEffect transition="in" filter="wipe(right)">
                                      <p:cBhvr>
                                        <p:cTn id="32" dur="500"/>
                                        <p:tgtEl>
                                          <p:spTgt spid="13">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13">
                                            <p:txEl>
                                              <p:pRg st="3" end="3"/>
                                            </p:txEl>
                                          </p:spTgt>
                                        </p:tgtEl>
                                        <p:attrNameLst>
                                          <p:attrName>style.visibility</p:attrName>
                                        </p:attrNameLst>
                                      </p:cBhvr>
                                      <p:to>
                                        <p:strVal val="visible"/>
                                      </p:to>
                                    </p:set>
                                    <p:animEffect transition="in" filter="wipe(right)">
                                      <p:cBhvr>
                                        <p:cTn id="37" dur="500"/>
                                        <p:tgtEl>
                                          <p:spTgt spid="13">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13">
                                            <p:txEl>
                                              <p:pRg st="4" end="4"/>
                                            </p:txEl>
                                          </p:spTgt>
                                        </p:tgtEl>
                                        <p:attrNameLst>
                                          <p:attrName>style.visibility</p:attrName>
                                        </p:attrNameLst>
                                      </p:cBhvr>
                                      <p:to>
                                        <p:strVal val="visible"/>
                                      </p:to>
                                    </p:set>
                                    <p:animEffect transition="in" filter="wipe(right)">
                                      <p:cBhvr>
                                        <p:cTn id="42" dur="500"/>
                                        <p:tgtEl>
                                          <p:spTgt spid="13">
                                            <p:txEl>
                                              <p:pRg st="4" end="4"/>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13">
                                            <p:txEl>
                                              <p:pRg st="5" end="5"/>
                                            </p:txEl>
                                          </p:spTgt>
                                        </p:tgtEl>
                                        <p:attrNameLst>
                                          <p:attrName>style.visibility</p:attrName>
                                        </p:attrNameLst>
                                      </p:cBhvr>
                                      <p:to>
                                        <p:strVal val="visible"/>
                                      </p:to>
                                    </p:set>
                                    <p:animEffect transition="in" filter="wipe(right)">
                                      <p:cBhvr>
                                        <p:cTn id="47" dur="500"/>
                                        <p:tgtEl>
                                          <p:spTgt spid="13">
                                            <p:txEl>
                                              <p:pRg st="5" end="5"/>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13">
                                            <p:txEl>
                                              <p:pRg st="6" end="6"/>
                                            </p:txEl>
                                          </p:spTgt>
                                        </p:tgtEl>
                                        <p:attrNameLst>
                                          <p:attrName>style.visibility</p:attrName>
                                        </p:attrNameLst>
                                      </p:cBhvr>
                                      <p:to>
                                        <p:strVal val="visible"/>
                                      </p:to>
                                    </p:set>
                                    <p:animEffect transition="in" filter="wipe(right)">
                                      <p:cBhvr>
                                        <p:cTn id="52" dur="500"/>
                                        <p:tgtEl>
                                          <p:spTgt spid="1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P spid="12" grpId="0" build="p"/>
      <p:bldP spid="14" grpId="0" build="p"/>
      <p:bldP spid="1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18435"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18436"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endParaRPr lang="en-US" sz="4400" dirty="0">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9" name="Content Placeholder 2"/>
          <p:cNvSpPr txBox="1">
            <a:spLocks/>
          </p:cNvSpPr>
          <p:nvPr/>
        </p:nvSpPr>
        <p:spPr bwMode="auto">
          <a:xfrm>
            <a:off x="609600" y="17526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150000"/>
              </a:lnSpc>
              <a:buFont typeface="Arial" pitchFamily="34" charset="0"/>
              <a:buNone/>
            </a:pPr>
            <a:endParaRPr lang="ar-OM" sz="3200"/>
          </a:p>
        </p:txBody>
      </p:sp>
      <p:sp>
        <p:nvSpPr>
          <p:cNvPr id="10" name="Title 1"/>
          <p:cNvSpPr txBox="1">
            <a:spLocks/>
          </p:cNvSpPr>
          <p:nvPr/>
        </p:nvSpPr>
        <p:spPr bwMode="auto">
          <a:xfrm>
            <a:off x="228600" y="457200"/>
            <a:ext cx="7786688" cy="1143000"/>
          </a:xfrm>
          <a:prstGeom prst="rect">
            <a:avLst/>
          </a:prstGeom>
          <a:noFill/>
          <a:ln w="9525">
            <a:noFill/>
            <a:miter lim="800000"/>
            <a:headEnd/>
            <a:tailEnd/>
          </a:ln>
        </p:spPr>
        <p:txBody>
          <a:bodyPr anchor="ctr"/>
          <a:lstStyle/>
          <a:p>
            <a:pPr algn="ctr" rtl="0">
              <a:defRPr/>
            </a:pPr>
            <a:r>
              <a:rPr lang="ar-OM" sz="3600" dirty="0">
                <a:solidFill>
                  <a:schemeClr val="accent1">
                    <a:lumMod val="75000"/>
                  </a:schemeClr>
                </a:solidFill>
                <a:effectLst>
                  <a:outerShdw blurRad="50800" dist="38100" dir="16200000" rotWithShape="0">
                    <a:prstClr val="black">
                      <a:alpha val="40000"/>
                    </a:prstClr>
                  </a:outerShdw>
                </a:effectLst>
                <a:latin typeface="+mj-lt"/>
                <a:ea typeface="+mj-ea"/>
                <a:cs typeface="+mj-cs"/>
              </a:rPr>
              <a:t>الخدمات التعليمية المساندة</a:t>
            </a:r>
          </a:p>
        </p:txBody>
      </p:sp>
      <p:sp>
        <p:nvSpPr>
          <p:cNvPr id="11" name="عنصر نائب للمحتوى 2"/>
          <p:cNvSpPr txBox="1">
            <a:spLocks/>
          </p:cNvSpPr>
          <p:nvPr/>
        </p:nvSpPr>
        <p:spPr bwMode="auto">
          <a:xfrm>
            <a:off x="762000" y="1905000"/>
            <a:ext cx="7786688" cy="4525963"/>
          </a:xfrm>
          <a:prstGeom prst="rect">
            <a:avLst/>
          </a:prstGeom>
          <a:noFill/>
          <a:ln w="9525">
            <a:noFill/>
            <a:miter lim="800000"/>
            <a:headEnd/>
            <a:tailEnd/>
          </a:ln>
        </p:spPr>
        <p:txBody>
          <a:bodyPr/>
          <a:lstStyle/>
          <a:p>
            <a:pPr marL="342900" indent="-342900" algn="just">
              <a:lnSpc>
                <a:spcPct val="150000"/>
              </a:lnSpc>
              <a:spcBef>
                <a:spcPct val="20000"/>
              </a:spcBef>
              <a:defRPr/>
            </a:pPr>
            <a:endParaRPr lang="ar-OM" sz="3200" dirty="0">
              <a:latin typeface="+mn-lt"/>
              <a:cs typeface="+mn-cs"/>
            </a:endParaRPr>
          </a:p>
        </p:txBody>
      </p:sp>
      <p:sp>
        <p:nvSpPr>
          <p:cNvPr id="12" name="Content Placeholder 2"/>
          <p:cNvSpPr txBox="1">
            <a:spLocks/>
          </p:cNvSpPr>
          <p:nvPr/>
        </p:nvSpPr>
        <p:spPr bwMode="auto">
          <a:xfrm>
            <a:off x="914400" y="2057400"/>
            <a:ext cx="7786688" cy="4525963"/>
          </a:xfrm>
          <a:prstGeom prst="rect">
            <a:avLst/>
          </a:prstGeom>
          <a:noFill/>
          <a:ln w="9525">
            <a:noFill/>
            <a:miter lim="800000"/>
            <a:headEnd/>
            <a:tailEnd/>
          </a:ln>
        </p:spPr>
        <p:txBody>
          <a:bodyPr/>
          <a:lstStyle/>
          <a:p>
            <a:pPr marL="342900" indent="-342900">
              <a:spcBef>
                <a:spcPct val="20000"/>
              </a:spcBef>
              <a:defRPr/>
            </a:pPr>
            <a:endParaRPr lang="ar-OM" sz="3200" dirty="0">
              <a:latin typeface="+mn-lt"/>
              <a:cs typeface="+mn-cs"/>
            </a:endParaRPr>
          </a:p>
        </p:txBody>
      </p:sp>
      <p:sp>
        <p:nvSpPr>
          <p:cNvPr id="14" name="Content Placeholder 2"/>
          <p:cNvSpPr txBox="1">
            <a:spLocks/>
          </p:cNvSpPr>
          <p:nvPr/>
        </p:nvSpPr>
        <p:spPr bwMode="auto">
          <a:xfrm>
            <a:off x="762000" y="1524000"/>
            <a:ext cx="7786688" cy="4525963"/>
          </a:xfrm>
          <a:prstGeom prst="rect">
            <a:avLst/>
          </a:prstGeom>
          <a:noFill/>
          <a:ln w="9525">
            <a:noFill/>
            <a:miter lim="800000"/>
            <a:headEnd/>
            <a:tailEnd/>
          </a:ln>
        </p:spPr>
        <p:txBody>
          <a:bodyPr rtlCol="1">
            <a:normAutofit/>
          </a:bodyPr>
          <a:lstStyle/>
          <a:p>
            <a:pPr marL="342900" indent="-342900" fontAlgn="auto">
              <a:spcBef>
                <a:spcPct val="20000"/>
              </a:spcBef>
              <a:spcAft>
                <a:spcPts val="0"/>
              </a:spcAft>
              <a:buFont typeface="Arial" pitchFamily="34" charset="0"/>
              <a:buChar char="•"/>
              <a:defRPr/>
            </a:pPr>
            <a:endParaRPr lang="ar-OM" sz="3200" dirty="0">
              <a:latin typeface="+mn-lt"/>
              <a:cs typeface="+mn-cs"/>
            </a:endParaRPr>
          </a:p>
        </p:txBody>
      </p:sp>
      <p:sp>
        <p:nvSpPr>
          <p:cNvPr id="13" name="Content Placeholder 2"/>
          <p:cNvSpPr txBox="1">
            <a:spLocks/>
          </p:cNvSpPr>
          <p:nvPr/>
        </p:nvSpPr>
        <p:spPr bwMode="auto">
          <a:xfrm>
            <a:off x="533400" y="16764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Low" eaLnBrk="1" hangingPunct="1">
              <a:buFont typeface="Arial" pitchFamily="34" charset="0"/>
              <a:buChar char="•"/>
            </a:pPr>
            <a:endParaRPr lang="ar-OM" sz="2800"/>
          </a:p>
          <a:p>
            <a:pPr algn="justLow" eaLnBrk="1" hangingPunct="1">
              <a:lnSpc>
                <a:spcPct val="150000"/>
              </a:lnSpc>
              <a:buFont typeface="Arial" pitchFamily="34" charset="0"/>
              <a:buChar char="•"/>
            </a:pPr>
            <a:r>
              <a:rPr lang="ar-OM" sz="2800"/>
              <a:t> ثمة قصور في توفير المرافق التعليمية، مثل المختبرات ومراكز</a:t>
            </a:r>
          </a:p>
          <a:p>
            <a:pPr algn="justLow" eaLnBrk="1" hangingPunct="1">
              <a:lnSpc>
                <a:spcPct val="150000"/>
              </a:lnSpc>
            </a:pPr>
            <a:r>
              <a:rPr lang="ar-OM" sz="2800"/>
              <a:t>  الحاسوب والصالات الرياضية والمقاصف المدرسية والقاعات</a:t>
            </a:r>
          </a:p>
          <a:p>
            <a:pPr algn="justLow" eaLnBrk="1" hangingPunct="1">
              <a:lnSpc>
                <a:spcPct val="150000"/>
              </a:lnSpc>
            </a:pPr>
            <a:r>
              <a:rPr lang="ar-OM" sz="2800"/>
              <a:t>  بأنواعها، وكذلك التجهيزات مثل الأجهزة الإلكترونية والسبورات الذكية وبرامج الحاسوب. </a:t>
            </a:r>
          </a:p>
          <a:p>
            <a:pPr algn="justLow" eaLnBrk="1" hangingPunct="1">
              <a:lnSpc>
                <a:spcPct val="150000"/>
              </a:lnSpc>
              <a:buFont typeface="Arial" pitchFamily="34" charset="0"/>
              <a:buChar char="•"/>
            </a:pPr>
            <a:r>
              <a:rPr lang="ar-OM" sz="2800"/>
              <a:t>نقص الكادر المتخصص لإدارة المختبرات خاصة فنيي مختبرات العلوم من الذكور. </a:t>
            </a:r>
            <a:endParaRPr lang="en-US" sz="2800"/>
          </a:p>
          <a:p>
            <a:pPr algn="justLow" eaLnBrk="1" hangingPunct="1"/>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nodeType="afterGroup">
                            <p:stCondLst>
                              <p:cond delay="1000"/>
                            </p:stCondLst>
                            <p:childTnLst>
                              <p:par>
                                <p:cTn id="13" presetID="22" presetClass="entr" presetSubtype="2" fill="hold" grpId="0" nodeType="afterEffect" nodePh="1">
                                  <p:stCondLst>
                                    <p:cond delay="0"/>
                                  </p:stCondLst>
                                  <p:endCondLst>
                                    <p:cond evt="begin" delay="0">
                                      <p:tn val="13"/>
                                    </p:cond>
                                  </p:end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wipe(right)">
                                      <p:cBhvr>
                                        <p:cTn id="15" dur="500"/>
                                        <p:tgtEl>
                                          <p:spTgt spid="12">
                                            <p:txEl>
                                              <p:pRg st="0" end="0"/>
                                            </p:txEl>
                                          </p:spTgt>
                                        </p:tgtEl>
                                      </p:cBhvr>
                                    </p:animEffect>
                                  </p:childTnLst>
                                </p:cTn>
                              </p:par>
                            </p:childTnLst>
                          </p:cTn>
                        </p:par>
                        <p:par>
                          <p:cTn id="16" fill="hold" nodeType="afterGroup">
                            <p:stCondLst>
                              <p:cond delay="1500"/>
                            </p:stCondLst>
                            <p:childTnLst>
                              <p:par>
                                <p:cTn id="17" presetID="22" presetClass="entr" presetSubtype="4" fill="hold" grpId="0" nodeType="afterEffect" nodePh="1">
                                  <p:stCondLst>
                                    <p:cond delay="0"/>
                                  </p:stCondLst>
                                  <p:endCondLst>
                                    <p:cond evt="begin" delay="0">
                                      <p:tn val="17"/>
                                    </p:cond>
                                  </p:endCondLst>
                                  <p:childTnLst>
                                    <p:set>
                                      <p:cBhvr>
                                        <p:cTn id="18" dur="1" fill="hold">
                                          <p:stCondLst>
                                            <p:cond delay="0"/>
                                          </p:stCondLst>
                                        </p:cTn>
                                        <p:tgtEl>
                                          <p:spTgt spid="14">
                                            <p:txEl>
                                              <p:pRg st="0" end="0"/>
                                            </p:txEl>
                                          </p:spTgt>
                                        </p:tgtEl>
                                        <p:attrNameLst>
                                          <p:attrName>style.visibility</p:attrName>
                                        </p:attrNameLst>
                                      </p:cBhvr>
                                      <p:to>
                                        <p:strVal val="visible"/>
                                      </p:to>
                                    </p:set>
                                    <p:animEffect transition="in" filter="wipe(down)">
                                      <p:cBhvr>
                                        <p:cTn id="19" dur="500"/>
                                        <p:tgtEl>
                                          <p:spTgt spid="14">
                                            <p:txEl>
                                              <p:pRg st="0" end="0"/>
                                            </p:txEl>
                                          </p:spTgt>
                                        </p:tgtEl>
                                      </p:cBhvr>
                                    </p:animEffect>
                                  </p:childTnLst>
                                </p:cTn>
                              </p:par>
                            </p:childTnLst>
                          </p:cTn>
                        </p:par>
                        <p:par>
                          <p:cTn id="20" fill="hold" nodeType="afterGroup">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13">
                                            <p:txEl>
                                              <p:pRg st="1" end="1"/>
                                            </p:txEl>
                                          </p:spTgt>
                                        </p:tgtEl>
                                        <p:attrNameLst>
                                          <p:attrName>style.visibility</p:attrName>
                                        </p:attrNameLst>
                                      </p:cBhvr>
                                      <p:to>
                                        <p:strVal val="visible"/>
                                      </p:to>
                                    </p:set>
                                    <p:animEffect transition="in" filter="wipe(right)">
                                      <p:cBhvr>
                                        <p:cTn id="23" dur="500"/>
                                        <p:tgtEl>
                                          <p:spTgt spid="13">
                                            <p:txEl>
                                              <p:pRg st="1" end="1"/>
                                            </p:txEl>
                                          </p:spTgt>
                                        </p:tgtEl>
                                      </p:cBhvr>
                                    </p:animEffect>
                                  </p:childTnLst>
                                </p:cTn>
                              </p:par>
                            </p:childTnLst>
                          </p:cTn>
                        </p:par>
                        <p:par>
                          <p:cTn id="24" fill="hold" nodeType="afterGroup">
                            <p:stCondLst>
                              <p:cond delay="2500"/>
                            </p:stCondLst>
                            <p:childTnLst>
                              <p:par>
                                <p:cTn id="25" presetID="22" presetClass="entr" presetSubtype="2" fill="hold" grpId="0" nodeType="afterEffect">
                                  <p:stCondLst>
                                    <p:cond delay="0"/>
                                  </p:stCondLst>
                                  <p:childTnLst>
                                    <p:set>
                                      <p:cBhvr>
                                        <p:cTn id="26" dur="1" fill="hold">
                                          <p:stCondLst>
                                            <p:cond delay="0"/>
                                          </p:stCondLst>
                                        </p:cTn>
                                        <p:tgtEl>
                                          <p:spTgt spid="13">
                                            <p:txEl>
                                              <p:pRg st="2" end="2"/>
                                            </p:txEl>
                                          </p:spTgt>
                                        </p:tgtEl>
                                        <p:attrNameLst>
                                          <p:attrName>style.visibility</p:attrName>
                                        </p:attrNameLst>
                                      </p:cBhvr>
                                      <p:to>
                                        <p:strVal val="visible"/>
                                      </p:to>
                                    </p:set>
                                    <p:animEffect transition="in" filter="wipe(right)">
                                      <p:cBhvr>
                                        <p:cTn id="27" dur="500"/>
                                        <p:tgtEl>
                                          <p:spTgt spid="13">
                                            <p:txEl>
                                              <p:pRg st="2" end="2"/>
                                            </p:txEl>
                                          </p:spTgt>
                                        </p:tgtEl>
                                      </p:cBhvr>
                                    </p:animEffect>
                                  </p:childTnLst>
                                </p:cTn>
                              </p:par>
                            </p:childTnLst>
                          </p:cTn>
                        </p:par>
                        <p:par>
                          <p:cTn id="28" fill="hold" nodeType="afterGroup">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13">
                                            <p:txEl>
                                              <p:pRg st="3" end="3"/>
                                            </p:txEl>
                                          </p:spTgt>
                                        </p:tgtEl>
                                        <p:attrNameLst>
                                          <p:attrName>style.visibility</p:attrName>
                                        </p:attrNameLst>
                                      </p:cBhvr>
                                      <p:to>
                                        <p:strVal val="visible"/>
                                      </p:to>
                                    </p:set>
                                    <p:animEffect transition="in" filter="wipe(right)">
                                      <p:cBhvr>
                                        <p:cTn id="31" dur="500"/>
                                        <p:tgtEl>
                                          <p:spTgt spid="13">
                                            <p:txEl>
                                              <p:pRg st="3" end="3"/>
                                            </p:txEl>
                                          </p:spTgt>
                                        </p:tgtEl>
                                      </p:cBhvr>
                                    </p:animEffect>
                                  </p:childTnLst>
                                </p:cTn>
                              </p:par>
                            </p:childTnLst>
                          </p:cTn>
                        </p:par>
                        <p:par>
                          <p:cTn id="32" fill="hold" nodeType="afterGroup">
                            <p:stCondLst>
                              <p:cond delay="3500"/>
                            </p:stCondLst>
                            <p:childTnLst>
                              <p:par>
                                <p:cTn id="33" presetID="22" presetClass="entr" presetSubtype="2" fill="hold" grpId="0" nodeType="afterEffect">
                                  <p:stCondLst>
                                    <p:cond delay="0"/>
                                  </p:stCondLst>
                                  <p:childTnLst>
                                    <p:set>
                                      <p:cBhvr>
                                        <p:cTn id="34" dur="1" fill="hold">
                                          <p:stCondLst>
                                            <p:cond delay="0"/>
                                          </p:stCondLst>
                                        </p:cTn>
                                        <p:tgtEl>
                                          <p:spTgt spid="13">
                                            <p:txEl>
                                              <p:pRg st="4" end="4"/>
                                            </p:txEl>
                                          </p:spTgt>
                                        </p:tgtEl>
                                        <p:attrNameLst>
                                          <p:attrName>style.visibility</p:attrName>
                                        </p:attrNameLst>
                                      </p:cBhvr>
                                      <p:to>
                                        <p:strVal val="visible"/>
                                      </p:to>
                                    </p:set>
                                    <p:animEffect transition="in" filter="wipe(right)">
                                      <p:cBhvr>
                                        <p:cTn id="35"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P spid="12" grpId="0" build="p"/>
      <p:bldP spid="14" grpId="0" build="p"/>
      <p:bldP spid="1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19459"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19460"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endParaRPr lang="en-US" sz="4400" dirty="0">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9" name="Content Placeholder 2"/>
          <p:cNvSpPr txBox="1">
            <a:spLocks/>
          </p:cNvSpPr>
          <p:nvPr/>
        </p:nvSpPr>
        <p:spPr bwMode="auto">
          <a:xfrm>
            <a:off x="609600" y="17526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150000"/>
              </a:lnSpc>
              <a:buFont typeface="Arial" pitchFamily="34" charset="0"/>
              <a:buNone/>
            </a:pPr>
            <a:endParaRPr lang="ar-OM" sz="3200"/>
          </a:p>
        </p:txBody>
      </p:sp>
      <p:sp>
        <p:nvSpPr>
          <p:cNvPr id="10" name="Title 1"/>
          <p:cNvSpPr txBox="1">
            <a:spLocks/>
          </p:cNvSpPr>
          <p:nvPr/>
        </p:nvSpPr>
        <p:spPr bwMode="auto">
          <a:xfrm>
            <a:off x="838200" y="381000"/>
            <a:ext cx="7786688" cy="1143000"/>
          </a:xfrm>
          <a:prstGeom prst="rect">
            <a:avLst/>
          </a:prstGeom>
          <a:noFill/>
          <a:ln w="9525">
            <a:noFill/>
            <a:miter lim="800000"/>
            <a:headEnd/>
            <a:tailEnd/>
          </a:ln>
        </p:spPr>
        <p:txBody>
          <a:bodyPr anchor="ctr"/>
          <a:lstStyle/>
          <a:p>
            <a:pPr algn="ctr" rtl="0">
              <a:defRPr/>
            </a:pPr>
            <a:r>
              <a:rPr lang="ar-OM" sz="3600" dirty="0">
                <a:solidFill>
                  <a:schemeClr val="accent1">
                    <a:lumMod val="75000"/>
                  </a:schemeClr>
                </a:solidFill>
                <a:effectLst>
                  <a:outerShdw blurRad="50800" dist="38100" dir="16200000" rotWithShape="0">
                    <a:prstClr val="black">
                      <a:alpha val="40000"/>
                    </a:prstClr>
                  </a:outerShdw>
                </a:effectLst>
                <a:latin typeface="+mj-lt"/>
                <a:ea typeface="+mj-ea"/>
                <a:cs typeface="+mj-cs"/>
              </a:rPr>
              <a:t>دور القطاع الخاص </a:t>
            </a:r>
          </a:p>
        </p:txBody>
      </p:sp>
      <p:sp>
        <p:nvSpPr>
          <p:cNvPr id="11" name="عنصر نائب للمحتوى 2"/>
          <p:cNvSpPr txBox="1">
            <a:spLocks/>
          </p:cNvSpPr>
          <p:nvPr/>
        </p:nvSpPr>
        <p:spPr bwMode="auto">
          <a:xfrm>
            <a:off x="762000" y="1905000"/>
            <a:ext cx="7786688" cy="4525963"/>
          </a:xfrm>
          <a:prstGeom prst="rect">
            <a:avLst/>
          </a:prstGeom>
          <a:noFill/>
          <a:ln w="9525">
            <a:noFill/>
            <a:miter lim="800000"/>
            <a:headEnd/>
            <a:tailEnd/>
          </a:ln>
        </p:spPr>
        <p:txBody>
          <a:bodyPr/>
          <a:lstStyle/>
          <a:p>
            <a:pPr marL="342900" indent="-342900" algn="just">
              <a:lnSpc>
                <a:spcPct val="150000"/>
              </a:lnSpc>
              <a:spcBef>
                <a:spcPct val="20000"/>
              </a:spcBef>
              <a:defRPr/>
            </a:pPr>
            <a:endParaRPr lang="ar-OM" sz="3200" dirty="0">
              <a:latin typeface="+mn-lt"/>
              <a:cs typeface="+mn-cs"/>
            </a:endParaRPr>
          </a:p>
        </p:txBody>
      </p:sp>
      <p:sp>
        <p:nvSpPr>
          <p:cNvPr id="12" name="Content Placeholder 2"/>
          <p:cNvSpPr txBox="1">
            <a:spLocks/>
          </p:cNvSpPr>
          <p:nvPr/>
        </p:nvSpPr>
        <p:spPr bwMode="auto">
          <a:xfrm>
            <a:off x="914400" y="2057400"/>
            <a:ext cx="7786688" cy="4525963"/>
          </a:xfrm>
          <a:prstGeom prst="rect">
            <a:avLst/>
          </a:prstGeom>
          <a:noFill/>
          <a:ln w="9525">
            <a:noFill/>
            <a:miter lim="800000"/>
            <a:headEnd/>
            <a:tailEnd/>
          </a:ln>
        </p:spPr>
        <p:txBody>
          <a:bodyPr/>
          <a:lstStyle/>
          <a:p>
            <a:pPr marL="342900" indent="-342900">
              <a:spcBef>
                <a:spcPct val="20000"/>
              </a:spcBef>
              <a:defRPr/>
            </a:pPr>
            <a:endParaRPr lang="ar-OM" sz="3200" dirty="0">
              <a:latin typeface="+mn-lt"/>
              <a:cs typeface="+mn-cs"/>
            </a:endParaRPr>
          </a:p>
        </p:txBody>
      </p:sp>
      <p:sp>
        <p:nvSpPr>
          <p:cNvPr id="14" name="Content Placeholder 2"/>
          <p:cNvSpPr txBox="1">
            <a:spLocks/>
          </p:cNvSpPr>
          <p:nvPr/>
        </p:nvSpPr>
        <p:spPr bwMode="auto">
          <a:xfrm>
            <a:off x="762000" y="1524000"/>
            <a:ext cx="7786688" cy="4525963"/>
          </a:xfrm>
          <a:prstGeom prst="rect">
            <a:avLst/>
          </a:prstGeom>
          <a:noFill/>
          <a:ln w="9525">
            <a:noFill/>
            <a:miter lim="800000"/>
            <a:headEnd/>
            <a:tailEnd/>
          </a:ln>
        </p:spPr>
        <p:txBody>
          <a:bodyPr rtlCol="1">
            <a:normAutofit/>
          </a:bodyPr>
          <a:lstStyle/>
          <a:p>
            <a:pPr marL="342900" indent="-342900" fontAlgn="auto">
              <a:spcBef>
                <a:spcPct val="20000"/>
              </a:spcBef>
              <a:spcAft>
                <a:spcPts val="0"/>
              </a:spcAft>
              <a:buFont typeface="Arial" pitchFamily="34" charset="0"/>
              <a:buChar char="•"/>
              <a:defRPr/>
            </a:pPr>
            <a:endParaRPr lang="ar-OM" sz="3200" dirty="0">
              <a:latin typeface="+mn-lt"/>
              <a:cs typeface="+mn-cs"/>
            </a:endParaRPr>
          </a:p>
        </p:txBody>
      </p:sp>
      <p:sp>
        <p:nvSpPr>
          <p:cNvPr id="13" name="Content Placeholder 2"/>
          <p:cNvSpPr txBox="1">
            <a:spLocks/>
          </p:cNvSpPr>
          <p:nvPr/>
        </p:nvSpPr>
        <p:spPr bwMode="auto">
          <a:xfrm>
            <a:off x="533400" y="16764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Low" eaLnBrk="1" hangingPunct="1">
              <a:buFont typeface="Arial" pitchFamily="34" charset="0"/>
              <a:buChar char="•"/>
            </a:pPr>
            <a:r>
              <a:rPr lang="ar-OM" sz="2800"/>
              <a:t> قلة الكوادر الإدارية والفنية في المديرية العامة للمدارس الخاصة</a:t>
            </a:r>
          </a:p>
          <a:p>
            <a:pPr algn="justLow" eaLnBrk="1" hangingPunct="1"/>
            <a:r>
              <a:rPr lang="ar-OM" sz="2800"/>
              <a:t>  مقارنة بأعداد المدارس القائمة.</a:t>
            </a:r>
            <a:endParaRPr lang="en-US" sz="2800"/>
          </a:p>
          <a:p>
            <a:pPr algn="justLow" eaLnBrk="1" hangingPunct="1">
              <a:buFont typeface="Arial" pitchFamily="34" charset="0"/>
              <a:buChar char="•"/>
            </a:pPr>
            <a:r>
              <a:rPr lang="ar-OM" sz="2800"/>
              <a:t> عدم وجود كادر إشراف عماني للإشراف على بعض المواد</a:t>
            </a:r>
          </a:p>
          <a:p>
            <a:pPr algn="justLow" eaLnBrk="1" hangingPunct="1"/>
            <a:r>
              <a:rPr lang="ar-OM" sz="2800"/>
              <a:t>   العلمية التخصصية ثنائية اللغة.</a:t>
            </a:r>
            <a:endParaRPr lang="en-US" sz="2800"/>
          </a:p>
          <a:p>
            <a:pPr algn="justLow" eaLnBrk="1" hangingPunct="1">
              <a:buFont typeface="Arial" pitchFamily="34" charset="0"/>
              <a:buChar char="•"/>
            </a:pPr>
            <a:r>
              <a:rPr lang="ar-OM" sz="2800"/>
              <a:t> وجود عجز في الكوادر المتخصصة في فحص واعتماد المناهج</a:t>
            </a:r>
          </a:p>
          <a:p>
            <a:pPr algn="justLow" eaLnBrk="1" hangingPunct="1"/>
            <a:r>
              <a:rPr lang="ar-OM" sz="2800"/>
              <a:t>   والبرامج الدولية. </a:t>
            </a:r>
            <a:endParaRPr lang="en-US" sz="2800"/>
          </a:p>
          <a:p>
            <a:pPr algn="justLow" eaLnBrk="1" hangingPunct="1">
              <a:buFont typeface="Arial" pitchFamily="34" charset="0"/>
              <a:buChar char="•"/>
            </a:pPr>
            <a:r>
              <a:rPr lang="ar-OM" sz="2800"/>
              <a:t> عدم وضوح مهام ومسؤوليات المديريات في المحافظات، فيما</a:t>
            </a:r>
          </a:p>
          <a:p>
            <a:pPr algn="justLow" eaLnBrk="1" hangingPunct="1"/>
            <a:r>
              <a:rPr lang="ar-OM" sz="2800"/>
              <a:t>   يتعلق بشؤون المدارس الخاصة، مما يزيد من أعباء المديرية</a:t>
            </a:r>
          </a:p>
          <a:p>
            <a:pPr algn="justLow" eaLnBrk="1" hangingPunct="1"/>
            <a:r>
              <a:rPr lang="ar-OM" sz="2800"/>
              <a:t>   بالوزارة، ويعزز مشكلة المركزية بشكل أكبر</a:t>
            </a:r>
            <a:r>
              <a:rPr lang="ar-OM" sz="3200"/>
              <a:t>. </a:t>
            </a: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nodeType="afterGroup">
                            <p:stCondLst>
                              <p:cond delay="1000"/>
                            </p:stCondLst>
                            <p:childTnLst>
                              <p:par>
                                <p:cTn id="13" presetID="22" presetClass="entr" presetSubtype="2" fill="hold" grpId="0" nodeType="afterEffect" nodePh="1">
                                  <p:stCondLst>
                                    <p:cond delay="0"/>
                                  </p:stCondLst>
                                  <p:endCondLst>
                                    <p:cond evt="begin" delay="0">
                                      <p:tn val="13"/>
                                    </p:cond>
                                  </p:end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wipe(right)">
                                      <p:cBhvr>
                                        <p:cTn id="15" dur="500"/>
                                        <p:tgtEl>
                                          <p:spTgt spid="12">
                                            <p:txEl>
                                              <p:pRg st="0" end="0"/>
                                            </p:txEl>
                                          </p:spTgt>
                                        </p:tgtEl>
                                      </p:cBhvr>
                                    </p:animEffect>
                                  </p:childTnLst>
                                </p:cTn>
                              </p:par>
                            </p:childTnLst>
                          </p:cTn>
                        </p:par>
                        <p:par>
                          <p:cTn id="16" fill="hold" nodeType="afterGroup">
                            <p:stCondLst>
                              <p:cond delay="1500"/>
                            </p:stCondLst>
                            <p:childTnLst>
                              <p:par>
                                <p:cTn id="17" presetID="22" presetClass="entr" presetSubtype="4" fill="hold" grpId="0" nodeType="afterEffect" nodePh="1">
                                  <p:stCondLst>
                                    <p:cond delay="0"/>
                                  </p:stCondLst>
                                  <p:endCondLst>
                                    <p:cond evt="begin" delay="0">
                                      <p:tn val="17"/>
                                    </p:cond>
                                  </p:endCondLst>
                                  <p:childTnLst>
                                    <p:set>
                                      <p:cBhvr>
                                        <p:cTn id="18" dur="1" fill="hold">
                                          <p:stCondLst>
                                            <p:cond delay="0"/>
                                          </p:stCondLst>
                                        </p:cTn>
                                        <p:tgtEl>
                                          <p:spTgt spid="14">
                                            <p:txEl>
                                              <p:pRg st="0" end="0"/>
                                            </p:txEl>
                                          </p:spTgt>
                                        </p:tgtEl>
                                        <p:attrNameLst>
                                          <p:attrName>style.visibility</p:attrName>
                                        </p:attrNameLst>
                                      </p:cBhvr>
                                      <p:to>
                                        <p:strVal val="visible"/>
                                      </p:to>
                                    </p:set>
                                    <p:animEffect transition="in" filter="wipe(down)">
                                      <p:cBhvr>
                                        <p:cTn id="19" dur="500"/>
                                        <p:tgtEl>
                                          <p:spTgt spid="14">
                                            <p:txEl>
                                              <p:pRg st="0" end="0"/>
                                            </p:txEl>
                                          </p:spTgt>
                                        </p:tgtEl>
                                      </p:cBhvr>
                                    </p:animEffect>
                                  </p:childTnLst>
                                </p:cTn>
                              </p:par>
                            </p:childTnLst>
                          </p:cTn>
                        </p:par>
                        <p:par>
                          <p:cTn id="20" fill="hold" nodeType="afterGroup">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wipe(right)">
                                      <p:cBhvr>
                                        <p:cTn id="23" dur="500"/>
                                        <p:tgtEl>
                                          <p:spTgt spid="13">
                                            <p:txEl>
                                              <p:pRg st="0" end="0"/>
                                            </p:txEl>
                                          </p:spTgt>
                                        </p:tgtEl>
                                      </p:cBhvr>
                                    </p:animEffect>
                                  </p:childTnLst>
                                </p:cTn>
                              </p:par>
                            </p:childTnLst>
                          </p:cTn>
                        </p:par>
                        <p:par>
                          <p:cTn id="24" fill="hold" nodeType="afterGroup">
                            <p:stCondLst>
                              <p:cond delay="2500"/>
                            </p:stCondLst>
                            <p:childTnLst>
                              <p:par>
                                <p:cTn id="25" presetID="22" presetClass="entr" presetSubtype="2" fill="hold" grpId="0" nodeType="afterEffect">
                                  <p:stCondLst>
                                    <p:cond delay="0"/>
                                  </p:stCondLst>
                                  <p:childTnLst>
                                    <p:set>
                                      <p:cBhvr>
                                        <p:cTn id="26" dur="1" fill="hold">
                                          <p:stCondLst>
                                            <p:cond delay="0"/>
                                          </p:stCondLst>
                                        </p:cTn>
                                        <p:tgtEl>
                                          <p:spTgt spid="13">
                                            <p:txEl>
                                              <p:pRg st="1" end="1"/>
                                            </p:txEl>
                                          </p:spTgt>
                                        </p:tgtEl>
                                        <p:attrNameLst>
                                          <p:attrName>style.visibility</p:attrName>
                                        </p:attrNameLst>
                                      </p:cBhvr>
                                      <p:to>
                                        <p:strVal val="visible"/>
                                      </p:to>
                                    </p:set>
                                    <p:animEffect transition="in" filter="wipe(right)">
                                      <p:cBhvr>
                                        <p:cTn id="27" dur="500"/>
                                        <p:tgtEl>
                                          <p:spTgt spid="13">
                                            <p:txEl>
                                              <p:pRg st="1" end="1"/>
                                            </p:txEl>
                                          </p:spTgt>
                                        </p:tgtEl>
                                      </p:cBhvr>
                                    </p:animEffect>
                                  </p:childTnLst>
                                </p:cTn>
                              </p:par>
                            </p:childTnLst>
                          </p:cTn>
                        </p:par>
                        <p:par>
                          <p:cTn id="28" fill="hold" nodeType="afterGroup">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13">
                                            <p:txEl>
                                              <p:pRg st="2" end="2"/>
                                            </p:txEl>
                                          </p:spTgt>
                                        </p:tgtEl>
                                        <p:attrNameLst>
                                          <p:attrName>style.visibility</p:attrName>
                                        </p:attrNameLst>
                                      </p:cBhvr>
                                      <p:to>
                                        <p:strVal val="visible"/>
                                      </p:to>
                                    </p:set>
                                    <p:animEffect transition="in" filter="wipe(right)">
                                      <p:cBhvr>
                                        <p:cTn id="31" dur="500"/>
                                        <p:tgtEl>
                                          <p:spTgt spid="13">
                                            <p:txEl>
                                              <p:pRg st="2" end="2"/>
                                            </p:txEl>
                                          </p:spTgt>
                                        </p:tgtEl>
                                      </p:cBhvr>
                                    </p:animEffect>
                                  </p:childTnLst>
                                </p:cTn>
                              </p:par>
                            </p:childTnLst>
                          </p:cTn>
                        </p:par>
                        <p:par>
                          <p:cTn id="32" fill="hold" nodeType="afterGroup">
                            <p:stCondLst>
                              <p:cond delay="3500"/>
                            </p:stCondLst>
                            <p:childTnLst>
                              <p:par>
                                <p:cTn id="33" presetID="22" presetClass="entr" presetSubtype="2" fill="hold" grpId="0" nodeType="afterEffect">
                                  <p:stCondLst>
                                    <p:cond delay="0"/>
                                  </p:stCondLst>
                                  <p:childTnLst>
                                    <p:set>
                                      <p:cBhvr>
                                        <p:cTn id="34" dur="1" fill="hold">
                                          <p:stCondLst>
                                            <p:cond delay="0"/>
                                          </p:stCondLst>
                                        </p:cTn>
                                        <p:tgtEl>
                                          <p:spTgt spid="13">
                                            <p:txEl>
                                              <p:pRg st="3" end="3"/>
                                            </p:txEl>
                                          </p:spTgt>
                                        </p:tgtEl>
                                        <p:attrNameLst>
                                          <p:attrName>style.visibility</p:attrName>
                                        </p:attrNameLst>
                                      </p:cBhvr>
                                      <p:to>
                                        <p:strVal val="visible"/>
                                      </p:to>
                                    </p:set>
                                    <p:animEffect transition="in" filter="wipe(right)">
                                      <p:cBhvr>
                                        <p:cTn id="35" dur="500"/>
                                        <p:tgtEl>
                                          <p:spTgt spid="13">
                                            <p:txEl>
                                              <p:pRg st="3" end="3"/>
                                            </p:txEl>
                                          </p:spTgt>
                                        </p:tgtEl>
                                      </p:cBhvr>
                                    </p:animEffect>
                                  </p:childTnLst>
                                </p:cTn>
                              </p:par>
                            </p:childTnLst>
                          </p:cTn>
                        </p:par>
                        <p:par>
                          <p:cTn id="36" fill="hold" nodeType="afterGroup">
                            <p:stCondLst>
                              <p:cond delay="4000"/>
                            </p:stCondLst>
                            <p:childTnLst>
                              <p:par>
                                <p:cTn id="37" presetID="22" presetClass="entr" presetSubtype="2" fill="hold" grpId="0" nodeType="afterEffect">
                                  <p:stCondLst>
                                    <p:cond delay="0"/>
                                  </p:stCondLst>
                                  <p:childTnLst>
                                    <p:set>
                                      <p:cBhvr>
                                        <p:cTn id="38" dur="1" fill="hold">
                                          <p:stCondLst>
                                            <p:cond delay="0"/>
                                          </p:stCondLst>
                                        </p:cTn>
                                        <p:tgtEl>
                                          <p:spTgt spid="13">
                                            <p:txEl>
                                              <p:pRg st="4" end="4"/>
                                            </p:txEl>
                                          </p:spTgt>
                                        </p:tgtEl>
                                        <p:attrNameLst>
                                          <p:attrName>style.visibility</p:attrName>
                                        </p:attrNameLst>
                                      </p:cBhvr>
                                      <p:to>
                                        <p:strVal val="visible"/>
                                      </p:to>
                                    </p:set>
                                    <p:animEffect transition="in" filter="wipe(right)">
                                      <p:cBhvr>
                                        <p:cTn id="39" dur="500"/>
                                        <p:tgtEl>
                                          <p:spTgt spid="13">
                                            <p:txEl>
                                              <p:pRg st="4" end="4"/>
                                            </p:txEl>
                                          </p:spTgt>
                                        </p:tgtEl>
                                      </p:cBhvr>
                                    </p:animEffect>
                                  </p:childTnLst>
                                </p:cTn>
                              </p:par>
                            </p:childTnLst>
                          </p:cTn>
                        </p:par>
                        <p:par>
                          <p:cTn id="40" fill="hold" nodeType="afterGroup">
                            <p:stCondLst>
                              <p:cond delay="4500"/>
                            </p:stCondLst>
                            <p:childTnLst>
                              <p:par>
                                <p:cTn id="41" presetID="22" presetClass="entr" presetSubtype="2" fill="hold" grpId="0" nodeType="afterEffect">
                                  <p:stCondLst>
                                    <p:cond delay="0"/>
                                  </p:stCondLst>
                                  <p:childTnLst>
                                    <p:set>
                                      <p:cBhvr>
                                        <p:cTn id="42" dur="1" fill="hold">
                                          <p:stCondLst>
                                            <p:cond delay="0"/>
                                          </p:stCondLst>
                                        </p:cTn>
                                        <p:tgtEl>
                                          <p:spTgt spid="13">
                                            <p:txEl>
                                              <p:pRg st="5" end="5"/>
                                            </p:txEl>
                                          </p:spTgt>
                                        </p:tgtEl>
                                        <p:attrNameLst>
                                          <p:attrName>style.visibility</p:attrName>
                                        </p:attrNameLst>
                                      </p:cBhvr>
                                      <p:to>
                                        <p:strVal val="visible"/>
                                      </p:to>
                                    </p:set>
                                    <p:animEffect transition="in" filter="wipe(right)">
                                      <p:cBhvr>
                                        <p:cTn id="43" dur="500"/>
                                        <p:tgtEl>
                                          <p:spTgt spid="13">
                                            <p:txEl>
                                              <p:pRg st="5" end="5"/>
                                            </p:txEl>
                                          </p:spTgt>
                                        </p:tgtEl>
                                      </p:cBhvr>
                                    </p:animEffect>
                                  </p:childTnLst>
                                </p:cTn>
                              </p:par>
                            </p:childTnLst>
                          </p:cTn>
                        </p:par>
                        <p:par>
                          <p:cTn id="44" fill="hold" nodeType="afterGroup">
                            <p:stCondLst>
                              <p:cond delay="5000"/>
                            </p:stCondLst>
                            <p:childTnLst>
                              <p:par>
                                <p:cTn id="45" presetID="22" presetClass="entr" presetSubtype="2" fill="hold" grpId="0" nodeType="afterEffect">
                                  <p:stCondLst>
                                    <p:cond delay="0"/>
                                  </p:stCondLst>
                                  <p:childTnLst>
                                    <p:set>
                                      <p:cBhvr>
                                        <p:cTn id="46" dur="1" fill="hold">
                                          <p:stCondLst>
                                            <p:cond delay="0"/>
                                          </p:stCondLst>
                                        </p:cTn>
                                        <p:tgtEl>
                                          <p:spTgt spid="13">
                                            <p:txEl>
                                              <p:pRg st="6" end="6"/>
                                            </p:txEl>
                                          </p:spTgt>
                                        </p:tgtEl>
                                        <p:attrNameLst>
                                          <p:attrName>style.visibility</p:attrName>
                                        </p:attrNameLst>
                                      </p:cBhvr>
                                      <p:to>
                                        <p:strVal val="visible"/>
                                      </p:to>
                                    </p:set>
                                    <p:animEffect transition="in" filter="wipe(right)">
                                      <p:cBhvr>
                                        <p:cTn id="47" dur="500"/>
                                        <p:tgtEl>
                                          <p:spTgt spid="13">
                                            <p:txEl>
                                              <p:pRg st="6" end="6"/>
                                            </p:txEl>
                                          </p:spTgt>
                                        </p:tgtEl>
                                      </p:cBhvr>
                                    </p:animEffect>
                                  </p:childTnLst>
                                </p:cTn>
                              </p:par>
                            </p:childTnLst>
                          </p:cTn>
                        </p:par>
                        <p:par>
                          <p:cTn id="48" fill="hold" nodeType="afterGroup">
                            <p:stCondLst>
                              <p:cond delay="5500"/>
                            </p:stCondLst>
                            <p:childTnLst>
                              <p:par>
                                <p:cTn id="49" presetID="22" presetClass="entr" presetSubtype="2" fill="hold" grpId="0" nodeType="afterEffect">
                                  <p:stCondLst>
                                    <p:cond delay="0"/>
                                  </p:stCondLst>
                                  <p:childTnLst>
                                    <p:set>
                                      <p:cBhvr>
                                        <p:cTn id="50" dur="1" fill="hold">
                                          <p:stCondLst>
                                            <p:cond delay="0"/>
                                          </p:stCondLst>
                                        </p:cTn>
                                        <p:tgtEl>
                                          <p:spTgt spid="13">
                                            <p:txEl>
                                              <p:pRg st="7" end="7"/>
                                            </p:txEl>
                                          </p:spTgt>
                                        </p:tgtEl>
                                        <p:attrNameLst>
                                          <p:attrName>style.visibility</p:attrName>
                                        </p:attrNameLst>
                                      </p:cBhvr>
                                      <p:to>
                                        <p:strVal val="visible"/>
                                      </p:to>
                                    </p:set>
                                    <p:animEffect transition="in" filter="wipe(right)">
                                      <p:cBhvr>
                                        <p:cTn id="51" dur="500"/>
                                        <p:tgtEl>
                                          <p:spTgt spid="13">
                                            <p:txEl>
                                              <p:pRg st="7" end="7"/>
                                            </p:txEl>
                                          </p:spTgt>
                                        </p:tgtEl>
                                      </p:cBhvr>
                                    </p:animEffect>
                                  </p:childTnLst>
                                </p:cTn>
                              </p:par>
                            </p:childTnLst>
                          </p:cTn>
                        </p:par>
                        <p:par>
                          <p:cTn id="52" fill="hold" nodeType="afterGroup">
                            <p:stCondLst>
                              <p:cond delay="6000"/>
                            </p:stCondLst>
                            <p:childTnLst>
                              <p:par>
                                <p:cTn id="53" presetID="22" presetClass="entr" presetSubtype="2" fill="hold" grpId="0" nodeType="afterEffect">
                                  <p:stCondLst>
                                    <p:cond delay="0"/>
                                  </p:stCondLst>
                                  <p:childTnLst>
                                    <p:set>
                                      <p:cBhvr>
                                        <p:cTn id="54" dur="1" fill="hold">
                                          <p:stCondLst>
                                            <p:cond delay="0"/>
                                          </p:stCondLst>
                                        </p:cTn>
                                        <p:tgtEl>
                                          <p:spTgt spid="13">
                                            <p:txEl>
                                              <p:pRg st="8" end="8"/>
                                            </p:txEl>
                                          </p:spTgt>
                                        </p:tgtEl>
                                        <p:attrNameLst>
                                          <p:attrName>style.visibility</p:attrName>
                                        </p:attrNameLst>
                                      </p:cBhvr>
                                      <p:to>
                                        <p:strVal val="visible"/>
                                      </p:to>
                                    </p:set>
                                    <p:animEffect transition="in" filter="wipe(right)">
                                      <p:cBhvr>
                                        <p:cTn id="55" dur="500"/>
                                        <p:tgtEl>
                                          <p:spTgt spid="1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P spid="12" grpId="0" build="p"/>
      <p:bldP spid="14" grpId="0" build="p"/>
      <p:bldP spid="1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20483"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20484"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endParaRPr lang="en-US" sz="4400" dirty="0">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9" name="Content Placeholder 2"/>
          <p:cNvSpPr txBox="1">
            <a:spLocks/>
          </p:cNvSpPr>
          <p:nvPr/>
        </p:nvSpPr>
        <p:spPr bwMode="auto">
          <a:xfrm>
            <a:off x="609600" y="17526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150000"/>
              </a:lnSpc>
              <a:buFont typeface="Arial" pitchFamily="34" charset="0"/>
              <a:buNone/>
            </a:pPr>
            <a:endParaRPr lang="ar-OM" sz="3200"/>
          </a:p>
        </p:txBody>
      </p:sp>
      <p:sp>
        <p:nvSpPr>
          <p:cNvPr id="10" name="Title 1"/>
          <p:cNvSpPr txBox="1">
            <a:spLocks/>
          </p:cNvSpPr>
          <p:nvPr/>
        </p:nvSpPr>
        <p:spPr bwMode="auto">
          <a:xfrm>
            <a:off x="609600" y="381000"/>
            <a:ext cx="7786688" cy="1143000"/>
          </a:xfrm>
          <a:prstGeom prst="rect">
            <a:avLst/>
          </a:prstGeom>
          <a:noFill/>
          <a:ln w="9525">
            <a:noFill/>
            <a:miter lim="800000"/>
            <a:headEnd/>
            <a:tailEnd/>
          </a:ln>
        </p:spPr>
        <p:txBody>
          <a:bodyPr anchor="ctr"/>
          <a:lstStyle/>
          <a:p>
            <a:pPr algn="ctr" rtl="0">
              <a:defRPr/>
            </a:pPr>
            <a:r>
              <a:rPr lang="ar-OM" sz="3600" dirty="0">
                <a:solidFill>
                  <a:schemeClr val="accent1">
                    <a:lumMod val="75000"/>
                  </a:schemeClr>
                </a:solidFill>
                <a:effectLst>
                  <a:outerShdw blurRad="50800" dist="38100" dir="16200000" rotWithShape="0">
                    <a:prstClr val="black">
                      <a:alpha val="40000"/>
                    </a:prstClr>
                  </a:outerShdw>
                </a:effectLst>
                <a:latin typeface="+mj-lt"/>
                <a:ea typeface="+mj-ea"/>
                <a:cs typeface="+mj-cs"/>
              </a:rPr>
              <a:t>التوصيات </a:t>
            </a:r>
          </a:p>
        </p:txBody>
      </p:sp>
      <p:sp>
        <p:nvSpPr>
          <p:cNvPr id="11" name="عنصر نائب للمحتوى 2"/>
          <p:cNvSpPr txBox="1">
            <a:spLocks/>
          </p:cNvSpPr>
          <p:nvPr/>
        </p:nvSpPr>
        <p:spPr bwMode="auto">
          <a:xfrm>
            <a:off x="762000" y="1905000"/>
            <a:ext cx="7786688" cy="4525963"/>
          </a:xfrm>
          <a:prstGeom prst="rect">
            <a:avLst/>
          </a:prstGeom>
          <a:noFill/>
          <a:ln w="9525">
            <a:noFill/>
            <a:miter lim="800000"/>
            <a:headEnd/>
            <a:tailEnd/>
          </a:ln>
        </p:spPr>
        <p:txBody>
          <a:bodyPr/>
          <a:lstStyle/>
          <a:p>
            <a:pPr marL="342900" indent="-342900" algn="just">
              <a:lnSpc>
                <a:spcPct val="150000"/>
              </a:lnSpc>
              <a:spcBef>
                <a:spcPct val="20000"/>
              </a:spcBef>
              <a:defRPr/>
            </a:pPr>
            <a:endParaRPr lang="ar-OM" sz="3200" dirty="0">
              <a:latin typeface="+mn-lt"/>
              <a:cs typeface="+mn-cs"/>
            </a:endParaRPr>
          </a:p>
        </p:txBody>
      </p:sp>
      <p:sp>
        <p:nvSpPr>
          <p:cNvPr id="12" name="Content Placeholder 2"/>
          <p:cNvSpPr txBox="1">
            <a:spLocks/>
          </p:cNvSpPr>
          <p:nvPr/>
        </p:nvSpPr>
        <p:spPr bwMode="auto">
          <a:xfrm>
            <a:off x="914400" y="2057400"/>
            <a:ext cx="7786688" cy="4525963"/>
          </a:xfrm>
          <a:prstGeom prst="rect">
            <a:avLst/>
          </a:prstGeom>
          <a:noFill/>
          <a:ln w="9525">
            <a:noFill/>
            <a:miter lim="800000"/>
            <a:headEnd/>
            <a:tailEnd/>
          </a:ln>
        </p:spPr>
        <p:txBody>
          <a:bodyPr/>
          <a:lstStyle/>
          <a:p>
            <a:pPr marL="342900" indent="-342900">
              <a:spcBef>
                <a:spcPct val="20000"/>
              </a:spcBef>
              <a:defRPr/>
            </a:pPr>
            <a:endParaRPr lang="ar-OM" sz="3200" dirty="0">
              <a:latin typeface="+mn-lt"/>
              <a:cs typeface="+mn-cs"/>
            </a:endParaRPr>
          </a:p>
        </p:txBody>
      </p:sp>
      <p:sp>
        <p:nvSpPr>
          <p:cNvPr id="14" name="Content Placeholder 2"/>
          <p:cNvSpPr txBox="1">
            <a:spLocks/>
          </p:cNvSpPr>
          <p:nvPr/>
        </p:nvSpPr>
        <p:spPr bwMode="auto">
          <a:xfrm>
            <a:off x="762000" y="1524000"/>
            <a:ext cx="7786688" cy="4525963"/>
          </a:xfrm>
          <a:prstGeom prst="rect">
            <a:avLst/>
          </a:prstGeom>
          <a:noFill/>
          <a:ln w="9525">
            <a:noFill/>
            <a:miter lim="800000"/>
            <a:headEnd/>
            <a:tailEnd/>
          </a:ln>
        </p:spPr>
        <p:txBody>
          <a:bodyPr rtlCol="1">
            <a:normAutofit/>
          </a:bodyPr>
          <a:lstStyle/>
          <a:p>
            <a:pPr marL="342900" indent="-342900" fontAlgn="auto">
              <a:spcBef>
                <a:spcPct val="20000"/>
              </a:spcBef>
              <a:spcAft>
                <a:spcPts val="0"/>
              </a:spcAft>
              <a:buFont typeface="Arial" pitchFamily="34" charset="0"/>
              <a:buChar char="•"/>
              <a:defRPr/>
            </a:pPr>
            <a:endParaRPr lang="ar-OM" sz="3200" dirty="0">
              <a:latin typeface="+mn-lt"/>
              <a:cs typeface="+mn-cs"/>
            </a:endParaRPr>
          </a:p>
        </p:txBody>
      </p:sp>
      <p:sp>
        <p:nvSpPr>
          <p:cNvPr id="13" name="Content Placeholder 2"/>
          <p:cNvSpPr txBox="1">
            <a:spLocks/>
          </p:cNvSpPr>
          <p:nvPr/>
        </p:nvSpPr>
        <p:spPr bwMode="auto">
          <a:xfrm>
            <a:off x="533400" y="1447800"/>
            <a:ext cx="7786688"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Low" eaLnBrk="1" hangingPunct="1">
              <a:lnSpc>
                <a:spcPts val="3000"/>
              </a:lnSpc>
              <a:buFont typeface="Arial" pitchFamily="34" charset="0"/>
              <a:buChar char="•"/>
            </a:pPr>
            <a:r>
              <a:rPr lang="ar-OM" sz="2800"/>
              <a:t> تطوير فلسفة التربية والتعليم بالسلطنة بما يتماشى وما تشهده</a:t>
            </a:r>
          </a:p>
          <a:p>
            <a:pPr algn="justLow" eaLnBrk="1" hangingPunct="1">
              <a:lnSpc>
                <a:spcPts val="3000"/>
              </a:lnSpc>
            </a:pPr>
            <a:r>
              <a:rPr lang="ar-OM" sz="2800"/>
              <a:t>  الساحة التعليمية من تطور وتنافس بين الدول لأجل الارتقاء والتعليم.</a:t>
            </a:r>
          </a:p>
          <a:p>
            <a:pPr algn="justLow" eaLnBrk="1" hangingPunct="1">
              <a:lnSpc>
                <a:spcPts val="3000"/>
              </a:lnSpc>
              <a:buFont typeface="Arial" pitchFamily="34" charset="0"/>
              <a:buChar char="•"/>
            </a:pPr>
            <a:r>
              <a:rPr lang="ar-OM" sz="2800"/>
              <a:t> إعادة النظر في السلم التعليمي من خلال الأخذ ببعض تجارب الدول المصنفة ضمن أفضل النظم التعليمية وتكييفها بما يتوافق وواقع المجتمع العماني، وذلك من خلال إعادة هيكلة السلم التعليمي إلى ثلاث حلقات سنية على النحو التالي:</a:t>
            </a:r>
            <a:endParaRPr lang="en-US" sz="2800"/>
          </a:p>
          <a:p>
            <a:pPr eaLnBrk="1" hangingPunct="1">
              <a:lnSpc>
                <a:spcPts val="3000"/>
              </a:lnSpc>
            </a:pPr>
            <a:r>
              <a:rPr lang="ar-OM" sz="2800"/>
              <a:t>الحلقة الأولى ومدتها 4 سنوات ﴿1 – 4﴾ من 6 سنوات إلى 9 سنوات.</a:t>
            </a:r>
            <a:endParaRPr lang="en-US" sz="2800"/>
          </a:p>
          <a:p>
            <a:pPr eaLnBrk="1" hangingPunct="1">
              <a:lnSpc>
                <a:spcPts val="3000"/>
              </a:lnSpc>
            </a:pPr>
            <a:r>
              <a:rPr lang="ar-OM" sz="2800"/>
              <a:t>الحلقة الثانية ومدتها 5 سنوات ﴿5 – 9﴾ من 10 سنوات إلى 14 سنة.</a:t>
            </a:r>
            <a:endParaRPr lang="en-US" sz="2800"/>
          </a:p>
          <a:p>
            <a:pPr eaLnBrk="1" hangingPunct="1">
              <a:lnSpc>
                <a:spcPts val="3000"/>
              </a:lnSpc>
            </a:pPr>
            <a:r>
              <a:rPr lang="ar-OM" sz="2800"/>
              <a:t>الحلقة الثالثة ومدتها 3 سنوات ﴿10 – 12﴾ من 15 سنة إلى 17 سنة. </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nodeType="afterGroup">
                            <p:stCondLst>
                              <p:cond delay="1000"/>
                            </p:stCondLst>
                            <p:childTnLst>
                              <p:par>
                                <p:cTn id="13" presetID="22" presetClass="entr" presetSubtype="2" fill="hold" grpId="0" nodeType="afterEffect" nodePh="1">
                                  <p:stCondLst>
                                    <p:cond delay="0"/>
                                  </p:stCondLst>
                                  <p:endCondLst>
                                    <p:cond evt="begin" delay="0">
                                      <p:tn val="13"/>
                                    </p:cond>
                                  </p:end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wipe(right)">
                                      <p:cBhvr>
                                        <p:cTn id="15" dur="500"/>
                                        <p:tgtEl>
                                          <p:spTgt spid="12">
                                            <p:txEl>
                                              <p:pRg st="0" end="0"/>
                                            </p:txEl>
                                          </p:spTgt>
                                        </p:tgtEl>
                                      </p:cBhvr>
                                    </p:animEffect>
                                  </p:childTnLst>
                                </p:cTn>
                              </p:par>
                            </p:childTnLst>
                          </p:cTn>
                        </p:par>
                        <p:par>
                          <p:cTn id="16" fill="hold" nodeType="afterGroup">
                            <p:stCondLst>
                              <p:cond delay="1500"/>
                            </p:stCondLst>
                            <p:childTnLst>
                              <p:par>
                                <p:cTn id="17" presetID="22" presetClass="entr" presetSubtype="4" fill="hold" grpId="0" nodeType="afterEffect" nodePh="1">
                                  <p:stCondLst>
                                    <p:cond delay="0"/>
                                  </p:stCondLst>
                                  <p:endCondLst>
                                    <p:cond evt="begin" delay="0">
                                      <p:tn val="17"/>
                                    </p:cond>
                                  </p:endCondLst>
                                  <p:childTnLst>
                                    <p:set>
                                      <p:cBhvr>
                                        <p:cTn id="18" dur="1" fill="hold">
                                          <p:stCondLst>
                                            <p:cond delay="0"/>
                                          </p:stCondLst>
                                        </p:cTn>
                                        <p:tgtEl>
                                          <p:spTgt spid="14">
                                            <p:txEl>
                                              <p:pRg st="0" end="0"/>
                                            </p:txEl>
                                          </p:spTgt>
                                        </p:tgtEl>
                                        <p:attrNameLst>
                                          <p:attrName>style.visibility</p:attrName>
                                        </p:attrNameLst>
                                      </p:cBhvr>
                                      <p:to>
                                        <p:strVal val="visible"/>
                                      </p:to>
                                    </p:set>
                                    <p:animEffect transition="in" filter="wipe(down)">
                                      <p:cBhvr>
                                        <p:cTn id="19" dur="500"/>
                                        <p:tgtEl>
                                          <p:spTgt spid="14">
                                            <p:txEl>
                                              <p:pRg st="0" end="0"/>
                                            </p:txEl>
                                          </p:spTgt>
                                        </p:tgtEl>
                                      </p:cBhvr>
                                    </p:animEffect>
                                  </p:childTnLst>
                                </p:cTn>
                              </p:par>
                            </p:childTnLst>
                          </p:cTn>
                        </p:par>
                        <p:par>
                          <p:cTn id="20" fill="hold" nodeType="afterGroup">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wipe(right)">
                                      <p:cBhvr>
                                        <p:cTn id="23" dur="500"/>
                                        <p:tgtEl>
                                          <p:spTgt spid="13">
                                            <p:txEl>
                                              <p:pRg st="0" end="0"/>
                                            </p:txEl>
                                          </p:spTgt>
                                        </p:tgtEl>
                                      </p:cBhvr>
                                    </p:animEffect>
                                  </p:childTnLst>
                                </p:cTn>
                              </p:par>
                            </p:childTnLst>
                          </p:cTn>
                        </p:par>
                        <p:par>
                          <p:cTn id="24" fill="hold" nodeType="afterGroup">
                            <p:stCondLst>
                              <p:cond delay="2500"/>
                            </p:stCondLst>
                            <p:childTnLst>
                              <p:par>
                                <p:cTn id="25" presetID="22" presetClass="entr" presetSubtype="2" fill="hold" grpId="0" nodeType="afterEffect">
                                  <p:stCondLst>
                                    <p:cond delay="0"/>
                                  </p:stCondLst>
                                  <p:childTnLst>
                                    <p:set>
                                      <p:cBhvr>
                                        <p:cTn id="26" dur="1" fill="hold">
                                          <p:stCondLst>
                                            <p:cond delay="0"/>
                                          </p:stCondLst>
                                        </p:cTn>
                                        <p:tgtEl>
                                          <p:spTgt spid="13">
                                            <p:txEl>
                                              <p:pRg st="1" end="1"/>
                                            </p:txEl>
                                          </p:spTgt>
                                        </p:tgtEl>
                                        <p:attrNameLst>
                                          <p:attrName>style.visibility</p:attrName>
                                        </p:attrNameLst>
                                      </p:cBhvr>
                                      <p:to>
                                        <p:strVal val="visible"/>
                                      </p:to>
                                    </p:set>
                                    <p:animEffect transition="in" filter="wipe(right)">
                                      <p:cBhvr>
                                        <p:cTn id="27" dur="500"/>
                                        <p:tgtEl>
                                          <p:spTgt spid="13">
                                            <p:txEl>
                                              <p:pRg st="1" end="1"/>
                                            </p:txEl>
                                          </p:spTgt>
                                        </p:tgtEl>
                                      </p:cBhvr>
                                    </p:animEffect>
                                  </p:childTnLst>
                                </p:cTn>
                              </p:par>
                            </p:childTnLst>
                          </p:cTn>
                        </p:par>
                        <p:par>
                          <p:cTn id="28" fill="hold" nodeType="afterGroup">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13">
                                            <p:txEl>
                                              <p:pRg st="2" end="2"/>
                                            </p:txEl>
                                          </p:spTgt>
                                        </p:tgtEl>
                                        <p:attrNameLst>
                                          <p:attrName>style.visibility</p:attrName>
                                        </p:attrNameLst>
                                      </p:cBhvr>
                                      <p:to>
                                        <p:strVal val="visible"/>
                                      </p:to>
                                    </p:set>
                                    <p:animEffect transition="in" filter="wipe(right)">
                                      <p:cBhvr>
                                        <p:cTn id="31" dur="500"/>
                                        <p:tgtEl>
                                          <p:spTgt spid="13">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2" fill="hold" grpId="0" nodeType="clickEffect">
                                  <p:stCondLst>
                                    <p:cond delay="0"/>
                                  </p:stCondLst>
                                  <p:childTnLst>
                                    <p:set>
                                      <p:cBhvr>
                                        <p:cTn id="35" dur="1" fill="hold">
                                          <p:stCondLst>
                                            <p:cond delay="0"/>
                                          </p:stCondLst>
                                        </p:cTn>
                                        <p:tgtEl>
                                          <p:spTgt spid="13">
                                            <p:txEl>
                                              <p:pRg st="3" end="3"/>
                                            </p:txEl>
                                          </p:spTgt>
                                        </p:tgtEl>
                                        <p:attrNameLst>
                                          <p:attrName>style.visibility</p:attrName>
                                        </p:attrNameLst>
                                      </p:cBhvr>
                                      <p:to>
                                        <p:strVal val="visible"/>
                                      </p:to>
                                    </p:set>
                                    <p:animEffect transition="in" filter="wipe(right)">
                                      <p:cBhvr>
                                        <p:cTn id="36" dur="500"/>
                                        <p:tgtEl>
                                          <p:spTgt spid="13">
                                            <p:txEl>
                                              <p:pRg st="3" end="3"/>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2" fill="hold" grpId="0" nodeType="clickEffect">
                                  <p:stCondLst>
                                    <p:cond delay="0"/>
                                  </p:stCondLst>
                                  <p:childTnLst>
                                    <p:set>
                                      <p:cBhvr>
                                        <p:cTn id="40" dur="1" fill="hold">
                                          <p:stCondLst>
                                            <p:cond delay="0"/>
                                          </p:stCondLst>
                                        </p:cTn>
                                        <p:tgtEl>
                                          <p:spTgt spid="13">
                                            <p:txEl>
                                              <p:pRg st="4" end="4"/>
                                            </p:txEl>
                                          </p:spTgt>
                                        </p:tgtEl>
                                        <p:attrNameLst>
                                          <p:attrName>style.visibility</p:attrName>
                                        </p:attrNameLst>
                                      </p:cBhvr>
                                      <p:to>
                                        <p:strVal val="visible"/>
                                      </p:to>
                                    </p:set>
                                    <p:animEffect transition="in" filter="wipe(right)">
                                      <p:cBhvr>
                                        <p:cTn id="41" dur="500"/>
                                        <p:tgtEl>
                                          <p:spTgt spid="13">
                                            <p:txEl>
                                              <p:pRg st="4" end="4"/>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2" fill="hold" grpId="0" nodeType="clickEffect">
                                  <p:stCondLst>
                                    <p:cond delay="0"/>
                                  </p:stCondLst>
                                  <p:childTnLst>
                                    <p:set>
                                      <p:cBhvr>
                                        <p:cTn id="45" dur="1" fill="hold">
                                          <p:stCondLst>
                                            <p:cond delay="0"/>
                                          </p:stCondLst>
                                        </p:cTn>
                                        <p:tgtEl>
                                          <p:spTgt spid="13">
                                            <p:txEl>
                                              <p:pRg st="5" end="5"/>
                                            </p:txEl>
                                          </p:spTgt>
                                        </p:tgtEl>
                                        <p:attrNameLst>
                                          <p:attrName>style.visibility</p:attrName>
                                        </p:attrNameLst>
                                      </p:cBhvr>
                                      <p:to>
                                        <p:strVal val="visible"/>
                                      </p:to>
                                    </p:set>
                                    <p:animEffect transition="in" filter="wipe(right)">
                                      <p:cBhvr>
                                        <p:cTn id="46" dur="500"/>
                                        <p:tgtEl>
                                          <p:spTgt spid="1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P spid="12" grpId="0" build="p"/>
      <p:bldP spid="14" grpId="0" build="p"/>
      <p:bldP spid="1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1"/>
          <p:cNvSpPr>
            <a:spLocks noGrp="1"/>
          </p:cNvSpPr>
          <p:nvPr>
            <p:ph type="ctrTitle"/>
          </p:nvPr>
        </p:nvSpPr>
        <p:spPr>
          <a:xfrm>
            <a:off x="838200" y="914400"/>
            <a:ext cx="7772400" cy="4953000"/>
          </a:xfrm>
        </p:spPr>
        <p:txBody>
          <a:bodyPr/>
          <a:lstStyle/>
          <a:p>
            <a:pPr algn="r">
              <a:defRPr/>
            </a:pPr>
            <a:r>
              <a:rPr lang="ar-OM" sz="2800" dirty="0" smtClean="0"/>
              <a:t>وجّه حضرة صاحب الجلالة السلطان قابوس بن سعيد المعظم -حفظه الله ورعاه- في خطابه السامي بمناسبة العيد الوطني الثاني والأربعين المجيد بضرورة إجراء تقويم شامل لنظام التعليم في السلطنة؛ ليواكب نظم التعليم المتقدمة في العالم. </a:t>
            </a:r>
            <a:br>
              <a:rPr lang="ar-OM" sz="2800" dirty="0" smtClean="0"/>
            </a:br>
            <a:r>
              <a:rPr lang="ar-OM" sz="2800" dirty="0" smtClean="0"/>
              <a:t/>
            </a:r>
            <a:br>
              <a:rPr lang="ar-OM" sz="2800" dirty="0" smtClean="0"/>
            </a:br>
            <a:r>
              <a:rPr lang="ar-OM" sz="2800" dirty="0" smtClean="0"/>
              <a:t>وتنفيـذا لهـذا التوجيه أصـدر معالي السيد خــالد بن هــلال بن ســعود البوسعيدي وزير ديوان البلاط السلطاني ورئيس مجلس التعليم العالي (مجلس التعليم حاليا) </a:t>
            </a:r>
            <a:r>
              <a:rPr lang="ar-OM" sz="2400" b="1" dirty="0" smtClean="0">
                <a:solidFill>
                  <a:schemeClr val="accent2">
                    <a:lumMod val="75000"/>
                  </a:schemeClr>
                </a:solidFill>
              </a:rPr>
              <a:t>الـقرار الــديواني رقــم (1/2012) بتــاريــخ 21 من مـارس 2012م بتشكيل لجنة "للإشــراف على دراسة إعــادة هـيكلة مـنظومة التعلـيم بمختلف مـراحلها وضــبط جودتــها وتنــوع مـخرجاتها ورفــع الـطاقـة </a:t>
            </a:r>
            <a:r>
              <a:rPr lang="en-US" sz="2400" b="1" dirty="0" smtClean="0">
                <a:solidFill>
                  <a:schemeClr val="accent2">
                    <a:lumMod val="75000"/>
                  </a:schemeClr>
                </a:solidFill>
              </a:rPr>
              <a:t> </a:t>
            </a:r>
            <a:r>
              <a:rPr lang="ar-OM" sz="2400" b="1" dirty="0" smtClean="0">
                <a:solidFill>
                  <a:schemeClr val="accent2">
                    <a:lumMod val="75000"/>
                  </a:schemeClr>
                </a:solidFill>
              </a:rPr>
              <a:t>الاستيعابية لمؤسسات التعليم العالي والتعليم التقني والمهني</a:t>
            </a:r>
            <a:r>
              <a:rPr lang="en-US" sz="2800" dirty="0" smtClean="0">
                <a:cs typeface="Arial" pitchFamily="34" charset="0"/>
              </a:rPr>
              <a:t/>
            </a:r>
            <a:br>
              <a:rPr lang="en-US" sz="2800" dirty="0" smtClean="0">
                <a:cs typeface="Arial" pitchFamily="34" charset="0"/>
              </a:rPr>
            </a:br>
            <a:endParaRPr lang="en-US" sz="2800" dirty="0" smtClean="0">
              <a:latin typeface="Peace" pitchFamily="2"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21507"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21508"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endParaRPr lang="en-US" sz="4400" dirty="0">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9" name="Content Placeholder 2"/>
          <p:cNvSpPr txBox="1">
            <a:spLocks/>
          </p:cNvSpPr>
          <p:nvPr/>
        </p:nvSpPr>
        <p:spPr bwMode="auto">
          <a:xfrm>
            <a:off x="609600" y="17526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150000"/>
              </a:lnSpc>
              <a:buFont typeface="Arial" pitchFamily="34" charset="0"/>
              <a:buNone/>
            </a:pPr>
            <a:endParaRPr lang="ar-OM" sz="3200"/>
          </a:p>
        </p:txBody>
      </p:sp>
      <p:sp>
        <p:nvSpPr>
          <p:cNvPr id="10" name="Title 1"/>
          <p:cNvSpPr txBox="1">
            <a:spLocks/>
          </p:cNvSpPr>
          <p:nvPr/>
        </p:nvSpPr>
        <p:spPr bwMode="auto">
          <a:xfrm>
            <a:off x="838200" y="381000"/>
            <a:ext cx="7786688" cy="1143000"/>
          </a:xfrm>
          <a:prstGeom prst="rect">
            <a:avLst/>
          </a:prstGeom>
          <a:noFill/>
          <a:ln w="9525">
            <a:noFill/>
            <a:miter lim="800000"/>
            <a:headEnd/>
            <a:tailEnd/>
          </a:ln>
        </p:spPr>
        <p:txBody>
          <a:bodyPr anchor="ctr"/>
          <a:lstStyle/>
          <a:p>
            <a:pPr algn="ctr" rtl="0">
              <a:defRPr/>
            </a:pPr>
            <a:endParaRPr lang="ar-OM" sz="4000" b="1" dirty="0">
              <a:solidFill>
                <a:schemeClr val="accent2">
                  <a:lumMod val="75000"/>
                </a:schemeClr>
              </a:solidFill>
              <a:latin typeface="+mj-lt"/>
              <a:ea typeface="+mj-ea"/>
              <a:cs typeface="+mj-cs"/>
            </a:endParaRPr>
          </a:p>
        </p:txBody>
      </p:sp>
      <p:sp>
        <p:nvSpPr>
          <p:cNvPr id="11" name="عنصر نائب للمحتوى 2"/>
          <p:cNvSpPr txBox="1">
            <a:spLocks/>
          </p:cNvSpPr>
          <p:nvPr/>
        </p:nvSpPr>
        <p:spPr bwMode="auto">
          <a:xfrm>
            <a:off x="762000" y="1905000"/>
            <a:ext cx="7786688" cy="4525963"/>
          </a:xfrm>
          <a:prstGeom prst="rect">
            <a:avLst/>
          </a:prstGeom>
          <a:noFill/>
          <a:ln w="9525">
            <a:noFill/>
            <a:miter lim="800000"/>
            <a:headEnd/>
            <a:tailEnd/>
          </a:ln>
        </p:spPr>
        <p:txBody>
          <a:bodyPr/>
          <a:lstStyle/>
          <a:p>
            <a:pPr marL="342900" indent="-342900" algn="just">
              <a:lnSpc>
                <a:spcPct val="150000"/>
              </a:lnSpc>
              <a:spcBef>
                <a:spcPct val="20000"/>
              </a:spcBef>
              <a:defRPr/>
            </a:pPr>
            <a:endParaRPr lang="ar-OM" sz="3200" dirty="0">
              <a:latin typeface="+mn-lt"/>
              <a:cs typeface="+mn-cs"/>
            </a:endParaRPr>
          </a:p>
        </p:txBody>
      </p:sp>
      <p:sp>
        <p:nvSpPr>
          <p:cNvPr id="12" name="Content Placeholder 2"/>
          <p:cNvSpPr txBox="1">
            <a:spLocks/>
          </p:cNvSpPr>
          <p:nvPr/>
        </p:nvSpPr>
        <p:spPr bwMode="auto">
          <a:xfrm>
            <a:off x="914400" y="2057400"/>
            <a:ext cx="7786688" cy="4525963"/>
          </a:xfrm>
          <a:prstGeom prst="rect">
            <a:avLst/>
          </a:prstGeom>
          <a:noFill/>
          <a:ln w="9525">
            <a:noFill/>
            <a:miter lim="800000"/>
            <a:headEnd/>
            <a:tailEnd/>
          </a:ln>
        </p:spPr>
        <p:txBody>
          <a:bodyPr/>
          <a:lstStyle/>
          <a:p>
            <a:pPr marL="342900" indent="-342900">
              <a:spcBef>
                <a:spcPct val="20000"/>
              </a:spcBef>
              <a:defRPr/>
            </a:pPr>
            <a:endParaRPr lang="ar-OM" sz="3200" dirty="0">
              <a:latin typeface="+mn-lt"/>
              <a:cs typeface="+mn-cs"/>
            </a:endParaRPr>
          </a:p>
        </p:txBody>
      </p:sp>
      <p:sp>
        <p:nvSpPr>
          <p:cNvPr id="14" name="Content Placeholder 2"/>
          <p:cNvSpPr txBox="1">
            <a:spLocks/>
          </p:cNvSpPr>
          <p:nvPr/>
        </p:nvSpPr>
        <p:spPr bwMode="auto">
          <a:xfrm>
            <a:off x="762000" y="1524000"/>
            <a:ext cx="7786688" cy="4525963"/>
          </a:xfrm>
          <a:prstGeom prst="rect">
            <a:avLst/>
          </a:prstGeom>
          <a:noFill/>
          <a:ln w="9525">
            <a:noFill/>
            <a:miter lim="800000"/>
            <a:headEnd/>
            <a:tailEnd/>
          </a:ln>
        </p:spPr>
        <p:txBody>
          <a:bodyPr rtlCol="1">
            <a:normAutofit/>
          </a:bodyPr>
          <a:lstStyle/>
          <a:p>
            <a:pPr marL="342900" indent="-342900" fontAlgn="auto">
              <a:spcBef>
                <a:spcPct val="20000"/>
              </a:spcBef>
              <a:spcAft>
                <a:spcPts val="0"/>
              </a:spcAft>
              <a:buFont typeface="Arial" pitchFamily="34" charset="0"/>
              <a:buChar char="•"/>
              <a:defRPr/>
            </a:pPr>
            <a:endParaRPr lang="ar-OM" sz="3200" dirty="0">
              <a:latin typeface="+mn-lt"/>
              <a:cs typeface="+mn-cs"/>
            </a:endParaRPr>
          </a:p>
        </p:txBody>
      </p:sp>
      <p:sp>
        <p:nvSpPr>
          <p:cNvPr id="13" name="Content Placeholder 2"/>
          <p:cNvSpPr txBox="1">
            <a:spLocks/>
          </p:cNvSpPr>
          <p:nvPr/>
        </p:nvSpPr>
        <p:spPr bwMode="auto">
          <a:xfrm>
            <a:off x="533400" y="1447800"/>
            <a:ext cx="7786688"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Low" eaLnBrk="1" hangingPunct="1">
              <a:lnSpc>
                <a:spcPct val="150000"/>
              </a:lnSpc>
            </a:pPr>
            <a:r>
              <a:rPr lang="ar-OM" sz="2800"/>
              <a:t>  إعادة النظر في المناهج من خلال مراجعتها من قبل مختصين.</a:t>
            </a:r>
          </a:p>
          <a:p>
            <a:pPr algn="justLow" eaLnBrk="1" hangingPunct="1">
              <a:lnSpc>
                <a:spcPct val="150000"/>
              </a:lnSpc>
              <a:buFont typeface="Arial" pitchFamily="34" charset="0"/>
              <a:buChar char="•"/>
            </a:pPr>
            <a:r>
              <a:rPr lang="ar-OM" sz="2800"/>
              <a:t>إعطاء فرصة اكبر للمعلمين للمشاركة في مراجعة المناهج</a:t>
            </a:r>
          </a:p>
          <a:p>
            <a:pPr algn="justLow" eaLnBrk="1" hangingPunct="1">
              <a:lnSpc>
                <a:spcPct val="150000"/>
              </a:lnSpc>
            </a:pPr>
            <a:r>
              <a:rPr lang="ar-OM" sz="2800"/>
              <a:t>  الدراسية.</a:t>
            </a:r>
          </a:p>
          <a:p>
            <a:pPr algn="justLow" eaLnBrk="1" hangingPunct="1">
              <a:lnSpc>
                <a:spcPct val="150000"/>
              </a:lnSpc>
              <a:buFont typeface="Arial" pitchFamily="34" charset="0"/>
              <a:buChar char="•"/>
            </a:pPr>
            <a:r>
              <a:rPr lang="ar-OM" sz="2800"/>
              <a:t> تثقيف وإشراك المعلمين بأهداف وفلسفة المناهج.</a:t>
            </a:r>
          </a:p>
          <a:p>
            <a:pPr algn="justLow" eaLnBrk="1" hangingPunct="1">
              <a:lnSpc>
                <a:spcPct val="150000"/>
              </a:lnSpc>
              <a:buFont typeface="Arial" pitchFamily="34" charset="0"/>
              <a:buChar char="•"/>
            </a:pPr>
            <a:r>
              <a:rPr lang="ar-OM" sz="2800"/>
              <a:t> فتح مسارات ومقررات ذات طابع تقني ومهني بحيث يبدأ التشعب</a:t>
            </a:r>
          </a:p>
          <a:p>
            <a:pPr algn="justLow" eaLnBrk="1" hangingPunct="1">
              <a:lnSpc>
                <a:spcPct val="150000"/>
              </a:lnSpc>
            </a:pPr>
            <a:r>
              <a:rPr lang="ar-OM" sz="2800"/>
              <a:t>  من</a:t>
            </a:r>
            <a:r>
              <a:rPr lang="en-US" sz="2800"/>
              <a:t> </a:t>
            </a:r>
            <a:r>
              <a:rPr lang="ar-OM" sz="2800"/>
              <a:t> الصف العاشر وذلك كما هو موضح في الشريحة التالية.   </a:t>
            </a:r>
          </a:p>
          <a:p>
            <a:pPr algn="justLow" eaLnBrk="1" hangingPunct="1">
              <a:lnSpc>
                <a:spcPct val="150000"/>
              </a:lnSpc>
              <a:buFont typeface="Arial" pitchFamily="34" charset="0"/>
              <a:buChar char="•"/>
            </a:pPr>
            <a:r>
              <a:rPr lang="ar-OM" sz="2800"/>
              <a:t> زيادة الإنفاق لتحسين مستوى الموارد البشرية والمادية </a:t>
            </a:r>
            <a:r>
              <a:rPr lang="ar-OM" sz="3200"/>
              <a:t>.</a:t>
            </a:r>
          </a:p>
        </p:txBody>
      </p:sp>
      <p:sp>
        <p:nvSpPr>
          <p:cNvPr id="15" name="Title 1"/>
          <p:cNvSpPr txBox="1">
            <a:spLocks/>
          </p:cNvSpPr>
          <p:nvPr/>
        </p:nvSpPr>
        <p:spPr bwMode="auto">
          <a:xfrm>
            <a:off x="609600" y="381000"/>
            <a:ext cx="7786688" cy="1143000"/>
          </a:xfrm>
          <a:prstGeom prst="rect">
            <a:avLst/>
          </a:prstGeom>
          <a:noFill/>
          <a:ln w="9525">
            <a:noFill/>
            <a:miter lim="800000"/>
            <a:headEnd/>
            <a:tailEnd/>
          </a:ln>
        </p:spPr>
        <p:txBody>
          <a:bodyPr anchor="ctr"/>
          <a:lstStyle/>
          <a:p>
            <a:pPr algn="ctr" rtl="0">
              <a:defRPr/>
            </a:pPr>
            <a:r>
              <a:rPr lang="ar-OM" sz="3600" dirty="0">
                <a:solidFill>
                  <a:schemeClr val="accent1">
                    <a:lumMod val="75000"/>
                  </a:schemeClr>
                </a:solidFill>
                <a:effectLst>
                  <a:outerShdw blurRad="50800" dist="38100" dir="16200000" rotWithShape="0">
                    <a:prstClr val="black">
                      <a:alpha val="40000"/>
                    </a:prstClr>
                  </a:outerShdw>
                </a:effectLst>
                <a:latin typeface="+mj-lt"/>
                <a:ea typeface="+mj-ea"/>
                <a:cs typeface="+mj-cs"/>
              </a:rPr>
              <a:t>التوصيات</a:t>
            </a:r>
            <a:r>
              <a:rPr lang="ar-OM" sz="3200" b="1" dirty="0">
                <a:solidFill>
                  <a:schemeClr val="accent1">
                    <a:lumMod val="75000"/>
                  </a:schemeClr>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nodeType="afterGroup">
                            <p:stCondLst>
                              <p:cond delay="1000"/>
                            </p:stCondLst>
                            <p:childTnLst>
                              <p:par>
                                <p:cTn id="13" presetID="22" presetClass="entr" presetSubtype="2" fill="hold" grpId="0" nodeType="afterEffect" nodePh="1">
                                  <p:stCondLst>
                                    <p:cond delay="0"/>
                                  </p:stCondLst>
                                  <p:endCondLst>
                                    <p:cond evt="begin" delay="0">
                                      <p:tn val="13"/>
                                    </p:cond>
                                  </p:end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wipe(right)">
                                      <p:cBhvr>
                                        <p:cTn id="15" dur="500"/>
                                        <p:tgtEl>
                                          <p:spTgt spid="12">
                                            <p:txEl>
                                              <p:pRg st="0" end="0"/>
                                            </p:txEl>
                                          </p:spTgt>
                                        </p:tgtEl>
                                      </p:cBhvr>
                                    </p:animEffect>
                                  </p:childTnLst>
                                </p:cTn>
                              </p:par>
                            </p:childTnLst>
                          </p:cTn>
                        </p:par>
                        <p:par>
                          <p:cTn id="16" fill="hold" nodeType="afterGroup">
                            <p:stCondLst>
                              <p:cond delay="1500"/>
                            </p:stCondLst>
                            <p:childTnLst>
                              <p:par>
                                <p:cTn id="17" presetID="22" presetClass="entr" presetSubtype="4" fill="hold" grpId="0" nodeType="afterEffect" nodePh="1">
                                  <p:stCondLst>
                                    <p:cond delay="0"/>
                                  </p:stCondLst>
                                  <p:endCondLst>
                                    <p:cond evt="begin" delay="0">
                                      <p:tn val="17"/>
                                    </p:cond>
                                  </p:endCondLst>
                                  <p:childTnLst>
                                    <p:set>
                                      <p:cBhvr>
                                        <p:cTn id="18" dur="1" fill="hold">
                                          <p:stCondLst>
                                            <p:cond delay="0"/>
                                          </p:stCondLst>
                                        </p:cTn>
                                        <p:tgtEl>
                                          <p:spTgt spid="14">
                                            <p:txEl>
                                              <p:pRg st="0" end="0"/>
                                            </p:txEl>
                                          </p:spTgt>
                                        </p:tgtEl>
                                        <p:attrNameLst>
                                          <p:attrName>style.visibility</p:attrName>
                                        </p:attrNameLst>
                                      </p:cBhvr>
                                      <p:to>
                                        <p:strVal val="visible"/>
                                      </p:to>
                                    </p:set>
                                    <p:animEffect transition="in" filter="wipe(down)">
                                      <p:cBhvr>
                                        <p:cTn id="19" dur="500"/>
                                        <p:tgtEl>
                                          <p:spTgt spid="14">
                                            <p:txEl>
                                              <p:pRg st="0" end="0"/>
                                            </p:txEl>
                                          </p:spTgt>
                                        </p:tgtEl>
                                      </p:cBhvr>
                                    </p:animEffect>
                                  </p:childTnLst>
                                </p:cTn>
                              </p:par>
                            </p:childTnLst>
                          </p:cTn>
                        </p:par>
                        <p:par>
                          <p:cTn id="20" fill="hold" nodeType="afterGroup">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wipe(right)">
                                      <p:cBhvr>
                                        <p:cTn id="23" dur="500"/>
                                        <p:tgtEl>
                                          <p:spTgt spid="13">
                                            <p:txEl>
                                              <p:pRg st="0" end="0"/>
                                            </p:txEl>
                                          </p:spTgt>
                                        </p:tgtEl>
                                      </p:cBhvr>
                                    </p:animEffect>
                                  </p:childTnLst>
                                </p:cTn>
                              </p:par>
                            </p:childTnLst>
                          </p:cTn>
                        </p:par>
                        <p:par>
                          <p:cTn id="24" fill="hold" nodeType="afterGroup">
                            <p:stCondLst>
                              <p:cond delay="2500"/>
                            </p:stCondLst>
                            <p:childTnLst>
                              <p:par>
                                <p:cTn id="25" presetID="22" presetClass="entr" presetSubtype="2" fill="hold" grpId="0" nodeType="afterEffect">
                                  <p:stCondLst>
                                    <p:cond delay="0"/>
                                  </p:stCondLst>
                                  <p:childTnLst>
                                    <p:set>
                                      <p:cBhvr>
                                        <p:cTn id="26" dur="1" fill="hold">
                                          <p:stCondLst>
                                            <p:cond delay="0"/>
                                          </p:stCondLst>
                                        </p:cTn>
                                        <p:tgtEl>
                                          <p:spTgt spid="13">
                                            <p:txEl>
                                              <p:pRg st="1" end="1"/>
                                            </p:txEl>
                                          </p:spTgt>
                                        </p:tgtEl>
                                        <p:attrNameLst>
                                          <p:attrName>style.visibility</p:attrName>
                                        </p:attrNameLst>
                                      </p:cBhvr>
                                      <p:to>
                                        <p:strVal val="visible"/>
                                      </p:to>
                                    </p:set>
                                    <p:animEffect transition="in" filter="wipe(right)">
                                      <p:cBhvr>
                                        <p:cTn id="27" dur="500"/>
                                        <p:tgtEl>
                                          <p:spTgt spid="13">
                                            <p:txEl>
                                              <p:pRg st="1" end="1"/>
                                            </p:txEl>
                                          </p:spTgt>
                                        </p:tgtEl>
                                      </p:cBhvr>
                                    </p:animEffect>
                                  </p:childTnLst>
                                </p:cTn>
                              </p:par>
                            </p:childTnLst>
                          </p:cTn>
                        </p:par>
                        <p:par>
                          <p:cTn id="28" fill="hold" nodeType="afterGroup">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13">
                                            <p:txEl>
                                              <p:pRg st="2" end="2"/>
                                            </p:txEl>
                                          </p:spTgt>
                                        </p:tgtEl>
                                        <p:attrNameLst>
                                          <p:attrName>style.visibility</p:attrName>
                                        </p:attrNameLst>
                                      </p:cBhvr>
                                      <p:to>
                                        <p:strVal val="visible"/>
                                      </p:to>
                                    </p:set>
                                    <p:animEffect transition="in" filter="wipe(right)">
                                      <p:cBhvr>
                                        <p:cTn id="31" dur="500"/>
                                        <p:tgtEl>
                                          <p:spTgt spid="13">
                                            <p:txEl>
                                              <p:pRg st="2" end="2"/>
                                            </p:txEl>
                                          </p:spTgt>
                                        </p:tgtEl>
                                      </p:cBhvr>
                                    </p:animEffect>
                                  </p:childTnLst>
                                </p:cTn>
                              </p:par>
                            </p:childTnLst>
                          </p:cTn>
                        </p:par>
                        <p:par>
                          <p:cTn id="32" fill="hold" nodeType="afterGroup">
                            <p:stCondLst>
                              <p:cond delay="3500"/>
                            </p:stCondLst>
                            <p:childTnLst>
                              <p:par>
                                <p:cTn id="33" presetID="22" presetClass="entr" presetSubtype="2" fill="hold" grpId="0" nodeType="afterEffect">
                                  <p:stCondLst>
                                    <p:cond delay="0"/>
                                  </p:stCondLst>
                                  <p:childTnLst>
                                    <p:set>
                                      <p:cBhvr>
                                        <p:cTn id="34" dur="1" fill="hold">
                                          <p:stCondLst>
                                            <p:cond delay="0"/>
                                          </p:stCondLst>
                                        </p:cTn>
                                        <p:tgtEl>
                                          <p:spTgt spid="13">
                                            <p:txEl>
                                              <p:pRg st="3" end="3"/>
                                            </p:txEl>
                                          </p:spTgt>
                                        </p:tgtEl>
                                        <p:attrNameLst>
                                          <p:attrName>style.visibility</p:attrName>
                                        </p:attrNameLst>
                                      </p:cBhvr>
                                      <p:to>
                                        <p:strVal val="visible"/>
                                      </p:to>
                                    </p:set>
                                    <p:animEffect transition="in" filter="wipe(right)">
                                      <p:cBhvr>
                                        <p:cTn id="35" dur="500"/>
                                        <p:tgtEl>
                                          <p:spTgt spid="13">
                                            <p:txEl>
                                              <p:pRg st="3" end="3"/>
                                            </p:txEl>
                                          </p:spTgt>
                                        </p:tgtEl>
                                      </p:cBhvr>
                                    </p:animEffect>
                                  </p:childTnLst>
                                </p:cTn>
                              </p:par>
                            </p:childTnLst>
                          </p:cTn>
                        </p:par>
                        <p:par>
                          <p:cTn id="36" fill="hold" nodeType="afterGroup">
                            <p:stCondLst>
                              <p:cond delay="4000"/>
                            </p:stCondLst>
                            <p:childTnLst>
                              <p:par>
                                <p:cTn id="37" presetID="22" presetClass="entr" presetSubtype="2" fill="hold" grpId="0" nodeType="afterEffect">
                                  <p:stCondLst>
                                    <p:cond delay="0"/>
                                  </p:stCondLst>
                                  <p:childTnLst>
                                    <p:set>
                                      <p:cBhvr>
                                        <p:cTn id="38" dur="1" fill="hold">
                                          <p:stCondLst>
                                            <p:cond delay="0"/>
                                          </p:stCondLst>
                                        </p:cTn>
                                        <p:tgtEl>
                                          <p:spTgt spid="13">
                                            <p:txEl>
                                              <p:pRg st="4" end="4"/>
                                            </p:txEl>
                                          </p:spTgt>
                                        </p:tgtEl>
                                        <p:attrNameLst>
                                          <p:attrName>style.visibility</p:attrName>
                                        </p:attrNameLst>
                                      </p:cBhvr>
                                      <p:to>
                                        <p:strVal val="visible"/>
                                      </p:to>
                                    </p:set>
                                    <p:animEffect transition="in" filter="wipe(right)">
                                      <p:cBhvr>
                                        <p:cTn id="39" dur="500"/>
                                        <p:tgtEl>
                                          <p:spTgt spid="13">
                                            <p:txEl>
                                              <p:pRg st="4" end="4"/>
                                            </p:txEl>
                                          </p:spTgt>
                                        </p:tgtEl>
                                      </p:cBhvr>
                                    </p:animEffect>
                                  </p:childTnLst>
                                </p:cTn>
                              </p:par>
                            </p:childTnLst>
                          </p:cTn>
                        </p:par>
                        <p:par>
                          <p:cTn id="40" fill="hold" nodeType="afterGroup">
                            <p:stCondLst>
                              <p:cond delay="4500"/>
                            </p:stCondLst>
                            <p:childTnLst>
                              <p:par>
                                <p:cTn id="41" presetID="22" presetClass="entr" presetSubtype="2" fill="hold" grpId="0" nodeType="afterEffect">
                                  <p:stCondLst>
                                    <p:cond delay="0"/>
                                  </p:stCondLst>
                                  <p:childTnLst>
                                    <p:set>
                                      <p:cBhvr>
                                        <p:cTn id="42" dur="1" fill="hold">
                                          <p:stCondLst>
                                            <p:cond delay="0"/>
                                          </p:stCondLst>
                                        </p:cTn>
                                        <p:tgtEl>
                                          <p:spTgt spid="13">
                                            <p:txEl>
                                              <p:pRg st="5" end="5"/>
                                            </p:txEl>
                                          </p:spTgt>
                                        </p:tgtEl>
                                        <p:attrNameLst>
                                          <p:attrName>style.visibility</p:attrName>
                                        </p:attrNameLst>
                                      </p:cBhvr>
                                      <p:to>
                                        <p:strVal val="visible"/>
                                      </p:to>
                                    </p:set>
                                    <p:animEffect transition="in" filter="wipe(right)">
                                      <p:cBhvr>
                                        <p:cTn id="43" dur="500"/>
                                        <p:tgtEl>
                                          <p:spTgt spid="13">
                                            <p:txEl>
                                              <p:pRg st="5" end="5"/>
                                            </p:txEl>
                                          </p:spTgt>
                                        </p:tgtEl>
                                      </p:cBhvr>
                                    </p:animEffect>
                                  </p:childTnLst>
                                </p:cTn>
                              </p:par>
                            </p:childTnLst>
                          </p:cTn>
                        </p:par>
                        <p:par>
                          <p:cTn id="44" fill="hold" nodeType="afterGroup">
                            <p:stCondLst>
                              <p:cond delay="5000"/>
                            </p:stCondLst>
                            <p:childTnLst>
                              <p:par>
                                <p:cTn id="45" presetID="22" presetClass="entr" presetSubtype="2" fill="hold" grpId="0" nodeType="afterEffect">
                                  <p:stCondLst>
                                    <p:cond delay="0"/>
                                  </p:stCondLst>
                                  <p:childTnLst>
                                    <p:set>
                                      <p:cBhvr>
                                        <p:cTn id="46" dur="1" fill="hold">
                                          <p:stCondLst>
                                            <p:cond delay="0"/>
                                          </p:stCondLst>
                                        </p:cTn>
                                        <p:tgtEl>
                                          <p:spTgt spid="13">
                                            <p:txEl>
                                              <p:pRg st="6" end="6"/>
                                            </p:txEl>
                                          </p:spTgt>
                                        </p:tgtEl>
                                        <p:attrNameLst>
                                          <p:attrName>style.visibility</p:attrName>
                                        </p:attrNameLst>
                                      </p:cBhvr>
                                      <p:to>
                                        <p:strVal val="visible"/>
                                      </p:to>
                                    </p:set>
                                    <p:animEffect transition="in" filter="wipe(right)">
                                      <p:cBhvr>
                                        <p:cTn id="47" dur="500"/>
                                        <p:tgtEl>
                                          <p:spTgt spid="1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P spid="12" grpId="0" build="p"/>
      <p:bldP spid="14" grpId="0" build="p"/>
      <p:bldP spid="1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22531"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22532"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endParaRPr lang="en-US" sz="4400" dirty="0">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9" name="Content Placeholder 2"/>
          <p:cNvSpPr txBox="1">
            <a:spLocks/>
          </p:cNvSpPr>
          <p:nvPr/>
        </p:nvSpPr>
        <p:spPr bwMode="auto">
          <a:xfrm>
            <a:off x="609600" y="17526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150000"/>
              </a:lnSpc>
              <a:buFont typeface="Arial" pitchFamily="34" charset="0"/>
              <a:buNone/>
            </a:pPr>
            <a:endParaRPr lang="ar-OM" sz="2800"/>
          </a:p>
        </p:txBody>
      </p:sp>
      <p:sp>
        <p:nvSpPr>
          <p:cNvPr id="10" name="Title 1"/>
          <p:cNvSpPr txBox="1">
            <a:spLocks/>
          </p:cNvSpPr>
          <p:nvPr/>
        </p:nvSpPr>
        <p:spPr bwMode="auto">
          <a:xfrm>
            <a:off x="457200" y="274638"/>
            <a:ext cx="7786688" cy="1143000"/>
          </a:xfrm>
          <a:prstGeom prst="rect">
            <a:avLst/>
          </a:prstGeom>
          <a:noFill/>
          <a:ln w="9525">
            <a:noFill/>
            <a:miter lim="800000"/>
            <a:headEnd/>
            <a:tailEnd/>
          </a:ln>
        </p:spPr>
        <p:txBody>
          <a:bodyPr anchor="ctr"/>
          <a:lstStyle/>
          <a:p>
            <a:pPr algn="ctr" rtl="0">
              <a:defRPr/>
            </a:pPr>
            <a:endParaRPr lang="ar-OM" sz="4000" dirty="0">
              <a:solidFill>
                <a:schemeClr val="accent1">
                  <a:lumMod val="75000"/>
                </a:schemeClr>
              </a:solidFill>
              <a:effectLst>
                <a:outerShdw blurRad="50800" dist="38100" dir="16200000" rotWithShape="0">
                  <a:prstClr val="black">
                    <a:alpha val="40000"/>
                  </a:prstClr>
                </a:outerShdw>
              </a:effectLst>
              <a:latin typeface="+mj-lt"/>
              <a:ea typeface="+mj-ea"/>
              <a:cs typeface="+mj-cs"/>
            </a:endParaRPr>
          </a:p>
        </p:txBody>
      </p:sp>
      <p:grpSp>
        <p:nvGrpSpPr>
          <p:cNvPr id="22537" name="مجموعة 1"/>
          <p:cNvGrpSpPr>
            <a:grpSpLocks/>
          </p:cNvGrpSpPr>
          <p:nvPr/>
        </p:nvGrpSpPr>
        <p:grpSpPr bwMode="auto">
          <a:xfrm>
            <a:off x="838200" y="1066800"/>
            <a:ext cx="7543800" cy="4876800"/>
            <a:chOff x="4752" y="14449"/>
            <a:chExt cx="88383" cy="47500"/>
          </a:xfrm>
        </p:grpSpPr>
        <p:sp>
          <p:nvSpPr>
            <p:cNvPr id="22539" name="Text Box 232"/>
            <p:cNvSpPr txBox="1">
              <a:spLocks noChangeArrowheads="1"/>
            </p:cNvSpPr>
            <p:nvPr/>
          </p:nvSpPr>
          <p:spPr bwMode="auto">
            <a:xfrm>
              <a:off x="27173" y="14449"/>
              <a:ext cx="65058" cy="6628"/>
            </a:xfrm>
            <a:prstGeom prst="rect">
              <a:avLst/>
            </a:prstGeom>
            <a:solidFill>
              <a:srgbClr val="FFFFFF"/>
            </a:solidFill>
            <a:ln w="25400">
              <a:solidFill>
                <a:srgbClr val="000000"/>
              </a:solidFill>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ctr" rtl="0" eaLnBrk="1" hangingPunct="1">
                <a:spcAft>
                  <a:spcPts val="1000"/>
                </a:spcAft>
              </a:pPr>
              <a:r>
                <a:rPr lang="ar-OM" sz="2800" b="1">
                  <a:latin typeface="Calibri" pitchFamily="34" charset="0"/>
                  <a:ea typeface="Arial" pitchFamily="34" charset="0"/>
                  <a:cs typeface="DecoType Naskh" pitchFamily="2" charset="-78"/>
                </a:rPr>
                <a:t>التعليم العالي</a:t>
              </a:r>
              <a:endParaRPr lang="en-US" sz="2800">
                <a:ea typeface="Arial" pitchFamily="34" charset="0"/>
                <a:cs typeface="DecoType Naskh" pitchFamily="2" charset="-78"/>
              </a:endParaRPr>
            </a:p>
          </p:txBody>
        </p:sp>
        <p:sp>
          <p:nvSpPr>
            <p:cNvPr id="22540" name="Text Box 233"/>
            <p:cNvSpPr txBox="1">
              <a:spLocks noChangeArrowheads="1"/>
            </p:cNvSpPr>
            <p:nvPr/>
          </p:nvSpPr>
          <p:spPr bwMode="auto">
            <a:xfrm>
              <a:off x="75394" y="24326"/>
              <a:ext cx="17741" cy="20472"/>
            </a:xfrm>
            <a:prstGeom prst="rect">
              <a:avLst/>
            </a:prstGeom>
            <a:solidFill>
              <a:srgbClr val="FFFFFF"/>
            </a:solidFill>
            <a:ln w="25400">
              <a:solidFill>
                <a:srgbClr val="000000"/>
              </a:solidFill>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ctr" rtl="0" eaLnBrk="1" hangingPunct="1">
                <a:spcAft>
                  <a:spcPts val="1000"/>
                </a:spcAft>
              </a:pPr>
              <a:r>
                <a:rPr lang="ar-SA" sz="2000" b="1" u="sng">
                  <a:latin typeface="Calibri" pitchFamily="34" charset="0"/>
                  <a:ea typeface="Arial" pitchFamily="34" charset="0"/>
                  <a:cs typeface="DecoType Naskh" pitchFamily="2" charset="-78"/>
                </a:rPr>
                <a:t>مسار التعليم العام (الأكاديمي)  (الحلقة الثالثة</a:t>
              </a:r>
              <a:r>
                <a:rPr lang="en-US" sz="2000" b="1" u="sng">
                  <a:latin typeface="Calibri" pitchFamily="34" charset="0"/>
                  <a:ea typeface="Arial" pitchFamily="34" charset="0"/>
                  <a:cs typeface="DecoType Naskh" pitchFamily="2" charset="-78"/>
                </a:rPr>
                <a:t>)</a:t>
              </a:r>
            </a:p>
            <a:p>
              <a:pPr algn="ctr" rtl="0" eaLnBrk="1" hangingPunct="1">
                <a:spcAft>
                  <a:spcPts val="1000"/>
                </a:spcAft>
              </a:pPr>
              <a:r>
                <a:rPr lang="en-US" sz="2000" b="1">
                  <a:latin typeface="Calibri" pitchFamily="34" charset="0"/>
                  <a:ea typeface="Arial" pitchFamily="34" charset="0"/>
                  <a:cs typeface="DecoType Naskh" pitchFamily="2" charset="-78"/>
                </a:rPr>
                <a:t>10-12 = </a:t>
              </a:r>
              <a:r>
                <a:rPr lang="ar-SA" sz="2000" b="1">
                  <a:latin typeface="Calibri" pitchFamily="34" charset="0"/>
                  <a:ea typeface="Arial" pitchFamily="34" charset="0"/>
                  <a:cs typeface="DecoType Naskh" pitchFamily="2" charset="-78"/>
                </a:rPr>
                <a:t>شهادة دبلوم التعليم العام</a:t>
              </a:r>
              <a:endParaRPr lang="en-US" sz="2000"/>
            </a:p>
          </p:txBody>
        </p:sp>
        <p:sp>
          <p:nvSpPr>
            <p:cNvPr id="22541" name="Text Box 234"/>
            <p:cNvSpPr txBox="1">
              <a:spLocks noChangeArrowheads="1"/>
            </p:cNvSpPr>
            <p:nvPr/>
          </p:nvSpPr>
          <p:spPr bwMode="auto">
            <a:xfrm>
              <a:off x="56241" y="24326"/>
              <a:ext cx="16717" cy="20473"/>
            </a:xfrm>
            <a:prstGeom prst="rect">
              <a:avLst/>
            </a:prstGeom>
            <a:solidFill>
              <a:srgbClr val="FFFFFF"/>
            </a:solidFill>
            <a:ln w="25400">
              <a:solidFill>
                <a:srgbClr val="000000"/>
              </a:solidFill>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ctr" rtl="0" eaLnBrk="1" hangingPunct="1">
                <a:spcAft>
                  <a:spcPts val="1000"/>
                </a:spcAft>
              </a:pPr>
              <a:r>
                <a:rPr lang="ar-SA" sz="2000" b="1" u="sng">
                  <a:latin typeface="Calibri" pitchFamily="34" charset="0"/>
                  <a:ea typeface="Arial" pitchFamily="34" charset="0"/>
                  <a:cs typeface="DecoType Naskh" pitchFamily="2" charset="-78"/>
                </a:rPr>
                <a:t>مسار التعليم التقني والمهني</a:t>
              </a:r>
              <a:r>
                <a:rPr lang="ar-SA" sz="2000" b="1">
                  <a:latin typeface="Calibri" pitchFamily="34" charset="0"/>
                  <a:ea typeface="Arial" pitchFamily="34" charset="0"/>
                  <a:cs typeface="DecoType Naskh" pitchFamily="2" charset="-78"/>
                </a:rPr>
                <a:t>10_ 12= شهادة دبلوم</a:t>
              </a:r>
              <a:endParaRPr lang="en-US" sz="2000" b="1">
                <a:latin typeface="Calibri" pitchFamily="34" charset="0"/>
                <a:ea typeface="Arial" pitchFamily="34" charset="0"/>
                <a:cs typeface="DecoType Naskh" pitchFamily="2" charset="-78"/>
              </a:endParaRPr>
            </a:p>
            <a:p>
              <a:pPr algn="ctr" rtl="0" eaLnBrk="1" hangingPunct="1">
                <a:spcAft>
                  <a:spcPts val="1000"/>
                </a:spcAft>
              </a:pPr>
              <a:r>
                <a:rPr lang="ar-SA" sz="2000" b="1">
                  <a:latin typeface="Calibri" pitchFamily="34" charset="0"/>
                  <a:ea typeface="Arial" pitchFamily="34" charset="0"/>
                  <a:cs typeface="DecoType Naskh" pitchFamily="2" charset="-78"/>
                </a:rPr>
                <a:t>التعليم المهني</a:t>
              </a:r>
              <a:endParaRPr lang="en-US" sz="2000"/>
            </a:p>
          </p:txBody>
        </p:sp>
        <p:sp>
          <p:nvSpPr>
            <p:cNvPr id="22542" name="Text Box 235"/>
            <p:cNvSpPr txBox="1">
              <a:spLocks noChangeArrowheads="1"/>
            </p:cNvSpPr>
            <p:nvPr/>
          </p:nvSpPr>
          <p:spPr bwMode="auto">
            <a:xfrm>
              <a:off x="36487" y="24326"/>
              <a:ext cx="16297" cy="20474"/>
            </a:xfrm>
            <a:prstGeom prst="rect">
              <a:avLst/>
            </a:prstGeom>
            <a:solidFill>
              <a:srgbClr val="FFFFFF"/>
            </a:solidFill>
            <a:ln w="25400">
              <a:solidFill>
                <a:srgbClr val="000000"/>
              </a:solidFill>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ctr" rtl="0" eaLnBrk="1" hangingPunct="1">
                <a:spcAft>
                  <a:spcPts val="1000"/>
                </a:spcAft>
              </a:pPr>
              <a:r>
                <a:rPr lang="ar-SA" sz="2000" b="1" u="sng">
                  <a:latin typeface="Calibri" pitchFamily="34" charset="0"/>
                  <a:ea typeface="Arial" pitchFamily="34" charset="0"/>
                  <a:cs typeface="DecoType Naskh" pitchFamily="2" charset="-78"/>
                </a:rPr>
                <a:t>مسار التدريب المهني</a:t>
              </a:r>
              <a:endParaRPr lang="en-US" sz="2000" b="1" u="sng">
                <a:latin typeface="Calibri" pitchFamily="34" charset="0"/>
                <a:ea typeface="Arial" pitchFamily="34" charset="0"/>
                <a:cs typeface="DecoType Naskh" pitchFamily="2" charset="-78"/>
              </a:endParaRPr>
            </a:p>
            <a:p>
              <a:pPr algn="ctr" rtl="0" eaLnBrk="1" hangingPunct="1">
                <a:spcAft>
                  <a:spcPts val="1000"/>
                </a:spcAft>
              </a:pPr>
              <a:r>
                <a:rPr lang="ar-SA" sz="2000" b="1">
                  <a:latin typeface="Calibri" pitchFamily="34" charset="0"/>
                  <a:ea typeface="Arial" pitchFamily="34" charset="0"/>
                  <a:cs typeface="DecoType Naskh" pitchFamily="2" charset="-78"/>
                </a:rPr>
                <a:t>شهادة التدريب المهني</a:t>
              </a:r>
              <a:endParaRPr lang="en-US" sz="2000"/>
            </a:p>
          </p:txBody>
        </p:sp>
        <p:sp>
          <p:nvSpPr>
            <p:cNvPr id="22543" name="Text Box 237"/>
            <p:cNvSpPr txBox="1">
              <a:spLocks noChangeArrowheads="1"/>
            </p:cNvSpPr>
            <p:nvPr/>
          </p:nvSpPr>
          <p:spPr bwMode="auto">
            <a:xfrm>
              <a:off x="4752" y="16270"/>
              <a:ext cx="15206" cy="17106"/>
            </a:xfrm>
            <a:prstGeom prst="rect">
              <a:avLst/>
            </a:prstGeom>
            <a:solidFill>
              <a:srgbClr val="FFFFFF"/>
            </a:solidFill>
            <a:ln w="25400">
              <a:solidFill>
                <a:srgbClr val="000000"/>
              </a:solidFill>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ctr" rtl="0" eaLnBrk="1" hangingPunct="1">
                <a:spcAft>
                  <a:spcPts val="1000"/>
                </a:spcAft>
              </a:pPr>
              <a:endParaRPr lang="en-US" sz="2000" b="1"/>
            </a:p>
            <a:p>
              <a:pPr algn="ctr" rtl="0" eaLnBrk="1" hangingPunct="1">
                <a:spcAft>
                  <a:spcPts val="1000"/>
                </a:spcAft>
              </a:pPr>
              <a:r>
                <a:rPr lang="ar-SA" sz="2800" b="1">
                  <a:latin typeface="Calibri" pitchFamily="34" charset="0"/>
                  <a:ea typeface="Arial" pitchFamily="34" charset="0"/>
                  <a:cs typeface="DecoType Naskh" pitchFamily="2" charset="-78"/>
                </a:rPr>
                <a:t>سوق العمل</a:t>
              </a:r>
              <a:endParaRPr lang="en-US" sz="2800"/>
            </a:p>
          </p:txBody>
        </p:sp>
        <p:sp>
          <p:nvSpPr>
            <p:cNvPr id="22544" name="Text Box 238"/>
            <p:cNvSpPr txBox="1">
              <a:spLocks noChangeArrowheads="1"/>
            </p:cNvSpPr>
            <p:nvPr/>
          </p:nvSpPr>
          <p:spPr bwMode="auto">
            <a:xfrm>
              <a:off x="36486" y="47550"/>
              <a:ext cx="56568" cy="6483"/>
            </a:xfrm>
            <a:prstGeom prst="rect">
              <a:avLst/>
            </a:prstGeom>
            <a:solidFill>
              <a:srgbClr val="FFFFFF"/>
            </a:solidFill>
            <a:ln w="25400">
              <a:solidFill>
                <a:srgbClr val="000000"/>
              </a:solidFill>
              <a:miter lim="800000"/>
              <a:headEnd/>
              <a:tailEnd/>
            </a:ln>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Aft>
                  <a:spcPts val="1000"/>
                </a:spcAft>
              </a:pPr>
              <a:r>
                <a:rPr lang="ar-OM" sz="2000" b="1">
                  <a:latin typeface="Calibri" pitchFamily="34" charset="0"/>
                  <a:ea typeface="Arial" pitchFamily="34" charset="0"/>
                  <a:cs typeface="DecoType Naskh" pitchFamily="2" charset="-78"/>
                </a:rPr>
                <a:t>التعليم الأساسي (الحلقة الأولى والثانية) 1---9 = شهادة التعليم الأساسي</a:t>
              </a:r>
              <a:endParaRPr lang="en-US" sz="2000">
                <a:ea typeface="Arial" pitchFamily="34" charset="0"/>
                <a:cs typeface="DecoType Naskh" pitchFamily="2" charset="-78"/>
              </a:endParaRPr>
            </a:p>
          </p:txBody>
        </p:sp>
        <p:sp>
          <p:nvSpPr>
            <p:cNvPr id="22545" name="Text Box 239"/>
            <p:cNvSpPr txBox="1">
              <a:spLocks noChangeArrowheads="1"/>
            </p:cNvSpPr>
            <p:nvPr/>
          </p:nvSpPr>
          <p:spPr bwMode="auto">
            <a:xfrm>
              <a:off x="36487" y="55294"/>
              <a:ext cx="56648" cy="6655"/>
            </a:xfrm>
            <a:prstGeom prst="rect">
              <a:avLst/>
            </a:prstGeom>
            <a:solidFill>
              <a:srgbClr val="FFFFFF"/>
            </a:solidFill>
            <a:ln w="25400">
              <a:solidFill>
                <a:srgbClr val="000000"/>
              </a:solidFill>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Aft>
                  <a:spcPts val="1000"/>
                </a:spcAft>
              </a:pPr>
              <a:r>
                <a:rPr lang="ar-SA" sz="2000" b="1">
                  <a:latin typeface="Calibri" pitchFamily="34" charset="0"/>
                  <a:ea typeface="Arial" pitchFamily="34" charset="0"/>
                  <a:cs typeface="DecoType Naskh" pitchFamily="2" charset="-78"/>
                </a:rPr>
                <a:t>التعليم ما قبل المدرسي(سنة واحدة)=شهادة تعليم ما قبل المدرسة</a:t>
              </a:r>
              <a:endParaRPr lang="en-US" sz="2000" b="1">
                <a:latin typeface="Calibri" pitchFamily="34" charset="0"/>
                <a:ea typeface="Arial" pitchFamily="34" charset="0"/>
                <a:cs typeface="DecoType Naskh" pitchFamily="2" charset="-78"/>
              </a:endParaRPr>
            </a:p>
            <a:p>
              <a:pPr eaLnBrk="1" hangingPunct="1"/>
              <a:endParaRPr lang="en-US"/>
            </a:p>
          </p:txBody>
        </p:sp>
        <p:cxnSp>
          <p:nvCxnSpPr>
            <p:cNvPr id="14" name="Straight Arrow Connector 336"/>
            <p:cNvCxnSpPr>
              <a:cxnSpLocks noChangeShapeType="1"/>
            </p:cNvCxnSpPr>
            <p:nvPr/>
          </p:nvCxnSpPr>
          <p:spPr bwMode="auto">
            <a:xfrm flipH="1" flipV="1">
              <a:off x="65069" y="21067"/>
              <a:ext cx="19" cy="2922"/>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15" name="Straight Arrow Connector 337"/>
            <p:cNvCxnSpPr>
              <a:cxnSpLocks noChangeShapeType="1"/>
            </p:cNvCxnSpPr>
            <p:nvPr/>
          </p:nvCxnSpPr>
          <p:spPr bwMode="auto">
            <a:xfrm flipV="1">
              <a:off x="44517" y="44848"/>
              <a:ext cx="0" cy="2706"/>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16" name="Straight Arrow Connector 338"/>
            <p:cNvCxnSpPr>
              <a:cxnSpLocks noChangeShapeType="1"/>
            </p:cNvCxnSpPr>
            <p:nvPr/>
          </p:nvCxnSpPr>
          <p:spPr bwMode="auto">
            <a:xfrm flipH="1" flipV="1">
              <a:off x="83259" y="20974"/>
              <a:ext cx="0" cy="3000"/>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17" name="Straight Arrow Connector 339"/>
            <p:cNvCxnSpPr>
              <a:cxnSpLocks noChangeShapeType="1"/>
            </p:cNvCxnSpPr>
            <p:nvPr/>
          </p:nvCxnSpPr>
          <p:spPr bwMode="auto">
            <a:xfrm flipV="1">
              <a:off x="63823" y="44894"/>
              <a:ext cx="0" cy="2412"/>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18" name="Straight Arrow Connector 340"/>
            <p:cNvCxnSpPr>
              <a:cxnSpLocks noChangeShapeType="1"/>
            </p:cNvCxnSpPr>
            <p:nvPr/>
          </p:nvCxnSpPr>
          <p:spPr bwMode="auto">
            <a:xfrm flipV="1">
              <a:off x="83426" y="44894"/>
              <a:ext cx="0" cy="2489"/>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19" name="AutoShape 15"/>
            <p:cNvCxnSpPr>
              <a:cxnSpLocks noChangeShapeType="1"/>
            </p:cNvCxnSpPr>
            <p:nvPr/>
          </p:nvCxnSpPr>
          <p:spPr bwMode="auto">
            <a:xfrm flipH="1">
              <a:off x="52775" y="31055"/>
              <a:ext cx="3515" cy="0"/>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20" name="Elbow Connector 344"/>
            <p:cNvCxnSpPr>
              <a:cxnSpLocks noChangeShapeType="1"/>
            </p:cNvCxnSpPr>
            <p:nvPr/>
          </p:nvCxnSpPr>
          <p:spPr bwMode="auto">
            <a:xfrm rot="10800000">
              <a:off x="20394" y="25211"/>
              <a:ext cx="16088" cy="9355"/>
            </a:xfrm>
            <a:prstGeom prst="bentConnector3">
              <a:avLst>
                <a:gd name="adj1" fmla="val 50000"/>
              </a:avLst>
            </a:prstGeom>
            <a:noFill/>
            <a:ln w="25400">
              <a:solidFill>
                <a:srgbClr val="000000"/>
              </a:solidFill>
              <a:miter lim="800000"/>
              <a:headEnd/>
              <a:tailEnd type="arrow" w="med" len="med"/>
            </a:ln>
            <a:effectLst>
              <a:outerShdw dist="20000" dir="5400000" rotWithShape="0">
                <a:srgbClr val="000000">
                  <a:alpha val="37999"/>
                </a:srgbClr>
              </a:outerShdw>
            </a:effectLst>
          </p:spPr>
        </p:cxnSp>
      </p:grpSp>
      <p:cxnSp>
        <p:nvCxnSpPr>
          <p:cNvPr id="38914" name="AutoShape 15"/>
          <p:cNvCxnSpPr>
            <a:cxnSpLocks noChangeShapeType="1"/>
          </p:cNvCxnSpPr>
          <p:nvPr/>
        </p:nvCxnSpPr>
        <p:spPr bwMode="auto">
          <a:xfrm rot="10800000">
            <a:off x="2057400" y="2209800"/>
            <a:ext cx="620713" cy="0"/>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23555"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23556"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endParaRPr lang="en-US" sz="4400" dirty="0">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9" name="Content Placeholder 2"/>
          <p:cNvSpPr txBox="1">
            <a:spLocks/>
          </p:cNvSpPr>
          <p:nvPr/>
        </p:nvSpPr>
        <p:spPr bwMode="auto">
          <a:xfrm>
            <a:off x="609600" y="17526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150000"/>
              </a:lnSpc>
              <a:buFont typeface="Arial" pitchFamily="34" charset="0"/>
              <a:buNone/>
            </a:pPr>
            <a:endParaRPr lang="ar-OM" sz="3200"/>
          </a:p>
        </p:txBody>
      </p:sp>
      <p:sp>
        <p:nvSpPr>
          <p:cNvPr id="10" name="Title 1"/>
          <p:cNvSpPr txBox="1">
            <a:spLocks/>
          </p:cNvSpPr>
          <p:nvPr/>
        </p:nvSpPr>
        <p:spPr bwMode="auto">
          <a:xfrm>
            <a:off x="838200" y="381000"/>
            <a:ext cx="7786688" cy="1143000"/>
          </a:xfrm>
          <a:prstGeom prst="rect">
            <a:avLst/>
          </a:prstGeom>
          <a:noFill/>
          <a:ln w="9525">
            <a:noFill/>
            <a:miter lim="800000"/>
            <a:headEnd/>
            <a:tailEnd/>
          </a:ln>
        </p:spPr>
        <p:txBody>
          <a:bodyPr anchor="ctr"/>
          <a:lstStyle/>
          <a:p>
            <a:pPr algn="ctr" rtl="0">
              <a:defRPr/>
            </a:pPr>
            <a:endParaRPr lang="ar-OM" sz="4000" b="1" dirty="0">
              <a:solidFill>
                <a:schemeClr val="accent2">
                  <a:lumMod val="75000"/>
                </a:schemeClr>
              </a:solidFill>
              <a:latin typeface="+mj-lt"/>
              <a:ea typeface="+mj-ea"/>
              <a:cs typeface="+mj-cs"/>
            </a:endParaRPr>
          </a:p>
        </p:txBody>
      </p:sp>
      <p:sp>
        <p:nvSpPr>
          <p:cNvPr id="11" name="عنصر نائب للمحتوى 2"/>
          <p:cNvSpPr txBox="1">
            <a:spLocks/>
          </p:cNvSpPr>
          <p:nvPr/>
        </p:nvSpPr>
        <p:spPr bwMode="auto">
          <a:xfrm>
            <a:off x="762000" y="1905000"/>
            <a:ext cx="7786688" cy="4525963"/>
          </a:xfrm>
          <a:prstGeom prst="rect">
            <a:avLst/>
          </a:prstGeom>
          <a:noFill/>
          <a:ln w="9525">
            <a:noFill/>
            <a:miter lim="800000"/>
            <a:headEnd/>
            <a:tailEnd/>
          </a:ln>
        </p:spPr>
        <p:txBody>
          <a:bodyPr/>
          <a:lstStyle/>
          <a:p>
            <a:pPr marL="342900" indent="-342900" algn="just">
              <a:lnSpc>
                <a:spcPct val="150000"/>
              </a:lnSpc>
              <a:spcBef>
                <a:spcPct val="20000"/>
              </a:spcBef>
              <a:defRPr/>
            </a:pPr>
            <a:endParaRPr lang="ar-OM" sz="3200" dirty="0">
              <a:latin typeface="+mn-lt"/>
              <a:cs typeface="+mn-cs"/>
            </a:endParaRPr>
          </a:p>
        </p:txBody>
      </p:sp>
      <p:sp>
        <p:nvSpPr>
          <p:cNvPr id="12" name="Content Placeholder 2"/>
          <p:cNvSpPr txBox="1">
            <a:spLocks/>
          </p:cNvSpPr>
          <p:nvPr/>
        </p:nvSpPr>
        <p:spPr bwMode="auto">
          <a:xfrm>
            <a:off x="914400" y="2057400"/>
            <a:ext cx="7786688" cy="4525963"/>
          </a:xfrm>
          <a:prstGeom prst="rect">
            <a:avLst/>
          </a:prstGeom>
          <a:noFill/>
          <a:ln w="9525">
            <a:noFill/>
            <a:miter lim="800000"/>
            <a:headEnd/>
            <a:tailEnd/>
          </a:ln>
        </p:spPr>
        <p:txBody>
          <a:bodyPr/>
          <a:lstStyle/>
          <a:p>
            <a:pPr marL="342900" indent="-342900">
              <a:spcBef>
                <a:spcPct val="20000"/>
              </a:spcBef>
              <a:defRPr/>
            </a:pPr>
            <a:endParaRPr lang="ar-OM" sz="3200" dirty="0">
              <a:latin typeface="+mn-lt"/>
              <a:cs typeface="+mn-cs"/>
            </a:endParaRPr>
          </a:p>
        </p:txBody>
      </p:sp>
      <p:sp>
        <p:nvSpPr>
          <p:cNvPr id="14" name="Content Placeholder 2"/>
          <p:cNvSpPr txBox="1">
            <a:spLocks/>
          </p:cNvSpPr>
          <p:nvPr/>
        </p:nvSpPr>
        <p:spPr bwMode="auto">
          <a:xfrm>
            <a:off x="762000" y="1524000"/>
            <a:ext cx="7786688" cy="4525963"/>
          </a:xfrm>
          <a:prstGeom prst="rect">
            <a:avLst/>
          </a:prstGeom>
          <a:noFill/>
          <a:ln w="9525">
            <a:noFill/>
            <a:miter lim="800000"/>
            <a:headEnd/>
            <a:tailEnd/>
          </a:ln>
        </p:spPr>
        <p:txBody>
          <a:bodyPr rtlCol="1">
            <a:normAutofit/>
          </a:bodyPr>
          <a:lstStyle/>
          <a:p>
            <a:pPr marL="342900" indent="-342900" fontAlgn="auto">
              <a:spcBef>
                <a:spcPct val="20000"/>
              </a:spcBef>
              <a:spcAft>
                <a:spcPts val="0"/>
              </a:spcAft>
              <a:buFont typeface="Arial" pitchFamily="34" charset="0"/>
              <a:buChar char="•"/>
              <a:defRPr/>
            </a:pPr>
            <a:endParaRPr lang="ar-OM" sz="3200" dirty="0">
              <a:latin typeface="+mn-lt"/>
              <a:cs typeface="+mn-cs"/>
            </a:endParaRPr>
          </a:p>
        </p:txBody>
      </p:sp>
      <p:sp>
        <p:nvSpPr>
          <p:cNvPr id="13" name="Content Placeholder 2"/>
          <p:cNvSpPr txBox="1">
            <a:spLocks/>
          </p:cNvSpPr>
          <p:nvPr/>
        </p:nvSpPr>
        <p:spPr bwMode="auto">
          <a:xfrm>
            <a:off x="533400" y="16764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Low" eaLnBrk="1" hangingPunct="1">
              <a:buFont typeface="Arial" pitchFamily="34" charset="0"/>
              <a:buChar char="•"/>
            </a:pPr>
            <a:r>
              <a:rPr lang="ar-OM" sz="2800"/>
              <a:t> تطبيق أفضل الممارسات عند تعيين المعلمين.</a:t>
            </a:r>
          </a:p>
          <a:p>
            <a:pPr algn="justLow" eaLnBrk="1" hangingPunct="1"/>
            <a:endParaRPr lang="ar-OM" sz="2800"/>
          </a:p>
          <a:p>
            <a:pPr algn="justLow" eaLnBrk="1" hangingPunct="1">
              <a:buFont typeface="Arial" pitchFamily="34" charset="0"/>
              <a:buChar char="•"/>
            </a:pPr>
            <a:r>
              <a:rPr lang="ar-OM" sz="2800"/>
              <a:t> تطوير عملية توظيف واختيار المدرسين في السلطنة عن طريق</a:t>
            </a:r>
          </a:p>
          <a:p>
            <a:pPr algn="justLow" eaLnBrk="1" hangingPunct="1"/>
            <a:r>
              <a:rPr lang="ar-OM" sz="2800"/>
              <a:t>  تدريب وتطوير مجموعة من الاختصاصيين في إجراء الامتحانات</a:t>
            </a:r>
          </a:p>
          <a:p>
            <a:pPr algn="justLow" eaLnBrk="1" hangingPunct="1"/>
            <a:r>
              <a:rPr lang="ar-OM" sz="2800"/>
              <a:t>  التحريرية وإجراء المقابلات الشخصية.</a:t>
            </a:r>
          </a:p>
          <a:p>
            <a:pPr algn="justLow" eaLnBrk="1" hangingPunct="1"/>
            <a:endParaRPr lang="ar-OM" sz="2800"/>
          </a:p>
          <a:p>
            <a:pPr algn="justLow" eaLnBrk="1" hangingPunct="1">
              <a:buFont typeface="Arial" pitchFamily="34" charset="0"/>
              <a:buChar char="•"/>
            </a:pPr>
            <a:r>
              <a:rPr lang="ar-OM" sz="2800"/>
              <a:t> إدارة تطلعات المدرسين الجدد بفاعلية تجاه التدريس كمهنة.</a:t>
            </a:r>
            <a:endParaRPr lang="en-US" sz="2800"/>
          </a:p>
        </p:txBody>
      </p:sp>
      <p:sp>
        <p:nvSpPr>
          <p:cNvPr id="15" name="Title 1"/>
          <p:cNvSpPr txBox="1">
            <a:spLocks/>
          </p:cNvSpPr>
          <p:nvPr/>
        </p:nvSpPr>
        <p:spPr bwMode="auto">
          <a:xfrm>
            <a:off x="914400" y="457200"/>
            <a:ext cx="7786688" cy="1143000"/>
          </a:xfrm>
          <a:prstGeom prst="rect">
            <a:avLst/>
          </a:prstGeom>
          <a:noFill/>
          <a:ln w="9525">
            <a:noFill/>
            <a:miter lim="800000"/>
            <a:headEnd/>
            <a:tailEnd/>
          </a:ln>
        </p:spPr>
        <p:txBody>
          <a:bodyPr anchor="ctr"/>
          <a:lstStyle/>
          <a:p>
            <a:pPr algn="ctr" rtl="0">
              <a:defRPr/>
            </a:pPr>
            <a:r>
              <a:rPr lang="ar-OM" sz="4000" b="1" dirty="0">
                <a:solidFill>
                  <a:schemeClr val="accent2">
                    <a:lumMod val="75000"/>
                  </a:schemeClr>
                </a:solidFill>
              </a:rPr>
              <a:t> </a:t>
            </a:r>
            <a:endParaRPr lang="ar-OM" sz="4000" b="1" dirty="0">
              <a:solidFill>
                <a:schemeClr val="accent2">
                  <a:lumMod val="75000"/>
                </a:schemeClr>
              </a:solidFill>
              <a:latin typeface="+mj-lt"/>
              <a:ea typeface="+mj-ea"/>
              <a:cs typeface="+mj-cs"/>
            </a:endParaRPr>
          </a:p>
        </p:txBody>
      </p:sp>
      <p:sp>
        <p:nvSpPr>
          <p:cNvPr id="16" name="Title 1"/>
          <p:cNvSpPr txBox="1">
            <a:spLocks/>
          </p:cNvSpPr>
          <p:nvPr/>
        </p:nvSpPr>
        <p:spPr bwMode="auto">
          <a:xfrm>
            <a:off x="609600" y="381000"/>
            <a:ext cx="7786688" cy="1143000"/>
          </a:xfrm>
          <a:prstGeom prst="rect">
            <a:avLst/>
          </a:prstGeom>
          <a:noFill/>
          <a:ln w="9525">
            <a:noFill/>
            <a:miter lim="800000"/>
            <a:headEnd/>
            <a:tailEnd/>
          </a:ln>
        </p:spPr>
        <p:txBody>
          <a:bodyPr anchor="ctr"/>
          <a:lstStyle/>
          <a:p>
            <a:pPr algn="ctr" rtl="0">
              <a:defRPr/>
            </a:pPr>
            <a:r>
              <a:rPr lang="ar-OM" sz="3600" dirty="0">
                <a:solidFill>
                  <a:schemeClr val="accent1">
                    <a:lumMod val="75000"/>
                  </a:schemeClr>
                </a:solidFill>
                <a:effectLst>
                  <a:outerShdw blurRad="50800" dist="38100" dir="16200000" rotWithShape="0">
                    <a:prstClr val="black">
                      <a:alpha val="40000"/>
                    </a:prstClr>
                  </a:outerShdw>
                </a:effectLst>
                <a:latin typeface="+mj-lt"/>
                <a:ea typeface="+mj-ea"/>
                <a:cs typeface="+mj-cs"/>
              </a:rPr>
              <a:t>التوصيات</a:t>
            </a:r>
            <a:r>
              <a:rPr lang="ar-OM" sz="3200" b="1" dirty="0">
                <a:solidFill>
                  <a:schemeClr val="accent1">
                    <a:lumMod val="75000"/>
                  </a:schemeClr>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nodeType="afterGroup">
                            <p:stCondLst>
                              <p:cond delay="1000"/>
                            </p:stCondLst>
                            <p:childTnLst>
                              <p:par>
                                <p:cTn id="13" presetID="22" presetClass="entr" presetSubtype="2" fill="hold" grpId="0" nodeType="afterEffect" nodePh="1">
                                  <p:stCondLst>
                                    <p:cond delay="0"/>
                                  </p:stCondLst>
                                  <p:endCondLst>
                                    <p:cond evt="begin" delay="0">
                                      <p:tn val="13"/>
                                    </p:cond>
                                  </p:end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wipe(right)">
                                      <p:cBhvr>
                                        <p:cTn id="15" dur="500"/>
                                        <p:tgtEl>
                                          <p:spTgt spid="12">
                                            <p:txEl>
                                              <p:pRg st="0" end="0"/>
                                            </p:txEl>
                                          </p:spTgt>
                                        </p:tgtEl>
                                      </p:cBhvr>
                                    </p:animEffect>
                                  </p:childTnLst>
                                </p:cTn>
                              </p:par>
                            </p:childTnLst>
                          </p:cTn>
                        </p:par>
                        <p:par>
                          <p:cTn id="16" fill="hold" nodeType="afterGroup">
                            <p:stCondLst>
                              <p:cond delay="1500"/>
                            </p:stCondLst>
                            <p:childTnLst>
                              <p:par>
                                <p:cTn id="17" presetID="22" presetClass="entr" presetSubtype="4" fill="hold" grpId="0" nodeType="afterEffect" nodePh="1">
                                  <p:stCondLst>
                                    <p:cond delay="0"/>
                                  </p:stCondLst>
                                  <p:endCondLst>
                                    <p:cond evt="begin" delay="0">
                                      <p:tn val="17"/>
                                    </p:cond>
                                  </p:endCondLst>
                                  <p:childTnLst>
                                    <p:set>
                                      <p:cBhvr>
                                        <p:cTn id="18" dur="1" fill="hold">
                                          <p:stCondLst>
                                            <p:cond delay="0"/>
                                          </p:stCondLst>
                                        </p:cTn>
                                        <p:tgtEl>
                                          <p:spTgt spid="14">
                                            <p:txEl>
                                              <p:pRg st="0" end="0"/>
                                            </p:txEl>
                                          </p:spTgt>
                                        </p:tgtEl>
                                        <p:attrNameLst>
                                          <p:attrName>style.visibility</p:attrName>
                                        </p:attrNameLst>
                                      </p:cBhvr>
                                      <p:to>
                                        <p:strVal val="visible"/>
                                      </p:to>
                                    </p:set>
                                    <p:animEffect transition="in" filter="wipe(down)">
                                      <p:cBhvr>
                                        <p:cTn id="19" dur="500"/>
                                        <p:tgtEl>
                                          <p:spTgt spid="14">
                                            <p:txEl>
                                              <p:pRg st="0" end="0"/>
                                            </p:txEl>
                                          </p:spTgt>
                                        </p:tgtEl>
                                      </p:cBhvr>
                                    </p:animEffect>
                                  </p:childTnLst>
                                </p:cTn>
                              </p:par>
                            </p:childTnLst>
                          </p:cTn>
                        </p:par>
                        <p:par>
                          <p:cTn id="20" fill="hold" nodeType="afterGroup">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wipe(right)">
                                      <p:cBhvr>
                                        <p:cTn id="23" dur="500"/>
                                        <p:tgtEl>
                                          <p:spTgt spid="13">
                                            <p:txEl>
                                              <p:pRg st="0" end="0"/>
                                            </p:txEl>
                                          </p:spTgt>
                                        </p:tgtEl>
                                      </p:cBhvr>
                                    </p:animEffect>
                                  </p:childTnLst>
                                </p:cTn>
                              </p:par>
                            </p:childTnLst>
                          </p:cTn>
                        </p:par>
                        <p:par>
                          <p:cTn id="24" fill="hold" nodeType="afterGroup">
                            <p:stCondLst>
                              <p:cond delay="2500"/>
                            </p:stCondLst>
                            <p:childTnLst>
                              <p:par>
                                <p:cTn id="25" presetID="22" presetClass="entr" presetSubtype="2" fill="hold" grpId="0" nodeType="afterEffect">
                                  <p:stCondLst>
                                    <p:cond delay="0"/>
                                  </p:stCondLst>
                                  <p:childTnLst>
                                    <p:set>
                                      <p:cBhvr>
                                        <p:cTn id="26" dur="1" fill="hold">
                                          <p:stCondLst>
                                            <p:cond delay="0"/>
                                          </p:stCondLst>
                                        </p:cTn>
                                        <p:tgtEl>
                                          <p:spTgt spid="13">
                                            <p:txEl>
                                              <p:pRg st="2" end="2"/>
                                            </p:txEl>
                                          </p:spTgt>
                                        </p:tgtEl>
                                        <p:attrNameLst>
                                          <p:attrName>style.visibility</p:attrName>
                                        </p:attrNameLst>
                                      </p:cBhvr>
                                      <p:to>
                                        <p:strVal val="visible"/>
                                      </p:to>
                                    </p:set>
                                    <p:animEffect transition="in" filter="wipe(right)">
                                      <p:cBhvr>
                                        <p:cTn id="27" dur="500"/>
                                        <p:tgtEl>
                                          <p:spTgt spid="13">
                                            <p:txEl>
                                              <p:pRg st="2" end="2"/>
                                            </p:txEl>
                                          </p:spTgt>
                                        </p:tgtEl>
                                      </p:cBhvr>
                                    </p:animEffect>
                                  </p:childTnLst>
                                </p:cTn>
                              </p:par>
                            </p:childTnLst>
                          </p:cTn>
                        </p:par>
                        <p:par>
                          <p:cTn id="28" fill="hold" nodeType="afterGroup">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13">
                                            <p:txEl>
                                              <p:pRg st="3" end="3"/>
                                            </p:txEl>
                                          </p:spTgt>
                                        </p:tgtEl>
                                        <p:attrNameLst>
                                          <p:attrName>style.visibility</p:attrName>
                                        </p:attrNameLst>
                                      </p:cBhvr>
                                      <p:to>
                                        <p:strVal val="visible"/>
                                      </p:to>
                                    </p:set>
                                    <p:animEffect transition="in" filter="wipe(right)">
                                      <p:cBhvr>
                                        <p:cTn id="31" dur="500"/>
                                        <p:tgtEl>
                                          <p:spTgt spid="13">
                                            <p:txEl>
                                              <p:pRg st="3" end="3"/>
                                            </p:txEl>
                                          </p:spTgt>
                                        </p:tgtEl>
                                      </p:cBhvr>
                                    </p:animEffect>
                                  </p:childTnLst>
                                </p:cTn>
                              </p:par>
                            </p:childTnLst>
                          </p:cTn>
                        </p:par>
                        <p:par>
                          <p:cTn id="32" fill="hold" nodeType="afterGroup">
                            <p:stCondLst>
                              <p:cond delay="3500"/>
                            </p:stCondLst>
                            <p:childTnLst>
                              <p:par>
                                <p:cTn id="33" presetID="22" presetClass="entr" presetSubtype="2" fill="hold" grpId="0" nodeType="afterEffect">
                                  <p:stCondLst>
                                    <p:cond delay="0"/>
                                  </p:stCondLst>
                                  <p:childTnLst>
                                    <p:set>
                                      <p:cBhvr>
                                        <p:cTn id="34" dur="1" fill="hold">
                                          <p:stCondLst>
                                            <p:cond delay="0"/>
                                          </p:stCondLst>
                                        </p:cTn>
                                        <p:tgtEl>
                                          <p:spTgt spid="13">
                                            <p:txEl>
                                              <p:pRg st="4" end="4"/>
                                            </p:txEl>
                                          </p:spTgt>
                                        </p:tgtEl>
                                        <p:attrNameLst>
                                          <p:attrName>style.visibility</p:attrName>
                                        </p:attrNameLst>
                                      </p:cBhvr>
                                      <p:to>
                                        <p:strVal val="visible"/>
                                      </p:to>
                                    </p:set>
                                    <p:animEffect transition="in" filter="wipe(right)">
                                      <p:cBhvr>
                                        <p:cTn id="35" dur="500"/>
                                        <p:tgtEl>
                                          <p:spTgt spid="13">
                                            <p:txEl>
                                              <p:pRg st="4" end="4"/>
                                            </p:txEl>
                                          </p:spTgt>
                                        </p:tgtEl>
                                      </p:cBhvr>
                                    </p:animEffect>
                                  </p:childTnLst>
                                </p:cTn>
                              </p:par>
                            </p:childTnLst>
                          </p:cTn>
                        </p:par>
                        <p:par>
                          <p:cTn id="36" fill="hold" nodeType="afterGroup">
                            <p:stCondLst>
                              <p:cond delay="4000"/>
                            </p:stCondLst>
                            <p:childTnLst>
                              <p:par>
                                <p:cTn id="37" presetID="22" presetClass="entr" presetSubtype="2" fill="hold" grpId="0" nodeType="afterEffect">
                                  <p:stCondLst>
                                    <p:cond delay="0"/>
                                  </p:stCondLst>
                                  <p:childTnLst>
                                    <p:set>
                                      <p:cBhvr>
                                        <p:cTn id="38" dur="1" fill="hold">
                                          <p:stCondLst>
                                            <p:cond delay="0"/>
                                          </p:stCondLst>
                                        </p:cTn>
                                        <p:tgtEl>
                                          <p:spTgt spid="13">
                                            <p:txEl>
                                              <p:pRg st="6" end="6"/>
                                            </p:txEl>
                                          </p:spTgt>
                                        </p:tgtEl>
                                        <p:attrNameLst>
                                          <p:attrName>style.visibility</p:attrName>
                                        </p:attrNameLst>
                                      </p:cBhvr>
                                      <p:to>
                                        <p:strVal val="visible"/>
                                      </p:to>
                                    </p:set>
                                    <p:animEffect transition="in" filter="wipe(right)">
                                      <p:cBhvr>
                                        <p:cTn id="39" dur="500"/>
                                        <p:tgtEl>
                                          <p:spTgt spid="1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P spid="12" grpId="0" build="p"/>
      <p:bldP spid="14" grpId="0" build="p"/>
      <p:bldP spid="1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24579"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24580"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endParaRPr lang="en-US" sz="4400" dirty="0">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9" name="Content Placeholder 2"/>
          <p:cNvSpPr txBox="1">
            <a:spLocks/>
          </p:cNvSpPr>
          <p:nvPr/>
        </p:nvSpPr>
        <p:spPr bwMode="auto">
          <a:xfrm>
            <a:off x="609600" y="17526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150000"/>
              </a:lnSpc>
              <a:buFont typeface="Arial" pitchFamily="34" charset="0"/>
              <a:buNone/>
            </a:pPr>
            <a:endParaRPr lang="ar-OM" sz="3200"/>
          </a:p>
        </p:txBody>
      </p:sp>
      <p:sp>
        <p:nvSpPr>
          <p:cNvPr id="10" name="Title 1"/>
          <p:cNvSpPr txBox="1">
            <a:spLocks/>
          </p:cNvSpPr>
          <p:nvPr/>
        </p:nvSpPr>
        <p:spPr bwMode="auto">
          <a:xfrm>
            <a:off x="838200" y="381000"/>
            <a:ext cx="7786688" cy="1143000"/>
          </a:xfrm>
          <a:prstGeom prst="rect">
            <a:avLst/>
          </a:prstGeom>
          <a:noFill/>
          <a:ln w="9525">
            <a:noFill/>
            <a:miter lim="800000"/>
            <a:headEnd/>
            <a:tailEnd/>
          </a:ln>
        </p:spPr>
        <p:txBody>
          <a:bodyPr anchor="ctr"/>
          <a:lstStyle/>
          <a:p>
            <a:pPr algn="ctr" rtl="0">
              <a:defRPr/>
            </a:pPr>
            <a:endParaRPr lang="ar-OM" sz="4000" b="1" dirty="0">
              <a:solidFill>
                <a:schemeClr val="accent2">
                  <a:lumMod val="75000"/>
                </a:schemeClr>
              </a:solidFill>
              <a:latin typeface="+mj-lt"/>
              <a:ea typeface="+mj-ea"/>
              <a:cs typeface="+mj-cs"/>
            </a:endParaRPr>
          </a:p>
        </p:txBody>
      </p:sp>
      <p:sp>
        <p:nvSpPr>
          <p:cNvPr id="11" name="عنصر نائب للمحتوى 2"/>
          <p:cNvSpPr txBox="1">
            <a:spLocks/>
          </p:cNvSpPr>
          <p:nvPr/>
        </p:nvSpPr>
        <p:spPr bwMode="auto">
          <a:xfrm>
            <a:off x="762000" y="1905000"/>
            <a:ext cx="7786688" cy="4525963"/>
          </a:xfrm>
          <a:prstGeom prst="rect">
            <a:avLst/>
          </a:prstGeom>
          <a:noFill/>
          <a:ln w="9525">
            <a:noFill/>
            <a:miter lim="800000"/>
            <a:headEnd/>
            <a:tailEnd/>
          </a:ln>
        </p:spPr>
        <p:txBody>
          <a:bodyPr/>
          <a:lstStyle/>
          <a:p>
            <a:pPr marL="342900" indent="-342900" algn="just">
              <a:lnSpc>
                <a:spcPct val="150000"/>
              </a:lnSpc>
              <a:spcBef>
                <a:spcPct val="20000"/>
              </a:spcBef>
              <a:defRPr/>
            </a:pPr>
            <a:endParaRPr lang="ar-OM" sz="3200" dirty="0">
              <a:latin typeface="+mn-lt"/>
              <a:cs typeface="+mn-cs"/>
            </a:endParaRPr>
          </a:p>
        </p:txBody>
      </p:sp>
      <p:sp>
        <p:nvSpPr>
          <p:cNvPr id="12" name="Content Placeholder 2"/>
          <p:cNvSpPr txBox="1">
            <a:spLocks/>
          </p:cNvSpPr>
          <p:nvPr/>
        </p:nvSpPr>
        <p:spPr bwMode="auto">
          <a:xfrm>
            <a:off x="914400" y="2057400"/>
            <a:ext cx="7786688" cy="4525963"/>
          </a:xfrm>
          <a:prstGeom prst="rect">
            <a:avLst/>
          </a:prstGeom>
          <a:noFill/>
          <a:ln w="9525">
            <a:noFill/>
            <a:miter lim="800000"/>
            <a:headEnd/>
            <a:tailEnd/>
          </a:ln>
        </p:spPr>
        <p:txBody>
          <a:bodyPr/>
          <a:lstStyle/>
          <a:p>
            <a:pPr marL="342900" indent="-342900">
              <a:spcBef>
                <a:spcPct val="20000"/>
              </a:spcBef>
              <a:defRPr/>
            </a:pPr>
            <a:endParaRPr lang="ar-OM" sz="3200" dirty="0">
              <a:latin typeface="+mn-lt"/>
              <a:cs typeface="+mn-cs"/>
            </a:endParaRPr>
          </a:p>
        </p:txBody>
      </p:sp>
      <p:sp>
        <p:nvSpPr>
          <p:cNvPr id="14" name="Content Placeholder 2"/>
          <p:cNvSpPr txBox="1">
            <a:spLocks/>
          </p:cNvSpPr>
          <p:nvPr/>
        </p:nvSpPr>
        <p:spPr bwMode="auto">
          <a:xfrm>
            <a:off x="762000" y="1524000"/>
            <a:ext cx="7786688" cy="4525963"/>
          </a:xfrm>
          <a:prstGeom prst="rect">
            <a:avLst/>
          </a:prstGeom>
          <a:noFill/>
          <a:ln w="9525">
            <a:noFill/>
            <a:miter lim="800000"/>
            <a:headEnd/>
            <a:tailEnd/>
          </a:ln>
        </p:spPr>
        <p:txBody>
          <a:bodyPr rtlCol="1">
            <a:normAutofit/>
          </a:bodyPr>
          <a:lstStyle/>
          <a:p>
            <a:pPr marL="342900" indent="-342900" fontAlgn="auto">
              <a:spcBef>
                <a:spcPct val="20000"/>
              </a:spcBef>
              <a:spcAft>
                <a:spcPts val="0"/>
              </a:spcAft>
              <a:buFont typeface="Arial" pitchFamily="34" charset="0"/>
              <a:buChar char="•"/>
              <a:defRPr/>
            </a:pPr>
            <a:endParaRPr lang="ar-OM" sz="3200" dirty="0">
              <a:latin typeface="+mn-lt"/>
              <a:cs typeface="+mn-cs"/>
            </a:endParaRPr>
          </a:p>
        </p:txBody>
      </p:sp>
      <p:sp>
        <p:nvSpPr>
          <p:cNvPr id="13" name="Content Placeholder 2"/>
          <p:cNvSpPr txBox="1">
            <a:spLocks/>
          </p:cNvSpPr>
          <p:nvPr/>
        </p:nvSpPr>
        <p:spPr bwMode="auto">
          <a:xfrm>
            <a:off x="533400" y="16764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Low" eaLnBrk="1" hangingPunct="1">
              <a:buFont typeface="Arial" pitchFamily="34" charset="0"/>
              <a:buChar char="•"/>
            </a:pPr>
            <a:r>
              <a:rPr lang="ar-OM" sz="2800"/>
              <a:t> الشفافية في عملية تحديد الترقيات والمكافآت والتقدير.</a:t>
            </a:r>
          </a:p>
          <a:p>
            <a:pPr algn="justLow" eaLnBrk="1" hangingPunct="1"/>
            <a:endParaRPr lang="ar-OM" sz="2800"/>
          </a:p>
          <a:p>
            <a:pPr algn="justLow" eaLnBrk="1" hangingPunct="1">
              <a:buFont typeface="Arial" pitchFamily="34" charset="0"/>
              <a:buChar char="•"/>
            </a:pPr>
            <a:r>
              <a:rPr lang="ar-OM" sz="2800"/>
              <a:t> إيجاد أنظمة إدارية ذات كفاءة لتسهيل عملية التواصل بين المعلمين</a:t>
            </a:r>
          </a:p>
          <a:p>
            <a:pPr algn="justLow" eaLnBrk="1" hangingPunct="1"/>
            <a:r>
              <a:rPr lang="ar-OM" sz="2800"/>
              <a:t>  والوزارة من أجل تعزيز الانتماء المؤسسي.</a:t>
            </a:r>
          </a:p>
          <a:p>
            <a:pPr algn="justLow" eaLnBrk="1" hangingPunct="1"/>
            <a:endParaRPr lang="en-US" sz="2800"/>
          </a:p>
          <a:p>
            <a:pPr algn="justLow" eaLnBrk="1" hangingPunct="1">
              <a:buFont typeface="Arial" pitchFamily="34" charset="0"/>
              <a:buChar char="•"/>
            </a:pPr>
            <a:r>
              <a:rPr lang="ar-OM" sz="2800"/>
              <a:t> إيجاد فرص التطوير الذاتي عبر نظام فعال لتقييم الموظف</a:t>
            </a:r>
          </a:p>
          <a:p>
            <a:pPr algn="justLow" eaLnBrk="1" hangingPunct="1"/>
            <a:r>
              <a:rPr lang="ar-OM" sz="2800"/>
              <a:t>  والوقوف على النقاط التي تحتاج إلى تطوير .	</a:t>
            </a:r>
          </a:p>
          <a:p>
            <a:pPr algn="justLow" eaLnBrk="1" hangingPunct="1"/>
            <a:endParaRPr lang="ar-OM" sz="2800"/>
          </a:p>
          <a:p>
            <a:pPr algn="justLow" eaLnBrk="1" hangingPunct="1">
              <a:buFont typeface="Arial" pitchFamily="34" charset="0"/>
              <a:buChar char="•"/>
            </a:pPr>
            <a:r>
              <a:rPr lang="ar-OM" sz="2800"/>
              <a:t> تمهين وظيفة المعلم ووضع المعايير الوظيفية لشاغلها.</a:t>
            </a:r>
          </a:p>
          <a:p>
            <a:pPr algn="just" eaLnBrk="1" hangingPunct="1"/>
            <a:endParaRPr lang="ar-OM" sz="3200"/>
          </a:p>
        </p:txBody>
      </p:sp>
      <p:sp>
        <p:nvSpPr>
          <p:cNvPr id="15" name="Title 1"/>
          <p:cNvSpPr txBox="1">
            <a:spLocks/>
          </p:cNvSpPr>
          <p:nvPr/>
        </p:nvSpPr>
        <p:spPr bwMode="auto">
          <a:xfrm>
            <a:off x="914400" y="457200"/>
            <a:ext cx="7786688" cy="1143000"/>
          </a:xfrm>
          <a:prstGeom prst="rect">
            <a:avLst/>
          </a:prstGeom>
          <a:noFill/>
          <a:ln w="9525">
            <a:noFill/>
            <a:miter lim="800000"/>
            <a:headEnd/>
            <a:tailEnd/>
          </a:ln>
        </p:spPr>
        <p:txBody>
          <a:bodyPr anchor="ctr"/>
          <a:lstStyle/>
          <a:p>
            <a:pPr algn="ctr" rtl="0">
              <a:defRPr/>
            </a:pPr>
            <a:r>
              <a:rPr lang="ar-OM" sz="4000" b="1" dirty="0">
                <a:solidFill>
                  <a:schemeClr val="accent2">
                    <a:lumMod val="75000"/>
                  </a:schemeClr>
                </a:solidFill>
              </a:rPr>
              <a:t> </a:t>
            </a:r>
            <a:endParaRPr lang="ar-OM" sz="4000" b="1" dirty="0">
              <a:solidFill>
                <a:schemeClr val="accent2">
                  <a:lumMod val="75000"/>
                </a:schemeClr>
              </a:solidFill>
              <a:latin typeface="+mj-lt"/>
              <a:ea typeface="+mj-ea"/>
              <a:cs typeface="+mj-cs"/>
            </a:endParaRPr>
          </a:p>
        </p:txBody>
      </p:sp>
      <p:sp>
        <p:nvSpPr>
          <p:cNvPr id="16" name="Title 1"/>
          <p:cNvSpPr txBox="1">
            <a:spLocks/>
          </p:cNvSpPr>
          <p:nvPr/>
        </p:nvSpPr>
        <p:spPr bwMode="auto">
          <a:xfrm>
            <a:off x="609600" y="381000"/>
            <a:ext cx="7786688" cy="1143000"/>
          </a:xfrm>
          <a:prstGeom prst="rect">
            <a:avLst/>
          </a:prstGeom>
          <a:noFill/>
          <a:ln w="9525">
            <a:noFill/>
            <a:miter lim="800000"/>
            <a:headEnd/>
            <a:tailEnd/>
          </a:ln>
        </p:spPr>
        <p:txBody>
          <a:bodyPr anchor="ctr"/>
          <a:lstStyle/>
          <a:p>
            <a:pPr algn="ctr" rtl="0">
              <a:defRPr/>
            </a:pPr>
            <a:r>
              <a:rPr lang="ar-OM" sz="3600" dirty="0">
                <a:solidFill>
                  <a:schemeClr val="accent1">
                    <a:lumMod val="75000"/>
                  </a:schemeClr>
                </a:solidFill>
                <a:effectLst>
                  <a:outerShdw blurRad="50800" dist="38100" dir="16200000" rotWithShape="0">
                    <a:prstClr val="black">
                      <a:alpha val="40000"/>
                    </a:prstClr>
                  </a:outerShdw>
                </a:effectLst>
                <a:latin typeface="+mj-lt"/>
                <a:ea typeface="+mj-ea"/>
                <a:cs typeface="+mj-cs"/>
              </a:rPr>
              <a:t>التوصيات</a:t>
            </a:r>
            <a:r>
              <a:rPr lang="ar-OM" sz="4000" b="1" dirty="0">
                <a:solidFill>
                  <a:schemeClr val="accent2">
                    <a:lumMod val="75000"/>
                  </a:schemeClr>
                </a:solidFill>
              </a:rPr>
              <a:t> </a:t>
            </a:r>
            <a:endParaRPr lang="ar-OM" sz="4000" b="1" dirty="0">
              <a:solidFill>
                <a:schemeClr val="accent2">
                  <a:lumMod val="75000"/>
                </a:schemeClr>
              </a:solidFill>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nodeType="afterGroup">
                            <p:stCondLst>
                              <p:cond delay="1000"/>
                            </p:stCondLst>
                            <p:childTnLst>
                              <p:par>
                                <p:cTn id="13" presetID="22" presetClass="entr" presetSubtype="2" fill="hold" grpId="0" nodeType="afterEffect" nodePh="1">
                                  <p:stCondLst>
                                    <p:cond delay="0"/>
                                  </p:stCondLst>
                                  <p:endCondLst>
                                    <p:cond evt="begin" delay="0">
                                      <p:tn val="13"/>
                                    </p:cond>
                                  </p:end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wipe(right)">
                                      <p:cBhvr>
                                        <p:cTn id="15" dur="500"/>
                                        <p:tgtEl>
                                          <p:spTgt spid="12">
                                            <p:txEl>
                                              <p:pRg st="0" end="0"/>
                                            </p:txEl>
                                          </p:spTgt>
                                        </p:tgtEl>
                                      </p:cBhvr>
                                    </p:animEffect>
                                  </p:childTnLst>
                                </p:cTn>
                              </p:par>
                            </p:childTnLst>
                          </p:cTn>
                        </p:par>
                        <p:par>
                          <p:cTn id="16" fill="hold" nodeType="afterGroup">
                            <p:stCondLst>
                              <p:cond delay="1500"/>
                            </p:stCondLst>
                            <p:childTnLst>
                              <p:par>
                                <p:cTn id="17" presetID="22" presetClass="entr" presetSubtype="4" fill="hold" grpId="0" nodeType="afterEffect" nodePh="1">
                                  <p:stCondLst>
                                    <p:cond delay="0"/>
                                  </p:stCondLst>
                                  <p:endCondLst>
                                    <p:cond evt="begin" delay="0">
                                      <p:tn val="17"/>
                                    </p:cond>
                                  </p:endCondLst>
                                  <p:childTnLst>
                                    <p:set>
                                      <p:cBhvr>
                                        <p:cTn id="18" dur="1" fill="hold">
                                          <p:stCondLst>
                                            <p:cond delay="0"/>
                                          </p:stCondLst>
                                        </p:cTn>
                                        <p:tgtEl>
                                          <p:spTgt spid="14">
                                            <p:txEl>
                                              <p:pRg st="0" end="0"/>
                                            </p:txEl>
                                          </p:spTgt>
                                        </p:tgtEl>
                                        <p:attrNameLst>
                                          <p:attrName>style.visibility</p:attrName>
                                        </p:attrNameLst>
                                      </p:cBhvr>
                                      <p:to>
                                        <p:strVal val="visible"/>
                                      </p:to>
                                    </p:set>
                                    <p:animEffect transition="in" filter="wipe(down)">
                                      <p:cBhvr>
                                        <p:cTn id="19" dur="500"/>
                                        <p:tgtEl>
                                          <p:spTgt spid="14">
                                            <p:txEl>
                                              <p:pRg st="0" end="0"/>
                                            </p:txEl>
                                          </p:spTgt>
                                        </p:tgtEl>
                                      </p:cBhvr>
                                    </p:animEffect>
                                  </p:childTnLst>
                                </p:cTn>
                              </p:par>
                            </p:childTnLst>
                          </p:cTn>
                        </p:par>
                        <p:par>
                          <p:cTn id="20" fill="hold" nodeType="afterGroup">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wipe(right)">
                                      <p:cBhvr>
                                        <p:cTn id="23" dur="500"/>
                                        <p:tgtEl>
                                          <p:spTgt spid="13">
                                            <p:txEl>
                                              <p:pRg st="0" end="0"/>
                                            </p:txEl>
                                          </p:spTgt>
                                        </p:tgtEl>
                                      </p:cBhvr>
                                    </p:animEffect>
                                  </p:childTnLst>
                                </p:cTn>
                              </p:par>
                            </p:childTnLst>
                          </p:cTn>
                        </p:par>
                        <p:par>
                          <p:cTn id="24" fill="hold" nodeType="afterGroup">
                            <p:stCondLst>
                              <p:cond delay="2500"/>
                            </p:stCondLst>
                            <p:childTnLst>
                              <p:par>
                                <p:cTn id="25" presetID="22" presetClass="entr" presetSubtype="2" fill="hold" grpId="0" nodeType="afterEffect">
                                  <p:stCondLst>
                                    <p:cond delay="0"/>
                                  </p:stCondLst>
                                  <p:childTnLst>
                                    <p:set>
                                      <p:cBhvr>
                                        <p:cTn id="26" dur="1" fill="hold">
                                          <p:stCondLst>
                                            <p:cond delay="0"/>
                                          </p:stCondLst>
                                        </p:cTn>
                                        <p:tgtEl>
                                          <p:spTgt spid="13">
                                            <p:txEl>
                                              <p:pRg st="2" end="2"/>
                                            </p:txEl>
                                          </p:spTgt>
                                        </p:tgtEl>
                                        <p:attrNameLst>
                                          <p:attrName>style.visibility</p:attrName>
                                        </p:attrNameLst>
                                      </p:cBhvr>
                                      <p:to>
                                        <p:strVal val="visible"/>
                                      </p:to>
                                    </p:set>
                                    <p:animEffect transition="in" filter="wipe(right)">
                                      <p:cBhvr>
                                        <p:cTn id="27" dur="500"/>
                                        <p:tgtEl>
                                          <p:spTgt spid="13">
                                            <p:txEl>
                                              <p:pRg st="2" end="2"/>
                                            </p:txEl>
                                          </p:spTgt>
                                        </p:tgtEl>
                                      </p:cBhvr>
                                    </p:animEffect>
                                  </p:childTnLst>
                                </p:cTn>
                              </p:par>
                            </p:childTnLst>
                          </p:cTn>
                        </p:par>
                        <p:par>
                          <p:cTn id="28" fill="hold" nodeType="afterGroup">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13">
                                            <p:txEl>
                                              <p:pRg st="3" end="3"/>
                                            </p:txEl>
                                          </p:spTgt>
                                        </p:tgtEl>
                                        <p:attrNameLst>
                                          <p:attrName>style.visibility</p:attrName>
                                        </p:attrNameLst>
                                      </p:cBhvr>
                                      <p:to>
                                        <p:strVal val="visible"/>
                                      </p:to>
                                    </p:set>
                                    <p:animEffect transition="in" filter="wipe(right)">
                                      <p:cBhvr>
                                        <p:cTn id="31" dur="500"/>
                                        <p:tgtEl>
                                          <p:spTgt spid="13">
                                            <p:txEl>
                                              <p:pRg st="3" end="3"/>
                                            </p:txEl>
                                          </p:spTgt>
                                        </p:tgtEl>
                                      </p:cBhvr>
                                    </p:animEffect>
                                  </p:childTnLst>
                                </p:cTn>
                              </p:par>
                            </p:childTnLst>
                          </p:cTn>
                        </p:par>
                        <p:par>
                          <p:cTn id="32" fill="hold" nodeType="afterGroup">
                            <p:stCondLst>
                              <p:cond delay="3500"/>
                            </p:stCondLst>
                            <p:childTnLst>
                              <p:par>
                                <p:cTn id="33" presetID="22" presetClass="entr" presetSubtype="2" fill="hold" grpId="0" nodeType="afterEffect">
                                  <p:stCondLst>
                                    <p:cond delay="0"/>
                                  </p:stCondLst>
                                  <p:childTnLst>
                                    <p:set>
                                      <p:cBhvr>
                                        <p:cTn id="34" dur="1" fill="hold">
                                          <p:stCondLst>
                                            <p:cond delay="0"/>
                                          </p:stCondLst>
                                        </p:cTn>
                                        <p:tgtEl>
                                          <p:spTgt spid="13">
                                            <p:txEl>
                                              <p:pRg st="5" end="5"/>
                                            </p:txEl>
                                          </p:spTgt>
                                        </p:tgtEl>
                                        <p:attrNameLst>
                                          <p:attrName>style.visibility</p:attrName>
                                        </p:attrNameLst>
                                      </p:cBhvr>
                                      <p:to>
                                        <p:strVal val="visible"/>
                                      </p:to>
                                    </p:set>
                                    <p:animEffect transition="in" filter="wipe(right)">
                                      <p:cBhvr>
                                        <p:cTn id="35" dur="500"/>
                                        <p:tgtEl>
                                          <p:spTgt spid="13">
                                            <p:txEl>
                                              <p:pRg st="5" end="5"/>
                                            </p:txEl>
                                          </p:spTgt>
                                        </p:tgtEl>
                                      </p:cBhvr>
                                    </p:animEffect>
                                  </p:childTnLst>
                                </p:cTn>
                              </p:par>
                            </p:childTnLst>
                          </p:cTn>
                        </p:par>
                        <p:par>
                          <p:cTn id="36" fill="hold" nodeType="afterGroup">
                            <p:stCondLst>
                              <p:cond delay="4000"/>
                            </p:stCondLst>
                            <p:childTnLst>
                              <p:par>
                                <p:cTn id="37" presetID="22" presetClass="entr" presetSubtype="2" fill="hold" grpId="0" nodeType="afterEffect">
                                  <p:stCondLst>
                                    <p:cond delay="0"/>
                                  </p:stCondLst>
                                  <p:childTnLst>
                                    <p:set>
                                      <p:cBhvr>
                                        <p:cTn id="38" dur="1" fill="hold">
                                          <p:stCondLst>
                                            <p:cond delay="0"/>
                                          </p:stCondLst>
                                        </p:cTn>
                                        <p:tgtEl>
                                          <p:spTgt spid="13">
                                            <p:txEl>
                                              <p:pRg st="6" end="6"/>
                                            </p:txEl>
                                          </p:spTgt>
                                        </p:tgtEl>
                                        <p:attrNameLst>
                                          <p:attrName>style.visibility</p:attrName>
                                        </p:attrNameLst>
                                      </p:cBhvr>
                                      <p:to>
                                        <p:strVal val="visible"/>
                                      </p:to>
                                    </p:set>
                                    <p:animEffect transition="in" filter="wipe(right)">
                                      <p:cBhvr>
                                        <p:cTn id="39" dur="500"/>
                                        <p:tgtEl>
                                          <p:spTgt spid="13">
                                            <p:txEl>
                                              <p:pRg st="6" end="6"/>
                                            </p:txEl>
                                          </p:spTgt>
                                        </p:tgtEl>
                                      </p:cBhvr>
                                    </p:animEffect>
                                  </p:childTnLst>
                                </p:cTn>
                              </p:par>
                            </p:childTnLst>
                          </p:cTn>
                        </p:par>
                        <p:par>
                          <p:cTn id="40" fill="hold" nodeType="afterGroup">
                            <p:stCondLst>
                              <p:cond delay="4500"/>
                            </p:stCondLst>
                            <p:childTnLst>
                              <p:par>
                                <p:cTn id="41" presetID="22" presetClass="entr" presetSubtype="2" fill="hold" grpId="0" nodeType="afterEffect">
                                  <p:stCondLst>
                                    <p:cond delay="0"/>
                                  </p:stCondLst>
                                  <p:childTnLst>
                                    <p:set>
                                      <p:cBhvr>
                                        <p:cTn id="42" dur="1" fill="hold">
                                          <p:stCondLst>
                                            <p:cond delay="0"/>
                                          </p:stCondLst>
                                        </p:cTn>
                                        <p:tgtEl>
                                          <p:spTgt spid="13">
                                            <p:txEl>
                                              <p:pRg st="8" end="8"/>
                                            </p:txEl>
                                          </p:spTgt>
                                        </p:tgtEl>
                                        <p:attrNameLst>
                                          <p:attrName>style.visibility</p:attrName>
                                        </p:attrNameLst>
                                      </p:cBhvr>
                                      <p:to>
                                        <p:strVal val="visible"/>
                                      </p:to>
                                    </p:set>
                                    <p:animEffect transition="in" filter="wipe(right)">
                                      <p:cBhvr>
                                        <p:cTn id="43" dur="500"/>
                                        <p:tgtEl>
                                          <p:spTgt spid="1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P spid="12" grpId="0" build="p"/>
      <p:bldP spid="14" grpId="0" build="p"/>
      <p:bldP spid="1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25603"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25604"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endParaRPr lang="en-US" sz="4400" dirty="0">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9" name="Content Placeholder 2"/>
          <p:cNvSpPr txBox="1">
            <a:spLocks/>
          </p:cNvSpPr>
          <p:nvPr/>
        </p:nvSpPr>
        <p:spPr bwMode="auto">
          <a:xfrm>
            <a:off x="609600" y="17526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150000"/>
              </a:lnSpc>
              <a:buFont typeface="Arial" pitchFamily="34" charset="0"/>
              <a:buNone/>
            </a:pPr>
            <a:endParaRPr lang="ar-OM" sz="3200"/>
          </a:p>
        </p:txBody>
      </p:sp>
      <p:sp>
        <p:nvSpPr>
          <p:cNvPr id="10" name="Title 1"/>
          <p:cNvSpPr txBox="1">
            <a:spLocks/>
          </p:cNvSpPr>
          <p:nvPr/>
        </p:nvSpPr>
        <p:spPr bwMode="auto">
          <a:xfrm>
            <a:off x="838200" y="381000"/>
            <a:ext cx="7786688" cy="1143000"/>
          </a:xfrm>
          <a:prstGeom prst="rect">
            <a:avLst/>
          </a:prstGeom>
          <a:noFill/>
          <a:ln w="9525">
            <a:noFill/>
            <a:miter lim="800000"/>
            <a:headEnd/>
            <a:tailEnd/>
          </a:ln>
        </p:spPr>
        <p:txBody>
          <a:bodyPr anchor="ctr"/>
          <a:lstStyle/>
          <a:p>
            <a:pPr algn="ctr" rtl="0">
              <a:defRPr/>
            </a:pPr>
            <a:endParaRPr lang="ar-OM" sz="4000" b="1" dirty="0">
              <a:solidFill>
                <a:schemeClr val="accent2">
                  <a:lumMod val="75000"/>
                </a:schemeClr>
              </a:solidFill>
              <a:latin typeface="+mj-lt"/>
              <a:ea typeface="+mj-ea"/>
              <a:cs typeface="+mj-cs"/>
            </a:endParaRPr>
          </a:p>
        </p:txBody>
      </p:sp>
      <p:sp>
        <p:nvSpPr>
          <p:cNvPr id="11" name="عنصر نائب للمحتوى 2"/>
          <p:cNvSpPr txBox="1">
            <a:spLocks/>
          </p:cNvSpPr>
          <p:nvPr/>
        </p:nvSpPr>
        <p:spPr bwMode="auto">
          <a:xfrm>
            <a:off x="762000" y="1905000"/>
            <a:ext cx="7786688" cy="4525963"/>
          </a:xfrm>
          <a:prstGeom prst="rect">
            <a:avLst/>
          </a:prstGeom>
          <a:noFill/>
          <a:ln w="9525">
            <a:noFill/>
            <a:miter lim="800000"/>
            <a:headEnd/>
            <a:tailEnd/>
          </a:ln>
        </p:spPr>
        <p:txBody>
          <a:bodyPr/>
          <a:lstStyle/>
          <a:p>
            <a:pPr marL="342900" indent="-342900" algn="just">
              <a:lnSpc>
                <a:spcPct val="150000"/>
              </a:lnSpc>
              <a:spcBef>
                <a:spcPct val="20000"/>
              </a:spcBef>
              <a:defRPr/>
            </a:pPr>
            <a:endParaRPr lang="ar-OM" sz="3200" dirty="0">
              <a:latin typeface="+mn-lt"/>
              <a:cs typeface="+mn-cs"/>
            </a:endParaRPr>
          </a:p>
        </p:txBody>
      </p:sp>
      <p:sp>
        <p:nvSpPr>
          <p:cNvPr id="12" name="Content Placeholder 2"/>
          <p:cNvSpPr txBox="1">
            <a:spLocks/>
          </p:cNvSpPr>
          <p:nvPr/>
        </p:nvSpPr>
        <p:spPr bwMode="auto">
          <a:xfrm>
            <a:off x="914400" y="2057400"/>
            <a:ext cx="7786688" cy="4525963"/>
          </a:xfrm>
          <a:prstGeom prst="rect">
            <a:avLst/>
          </a:prstGeom>
          <a:noFill/>
          <a:ln w="9525">
            <a:noFill/>
            <a:miter lim="800000"/>
            <a:headEnd/>
            <a:tailEnd/>
          </a:ln>
        </p:spPr>
        <p:txBody>
          <a:bodyPr/>
          <a:lstStyle/>
          <a:p>
            <a:pPr marL="342900" indent="-342900">
              <a:spcBef>
                <a:spcPct val="20000"/>
              </a:spcBef>
              <a:defRPr/>
            </a:pPr>
            <a:endParaRPr lang="ar-OM" sz="3200" dirty="0">
              <a:latin typeface="+mn-lt"/>
              <a:cs typeface="+mn-cs"/>
            </a:endParaRPr>
          </a:p>
        </p:txBody>
      </p:sp>
      <p:sp>
        <p:nvSpPr>
          <p:cNvPr id="14" name="Content Placeholder 2"/>
          <p:cNvSpPr txBox="1">
            <a:spLocks/>
          </p:cNvSpPr>
          <p:nvPr/>
        </p:nvSpPr>
        <p:spPr bwMode="auto">
          <a:xfrm>
            <a:off x="762000" y="1524000"/>
            <a:ext cx="7786688" cy="4525963"/>
          </a:xfrm>
          <a:prstGeom prst="rect">
            <a:avLst/>
          </a:prstGeom>
          <a:noFill/>
          <a:ln w="9525">
            <a:noFill/>
            <a:miter lim="800000"/>
            <a:headEnd/>
            <a:tailEnd/>
          </a:ln>
        </p:spPr>
        <p:txBody>
          <a:bodyPr rtlCol="1">
            <a:normAutofit/>
          </a:bodyPr>
          <a:lstStyle/>
          <a:p>
            <a:pPr marL="342900" indent="-342900" fontAlgn="auto">
              <a:spcBef>
                <a:spcPct val="20000"/>
              </a:spcBef>
              <a:spcAft>
                <a:spcPts val="0"/>
              </a:spcAft>
              <a:buFont typeface="Arial" pitchFamily="34" charset="0"/>
              <a:buChar char="•"/>
              <a:defRPr/>
            </a:pPr>
            <a:endParaRPr lang="ar-OM" sz="3200" dirty="0">
              <a:latin typeface="+mn-lt"/>
              <a:cs typeface="+mn-cs"/>
            </a:endParaRPr>
          </a:p>
        </p:txBody>
      </p:sp>
      <p:sp>
        <p:nvSpPr>
          <p:cNvPr id="13" name="Content Placeholder 2"/>
          <p:cNvSpPr txBox="1">
            <a:spLocks/>
          </p:cNvSpPr>
          <p:nvPr/>
        </p:nvSpPr>
        <p:spPr bwMode="auto">
          <a:xfrm>
            <a:off x="533400" y="1676400"/>
            <a:ext cx="77866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Low" eaLnBrk="1" hangingPunct="1">
              <a:lnSpc>
                <a:spcPct val="200000"/>
              </a:lnSpc>
              <a:buFont typeface="Arial" pitchFamily="34" charset="0"/>
              <a:buChar char="•"/>
            </a:pPr>
            <a:r>
              <a:rPr lang="ar-OM" sz="2800"/>
              <a:t> إعطاء اكبر قدر من الاستقلالية للمدارس الحكومية.</a:t>
            </a:r>
          </a:p>
          <a:p>
            <a:pPr algn="justLow" eaLnBrk="1" hangingPunct="1">
              <a:lnSpc>
                <a:spcPct val="200000"/>
              </a:lnSpc>
              <a:buFont typeface="Arial" pitchFamily="34" charset="0"/>
              <a:buChar char="•"/>
            </a:pPr>
            <a:r>
              <a:rPr lang="ar-OM" sz="2800"/>
              <a:t> تحفيز أولياء الأمور للمساهمة في منظومة التربية والتعليم.</a:t>
            </a:r>
          </a:p>
          <a:p>
            <a:pPr algn="justLow" eaLnBrk="1" hangingPunct="1">
              <a:lnSpc>
                <a:spcPct val="200000"/>
              </a:lnSpc>
              <a:buFont typeface="Arial" pitchFamily="34" charset="0"/>
              <a:buChar char="•"/>
            </a:pPr>
            <a:r>
              <a:rPr lang="ar-OM" sz="2800"/>
              <a:t> إيجاد نظام لرفع المكانة الاجتماعية والمهنية للمعلم </a:t>
            </a:r>
            <a:r>
              <a:rPr lang="ar-OM" sz="3200"/>
              <a:t>.</a:t>
            </a:r>
          </a:p>
        </p:txBody>
      </p:sp>
      <p:sp>
        <p:nvSpPr>
          <p:cNvPr id="15" name="Title 1"/>
          <p:cNvSpPr txBox="1">
            <a:spLocks/>
          </p:cNvSpPr>
          <p:nvPr/>
        </p:nvSpPr>
        <p:spPr bwMode="auto">
          <a:xfrm>
            <a:off x="914400" y="457200"/>
            <a:ext cx="7786688" cy="1143000"/>
          </a:xfrm>
          <a:prstGeom prst="rect">
            <a:avLst/>
          </a:prstGeom>
          <a:noFill/>
          <a:ln w="9525">
            <a:noFill/>
            <a:miter lim="800000"/>
            <a:headEnd/>
            <a:tailEnd/>
          </a:ln>
        </p:spPr>
        <p:txBody>
          <a:bodyPr anchor="ctr"/>
          <a:lstStyle/>
          <a:p>
            <a:pPr algn="ctr" rtl="0">
              <a:defRPr/>
            </a:pPr>
            <a:r>
              <a:rPr lang="ar-OM" sz="4000" b="1" dirty="0">
                <a:solidFill>
                  <a:schemeClr val="accent2">
                    <a:lumMod val="75000"/>
                  </a:schemeClr>
                </a:solidFill>
              </a:rPr>
              <a:t> </a:t>
            </a:r>
            <a:endParaRPr lang="ar-OM" sz="4000" b="1" dirty="0">
              <a:solidFill>
                <a:schemeClr val="accent2">
                  <a:lumMod val="75000"/>
                </a:schemeClr>
              </a:solidFill>
              <a:latin typeface="+mj-lt"/>
              <a:ea typeface="+mj-ea"/>
              <a:cs typeface="+mj-cs"/>
            </a:endParaRPr>
          </a:p>
        </p:txBody>
      </p:sp>
      <p:sp>
        <p:nvSpPr>
          <p:cNvPr id="16" name="Title 1"/>
          <p:cNvSpPr txBox="1">
            <a:spLocks/>
          </p:cNvSpPr>
          <p:nvPr/>
        </p:nvSpPr>
        <p:spPr bwMode="auto">
          <a:xfrm>
            <a:off x="609600" y="381000"/>
            <a:ext cx="7786688" cy="1143000"/>
          </a:xfrm>
          <a:prstGeom prst="rect">
            <a:avLst/>
          </a:prstGeom>
          <a:noFill/>
          <a:ln w="9525">
            <a:noFill/>
            <a:miter lim="800000"/>
            <a:headEnd/>
            <a:tailEnd/>
          </a:ln>
        </p:spPr>
        <p:txBody>
          <a:bodyPr anchor="ctr"/>
          <a:lstStyle/>
          <a:p>
            <a:pPr algn="ctr" rtl="0">
              <a:defRPr/>
            </a:pPr>
            <a:r>
              <a:rPr lang="ar-OM" sz="3600" dirty="0">
                <a:solidFill>
                  <a:schemeClr val="accent1">
                    <a:lumMod val="75000"/>
                  </a:schemeClr>
                </a:solidFill>
                <a:effectLst>
                  <a:outerShdw blurRad="50800" dist="38100" dir="16200000" rotWithShape="0">
                    <a:prstClr val="black">
                      <a:alpha val="40000"/>
                    </a:prstClr>
                  </a:outerShdw>
                </a:effectLst>
                <a:latin typeface="+mj-lt"/>
                <a:ea typeface="+mj-ea"/>
                <a:cs typeface="+mj-cs"/>
              </a:rPr>
              <a:t>التوصيات</a:t>
            </a:r>
            <a:r>
              <a:rPr lang="ar-OM" sz="4000" b="1" dirty="0">
                <a:solidFill>
                  <a:schemeClr val="accent2">
                    <a:lumMod val="75000"/>
                  </a:schemeClr>
                </a:solidFill>
              </a:rPr>
              <a:t> </a:t>
            </a:r>
            <a:endParaRPr lang="ar-OM" sz="4000" b="1" dirty="0">
              <a:solidFill>
                <a:schemeClr val="accent2">
                  <a:lumMod val="75000"/>
                </a:schemeClr>
              </a:solidFill>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nodeType="afterGroup">
                            <p:stCondLst>
                              <p:cond delay="1000"/>
                            </p:stCondLst>
                            <p:childTnLst>
                              <p:par>
                                <p:cTn id="13" presetID="22" presetClass="entr" presetSubtype="2" fill="hold" grpId="0" nodeType="afterEffect" nodePh="1">
                                  <p:stCondLst>
                                    <p:cond delay="0"/>
                                  </p:stCondLst>
                                  <p:endCondLst>
                                    <p:cond evt="begin" delay="0">
                                      <p:tn val="13"/>
                                    </p:cond>
                                  </p:end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wipe(right)">
                                      <p:cBhvr>
                                        <p:cTn id="15" dur="500"/>
                                        <p:tgtEl>
                                          <p:spTgt spid="12">
                                            <p:txEl>
                                              <p:pRg st="0" end="0"/>
                                            </p:txEl>
                                          </p:spTgt>
                                        </p:tgtEl>
                                      </p:cBhvr>
                                    </p:animEffect>
                                  </p:childTnLst>
                                </p:cTn>
                              </p:par>
                            </p:childTnLst>
                          </p:cTn>
                        </p:par>
                        <p:par>
                          <p:cTn id="16" fill="hold" nodeType="afterGroup">
                            <p:stCondLst>
                              <p:cond delay="1500"/>
                            </p:stCondLst>
                            <p:childTnLst>
                              <p:par>
                                <p:cTn id="17" presetID="22" presetClass="entr" presetSubtype="4" fill="hold" grpId="0" nodeType="afterEffect" nodePh="1">
                                  <p:stCondLst>
                                    <p:cond delay="0"/>
                                  </p:stCondLst>
                                  <p:endCondLst>
                                    <p:cond evt="begin" delay="0">
                                      <p:tn val="17"/>
                                    </p:cond>
                                  </p:endCondLst>
                                  <p:childTnLst>
                                    <p:set>
                                      <p:cBhvr>
                                        <p:cTn id="18" dur="1" fill="hold">
                                          <p:stCondLst>
                                            <p:cond delay="0"/>
                                          </p:stCondLst>
                                        </p:cTn>
                                        <p:tgtEl>
                                          <p:spTgt spid="14">
                                            <p:txEl>
                                              <p:pRg st="0" end="0"/>
                                            </p:txEl>
                                          </p:spTgt>
                                        </p:tgtEl>
                                        <p:attrNameLst>
                                          <p:attrName>style.visibility</p:attrName>
                                        </p:attrNameLst>
                                      </p:cBhvr>
                                      <p:to>
                                        <p:strVal val="visible"/>
                                      </p:to>
                                    </p:set>
                                    <p:animEffect transition="in" filter="wipe(down)">
                                      <p:cBhvr>
                                        <p:cTn id="19" dur="500"/>
                                        <p:tgtEl>
                                          <p:spTgt spid="14">
                                            <p:txEl>
                                              <p:pRg st="0" end="0"/>
                                            </p:txEl>
                                          </p:spTgt>
                                        </p:tgtEl>
                                      </p:cBhvr>
                                    </p:animEffect>
                                  </p:childTnLst>
                                </p:cTn>
                              </p:par>
                            </p:childTnLst>
                          </p:cTn>
                        </p:par>
                        <p:par>
                          <p:cTn id="20" fill="hold" nodeType="afterGroup">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wipe(right)">
                                      <p:cBhvr>
                                        <p:cTn id="23" dur="500"/>
                                        <p:tgtEl>
                                          <p:spTgt spid="13">
                                            <p:txEl>
                                              <p:pRg st="0" end="0"/>
                                            </p:txEl>
                                          </p:spTgt>
                                        </p:tgtEl>
                                      </p:cBhvr>
                                    </p:animEffect>
                                  </p:childTnLst>
                                </p:cTn>
                              </p:par>
                            </p:childTnLst>
                          </p:cTn>
                        </p:par>
                        <p:par>
                          <p:cTn id="24" fill="hold" nodeType="afterGroup">
                            <p:stCondLst>
                              <p:cond delay="2500"/>
                            </p:stCondLst>
                            <p:childTnLst>
                              <p:par>
                                <p:cTn id="25" presetID="22" presetClass="entr" presetSubtype="2" fill="hold" grpId="0" nodeType="afterEffect">
                                  <p:stCondLst>
                                    <p:cond delay="0"/>
                                  </p:stCondLst>
                                  <p:childTnLst>
                                    <p:set>
                                      <p:cBhvr>
                                        <p:cTn id="26" dur="1" fill="hold">
                                          <p:stCondLst>
                                            <p:cond delay="0"/>
                                          </p:stCondLst>
                                        </p:cTn>
                                        <p:tgtEl>
                                          <p:spTgt spid="13">
                                            <p:txEl>
                                              <p:pRg st="1" end="1"/>
                                            </p:txEl>
                                          </p:spTgt>
                                        </p:tgtEl>
                                        <p:attrNameLst>
                                          <p:attrName>style.visibility</p:attrName>
                                        </p:attrNameLst>
                                      </p:cBhvr>
                                      <p:to>
                                        <p:strVal val="visible"/>
                                      </p:to>
                                    </p:set>
                                    <p:animEffect transition="in" filter="wipe(right)">
                                      <p:cBhvr>
                                        <p:cTn id="27" dur="500"/>
                                        <p:tgtEl>
                                          <p:spTgt spid="13">
                                            <p:txEl>
                                              <p:pRg st="1" end="1"/>
                                            </p:txEl>
                                          </p:spTgt>
                                        </p:tgtEl>
                                      </p:cBhvr>
                                    </p:animEffect>
                                  </p:childTnLst>
                                </p:cTn>
                              </p:par>
                            </p:childTnLst>
                          </p:cTn>
                        </p:par>
                        <p:par>
                          <p:cTn id="28" fill="hold" nodeType="afterGroup">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13">
                                            <p:txEl>
                                              <p:pRg st="2" end="2"/>
                                            </p:txEl>
                                          </p:spTgt>
                                        </p:tgtEl>
                                        <p:attrNameLst>
                                          <p:attrName>style.visibility</p:attrName>
                                        </p:attrNameLst>
                                      </p:cBhvr>
                                      <p:to>
                                        <p:strVal val="visible"/>
                                      </p:to>
                                    </p:set>
                                    <p:animEffect transition="in" filter="wipe(right)">
                                      <p:cBhvr>
                                        <p:cTn id="31" dur="5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P spid="12" grpId="0" build="p"/>
      <p:bldP spid="14" grpId="0" build="p"/>
      <p:bldP spid="1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Title 1"/>
          <p:cNvSpPr>
            <a:spLocks noGrp="1"/>
          </p:cNvSpPr>
          <p:nvPr>
            <p:ph type="ctrTitle"/>
          </p:nvPr>
        </p:nvSpPr>
        <p:spPr>
          <a:xfrm>
            <a:off x="304800" y="533400"/>
            <a:ext cx="8534400" cy="6019800"/>
          </a:xfrm>
        </p:spPr>
        <p:txBody>
          <a:bodyPr/>
          <a:lstStyle/>
          <a:p>
            <a:pPr algn="r" rtl="1"/>
            <a:r>
              <a:rPr lang="ar-OM" sz="2800" smtClean="0"/>
              <a:t> تقنين معايير ترخيص إنشاء المدارس الخاصة لتراعي الإمكانات والأنظمة التعليمية المستهدفة. </a:t>
            </a:r>
            <a:r>
              <a:rPr lang="en-US" sz="2800" smtClean="0"/>
              <a:t/>
            </a:r>
            <a:br>
              <a:rPr lang="en-US" sz="2800" smtClean="0"/>
            </a:br>
            <a:r>
              <a:rPr lang="en-US" sz="2800" smtClean="0"/>
              <a:t> </a:t>
            </a:r>
            <a:br>
              <a:rPr lang="en-US" sz="2800" smtClean="0"/>
            </a:br>
            <a:r>
              <a:rPr lang="ar-OM" sz="2800" smtClean="0"/>
              <a:t> تطبيق نظام دعم للمدارس الخاصة يعمل على إنشاء مبان مخصصة للمدارس الخاصة من خلال توفير أراض و قروض ميسرة و إعفاء من الرسوم والضرائب.</a:t>
            </a:r>
            <a:br>
              <a:rPr lang="ar-OM" sz="2800" smtClean="0"/>
            </a:br>
            <a:r>
              <a:rPr lang="ar-OM" sz="2800" smtClean="0"/>
              <a:t/>
            </a:r>
            <a:br>
              <a:rPr lang="ar-OM" sz="2800" smtClean="0"/>
            </a:br>
            <a:r>
              <a:rPr lang="ar-OM" sz="2800" smtClean="0"/>
              <a:t>تعزيز المديرية العامة للمدارس الخاصة بالكادر البشري المتخصص.</a:t>
            </a:r>
            <a:br>
              <a:rPr lang="ar-OM" sz="2800" smtClean="0"/>
            </a:br>
            <a:r>
              <a:rPr lang="ar-OM" sz="2800" smtClean="0"/>
              <a:t/>
            </a:r>
            <a:br>
              <a:rPr lang="ar-OM" sz="2800" smtClean="0"/>
            </a:br>
            <a:endParaRPr lang="en-US" sz="28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Title 1"/>
          <p:cNvSpPr>
            <a:spLocks noGrp="1"/>
          </p:cNvSpPr>
          <p:nvPr>
            <p:ph type="ctrTitle"/>
          </p:nvPr>
        </p:nvSpPr>
        <p:spPr>
          <a:xfrm>
            <a:off x="228600" y="457200"/>
            <a:ext cx="8534400" cy="6019800"/>
          </a:xfrm>
        </p:spPr>
        <p:txBody>
          <a:bodyPr/>
          <a:lstStyle/>
          <a:p>
            <a:r>
              <a:rPr lang="ar-OM" sz="3600" smtClean="0"/>
              <a:t>شاكرين لكم حسن الاستماع ،،</a:t>
            </a:r>
            <a:endParaRPr lang="en-US" sz="36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4099"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4100"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609600" y="427038"/>
            <a:ext cx="8229600" cy="1143000"/>
          </a:xfrm>
          <a:prstGeom prst="rect">
            <a:avLst/>
          </a:prstGeom>
          <a:noFill/>
          <a:ln w="9525">
            <a:noFill/>
            <a:miter lim="800000"/>
            <a:headEnd/>
            <a:tailEnd/>
          </a:ln>
        </p:spPr>
        <p:txBody>
          <a:bodyPr anchor="ctr"/>
          <a:lstStyle/>
          <a:p>
            <a:pPr algn="ctr" rtl="0" eaLnBrk="0" hangingPunct="0">
              <a:defRPr/>
            </a:pPr>
            <a:r>
              <a:rPr lang="ar-OM" sz="4400" dirty="0">
                <a:solidFill>
                  <a:schemeClr val="accent1">
                    <a:lumMod val="75000"/>
                  </a:schemeClr>
                </a:solidFill>
                <a:effectLst>
                  <a:outerShdw blurRad="50800" dist="38100" dir="16200000" rotWithShape="0">
                    <a:prstClr val="black">
                      <a:alpha val="40000"/>
                    </a:prstClr>
                  </a:outerShdw>
                </a:effectLst>
                <a:latin typeface="+mj-lt"/>
                <a:ea typeface="+mj-ea"/>
                <a:cs typeface="+mj-cs"/>
              </a:rPr>
              <a:t>تشكيل الجنة</a:t>
            </a:r>
            <a:endParaRPr lang="en-US" sz="4400" dirty="0">
              <a:solidFill>
                <a:schemeClr val="accent1">
                  <a:lumMod val="75000"/>
                </a:schemeClr>
              </a:solidFill>
              <a:effectLst>
                <a:outerShdw blurRad="50800" dist="38100" dir="16200000" rotWithShape="0">
                  <a:prstClr val="black">
                    <a:alpha val="40000"/>
                  </a:prstClr>
                </a:outerShdw>
              </a:effectLst>
              <a:latin typeface="+mj-lt"/>
              <a:ea typeface="+mj-ea"/>
              <a:cs typeface="+mj-cs"/>
            </a:endParaRPr>
          </a:p>
        </p:txBody>
      </p:sp>
      <p:sp>
        <p:nvSpPr>
          <p:cNvPr id="6" name="عنصر نائب للمحتوى 2"/>
          <p:cNvSpPr txBox="1">
            <a:spLocks/>
          </p:cNvSpPr>
          <p:nvPr/>
        </p:nvSpPr>
        <p:spPr bwMode="auto">
          <a:xfrm>
            <a:off x="665163" y="2133600"/>
            <a:ext cx="7924800" cy="3733800"/>
          </a:xfrm>
          <a:prstGeom prst="rect">
            <a:avLst/>
          </a:prstGeom>
          <a:noFill/>
          <a:ln w="9525">
            <a:noFill/>
            <a:miter lim="800000"/>
            <a:headEnd/>
            <a:tailEnd/>
          </a:ln>
        </p:spPr>
        <p:txBody>
          <a:bodyPr/>
          <a:lstStyle/>
          <a:p>
            <a:pPr marL="342900" indent="-342900" algn="just" eaLnBrk="0" hangingPunct="0">
              <a:spcBef>
                <a:spcPct val="20000"/>
              </a:spcBef>
              <a:buFont typeface="Arial" pitchFamily="34" charset="0"/>
              <a:buNone/>
              <a:defRPr/>
            </a:pPr>
            <a:r>
              <a:rPr lang="ar-OM" sz="3200" dirty="0">
                <a:latin typeface="+mn-lt"/>
                <a:cs typeface="+mn-cs"/>
              </a:rPr>
              <a:t>	تكونت اللجنة من ستة أعضاء، أضيف إليهم ستة آخرون من جامعة السلطان قابوس وديوان البلاط السلطاني ووزارة القوى العاملة، والقطاع الخاص، وذلك من أجل دعم اللجنة والاستفادة من خبراتهم التربوية  والأكاديمية .</a:t>
            </a:r>
            <a:endParaRPr lang="en-US" sz="3200" dirty="0">
              <a:latin typeface="+mn-lt"/>
            </a:endParaRPr>
          </a:p>
          <a:p>
            <a:pPr marL="342900" indent="-342900" algn="just" eaLnBrk="0" hangingPunct="0">
              <a:spcBef>
                <a:spcPct val="20000"/>
              </a:spcBef>
              <a:buFont typeface="Arial" pitchFamily="34" charset="0"/>
              <a:buChar char="•"/>
              <a:defRPr/>
            </a:pPr>
            <a:endParaRPr lang="en-US" sz="3200" dirty="0">
              <a:latin typeface="+mn-lt"/>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457200" y="571500"/>
            <a:ext cx="8229600" cy="714375"/>
          </a:xfrm>
          <a:prstGeom prst="rect">
            <a:avLst/>
          </a:prstGeom>
          <a:noFill/>
          <a:ln w="9525">
            <a:noFill/>
            <a:miter lim="800000"/>
            <a:headEnd/>
            <a:tailEnd/>
          </a:ln>
        </p:spPr>
        <p:txBody>
          <a:bodyPr anchor="ctr"/>
          <a:lstStyle/>
          <a:p>
            <a:pPr algn="ctr" rtl="0" eaLnBrk="0" hangingPunct="0">
              <a:defRPr/>
            </a:pPr>
            <a:r>
              <a:rPr lang="ar-OM" sz="4400" dirty="0">
                <a:solidFill>
                  <a:schemeClr val="accent1">
                    <a:lumMod val="75000"/>
                  </a:schemeClr>
                </a:solidFill>
                <a:effectLst>
                  <a:outerShdw blurRad="50800" dist="38100" dir="16200000" rotWithShape="0">
                    <a:prstClr val="black">
                      <a:alpha val="40000"/>
                    </a:prstClr>
                  </a:outerShdw>
                </a:effectLst>
                <a:latin typeface="+mj-lt"/>
                <a:ea typeface="+mj-ea"/>
                <a:cs typeface="+mj-cs"/>
              </a:rPr>
              <a:t>أعضاء اللجنة </a:t>
            </a:r>
            <a:endParaRPr lang="en-US" sz="4400" dirty="0">
              <a:solidFill>
                <a:schemeClr val="accent1">
                  <a:lumMod val="75000"/>
                </a:schemeClr>
              </a:solidFill>
              <a:effectLst>
                <a:outerShdw blurRad="50800" dist="38100" dir="16200000" rotWithShape="0">
                  <a:prstClr val="black">
                    <a:alpha val="40000"/>
                  </a:prstClr>
                </a:outerShdw>
              </a:effectLst>
              <a:latin typeface="+mj-lt"/>
              <a:ea typeface="+mj-ea"/>
              <a:cs typeface="+mj-cs"/>
            </a:endParaRPr>
          </a:p>
        </p:txBody>
      </p:sp>
      <p:graphicFrame>
        <p:nvGraphicFramePr>
          <p:cNvPr id="6" name="عنصر نائب للمحتوى 3"/>
          <p:cNvGraphicFramePr>
            <a:graphicFrameLocks/>
          </p:cNvGraphicFramePr>
          <p:nvPr/>
        </p:nvGraphicFramePr>
        <p:xfrm>
          <a:off x="457200" y="1285875"/>
          <a:ext cx="8326438" cy="5027654"/>
        </p:xfrm>
        <a:graphic>
          <a:graphicData uri="http://schemas.openxmlformats.org/drawingml/2006/table">
            <a:tbl>
              <a:tblPr firstRow="1" bandRow="1">
                <a:tableStyleId>{5C22544A-7EE6-4342-B048-85BDC9FD1C3A}</a:tableStyleId>
              </a:tblPr>
              <a:tblGrid>
                <a:gridCol w="1892913"/>
                <a:gridCol w="2704874"/>
                <a:gridCol w="3285833"/>
                <a:gridCol w="442818"/>
              </a:tblGrid>
              <a:tr h="372090">
                <a:tc>
                  <a:txBody>
                    <a:bodyPr/>
                    <a:lstStyle/>
                    <a:p>
                      <a:endParaRPr lang="en-US" sz="1800" dirty="0"/>
                    </a:p>
                  </a:txBody>
                  <a:tcPr marL="91431" marR="91431" marT="45714" marB="45714"/>
                </a:tc>
                <a:tc>
                  <a:txBody>
                    <a:bodyPr/>
                    <a:lstStyle/>
                    <a:p>
                      <a:endParaRPr lang="en-US" sz="1800"/>
                    </a:p>
                  </a:txBody>
                  <a:tcPr marL="91431" marR="91431" marT="45714" marB="45714"/>
                </a:tc>
                <a:tc>
                  <a:txBody>
                    <a:bodyPr/>
                    <a:lstStyle/>
                    <a:p>
                      <a:endParaRPr lang="en-US" sz="1800"/>
                    </a:p>
                  </a:txBody>
                  <a:tcPr marL="91431" marR="91431" marT="45714" marB="45714"/>
                </a:tc>
                <a:tc>
                  <a:txBody>
                    <a:bodyPr/>
                    <a:lstStyle/>
                    <a:p>
                      <a:endParaRPr lang="en-US" sz="1800"/>
                    </a:p>
                  </a:txBody>
                  <a:tcPr marL="91431" marR="91431" marT="45714" marB="45714"/>
                </a:tc>
              </a:tr>
              <a:tr h="365739">
                <a:tc>
                  <a:txBody>
                    <a:bodyPr/>
                    <a:lstStyle/>
                    <a:p>
                      <a:pPr marL="0" marR="0" algn="ctr" rtl="1" hangingPunct="0">
                        <a:spcBef>
                          <a:spcPts val="0"/>
                        </a:spcBef>
                        <a:spcAft>
                          <a:spcPts val="0"/>
                        </a:spcAft>
                      </a:pPr>
                      <a:r>
                        <a:rPr lang="ar-OM" sz="1800" b="1" u="none" dirty="0">
                          <a:solidFill>
                            <a:schemeClr val="tx1">
                              <a:lumMod val="85000"/>
                              <a:lumOff val="15000"/>
                            </a:schemeClr>
                          </a:solidFill>
                          <a:latin typeface="Simplified Arabic"/>
                          <a:ea typeface="Calibri"/>
                          <a:cs typeface="+mj-cs"/>
                        </a:rPr>
                        <a:t>رئيسًا</a:t>
                      </a:r>
                      <a:endParaRPr lang="en-US" sz="1800" b="1" u="none" dirty="0">
                        <a:solidFill>
                          <a:schemeClr val="tx1">
                            <a:lumMod val="85000"/>
                            <a:lumOff val="15000"/>
                          </a:schemeClr>
                        </a:solidFill>
                        <a:latin typeface="Times New Roman"/>
                        <a:ea typeface="Calibri"/>
                        <a:cs typeface="+mj-cs"/>
                      </a:endParaRPr>
                    </a:p>
                  </a:txBody>
                  <a:tcPr marL="68573" marR="68573" marT="0" marB="0" anchor="ctr"/>
                </a:tc>
                <a:tc>
                  <a:txBody>
                    <a:bodyPr/>
                    <a:lstStyle/>
                    <a:p>
                      <a:pPr marL="0" marR="0" algn="ctr" rtl="1" hangingPunct="0">
                        <a:spcBef>
                          <a:spcPts val="0"/>
                        </a:spcBef>
                        <a:spcAft>
                          <a:spcPts val="0"/>
                        </a:spcAft>
                      </a:pPr>
                      <a:r>
                        <a:rPr lang="ar-OM" sz="1800" b="1" u="none" dirty="0">
                          <a:solidFill>
                            <a:schemeClr val="tx1">
                              <a:lumMod val="85000"/>
                              <a:lumOff val="15000"/>
                            </a:schemeClr>
                          </a:solidFill>
                          <a:latin typeface="Simplified Arabic"/>
                          <a:ea typeface="Calibri"/>
                          <a:cs typeface="+mj-cs"/>
                        </a:rPr>
                        <a:t>ديوان البلاط  السلطاني </a:t>
                      </a:r>
                      <a:endParaRPr lang="en-US" sz="1800" b="1" u="none" dirty="0">
                        <a:solidFill>
                          <a:schemeClr val="tx1">
                            <a:lumMod val="85000"/>
                            <a:lumOff val="15000"/>
                          </a:schemeClr>
                        </a:solidFill>
                        <a:latin typeface="Times New Roman"/>
                        <a:ea typeface="Calibri"/>
                        <a:cs typeface="+mj-cs"/>
                      </a:endParaRPr>
                    </a:p>
                  </a:txBody>
                  <a:tcPr marL="68573" marR="68573" marT="0" marB="0" anchor="ctr"/>
                </a:tc>
                <a:tc>
                  <a:txBody>
                    <a:bodyPr/>
                    <a:lstStyle/>
                    <a:p>
                      <a:pPr marL="342900" marR="0" lvl="0" indent="-342900" algn="r" rtl="1" eaLnBrk="1" latinLnBrk="0" hangingPunct="0">
                        <a:spcBef>
                          <a:spcPts val="0"/>
                        </a:spcBef>
                        <a:spcAft>
                          <a:spcPts val="0"/>
                        </a:spcAft>
                        <a:buFont typeface="+mj-lt"/>
                        <a:buNone/>
                      </a:pPr>
                      <a:r>
                        <a:rPr kumimoji="0" lang="ar-OM" sz="1800" b="1" u="none" kern="1200" dirty="0" smtClean="0">
                          <a:solidFill>
                            <a:schemeClr val="tx1">
                              <a:lumMod val="85000"/>
                              <a:lumOff val="15000"/>
                            </a:schemeClr>
                          </a:solidFill>
                          <a:latin typeface="Simplified Arabic"/>
                          <a:ea typeface="Calibri"/>
                          <a:cs typeface="+mj-cs"/>
                        </a:rPr>
                        <a:t>الدكتور / خميس بن سعود</a:t>
                      </a:r>
                      <a:r>
                        <a:rPr kumimoji="0" lang="ar-OM" sz="1800" b="1" u="none" kern="1200" baseline="0" dirty="0" smtClean="0">
                          <a:solidFill>
                            <a:schemeClr val="tx1">
                              <a:lumMod val="85000"/>
                              <a:lumOff val="15000"/>
                            </a:schemeClr>
                          </a:solidFill>
                          <a:latin typeface="Simplified Arabic"/>
                          <a:ea typeface="Calibri"/>
                          <a:cs typeface="+mj-cs"/>
                        </a:rPr>
                        <a:t>  </a:t>
                      </a:r>
                      <a:r>
                        <a:rPr kumimoji="0" lang="ar-OM" sz="1800" b="1" u="none" kern="1200" baseline="0" dirty="0" err="1" smtClean="0">
                          <a:solidFill>
                            <a:schemeClr val="tx1">
                              <a:lumMod val="85000"/>
                              <a:lumOff val="15000"/>
                            </a:schemeClr>
                          </a:solidFill>
                          <a:latin typeface="Simplified Arabic"/>
                          <a:ea typeface="Calibri"/>
                          <a:cs typeface="+mj-cs"/>
                        </a:rPr>
                        <a:t>التوبي</a:t>
                      </a:r>
                      <a:r>
                        <a:rPr kumimoji="0" lang="ar-OM" sz="1800" b="1" u="none" kern="1200" baseline="0" dirty="0" smtClean="0">
                          <a:solidFill>
                            <a:schemeClr val="tx1">
                              <a:lumMod val="85000"/>
                              <a:lumOff val="15000"/>
                            </a:schemeClr>
                          </a:solidFill>
                          <a:latin typeface="Simplified Arabic"/>
                          <a:ea typeface="Calibri"/>
                          <a:cs typeface="+mj-cs"/>
                        </a:rPr>
                        <a:t> </a:t>
                      </a:r>
                      <a:endParaRPr kumimoji="0" lang="en-US" sz="1800" b="1" u="none" kern="1200" dirty="0">
                        <a:solidFill>
                          <a:schemeClr val="tx1">
                            <a:lumMod val="85000"/>
                            <a:lumOff val="15000"/>
                          </a:schemeClr>
                        </a:solidFill>
                        <a:latin typeface="Simplified Arabic"/>
                        <a:ea typeface="Calibri"/>
                        <a:cs typeface="+mj-cs"/>
                      </a:endParaRPr>
                    </a:p>
                  </a:txBody>
                  <a:tcPr marL="68573" marR="68573" marT="0" marB="0" anchor="ctr"/>
                </a:tc>
                <a:tc>
                  <a:txBody>
                    <a:bodyPr/>
                    <a:lstStyle/>
                    <a:p>
                      <a:pPr algn="ctr"/>
                      <a:r>
                        <a:rPr lang="ar-OM" sz="1800" dirty="0" smtClean="0"/>
                        <a:t>1</a:t>
                      </a:r>
                      <a:endParaRPr lang="en-US" sz="1800" dirty="0"/>
                    </a:p>
                  </a:txBody>
                  <a:tcPr marL="91431" marR="91431" marT="45714" marB="45714"/>
                </a:tc>
              </a:tr>
              <a:tr h="405050">
                <a:tc>
                  <a:txBody>
                    <a:bodyPr/>
                    <a:lstStyle/>
                    <a:p>
                      <a:pPr marL="0" marR="0" algn="ctr" rtl="1" hangingPunct="0">
                        <a:spcBef>
                          <a:spcPts val="0"/>
                        </a:spcBef>
                        <a:spcAft>
                          <a:spcPts val="0"/>
                        </a:spcAft>
                      </a:pPr>
                      <a:r>
                        <a:rPr lang="ar-OM" sz="1800" b="1" u="none" dirty="0">
                          <a:solidFill>
                            <a:schemeClr val="tx1">
                              <a:lumMod val="85000"/>
                              <a:lumOff val="15000"/>
                            </a:schemeClr>
                          </a:solidFill>
                          <a:latin typeface="Simplified Arabic"/>
                          <a:ea typeface="Calibri"/>
                          <a:cs typeface="+mj-cs"/>
                        </a:rPr>
                        <a:t>عضوًا</a:t>
                      </a:r>
                      <a:endParaRPr lang="en-US" sz="1800" b="1" u="none" dirty="0">
                        <a:solidFill>
                          <a:schemeClr val="tx1">
                            <a:lumMod val="85000"/>
                            <a:lumOff val="15000"/>
                          </a:schemeClr>
                        </a:solidFill>
                        <a:latin typeface="Times New Roman"/>
                        <a:ea typeface="Calibri"/>
                        <a:cs typeface="+mj-cs"/>
                      </a:endParaRPr>
                    </a:p>
                  </a:txBody>
                  <a:tcPr marL="68573" marR="68573" marT="0" marB="0" anchor="ctr"/>
                </a:tc>
                <a:tc>
                  <a:txBody>
                    <a:bodyPr/>
                    <a:lstStyle/>
                    <a:p>
                      <a:pPr marL="0" marR="0" algn="ctr" rtl="1" hangingPunct="0">
                        <a:spcBef>
                          <a:spcPts val="0"/>
                        </a:spcBef>
                        <a:spcAft>
                          <a:spcPts val="0"/>
                        </a:spcAft>
                      </a:pPr>
                      <a:r>
                        <a:rPr lang="ar-OM" sz="1800" b="1" u="none" dirty="0">
                          <a:solidFill>
                            <a:schemeClr val="tx1">
                              <a:lumMod val="85000"/>
                              <a:lumOff val="15000"/>
                            </a:schemeClr>
                          </a:solidFill>
                          <a:latin typeface="Simplified Arabic"/>
                          <a:ea typeface="Calibri"/>
                          <a:cs typeface="+mj-cs"/>
                        </a:rPr>
                        <a:t>وزارة التربية والتعليم</a:t>
                      </a:r>
                      <a:endParaRPr lang="en-US" sz="1800" b="1" u="none" dirty="0">
                        <a:solidFill>
                          <a:schemeClr val="tx1">
                            <a:lumMod val="85000"/>
                            <a:lumOff val="15000"/>
                          </a:schemeClr>
                        </a:solidFill>
                        <a:latin typeface="Times New Roman"/>
                        <a:ea typeface="Calibri"/>
                        <a:cs typeface="+mj-cs"/>
                      </a:endParaRPr>
                    </a:p>
                  </a:txBody>
                  <a:tcPr marL="68573" marR="68573" marT="0" marB="0" anchor="ctr"/>
                </a:tc>
                <a:tc>
                  <a:txBody>
                    <a:bodyPr/>
                    <a:lstStyle/>
                    <a:p>
                      <a:pPr marL="342900" marR="0" lvl="0" indent="-342900" algn="r" rtl="1" eaLnBrk="1" latinLnBrk="0" hangingPunct="0">
                        <a:spcBef>
                          <a:spcPts val="0"/>
                        </a:spcBef>
                        <a:spcAft>
                          <a:spcPts val="0"/>
                        </a:spcAft>
                        <a:buFont typeface="+mj-lt"/>
                        <a:buNone/>
                      </a:pPr>
                      <a:r>
                        <a:rPr kumimoji="0" lang="ar-OM" sz="1800" b="1" u="none" kern="1200" dirty="0">
                          <a:solidFill>
                            <a:schemeClr val="tx1">
                              <a:lumMod val="85000"/>
                              <a:lumOff val="15000"/>
                            </a:schemeClr>
                          </a:solidFill>
                          <a:latin typeface="Simplified Arabic"/>
                          <a:ea typeface="Calibri"/>
                          <a:cs typeface="+mj-cs"/>
                        </a:rPr>
                        <a:t>الدكتور/ أحمد بن محمد </a:t>
                      </a:r>
                      <a:r>
                        <a:rPr kumimoji="0" lang="ar-OM" sz="1800" b="1" u="none" kern="1200" dirty="0" err="1">
                          <a:solidFill>
                            <a:schemeClr val="tx1">
                              <a:lumMod val="85000"/>
                              <a:lumOff val="15000"/>
                            </a:schemeClr>
                          </a:solidFill>
                          <a:latin typeface="Simplified Arabic"/>
                          <a:ea typeface="Calibri"/>
                          <a:cs typeface="+mj-cs"/>
                        </a:rPr>
                        <a:t>الهنائي</a:t>
                      </a:r>
                      <a:r>
                        <a:rPr kumimoji="0" lang="ar-OM" sz="1800" b="1" u="none" kern="1200" dirty="0">
                          <a:solidFill>
                            <a:schemeClr val="tx1">
                              <a:lumMod val="85000"/>
                              <a:lumOff val="15000"/>
                            </a:schemeClr>
                          </a:solidFill>
                          <a:latin typeface="Simplified Arabic"/>
                          <a:ea typeface="Calibri"/>
                          <a:cs typeface="+mj-cs"/>
                        </a:rPr>
                        <a:t>  </a:t>
                      </a:r>
                      <a:endParaRPr kumimoji="0" lang="en-US" sz="1800" b="1" u="none" kern="1200" dirty="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2</a:t>
                      </a:r>
                      <a:endParaRPr kumimoji="0" lang="en-US" sz="1800" b="1" u="none" kern="1200" dirty="0" smtClean="0">
                        <a:solidFill>
                          <a:schemeClr val="tx1">
                            <a:lumMod val="85000"/>
                            <a:lumOff val="15000"/>
                          </a:schemeClr>
                        </a:solidFill>
                        <a:latin typeface="Simplified Arabic"/>
                        <a:ea typeface="Calibri"/>
                        <a:cs typeface="+mj-cs"/>
                      </a:endParaRPr>
                    </a:p>
                  </a:txBody>
                  <a:tcPr marL="91431" marR="91431" marT="45714" marB="45714"/>
                </a:tc>
              </a:tr>
              <a:tr h="548624">
                <a:tc>
                  <a:txBody>
                    <a:bodyPr/>
                    <a:lstStyle/>
                    <a:p>
                      <a:pPr marL="0" marR="0" algn="ctr" rtl="1" hangingPunct="0">
                        <a:spcBef>
                          <a:spcPts val="0"/>
                        </a:spcBef>
                        <a:spcAft>
                          <a:spcPts val="0"/>
                        </a:spcAft>
                      </a:pPr>
                      <a:r>
                        <a:rPr lang="ar-OM" sz="1800" b="1" u="none" dirty="0">
                          <a:solidFill>
                            <a:schemeClr val="tx1">
                              <a:lumMod val="85000"/>
                              <a:lumOff val="15000"/>
                            </a:schemeClr>
                          </a:solidFill>
                          <a:latin typeface="Simplified Arabic"/>
                          <a:ea typeface="Calibri"/>
                          <a:cs typeface="+mj-cs"/>
                        </a:rPr>
                        <a:t>عضوًا</a:t>
                      </a:r>
                      <a:endParaRPr lang="en-US" sz="1800" b="1" u="none" dirty="0">
                        <a:solidFill>
                          <a:schemeClr val="tx1">
                            <a:lumMod val="85000"/>
                            <a:lumOff val="15000"/>
                          </a:schemeClr>
                        </a:solidFill>
                        <a:latin typeface="Times New Roman"/>
                        <a:ea typeface="Calibri"/>
                        <a:cs typeface="+mj-cs"/>
                      </a:endParaRPr>
                    </a:p>
                  </a:txBody>
                  <a:tcPr marL="68573" marR="68573" marT="0" marB="0" anchor="ctr"/>
                </a:tc>
                <a:tc>
                  <a:txBody>
                    <a:bodyPr/>
                    <a:lstStyle/>
                    <a:p>
                      <a:pPr marL="0" marR="0" algn="ctr" rtl="1" hangingPunct="0">
                        <a:spcBef>
                          <a:spcPts val="0"/>
                        </a:spcBef>
                        <a:spcAft>
                          <a:spcPts val="0"/>
                        </a:spcAft>
                      </a:pPr>
                      <a:r>
                        <a:rPr lang="ar-OM" sz="1800" b="1" u="none" dirty="0">
                          <a:solidFill>
                            <a:schemeClr val="tx1">
                              <a:lumMod val="85000"/>
                              <a:lumOff val="15000"/>
                            </a:schemeClr>
                          </a:solidFill>
                          <a:latin typeface="Simplified Arabic"/>
                          <a:ea typeface="Calibri"/>
                          <a:cs typeface="+mj-cs"/>
                        </a:rPr>
                        <a:t>وزارة التربية والتعليم</a:t>
                      </a:r>
                      <a:endParaRPr lang="en-US" sz="1800" b="1" u="none" dirty="0">
                        <a:solidFill>
                          <a:schemeClr val="tx1">
                            <a:lumMod val="85000"/>
                            <a:lumOff val="15000"/>
                          </a:schemeClr>
                        </a:solidFill>
                        <a:latin typeface="Times New Roman"/>
                        <a:ea typeface="Calibri"/>
                        <a:cs typeface="+mj-cs"/>
                      </a:endParaRPr>
                    </a:p>
                  </a:txBody>
                  <a:tcPr marL="68573" marR="68573" marT="0" marB="0" anchor="ctr"/>
                </a:tc>
                <a:tc>
                  <a:txBody>
                    <a:bodyPr/>
                    <a:lstStyle/>
                    <a:p>
                      <a:pPr marL="342900" marR="0" lvl="0" indent="-342900" algn="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الدكتور/ </a:t>
                      </a:r>
                      <a:r>
                        <a:rPr kumimoji="0" lang="ar-OM" sz="1800" b="1" u="none" kern="1200" dirty="0" err="1" smtClean="0">
                          <a:solidFill>
                            <a:schemeClr val="tx1">
                              <a:lumMod val="85000"/>
                              <a:lumOff val="15000"/>
                            </a:schemeClr>
                          </a:solidFill>
                          <a:latin typeface="Simplified Arabic"/>
                          <a:ea typeface="Calibri"/>
                          <a:cs typeface="+mj-cs"/>
                        </a:rPr>
                        <a:t>نبهان</a:t>
                      </a:r>
                      <a:r>
                        <a:rPr kumimoji="0" lang="ar-OM" sz="1800" b="1" u="none" kern="1200" baseline="0" dirty="0" smtClean="0">
                          <a:solidFill>
                            <a:schemeClr val="tx1">
                              <a:lumMod val="85000"/>
                              <a:lumOff val="15000"/>
                            </a:schemeClr>
                          </a:solidFill>
                          <a:latin typeface="Simplified Arabic"/>
                          <a:ea typeface="Calibri"/>
                          <a:cs typeface="+mj-cs"/>
                        </a:rPr>
                        <a:t> بن سيف </a:t>
                      </a:r>
                      <a:r>
                        <a:rPr kumimoji="0" lang="ar-OM" sz="1800" b="1" u="none" kern="1200" baseline="0" dirty="0" err="1" smtClean="0">
                          <a:solidFill>
                            <a:schemeClr val="tx1">
                              <a:lumMod val="85000"/>
                              <a:lumOff val="15000"/>
                            </a:schemeClr>
                          </a:solidFill>
                          <a:latin typeface="Simplified Arabic"/>
                          <a:ea typeface="Calibri"/>
                          <a:cs typeface="+mj-cs"/>
                        </a:rPr>
                        <a:t>اللمكي</a:t>
                      </a:r>
                      <a:r>
                        <a:rPr kumimoji="0" lang="ar-OM" sz="1800" b="1" u="none" kern="1200" baseline="0" dirty="0" smtClean="0">
                          <a:solidFill>
                            <a:schemeClr val="tx1">
                              <a:lumMod val="85000"/>
                              <a:lumOff val="15000"/>
                            </a:schemeClr>
                          </a:solidFill>
                          <a:latin typeface="Simplified Arabic"/>
                          <a:ea typeface="Calibri"/>
                          <a:cs typeface="+mj-cs"/>
                        </a:rPr>
                        <a:t> </a:t>
                      </a:r>
                      <a:endParaRPr kumimoji="0" lang="en-US" sz="1800" b="1" u="none" kern="1200" dirty="0" smtClean="0">
                        <a:solidFill>
                          <a:schemeClr val="tx1">
                            <a:lumMod val="85000"/>
                            <a:lumOff val="15000"/>
                          </a:schemeClr>
                        </a:solidFill>
                        <a:latin typeface="Simplified Arabic"/>
                        <a:ea typeface="Calibri"/>
                        <a:cs typeface="+mj-cs"/>
                      </a:endParaRPr>
                    </a:p>
                    <a:p>
                      <a:pPr marL="342900" marR="0" lvl="0" indent="-342900" algn="r" rtl="1" eaLnBrk="1" latinLnBrk="0" hangingPunct="0">
                        <a:spcBef>
                          <a:spcPts val="0"/>
                        </a:spcBef>
                        <a:spcAft>
                          <a:spcPts val="0"/>
                        </a:spcAft>
                        <a:buFont typeface="+mj-lt"/>
                        <a:buNone/>
                      </a:pPr>
                      <a:endParaRPr kumimoji="0" lang="en-US" sz="1800" b="1" u="none" kern="1200" dirty="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3</a:t>
                      </a:r>
                      <a:endParaRPr kumimoji="0" lang="en-US" sz="1800" b="1" u="none" kern="1200" dirty="0">
                        <a:solidFill>
                          <a:schemeClr val="tx1">
                            <a:lumMod val="85000"/>
                            <a:lumOff val="15000"/>
                          </a:schemeClr>
                        </a:solidFill>
                        <a:latin typeface="Simplified Arabic"/>
                        <a:ea typeface="Calibri"/>
                        <a:cs typeface="+mj-cs"/>
                      </a:endParaRPr>
                    </a:p>
                  </a:txBody>
                  <a:tcPr marL="91431" marR="91431" marT="45714" marB="45714"/>
                </a:tc>
              </a:tr>
              <a:tr h="365739">
                <a:tc>
                  <a:txBody>
                    <a:bodyPr/>
                    <a:lstStyle/>
                    <a:p>
                      <a:pPr marL="0" marR="0" algn="ctr" rtl="1" hangingPunct="0">
                        <a:spcBef>
                          <a:spcPts val="0"/>
                        </a:spcBef>
                        <a:spcAft>
                          <a:spcPts val="0"/>
                        </a:spcAft>
                      </a:pPr>
                      <a:r>
                        <a:rPr lang="ar-OM" sz="1800" b="1" u="none" dirty="0">
                          <a:solidFill>
                            <a:schemeClr val="tx1">
                              <a:lumMod val="85000"/>
                              <a:lumOff val="15000"/>
                            </a:schemeClr>
                          </a:solidFill>
                          <a:latin typeface="Simplified Arabic"/>
                          <a:ea typeface="Calibri"/>
                          <a:cs typeface="+mj-cs"/>
                        </a:rPr>
                        <a:t>عضوًا</a:t>
                      </a:r>
                      <a:endParaRPr lang="en-US" sz="1800" b="1" u="none" dirty="0">
                        <a:solidFill>
                          <a:schemeClr val="tx1">
                            <a:lumMod val="85000"/>
                            <a:lumOff val="15000"/>
                          </a:schemeClr>
                        </a:solidFill>
                        <a:latin typeface="Times New Roman"/>
                        <a:ea typeface="Calibri"/>
                        <a:cs typeface="+mj-cs"/>
                      </a:endParaRPr>
                    </a:p>
                  </a:txBody>
                  <a:tcPr marL="68573" marR="68573" marT="0" marB="0" anchor="ctr"/>
                </a:tc>
                <a:tc>
                  <a:txBody>
                    <a:bodyPr/>
                    <a:lstStyle/>
                    <a:p>
                      <a:pPr marL="0" marR="0" algn="ctr" rtl="1" hangingPunct="0">
                        <a:spcBef>
                          <a:spcPts val="0"/>
                        </a:spcBef>
                        <a:spcAft>
                          <a:spcPts val="0"/>
                        </a:spcAft>
                      </a:pPr>
                      <a:r>
                        <a:rPr lang="ar-OM" sz="1800" b="1" u="none" dirty="0">
                          <a:solidFill>
                            <a:schemeClr val="tx1">
                              <a:lumMod val="85000"/>
                              <a:lumOff val="15000"/>
                            </a:schemeClr>
                          </a:solidFill>
                          <a:latin typeface="Simplified Arabic"/>
                          <a:ea typeface="Calibri"/>
                          <a:cs typeface="+mj-cs"/>
                        </a:rPr>
                        <a:t>وزارة التعليم العالي </a:t>
                      </a:r>
                      <a:endParaRPr lang="en-US" sz="1800" b="1" u="none" dirty="0">
                        <a:solidFill>
                          <a:schemeClr val="tx1">
                            <a:lumMod val="85000"/>
                            <a:lumOff val="15000"/>
                          </a:schemeClr>
                        </a:solidFill>
                        <a:latin typeface="Times New Roman"/>
                        <a:ea typeface="Calibri"/>
                        <a:cs typeface="+mj-cs"/>
                      </a:endParaRPr>
                    </a:p>
                  </a:txBody>
                  <a:tcPr marL="68573" marR="68573" marT="0" marB="0" anchor="ctr"/>
                </a:tc>
                <a:tc>
                  <a:txBody>
                    <a:bodyPr/>
                    <a:lstStyle/>
                    <a:p>
                      <a:pPr marL="342900" marR="0" lvl="0" indent="-342900" algn="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الدكتور/ سعيد بن عبدالله</a:t>
                      </a:r>
                      <a:r>
                        <a:rPr kumimoji="0" lang="ar-OM" sz="1800" b="1" u="none" kern="1200" baseline="0" dirty="0" smtClean="0">
                          <a:solidFill>
                            <a:schemeClr val="tx1">
                              <a:lumMod val="85000"/>
                              <a:lumOff val="15000"/>
                            </a:schemeClr>
                          </a:solidFill>
                          <a:latin typeface="Simplified Arabic"/>
                          <a:ea typeface="Calibri"/>
                          <a:cs typeface="+mj-cs"/>
                        </a:rPr>
                        <a:t> العدوى </a:t>
                      </a:r>
                      <a:endParaRPr kumimoji="0" lang="en-US" sz="1800" b="1" u="none" kern="1200" dirty="0" smtClean="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4</a:t>
                      </a:r>
                      <a:endParaRPr kumimoji="0" lang="en-US" sz="1800" b="1" u="none" kern="1200" dirty="0" smtClean="0">
                        <a:solidFill>
                          <a:schemeClr val="tx1">
                            <a:lumMod val="85000"/>
                            <a:lumOff val="15000"/>
                          </a:schemeClr>
                        </a:solidFill>
                        <a:latin typeface="Simplified Arabic"/>
                        <a:ea typeface="Calibri"/>
                        <a:cs typeface="+mj-cs"/>
                      </a:endParaRPr>
                    </a:p>
                  </a:txBody>
                  <a:tcPr marL="91431" marR="91431" marT="45714" marB="45714"/>
                </a:tc>
              </a:tr>
              <a:tr h="365739">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a:solidFill>
                            <a:schemeClr val="tx1">
                              <a:lumMod val="85000"/>
                              <a:lumOff val="15000"/>
                            </a:schemeClr>
                          </a:solidFill>
                          <a:latin typeface="Simplified Arabic"/>
                          <a:ea typeface="Calibri"/>
                          <a:cs typeface="+mj-cs"/>
                        </a:rPr>
                        <a:t>عضوًا</a:t>
                      </a:r>
                      <a:endParaRPr kumimoji="0" lang="en-US" sz="1800" b="1" u="none" kern="1200" dirty="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a:solidFill>
                            <a:schemeClr val="tx1">
                              <a:lumMod val="85000"/>
                              <a:lumOff val="15000"/>
                            </a:schemeClr>
                          </a:solidFill>
                          <a:latin typeface="Simplified Arabic"/>
                          <a:ea typeface="Calibri"/>
                          <a:cs typeface="+mj-cs"/>
                        </a:rPr>
                        <a:t>وزارة القوى العاملة </a:t>
                      </a:r>
                      <a:endParaRPr kumimoji="0" lang="en-US" sz="1800" b="1" u="none" kern="1200" dirty="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الدكتور / </a:t>
                      </a:r>
                      <a:r>
                        <a:rPr kumimoji="0" lang="ar-OM" sz="1800" b="1" u="none" kern="1200" dirty="0" err="1" smtClean="0">
                          <a:solidFill>
                            <a:schemeClr val="tx1">
                              <a:lumMod val="85000"/>
                              <a:lumOff val="15000"/>
                            </a:schemeClr>
                          </a:solidFill>
                          <a:latin typeface="Simplified Arabic"/>
                          <a:ea typeface="Calibri"/>
                          <a:cs typeface="+mj-cs"/>
                        </a:rPr>
                        <a:t>عبدالحكيم</a:t>
                      </a:r>
                      <a:r>
                        <a:rPr kumimoji="0" lang="ar-OM" sz="1800" b="1" u="none" kern="1200" dirty="0" smtClean="0">
                          <a:solidFill>
                            <a:schemeClr val="tx1">
                              <a:lumMod val="85000"/>
                              <a:lumOff val="15000"/>
                            </a:schemeClr>
                          </a:solidFill>
                          <a:latin typeface="Simplified Arabic"/>
                          <a:ea typeface="Calibri"/>
                          <a:cs typeface="+mj-cs"/>
                        </a:rPr>
                        <a:t> بن هلال </a:t>
                      </a:r>
                      <a:r>
                        <a:rPr kumimoji="0" lang="ar-OM" sz="1800" b="1" u="none" kern="1200" dirty="0" err="1" smtClean="0">
                          <a:solidFill>
                            <a:schemeClr val="tx1">
                              <a:lumMod val="85000"/>
                              <a:lumOff val="15000"/>
                            </a:schemeClr>
                          </a:solidFill>
                          <a:latin typeface="Simplified Arabic"/>
                          <a:ea typeface="Calibri"/>
                          <a:cs typeface="+mj-cs"/>
                        </a:rPr>
                        <a:t>الأسماعيلي</a:t>
                      </a:r>
                      <a:r>
                        <a:rPr kumimoji="0" lang="ar-OM" sz="1800" b="1" u="none" kern="1200" dirty="0" smtClean="0">
                          <a:solidFill>
                            <a:schemeClr val="tx1">
                              <a:lumMod val="85000"/>
                              <a:lumOff val="15000"/>
                            </a:schemeClr>
                          </a:solidFill>
                          <a:latin typeface="Simplified Arabic"/>
                          <a:ea typeface="Calibri"/>
                          <a:cs typeface="+mj-cs"/>
                        </a:rPr>
                        <a:t> </a:t>
                      </a:r>
                      <a:endParaRPr kumimoji="0" lang="en-US" sz="1800" b="1" u="none" kern="1200" dirty="0" smtClean="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5</a:t>
                      </a:r>
                      <a:endParaRPr kumimoji="0" lang="en-US" sz="1800" b="1" u="none" kern="1200" dirty="0" smtClean="0">
                        <a:solidFill>
                          <a:schemeClr val="tx1">
                            <a:lumMod val="85000"/>
                            <a:lumOff val="15000"/>
                          </a:schemeClr>
                        </a:solidFill>
                        <a:latin typeface="Simplified Arabic"/>
                        <a:ea typeface="Calibri"/>
                        <a:cs typeface="+mj-cs"/>
                      </a:endParaRPr>
                    </a:p>
                  </a:txBody>
                  <a:tcPr marL="91431" marR="91431" marT="45714" marB="45714"/>
                </a:tc>
              </a:tr>
              <a:tr h="372090">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a:solidFill>
                            <a:schemeClr val="tx1">
                              <a:lumMod val="85000"/>
                              <a:lumOff val="15000"/>
                            </a:schemeClr>
                          </a:solidFill>
                          <a:latin typeface="Simplified Arabic"/>
                          <a:ea typeface="Calibri"/>
                          <a:cs typeface="+mj-cs"/>
                        </a:rPr>
                        <a:t>عضوًا</a:t>
                      </a:r>
                      <a:endParaRPr kumimoji="0" lang="en-US" sz="1800" b="1" u="none" kern="1200" dirty="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جامعة السلطان قابوس</a:t>
                      </a:r>
                      <a:endParaRPr kumimoji="0" lang="en-US" sz="1800" b="1" u="none" kern="1200" dirty="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الدكتور / سالم بن </a:t>
                      </a:r>
                      <a:r>
                        <a:rPr kumimoji="0" lang="ar-OM" sz="1800" b="1" u="none" kern="1200" dirty="0" err="1" smtClean="0">
                          <a:solidFill>
                            <a:schemeClr val="tx1">
                              <a:lumMod val="85000"/>
                              <a:lumOff val="15000"/>
                            </a:schemeClr>
                          </a:solidFill>
                          <a:latin typeface="Simplified Arabic"/>
                          <a:ea typeface="Calibri"/>
                          <a:cs typeface="+mj-cs"/>
                        </a:rPr>
                        <a:t>زويد</a:t>
                      </a:r>
                      <a:r>
                        <a:rPr kumimoji="0" lang="ar-OM" sz="1800" b="1" u="none" kern="1200" dirty="0" smtClean="0">
                          <a:solidFill>
                            <a:schemeClr val="tx1">
                              <a:lumMod val="85000"/>
                              <a:lumOff val="15000"/>
                            </a:schemeClr>
                          </a:solidFill>
                          <a:latin typeface="Simplified Arabic"/>
                          <a:ea typeface="Calibri"/>
                          <a:cs typeface="+mj-cs"/>
                        </a:rPr>
                        <a:t>  الهاشمي</a:t>
                      </a:r>
                      <a:endParaRPr kumimoji="0" lang="en-US" sz="1800" b="1" u="none" kern="1200" dirty="0" smtClean="0">
                        <a:solidFill>
                          <a:schemeClr val="tx1">
                            <a:lumMod val="85000"/>
                            <a:lumOff val="15000"/>
                          </a:schemeClr>
                        </a:solidFill>
                        <a:latin typeface="Simplified Arabic"/>
                        <a:ea typeface="Calibri"/>
                        <a:cs typeface="+mj-cs"/>
                      </a:endParaRPr>
                    </a:p>
                  </a:txBody>
                  <a:tcPr marL="91431" marR="91431" marT="45714" marB="45714"/>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6</a:t>
                      </a:r>
                      <a:endParaRPr kumimoji="0" lang="en-US" sz="1800" b="1" u="none" kern="1200" dirty="0" smtClean="0">
                        <a:solidFill>
                          <a:schemeClr val="tx1">
                            <a:lumMod val="85000"/>
                            <a:lumOff val="15000"/>
                          </a:schemeClr>
                        </a:solidFill>
                        <a:latin typeface="Simplified Arabic"/>
                        <a:ea typeface="Calibri"/>
                        <a:cs typeface="+mj-cs"/>
                      </a:endParaRPr>
                    </a:p>
                  </a:txBody>
                  <a:tcPr marL="91431" marR="91431" marT="45714" marB="45714"/>
                </a:tc>
              </a:tr>
              <a:tr h="372090">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a:solidFill>
                            <a:schemeClr val="tx1">
                              <a:lumMod val="85000"/>
                              <a:lumOff val="15000"/>
                            </a:schemeClr>
                          </a:solidFill>
                          <a:latin typeface="Simplified Arabic"/>
                          <a:ea typeface="Calibri"/>
                          <a:cs typeface="+mj-cs"/>
                        </a:rPr>
                        <a:t>عضوًا</a:t>
                      </a:r>
                      <a:endParaRPr kumimoji="0" lang="en-US" sz="1800" b="1" u="none" kern="1200" dirty="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جامعة السلطان قابوس</a:t>
                      </a:r>
                      <a:endParaRPr kumimoji="0" lang="en-US" sz="1800" b="1" u="none" kern="1200" dirty="0" smtClean="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الدكتور/عبدالله بن خميس </a:t>
                      </a:r>
                      <a:r>
                        <a:rPr kumimoji="0" lang="ar-OM" sz="1800" b="1" u="none" kern="1200" dirty="0" err="1" smtClean="0">
                          <a:solidFill>
                            <a:schemeClr val="tx1">
                              <a:lumMod val="85000"/>
                              <a:lumOff val="15000"/>
                            </a:schemeClr>
                          </a:solidFill>
                          <a:latin typeface="Simplified Arabic"/>
                          <a:ea typeface="Calibri"/>
                          <a:cs typeface="+mj-cs"/>
                        </a:rPr>
                        <a:t>أمبوسعيدي</a:t>
                      </a:r>
                      <a:endParaRPr kumimoji="0" lang="en-US" sz="1800" b="1" u="none" kern="1200" dirty="0" smtClean="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7</a:t>
                      </a:r>
                      <a:endParaRPr kumimoji="0" lang="en-US" sz="1800" b="1" u="none" kern="1200" dirty="0" smtClean="0">
                        <a:solidFill>
                          <a:schemeClr val="tx1">
                            <a:lumMod val="85000"/>
                            <a:lumOff val="15000"/>
                          </a:schemeClr>
                        </a:solidFill>
                        <a:latin typeface="Simplified Arabic"/>
                        <a:ea typeface="Calibri"/>
                        <a:cs typeface="+mj-cs"/>
                      </a:endParaRPr>
                    </a:p>
                  </a:txBody>
                  <a:tcPr marL="91431" marR="91431" marT="45714" marB="45714"/>
                </a:tc>
              </a:tr>
              <a:tr h="372090">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a:solidFill>
                            <a:schemeClr val="tx1">
                              <a:lumMod val="85000"/>
                              <a:lumOff val="15000"/>
                            </a:schemeClr>
                          </a:solidFill>
                          <a:latin typeface="Simplified Arabic"/>
                          <a:ea typeface="Calibri"/>
                          <a:cs typeface="+mj-cs"/>
                        </a:rPr>
                        <a:t>عضوًا</a:t>
                      </a:r>
                      <a:endParaRPr kumimoji="0" lang="en-US" sz="1800" b="1" u="none" kern="1200" dirty="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جامعة السلطان قابوس </a:t>
                      </a:r>
                      <a:endParaRPr kumimoji="0" lang="en-US" sz="1800" b="1" u="none" kern="1200" dirty="0" smtClean="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الدكتور/ عبدالله بن مسلم الهاشمي </a:t>
                      </a:r>
                      <a:endParaRPr kumimoji="0" lang="en-US" sz="1800" b="1" u="none" kern="1200" dirty="0" smtClean="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8</a:t>
                      </a:r>
                      <a:endParaRPr kumimoji="0" lang="en-US" sz="1800" b="1" u="none" kern="1200" dirty="0" smtClean="0">
                        <a:solidFill>
                          <a:schemeClr val="tx1">
                            <a:lumMod val="85000"/>
                            <a:lumOff val="15000"/>
                          </a:schemeClr>
                        </a:solidFill>
                        <a:latin typeface="Simplified Arabic"/>
                        <a:ea typeface="Calibri"/>
                        <a:cs typeface="+mj-cs"/>
                      </a:endParaRPr>
                    </a:p>
                  </a:txBody>
                  <a:tcPr marL="91431" marR="91431" marT="45714" marB="45714"/>
                </a:tc>
              </a:tr>
              <a:tr h="372090">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a:solidFill>
                            <a:schemeClr val="tx1">
                              <a:lumMod val="85000"/>
                              <a:lumOff val="15000"/>
                            </a:schemeClr>
                          </a:solidFill>
                          <a:latin typeface="Simplified Arabic"/>
                          <a:ea typeface="Calibri"/>
                          <a:cs typeface="+mj-cs"/>
                        </a:rPr>
                        <a:t>عضوًا</a:t>
                      </a:r>
                      <a:endParaRPr kumimoji="0" lang="en-US" sz="1800" b="1" u="none" kern="1200" dirty="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ديوان البلاط  السلطاني</a:t>
                      </a:r>
                      <a:endParaRPr kumimoji="0" lang="en-US" sz="1800" b="1" u="none" kern="1200" dirty="0" smtClean="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الفاضل/ محمد  بن علي </a:t>
                      </a:r>
                      <a:r>
                        <a:rPr kumimoji="0" lang="ar-OM" sz="1800" b="1" u="none" kern="1200" dirty="0" err="1" smtClean="0">
                          <a:solidFill>
                            <a:schemeClr val="tx1">
                              <a:lumMod val="85000"/>
                              <a:lumOff val="15000"/>
                            </a:schemeClr>
                          </a:solidFill>
                          <a:latin typeface="Simplified Arabic"/>
                          <a:ea typeface="Calibri"/>
                          <a:cs typeface="+mj-cs"/>
                        </a:rPr>
                        <a:t>الوهيبي</a:t>
                      </a:r>
                      <a:r>
                        <a:rPr kumimoji="0" lang="ar-OM" sz="1800" b="1" u="none" kern="1200" dirty="0" smtClean="0">
                          <a:solidFill>
                            <a:schemeClr val="tx1">
                              <a:lumMod val="85000"/>
                              <a:lumOff val="15000"/>
                            </a:schemeClr>
                          </a:solidFill>
                          <a:latin typeface="Simplified Arabic"/>
                          <a:ea typeface="Calibri"/>
                          <a:cs typeface="+mj-cs"/>
                        </a:rPr>
                        <a:t>       </a:t>
                      </a:r>
                      <a:endParaRPr kumimoji="0" lang="en-US" sz="1800" b="1" u="none" kern="1200" dirty="0" smtClean="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9</a:t>
                      </a:r>
                      <a:endParaRPr kumimoji="0" lang="en-US" sz="1800" b="1" u="none" kern="1200" dirty="0" smtClean="0">
                        <a:solidFill>
                          <a:schemeClr val="tx1">
                            <a:lumMod val="85000"/>
                            <a:lumOff val="15000"/>
                          </a:schemeClr>
                        </a:solidFill>
                        <a:latin typeface="Simplified Arabic"/>
                        <a:ea typeface="Calibri"/>
                        <a:cs typeface="+mj-cs"/>
                      </a:endParaRPr>
                    </a:p>
                  </a:txBody>
                  <a:tcPr marL="91431" marR="91431" marT="45714" marB="45714"/>
                </a:tc>
              </a:tr>
              <a:tr h="372090">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a:solidFill>
                            <a:schemeClr val="tx1">
                              <a:lumMod val="85000"/>
                              <a:lumOff val="15000"/>
                            </a:schemeClr>
                          </a:solidFill>
                          <a:latin typeface="Simplified Arabic"/>
                          <a:ea typeface="Calibri"/>
                          <a:cs typeface="+mj-cs"/>
                        </a:rPr>
                        <a:t>عضوًا</a:t>
                      </a:r>
                      <a:endParaRPr kumimoji="0" lang="en-US" sz="1800" b="1" u="none" kern="1200" dirty="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القطاع الخــــاص </a:t>
                      </a:r>
                      <a:endParaRPr kumimoji="0" lang="en-US" sz="1800" b="1" u="none" kern="1200" dirty="0" smtClean="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المهندسة/ عزة بنت سليمان الإسماعيلية         </a:t>
                      </a:r>
                      <a:endParaRPr kumimoji="0" lang="en-US" sz="1800" b="1" u="none" kern="1200" dirty="0" smtClean="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10</a:t>
                      </a:r>
                      <a:endParaRPr kumimoji="0" lang="en-US" sz="1800" b="1" u="none" kern="1200" dirty="0" smtClean="0">
                        <a:solidFill>
                          <a:schemeClr val="tx1">
                            <a:lumMod val="85000"/>
                            <a:lumOff val="15000"/>
                          </a:schemeClr>
                        </a:solidFill>
                        <a:latin typeface="Simplified Arabic"/>
                        <a:ea typeface="Calibri"/>
                        <a:cs typeface="+mj-cs"/>
                      </a:endParaRPr>
                    </a:p>
                  </a:txBody>
                  <a:tcPr marL="91431" marR="91431" marT="45714" marB="45714"/>
                </a:tc>
              </a:tr>
              <a:tr h="372090">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a:solidFill>
                            <a:schemeClr val="tx1">
                              <a:lumMod val="85000"/>
                              <a:lumOff val="15000"/>
                            </a:schemeClr>
                          </a:solidFill>
                          <a:latin typeface="Simplified Arabic"/>
                          <a:ea typeface="Calibri"/>
                          <a:cs typeface="+mj-cs"/>
                        </a:rPr>
                        <a:t>عضوًا</a:t>
                      </a:r>
                      <a:endParaRPr kumimoji="0" lang="en-US" sz="1800" b="1" u="none" kern="1200" dirty="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وزارة التربية والتعليم </a:t>
                      </a:r>
                      <a:endParaRPr kumimoji="0" lang="en-US" sz="1800" b="1" u="none" kern="1200" dirty="0" smtClean="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الفاضلة/ سامية بنت محمد </a:t>
                      </a:r>
                      <a:r>
                        <a:rPr kumimoji="0" lang="ar-OM" sz="1800" b="1" u="none" kern="1200" dirty="0" err="1" smtClean="0">
                          <a:solidFill>
                            <a:schemeClr val="tx1">
                              <a:lumMod val="85000"/>
                              <a:lumOff val="15000"/>
                            </a:schemeClr>
                          </a:solidFill>
                          <a:latin typeface="Simplified Arabic"/>
                          <a:ea typeface="Calibri"/>
                          <a:cs typeface="+mj-cs"/>
                        </a:rPr>
                        <a:t>الرواحية</a:t>
                      </a:r>
                      <a:r>
                        <a:rPr kumimoji="0" lang="ar-OM" sz="1800" b="1" u="none" kern="1200" dirty="0" smtClean="0">
                          <a:solidFill>
                            <a:schemeClr val="tx1">
                              <a:lumMod val="85000"/>
                              <a:lumOff val="15000"/>
                            </a:schemeClr>
                          </a:solidFill>
                          <a:latin typeface="Simplified Arabic"/>
                          <a:ea typeface="Calibri"/>
                          <a:cs typeface="+mj-cs"/>
                        </a:rPr>
                        <a:t>     </a:t>
                      </a:r>
                      <a:endParaRPr kumimoji="0" lang="en-US" sz="1800" b="1" u="none" kern="1200" dirty="0" smtClean="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11</a:t>
                      </a:r>
                      <a:endParaRPr kumimoji="0" lang="en-US" sz="1800" b="1" u="none" kern="1200" dirty="0" smtClean="0">
                        <a:solidFill>
                          <a:schemeClr val="tx1">
                            <a:lumMod val="85000"/>
                            <a:lumOff val="15000"/>
                          </a:schemeClr>
                        </a:solidFill>
                        <a:latin typeface="Simplified Arabic"/>
                        <a:ea typeface="Calibri"/>
                        <a:cs typeface="+mj-cs"/>
                      </a:endParaRPr>
                    </a:p>
                  </a:txBody>
                  <a:tcPr marL="91431" marR="91431" marT="45714" marB="45714"/>
                </a:tc>
              </a:tr>
              <a:tr h="372090">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a:solidFill>
                            <a:schemeClr val="tx1">
                              <a:lumMod val="85000"/>
                              <a:lumOff val="15000"/>
                            </a:schemeClr>
                          </a:solidFill>
                          <a:latin typeface="Simplified Arabic"/>
                          <a:ea typeface="Calibri"/>
                          <a:cs typeface="+mj-cs"/>
                        </a:rPr>
                        <a:t>عضوًا</a:t>
                      </a:r>
                      <a:endParaRPr kumimoji="0" lang="en-US" sz="1800" b="1" u="none" kern="1200" dirty="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ct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ديوان البلاط  السلطاني</a:t>
                      </a:r>
                      <a:endParaRPr kumimoji="0" lang="en-US" sz="1800" b="1" u="none" kern="1200" dirty="0" smtClean="0">
                        <a:solidFill>
                          <a:schemeClr val="tx1">
                            <a:lumMod val="85000"/>
                            <a:lumOff val="15000"/>
                          </a:schemeClr>
                        </a:solidFill>
                        <a:latin typeface="Simplified Arabic"/>
                        <a:ea typeface="Calibri"/>
                        <a:cs typeface="+mj-cs"/>
                      </a:endParaRPr>
                    </a:p>
                  </a:txBody>
                  <a:tcPr marL="68573" marR="68573" marT="0" marB="0" anchor="ctr"/>
                </a:tc>
                <a:tc>
                  <a:txBody>
                    <a:bodyPr/>
                    <a:lstStyle/>
                    <a:p>
                      <a:pPr marL="342900" marR="0" lvl="0" indent="-342900" algn="r" defTabSz="914400" rtl="1" eaLnBrk="1" fontAlgn="auto" latinLnBrk="0" hangingPunct="0">
                        <a:lnSpc>
                          <a:spcPct val="100000"/>
                        </a:lnSpc>
                        <a:spcBef>
                          <a:spcPts val="0"/>
                        </a:spcBef>
                        <a:spcAft>
                          <a:spcPts val="0"/>
                        </a:spcAft>
                        <a:buClrTx/>
                        <a:buSzTx/>
                        <a:buFont typeface="+mj-lt"/>
                        <a:buNone/>
                        <a:tabLst/>
                        <a:defRPr/>
                      </a:pPr>
                      <a:r>
                        <a:rPr kumimoji="0" lang="ar-OM" sz="1800" b="1" u="none" kern="1200" dirty="0" smtClean="0">
                          <a:solidFill>
                            <a:schemeClr val="tx1">
                              <a:lumMod val="85000"/>
                              <a:lumOff val="15000"/>
                            </a:schemeClr>
                          </a:solidFill>
                          <a:latin typeface="Simplified Arabic"/>
                          <a:ea typeface="Calibri"/>
                          <a:cs typeface="+mj-cs"/>
                        </a:rPr>
                        <a:t>الفاضلة/ عزة بنت خلفان الحمراشدية</a:t>
                      </a:r>
                      <a:endParaRPr kumimoji="0" lang="en-US" sz="1800" b="1" u="none" kern="1200" dirty="0" smtClean="0">
                        <a:solidFill>
                          <a:schemeClr val="tx1">
                            <a:lumMod val="85000"/>
                            <a:lumOff val="15000"/>
                          </a:schemeClr>
                        </a:solidFill>
                        <a:latin typeface="Simplified Arabic"/>
                        <a:ea typeface="Calibri"/>
                        <a:cs typeface="+mj-cs"/>
                      </a:endParaRPr>
                    </a:p>
                  </a:txBody>
                  <a:tcPr marL="68573" marR="68573" marT="0" marB="0" anchor="ctr"/>
                </a:tc>
                <a:tc>
                  <a:txBody>
                    <a:bodyPr/>
                    <a:lstStyle/>
                    <a:p>
                      <a:pPr algn="ctr"/>
                      <a:r>
                        <a:rPr lang="ar-OM" sz="1800" dirty="0" smtClean="0"/>
                        <a:t>12</a:t>
                      </a:r>
                      <a:endParaRPr lang="en-US" sz="1800" dirty="0"/>
                    </a:p>
                  </a:txBody>
                  <a:tcPr marL="91431" marR="91431" marT="45714" marB="45714"/>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6147"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6148"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609600" y="381000"/>
            <a:ext cx="8229600" cy="1143000"/>
          </a:xfrm>
          <a:prstGeom prst="rect">
            <a:avLst/>
          </a:prstGeom>
          <a:noFill/>
          <a:ln w="9525">
            <a:noFill/>
            <a:miter lim="800000"/>
            <a:headEnd/>
            <a:tailEnd/>
          </a:ln>
        </p:spPr>
        <p:txBody>
          <a:bodyPr anchor="ctr"/>
          <a:lstStyle/>
          <a:p>
            <a:pPr algn="ctr" rtl="0" eaLnBrk="0" hangingPunct="0">
              <a:defRPr/>
            </a:pPr>
            <a:r>
              <a:rPr lang="ar-OM" sz="4400" dirty="0">
                <a:solidFill>
                  <a:schemeClr val="accent1">
                    <a:lumMod val="75000"/>
                  </a:schemeClr>
                </a:solidFill>
                <a:effectLst>
                  <a:outerShdw blurRad="50800" dist="38100" dir="16200000" rotWithShape="0">
                    <a:prstClr val="black">
                      <a:alpha val="40000"/>
                    </a:prstClr>
                  </a:outerShdw>
                </a:effectLst>
                <a:latin typeface="+mj-lt"/>
                <a:ea typeface="+mj-ea"/>
                <a:cs typeface="+mj-cs"/>
              </a:rPr>
              <a:t>مبررات البحث</a:t>
            </a:r>
            <a:r>
              <a:rPr lang="ar-OM" sz="4400" dirty="0">
                <a:solidFill>
                  <a:schemeClr val="accent1">
                    <a:lumMod val="75000"/>
                  </a:schemeClr>
                </a:solidFill>
              </a:rPr>
              <a:t>	 </a:t>
            </a:r>
            <a:endParaRPr lang="en-US" sz="4400" dirty="0">
              <a:solidFill>
                <a:schemeClr val="accent1">
                  <a:lumMod val="75000"/>
                </a:schemeClr>
              </a:solidFill>
              <a:latin typeface="+mj-lt"/>
              <a:ea typeface="+mj-ea"/>
              <a:cs typeface="+mj-cs"/>
            </a:endParaRPr>
          </a:p>
        </p:txBody>
      </p:sp>
      <p:sp>
        <p:nvSpPr>
          <p:cNvPr id="6" name="عنصر نائب للمحتوى 2"/>
          <p:cNvSpPr txBox="1">
            <a:spLocks/>
          </p:cNvSpPr>
          <p:nvPr/>
        </p:nvSpPr>
        <p:spPr bwMode="auto">
          <a:xfrm>
            <a:off x="609600" y="1752600"/>
            <a:ext cx="8229600" cy="4525963"/>
          </a:xfrm>
          <a:prstGeom prst="rect">
            <a:avLst/>
          </a:prstGeom>
          <a:noFill/>
          <a:ln w="9525">
            <a:noFill/>
            <a:miter lim="800000"/>
            <a:headEnd/>
            <a:tailEnd/>
          </a:ln>
        </p:spPr>
        <p:txBody>
          <a:bodyPr/>
          <a:lstStyle/>
          <a:p>
            <a:pPr algn="just">
              <a:buFont typeface="Arial" charset="0"/>
              <a:buNone/>
              <a:defRPr/>
            </a:pPr>
            <a:r>
              <a:rPr lang="ar-OM" sz="3200" dirty="0"/>
              <a:t>على الرغم من أن الاستثمارات المالية والبشرية الهائلة في مجال التعليم خلال سنوات النهضة المباركة غير إن هناك مؤشرات بدأت في الظهور والتي تشير إلى وجود مشاكل في نظام التعليم العام والمتمثلة في: </a:t>
            </a:r>
          </a:p>
          <a:p>
            <a:pPr algn="justLow">
              <a:buFont typeface="Arial" charset="0"/>
              <a:buNone/>
              <a:defRPr/>
            </a:pPr>
            <a:r>
              <a:rPr lang="ar-OM" sz="3200" dirty="0">
                <a:solidFill>
                  <a:schemeClr val="accent2">
                    <a:lumMod val="75000"/>
                  </a:schemeClr>
                </a:solidFill>
              </a:rPr>
              <a:t>1.  صعوبة في تلبية متطلبات المستوى التعليمي الجامعي.</a:t>
            </a:r>
          </a:p>
          <a:p>
            <a:pPr algn="justLow">
              <a:buFont typeface="Arial" charset="0"/>
              <a:buNone/>
              <a:defRPr/>
            </a:pPr>
            <a:r>
              <a:rPr lang="ar-OM" sz="3200" dirty="0">
                <a:solidFill>
                  <a:schemeClr val="accent2">
                    <a:lumMod val="75000"/>
                  </a:schemeClr>
                </a:solidFill>
              </a:rPr>
              <a:t>2. ضـعف ترتيب نتـائج تحصيل الـطلبة العمانيين في الترتيب</a:t>
            </a:r>
          </a:p>
          <a:p>
            <a:pPr algn="justLow">
              <a:buFont typeface="Arial" charset="0"/>
              <a:buNone/>
              <a:defRPr/>
            </a:pPr>
            <a:r>
              <a:rPr lang="ar-OM" sz="3200" dirty="0">
                <a:solidFill>
                  <a:schemeClr val="accent2">
                    <a:lumMod val="75000"/>
                  </a:schemeClr>
                </a:solidFill>
              </a:rPr>
              <a:t>    العالمي .</a:t>
            </a:r>
          </a:p>
          <a:p>
            <a:pPr algn="justLow">
              <a:buFont typeface="Arial" charset="0"/>
              <a:buNone/>
              <a:defRPr/>
            </a:pPr>
            <a:r>
              <a:rPr lang="ar-OM" sz="3200" dirty="0">
                <a:solidFill>
                  <a:schemeClr val="accent2">
                    <a:lumMod val="75000"/>
                  </a:schemeClr>
                </a:solidFill>
              </a:rPr>
              <a:t>3. ارتفاع نسبة التسرب .</a:t>
            </a:r>
          </a:p>
          <a:p>
            <a:pPr algn="justLow">
              <a:buFont typeface="Arial" charset="0"/>
              <a:buNone/>
              <a:defRPr/>
            </a:pPr>
            <a:r>
              <a:rPr lang="ar-OM" sz="3200" dirty="0">
                <a:solidFill>
                  <a:schemeClr val="accent2">
                    <a:lumMod val="75000"/>
                  </a:schemeClr>
                </a:solidFill>
              </a:rPr>
              <a:t>4. عدم تحقيق نسبة </a:t>
            </a:r>
            <a:r>
              <a:rPr lang="ar-OM" sz="3200" dirty="0" err="1">
                <a:solidFill>
                  <a:schemeClr val="accent2">
                    <a:lumMod val="75000"/>
                  </a:schemeClr>
                </a:solidFill>
              </a:rPr>
              <a:t>التعمين</a:t>
            </a:r>
            <a:r>
              <a:rPr lang="ar-OM" sz="3200" dirty="0">
                <a:solidFill>
                  <a:schemeClr val="accent2">
                    <a:lumMod val="75000"/>
                  </a:schemeClr>
                </a:solidFill>
              </a:rPr>
              <a:t> المنشودة .</a:t>
            </a:r>
            <a:endParaRPr lang="en-US" sz="3200" dirty="0">
              <a:latin typeface="+mn-lt"/>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7171"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7172"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r>
              <a:rPr lang="ar-OM" sz="4400" dirty="0">
                <a:solidFill>
                  <a:schemeClr val="accent1">
                    <a:lumMod val="75000"/>
                  </a:schemeClr>
                </a:solidFill>
                <a:effectLst>
                  <a:outerShdw blurRad="50800" dist="38100" dir="16200000" rotWithShape="0">
                    <a:prstClr val="black">
                      <a:alpha val="40000"/>
                    </a:prstClr>
                  </a:outerShdw>
                </a:effectLst>
                <a:latin typeface="+mj-lt"/>
                <a:ea typeface="+mj-ea"/>
                <a:cs typeface="+mj-cs"/>
              </a:rPr>
              <a:t>منهجية الدراسة</a:t>
            </a:r>
            <a:endParaRPr lang="en-US" sz="4400" dirty="0">
              <a:solidFill>
                <a:schemeClr val="accent1">
                  <a:lumMod val="75000"/>
                </a:schemeClr>
              </a:solidFill>
              <a:effectLst>
                <a:outerShdw blurRad="50800" dist="38100" dir="16200000" rotWithShape="0">
                  <a:prstClr val="black">
                    <a:alpha val="40000"/>
                  </a:prstClr>
                </a:outerShdw>
              </a:effectLst>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spcBef>
                <a:spcPct val="20000"/>
              </a:spcBef>
              <a:buFont typeface="Arial" charset="0"/>
              <a:buChar char="•"/>
              <a:defRPr/>
            </a:pPr>
            <a:r>
              <a:rPr lang="ar-OM" sz="3200" u="sng" dirty="0">
                <a:solidFill>
                  <a:schemeClr val="accent3">
                    <a:lumMod val="50000"/>
                  </a:schemeClr>
                </a:solidFill>
                <a:latin typeface="+mn-lt"/>
                <a:cs typeface="+mn-cs"/>
              </a:rPr>
              <a:t>وصف الوضع الحالي لنظام التعليم العام في السلطنة من خلال :- </a:t>
            </a:r>
          </a:p>
          <a:p>
            <a:pPr marL="342900" indent="-342900" algn="justLow">
              <a:spcBef>
                <a:spcPct val="20000"/>
              </a:spcBef>
              <a:buFont typeface="Wingdings" pitchFamily="2" charset="2"/>
              <a:buChar char="ü"/>
              <a:defRPr/>
            </a:pPr>
            <a:r>
              <a:rPr lang="ar-OM" sz="2800" dirty="0">
                <a:latin typeface="+mn-lt"/>
                <a:cs typeface="+mn-cs"/>
              </a:rPr>
              <a:t>العروض المرئية والتقارير والدراسات التي قدمها المختصون من وزارة التربية والتعليم وجامعة السلطان قابوس </a:t>
            </a:r>
          </a:p>
          <a:p>
            <a:pPr marL="342900" indent="-342900" algn="justLow">
              <a:spcBef>
                <a:spcPct val="20000"/>
              </a:spcBef>
              <a:buFont typeface="Wingdings" pitchFamily="2" charset="2"/>
              <a:buChar char="ü"/>
              <a:defRPr/>
            </a:pPr>
            <a:r>
              <a:rPr lang="ar-OM" sz="2800" dirty="0">
                <a:latin typeface="+mn-lt"/>
                <a:cs typeface="+mn-cs"/>
              </a:rPr>
              <a:t>استغلال البيانات المستقاة من مركز القبول الموحد.  </a:t>
            </a:r>
          </a:p>
          <a:p>
            <a:pPr marL="342900" indent="-342900" algn="justLow">
              <a:spcBef>
                <a:spcPct val="20000"/>
              </a:spcBef>
              <a:buFont typeface="Wingdings" pitchFamily="2" charset="2"/>
              <a:buChar char="ü"/>
              <a:defRPr/>
            </a:pPr>
            <a:r>
              <a:rPr lang="ar-OM" sz="2800" dirty="0">
                <a:latin typeface="+mn-lt"/>
                <a:cs typeface="+mn-cs"/>
              </a:rPr>
              <a:t>الزيارات الميدانية التي قامت بها اللجان الفرعية (للمدارس والمديريات لمعظم محافظات السلطنة .</a:t>
            </a:r>
          </a:p>
          <a:p>
            <a:pPr marL="342900" indent="-342900" algn="justLow">
              <a:spcBef>
                <a:spcPct val="20000"/>
              </a:spcBef>
              <a:buFont typeface="Wingdings" pitchFamily="2" charset="2"/>
              <a:buChar char="ü"/>
              <a:defRPr/>
            </a:pPr>
            <a:r>
              <a:rPr lang="ar-OM" sz="2800" dirty="0">
                <a:latin typeface="+mn-lt"/>
                <a:cs typeface="+mn-cs"/>
              </a:rPr>
              <a:t>المقارنة المعيارية بزيارة عدة دول وذلك للتعرف على أفضل الممارسات والإجراءات التعليمية.  </a:t>
            </a:r>
          </a:p>
          <a:p>
            <a:pPr marL="342900" indent="-342900" algn="l" rtl="0">
              <a:spcBef>
                <a:spcPct val="20000"/>
              </a:spcBef>
              <a:buFont typeface="Arial" charset="0"/>
              <a:buChar char="•"/>
              <a:defRPr/>
            </a:pPr>
            <a:endParaRPr lang="ar-OM" sz="3200"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wipe(up)">
                                      <p:cBhvr>
                                        <p:cTn id="11" dur="500"/>
                                        <p:tgtEl>
                                          <p:spTgt spid="7">
                                            <p:txEl>
                                              <p:pRg st="1" end="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animEffect transition="in" filter="wipe(up)">
                                      <p:cBhvr>
                                        <p:cTn id="16" dur="500"/>
                                        <p:tgtEl>
                                          <p:spTgt spid="7">
                                            <p:txEl>
                                              <p:pRg st="2" end="2"/>
                                            </p:txEl>
                                          </p:spTgt>
                                        </p:tgtEl>
                                      </p:cBhvr>
                                    </p:animEffect>
                                  </p:childTnLst>
                                </p:cTn>
                              </p:par>
                            </p:childTnLst>
                          </p:cTn>
                        </p:par>
                        <p:par>
                          <p:cTn id="17" fill="hold" nodeType="afterGroup">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7">
                                            <p:txEl>
                                              <p:pRg st="3" end="3"/>
                                            </p:txEl>
                                          </p:spTgt>
                                        </p:tgtEl>
                                        <p:attrNameLst>
                                          <p:attrName>style.visibility</p:attrName>
                                        </p:attrNameLst>
                                      </p:cBhvr>
                                      <p:to>
                                        <p:strVal val="visible"/>
                                      </p:to>
                                    </p:set>
                                    <p:animEffect transition="in" filter="wipe(up)">
                                      <p:cBhvr>
                                        <p:cTn id="20" dur="500"/>
                                        <p:tgtEl>
                                          <p:spTgt spid="7">
                                            <p:txEl>
                                              <p:pRg st="3" end="3"/>
                                            </p:txEl>
                                          </p:spTgt>
                                        </p:tgtEl>
                                      </p:cBhvr>
                                    </p:animEffect>
                                  </p:childTnLst>
                                </p:cTn>
                              </p:par>
                            </p:childTnLst>
                          </p:cTn>
                        </p:par>
                        <p:par>
                          <p:cTn id="21" fill="hold" nodeType="afterGroup">
                            <p:stCondLst>
                              <p:cond delay="1000"/>
                            </p:stCondLst>
                            <p:childTnLst>
                              <p:par>
                                <p:cTn id="22" presetID="22" presetClass="entr" presetSubtype="1" fill="hold" grpId="0" nodeType="after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wipe(up)">
                                      <p:cBhvr>
                                        <p:cTn id="24"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8195"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8196"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r>
              <a:rPr lang="ar-OM" sz="4400" dirty="0">
                <a:solidFill>
                  <a:schemeClr val="accent1">
                    <a:lumMod val="75000"/>
                  </a:schemeClr>
                </a:solidFill>
                <a:effectLst>
                  <a:outerShdw blurRad="50800" dist="38100" dir="16200000" rotWithShape="0">
                    <a:prstClr val="black">
                      <a:alpha val="40000"/>
                    </a:prstClr>
                  </a:outerShdw>
                </a:effectLst>
                <a:latin typeface="+mj-lt"/>
                <a:ea typeface="+mj-ea"/>
                <a:cs typeface="+mj-cs"/>
              </a:rPr>
              <a:t>تابع / منهجية الدراسة </a:t>
            </a:r>
            <a:endParaRPr lang="en-US" sz="4400" dirty="0">
              <a:solidFill>
                <a:schemeClr val="accent1">
                  <a:lumMod val="75000"/>
                </a:schemeClr>
              </a:solidFill>
              <a:effectLst>
                <a:outerShdw blurRad="50800" dist="38100" dir="16200000" rotWithShape="0">
                  <a:prstClr val="black">
                    <a:alpha val="40000"/>
                  </a:prstClr>
                </a:outerShdw>
              </a:effectLst>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8" name="عنصر نائب للمحتوى 2"/>
          <p:cNvSpPr txBox="1">
            <a:spLocks/>
          </p:cNvSpPr>
          <p:nvPr/>
        </p:nvSpPr>
        <p:spPr bwMode="auto">
          <a:xfrm>
            <a:off x="457200" y="1600200"/>
            <a:ext cx="7786688" cy="4757738"/>
          </a:xfrm>
          <a:prstGeom prst="rect">
            <a:avLst/>
          </a:prstGeom>
          <a:noFill/>
          <a:ln w="9525">
            <a:noFill/>
            <a:miter lim="800000"/>
            <a:headEnd/>
            <a:tailEnd/>
          </a:ln>
        </p:spPr>
        <p:txBody>
          <a:bodyPr/>
          <a:lstStyle/>
          <a:p>
            <a:pPr marL="342900" indent="-342900" algn="just" eaLnBrk="0" hangingPunct="0">
              <a:spcBef>
                <a:spcPct val="20000"/>
              </a:spcBef>
              <a:buFont typeface="Arial" pitchFamily="34" charset="0"/>
              <a:buChar char="•"/>
              <a:defRPr/>
            </a:pPr>
            <a:r>
              <a:rPr lang="ar-OM" sz="2800" dirty="0">
                <a:latin typeface="+mn-lt"/>
                <a:cs typeface="+mn-cs"/>
              </a:rPr>
              <a:t>الاطلاع إلى الدراسات التي أجريت في هذا الجانب مثل (</a:t>
            </a:r>
            <a:r>
              <a:rPr lang="ar-OM" sz="2800" dirty="0">
                <a:solidFill>
                  <a:srgbClr val="FF0000"/>
                </a:solidFill>
                <a:latin typeface="+mn-lt"/>
                <a:cs typeface="+mn-cs"/>
              </a:rPr>
              <a:t>دراسة البنك الدولي ونتائج التوجهات الدولية في الرياضيات والعلوم </a:t>
            </a:r>
            <a:r>
              <a:rPr lang="en-US" sz="2800" dirty="0">
                <a:solidFill>
                  <a:srgbClr val="FF0000"/>
                </a:solidFill>
                <a:latin typeface="+mn-lt"/>
              </a:rPr>
              <a:t>TIMSS</a:t>
            </a:r>
            <a:r>
              <a:rPr lang="ar-OM" sz="2800" dirty="0">
                <a:latin typeface="+mn-lt"/>
              </a:rPr>
              <a:t>)</a:t>
            </a:r>
            <a:endParaRPr lang="ar-OM" sz="2800" dirty="0">
              <a:latin typeface="+mn-lt"/>
              <a:cs typeface="+mn-cs"/>
            </a:endParaRPr>
          </a:p>
          <a:p>
            <a:pPr marL="342900" indent="-342900" algn="l" rtl="0" eaLnBrk="0" hangingPunct="0">
              <a:spcBef>
                <a:spcPct val="20000"/>
              </a:spcBef>
              <a:defRPr/>
            </a:pPr>
            <a:endParaRPr lang="en-US" sz="32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defRPr/>
            </a:pPr>
            <a:r>
              <a:rPr lang="ar-OM" b="1" dirty="0" smtClean="0">
                <a:solidFill>
                  <a:schemeClr val="accent2">
                    <a:lumMod val="75000"/>
                  </a:schemeClr>
                </a:solidFill>
              </a:rPr>
              <a:t>هدف اللجنة</a:t>
            </a:r>
            <a:endParaRPr lang="en-US" dirty="0"/>
          </a:p>
        </p:txBody>
      </p:sp>
      <p:sp>
        <p:nvSpPr>
          <p:cNvPr id="9219" name="عنصر نائب للمحتوى 2"/>
          <p:cNvSpPr>
            <a:spLocks noGrp="1"/>
          </p:cNvSpPr>
          <p:nvPr>
            <p:ph idx="1"/>
          </p:nvPr>
        </p:nvSpPr>
        <p:spPr/>
        <p:txBody>
          <a:bodyPr/>
          <a:lstStyle/>
          <a:p>
            <a:pPr algn="just" rtl="1"/>
            <a:endParaRPr lang="ar-OM" smtClean="0"/>
          </a:p>
          <a:p>
            <a:pPr algn="just" rtl="1">
              <a:buFont typeface="Arial" pitchFamily="34" charset="0"/>
              <a:buNone/>
            </a:pPr>
            <a:endParaRPr lang="ar-OM" smtClean="0"/>
          </a:p>
          <a:p>
            <a:pPr algn="just" rtl="1"/>
            <a:r>
              <a:rPr lang="ar-OM" smtClean="0"/>
              <a:t>الإشراف على دراسة إعادة هيكلة منظومة التعليم وبمختلف مراحلها وضبط جودتها وتنوع مخرجتها ورفع الطاقة الإستعابية لمؤسسات التعليم العالي والتعليم التقني والمهني</a:t>
            </a:r>
            <a:endParaRPr lang="en-US" smtClean="0"/>
          </a:p>
        </p:txBody>
      </p:sp>
      <p:pic>
        <p:nvPicPr>
          <p:cNvPr id="9220"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عنوان 1"/>
          <p:cNvSpPr txBox="1">
            <a:spLocks/>
          </p:cNvSpPr>
          <p:nvPr/>
        </p:nvSpPr>
        <p:spPr bwMode="auto">
          <a:xfrm>
            <a:off x="304800" y="457200"/>
            <a:ext cx="8229600" cy="1143000"/>
          </a:xfrm>
          <a:prstGeom prst="rect">
            <a:avLst/>
          </a:prstGeom>
          <a:noFill/>
          <a:ln w="9525">
            <a:noFill/>
            <a:miter lim="800000"/>
            <a:headEnd/>
            <a:tailEnd/>
          </a:ln>
        </p:spPr>
        <p:txBody>
          <a:bodyPr anchor="ctr"/>
          <a:lstStyle/>
          <a:p>
            <a:pPr algn="ctr" rtl="0" eaLnBrk="0" hangingPunct="0">
              <a:defRPr/>
            </a:pPr>
            <a:endParaRPr lang="en-US" sz="4400" dirty="0">
              <a:latin typeface="+mj-lt"/>
              <a:ea typeface="+mj-ea"/>
              <a:cs typeface="+mj-cs"/>
            </a:endParaRPr>
          </a:p>
        </p:txBody>
      </p:sp>
      <p:sp>
        <p:nvSpPr>
          <p:cNvPr id="7" name="Content Placeholder 2"/>
          <p:cNvSpPr txBox="1">
            <a:spLocks/>
          </p:cNvSpPr>
          <p:nvPr/>
        </p:nvSpPr>
        <p:spPr bwMode="auto">
          <a:xfrm>
            <a:off x="457200" y="1600200"/>
            <a:ext cx="7786688" cy="4525963"/>
          </a:xfrm>
          <a:prstGeom prst="rect">
            <a:avLst/>
          </a:prstGeom>
          <a:noFill/>
          <a:ln w="9525">
            <a:noFill/>
            <a:miter lim="800000"/>
            <a:headEnd/>
            <a:tailEnd/>
          </a:ln>
        </p:spPr>
        <p:txBody>
          <a:bodyPr/>
          <a:lstStyle/>
          <a:p>
            <a:pPr marL="342900" indent="-342900" algn="l" rtl="0">
              <a:spcBef>
                <a:spcPct val="20000"/>
              </a:spcBef>
              <a:buFont typeface="Arial" charset="0"/>
              <a:buChar char="•"/>
              <a:defRPr/>
            </a:pPr>
            <a:endParaRPr lang="ar-OM" sz="3200" dirty="0">
              <a:latin typeface="+mn-lt"/>
              <a:cs typeface="+mn-cs"/>
            </a:endParaRPr>
          </a:p>
        </p:txBody>
      </p:sp>
      <p:sp>
        <p:nvSpPr>
          <p:cNvPr id="9" name="Content Placeholder 2"/>
          <p:cNvSpPr txBox="1">
            <a:spLocks/>
          </p:cNvSpPr>
          <p:nvPr/>
        </p:nvSpPr>
        <p:spPr bwMode="auto">
          <a:xfrm>
            <a:off x="609600" y="1752600"/>
            <a:ext cx="7786688" cy="4525963"/>
          </a:xfrm>
          <a:prstGeom prst="rect">
            <a:avLst/>
          </a:prstGeom>
          <a:noFill/>
          <a:ln w="9525">
            <a:noFill/>
            <a:miter lim="800000"/>
            <a:headEnd/>
            <a:tailEnd/>
          </a:ln>
        </p:spPr>
        <p:txBody>
          <a:bodyPr rtlCol="1">
            <a:normAutofit/>
          </a:bodyPr>
          <a:lstStyle/>
          <a:p>
            <a:pPr algn="justLow" fontAlgn="auto">
              <a:spcBef>
                <a:spcPct val="20000"/>
              </a:spcBef>
              <a:spcAft>
                <a:spcPts val="0"/>
              </a:spcAft>
              <a:buFont typeface="Arial" pitchFamily="34" charset="0"/>
              <a:buNone/>
              <a:defRPr/>
            </a:pPr>
            <a:r>
              <a:rPr lang="ar-OM" sz="2800" dirty="0">
                <a:latin typeface="+mn-lt"/>
                <a:cs typeface="+mn-cs"/>
              </a:rPr>
              <a:t>1. السلم التعليمي ومراحلة المتوالية </a:t>
            </a:r>
          </a:p>
          <a:p>
            <a:pPr algn="justLow" fontAlgn="auto">
              <a:spcBef>
                <a:spcPct val="20000"/>
              </a:spcBef>
              <a:spcAft>
                <a:spcPts val="0"/>
              </a:spcAft>
              <a:buFont typeface="Arial" pitchFamily="34" charset="0"/>
              <a:buNone/>
              <a:defRPr/>
            </a:pPr>
            <a:r>
              <a:rPr lang="ar-OM" sz="2800" dirty="0">
                <a:latin typeface="+mn-lt"/>
                <a:cs typeface="+mn-cs"/>
              </a:rPr>
              <a:t>2. إمكانية طرح مقررات ذات طابع تقني ومهني.</a:t>
            </a:r>
          </a:p>
          <a:p>
            <a:pPr algn="justLow" fontAlgn="auto">
              <a:spcBef>
                <a:spcPct val="20000"/>
              </a:spcBef>
              <a:spcAft>
                <a:spcPts val="0"/>
              </a:spcAft>
              <a:buFont typeface="Arial" pitchFamily="34" charset="0"/>
              <a:buNone/>
              <a:defRPr/>
            </a:pPr>
            <a:r>
              <a:rPr lang="ar-OM" sz="2800" dirty="0">
                <a:latin typeface="+mn-lt"/>
                <a:cs typeface="+mn-cs"/>
              </a:rPr>
              <a:t>3. إدارة نظام التعليم العام </a:t>
            </a:r>
          </a:p>
          <a:p>
            <a:pPr algn="justLow" fontAlgn="auto">
              <a:spcBef>
                <a:spcPct val="20000"/>
              </a:spcBef>
              <a:spcAft>
                <a:spcPts val="0"/>
              </a:spcAft>
              <a:buFont typeface="Arial" pitchFamily="34" charset="0"/>
              <a:buNone/>
              <a:defRPr/>
            </a:pPr>
            <a:r>
              <a:rPr lang="ar-OM" sz="2800" dirty="0">
                <a:latin typeface="+mn-lt"/>
                <a:cs typeface="+mn-cs"/>
              </a:rPr>
              <a:t>4. أنظمة إعداد المعلمين ومستوى تأهيلهم ونوعيته. </a:t>
            </a:r>
          </a:p>
          <a:p>
            <a:pPr algn="justLow" fontAlgn="auto">
              <a:spcBef>
                <a:spcPct val="20000"/>
              </a:spcBef>
              <a:spcAft>
                <a:spcPts val="0"/>
              </a:spcAft>
              <a:buFont typeface="Arial" pitchFamily="34" charset="0"/>
              <a:buNone/>
              <a:defRPr/>
            </a:pPr>
            <a:r>
              <a:rPr lang="ar-OM" sz="2800" dirty="0">
                <a:latin typeface="+mn-lt"/>
                <a:cs typeface="+mn-cs"/>
              </a:rPr>
              <a:t>5. نظام الإشراف التربوي ووسائله وأساليبه. </a:t>
            </a:r>
          </a:p>
          <a:p>
            <a:pPr algn="justLow" fontAlgn="auto">
              <a:spcBef>
                <a:spcPct val="20000"/>
              </a:spcBef>
              <a:spcAft>
                <a:spcPts val="0"/>
              </a:spcAft>
              <a:buFont typeface="Arial" pitchFamily="34" charset="0"/>
              <a:buNone/>
              <a:defRPr/>
            </a:pPr>
            <a:r>
              <a:rPr lang="ar-OM" sz="2800" dirty="0">
                <a:latin typeface="+mn-lt"/>
                <a:cs typeface="+mn-cs"/>
              </a:rPr>
              <a:t>6. الخدمات التعليمية المساندة </a:t>
            </a:r>
          </a:p>
          <a:p>
            <a:pPr algn="justLow" fontAlgn="auto">
              <a:spcBef>
                <a:spcPct val="20000"/>
              </a:spcBef>
              <a:spcAft>
                <a:spcPts val="0"/>
              </a:spcAft>
              <a:buFont typeface="Arial" pitchFamily="34" charset="0"/>
              <a:buNone/>
              <a:defRPr/>
            </a:pPr>
            <a:r>
              <a:rPr lang="ar-OM" sz="2800" dirty="0">
                <a:latin typeface="+mn-lt"/>
                <a:cs typeface="+mn-cs"/>
              </a:rPr>
              <a:t>7. دور القطاع الخاص</a:t>
            </a:r>
          </a:p>
          <a:p>
            <a:pPr fontAlgn="auto">
              <a:spcBef>
                <a:spcPct val="20000"/>
              </a:spcBef>
              <a:spcAft>
                <a:spcPts val="0"/>
              </a:spcAft>
              <a:buFont typeface="Arial" pitchFamily="34" charset="0"/>
              <a:buNone/>
              <a:defRPr/>
            </a:pPr>
            <a:endParaRPr lang="ar-OM" sz="3200" dirty="0">
              <a:latin typeface="+mn-lt"/>
              <a:cs typeface="+mn-cs"/>
            </a:endParaRPr>
          </a:p>
        </p:txBody>
      </p:sp>
      <p:sp>
        <p:nvSpPr>
          <p:cNvPr id="10" name="Title 1"/>
          <p:cNvSpPr txBox="1">
            <a:spLocks/>
          </p:cNvSpPr>
          <p:nvPr/>
        </p:nvSpPr>
        <p:spPr bwMode="auto">
          <a:xfrm>
            <a:off x="457200" y="274638"/>
            <a:ext cx="7786688" cy="1143000"/>
          </a:xfrm>
          <a:prstGeom prst="rect">
            <a:avLst/>
          </a:prstGeom>
          <a:noFill/>
          <a:ln w="9525">
            <a:noFill/>
            <a:miter lim="800000"/>
            <a:headEnd/>
            <a:tailEnd/>
          </a:ln>
        </p:spPr>
        <p:txBody>
          <a:bodyPr anchor="ctr"/>
          <a:lstStyle/>
          <a:p>
            <a:pPr algn="ctr" rtl="0">
              <a:defRPr/>
            </a:pPr>
            <a:r>
              <a:rPr lang="ar-OM" sz="4400" dirty="0">
                <a:solidFill>
                  <a:schemeClr val="accent1">
                    <a:lumMod val="75000"/>
                  </a:schemeClr>
                </a:solidFill>
                <a:effectLst>
                  <a:outerShdw blurRad="50800" dist="38100" dir="16200000" rotWithShape="0">
                    <a:prstClr val="black">
                      <a:alpha val="40000"/>
                    </a:prstClr>
                  </a:outerShdw>
                </a:effectLst>
                <a:latin typeface="+mj-lt"/>
                <a:ea typeface="+mj-ea"/>
                <a:cs typeface="+mj-cs"/>
              </a:rPr>
              <a:t>محاور الدراسة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nodeType="afterGroup">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wipe(up)">
                                      <p:cBhvr>
                                        <p:cTn id="15" dur="500"/>
                                        <p:tgtEl>
                                          <p:spTgt spid="9">
                                            <p:txEl>
                                              <p:pRg st="1" end="1"/>
                                            </p:txEl>
                                          </p:spTgt>
                                        </p:tgtEl>
                                      </p:cBhvr>
                                    </p:animEffect>
                                  </p:childTnLst>
                                </p:cTn>
                              </p:par>
                            </p:childTnLst>
                          </p:cTn>
                        </p:par>
                        <p:par>
                          <p:cTn id="16" fill="hold" nodeType="afterGroup">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wipe(up)">
                                      <p:cBhvr>
                                        <p:cTn id="19" dur="500"/>
                                        <p:tgtEl>
                                          <p:spTgt spid="9">
                                            <p:txEl>
                                              <p:pRg st="2" end="2"/>
                                            </p:txEl>
                                          </p:spTgt>
                                        </p:tgtEl>
                                      </p:cBhvr>
                                    </p:animEffect>
                                  </p:childTnLst>
                                </p:cTn>
                              </p:par>
                            </p:childTnLst>
                          </p:cTn>
                        </p:par>
                        <p:par>
                          <p:cTn id="20" fill="hold" nodeType="afterGroup">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animEffect transition="in" filter="wipe(up)">
                                      <p:cBhvr>
                                        <p:cTn id="23" dur="500"/>
                                        <p:tgtEl>
                                          <p:spTgt spid="9">
                                            <p:txEl>
                                              <p:pRg st="3" end="3"/>
                                            </p:txEl>
                                          </p:spTgt>
                                        </p:tgtEl>
                                      </p:cBhvr>
                                    </p:animEffect>
                                  </p:childTnLst>
                                </p:cTn>
                              </p:par>
                            </p:childTnLst>
                          </p:cTn>
                        </p:par>
                        <p:par>
                          <p:cTn id="24" fill="hold" nodeType="afterGroup">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wipe(up)">
                                      <p:cBhvr>
                                        <p:cTn id="27" dur="500"/>
                                        <p:tgtEl>
                                          <p:spTgt spid="9">
                                            <p:txEl>
                                              <p:pRg st="4" end="4"/>
                                            </p:txEl>
                                          </p:spTgt>
                                        </p:tgtEl>
                                      </p:cBhvr>
                                    </p:animEffect>
                                  </p:childTnLst>
                                </p:cTn>
                              </p:par>
                            </p:childTnLst>
                          </p:cTn>
                        </p:par>
                        <p:par>
                          <p:cTn id="28" fill="hold" nodeType="afterGroup">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9">
                                            <p:txEl>
                                              <p:pRg st="5" end="5"/>
                                            </p:txEl>
                                          </p:spTgt>
                                        </p:tgtEl>
                                        <p:attrNameLst>
                                          <p:attrName>style.visibility</p:attrName>
                                        </p:attrNameLst>
                                      </p:cBhvr>
                                      <p:to>
                                        <p:strVal val="visible"/>
                                      </p:to>
                                    </p:set>
                                    <p:animEffect transition="in" filter="wipe(up)">
                                      <p:cBhvr>
                                        <p:cTn id="31" dur="500"/>
                                        <p:tgtEl>
                                          <p:spTgt spid="9">
                                            <p:txEl>
                                              <p:pRg st="5" end="5"/>
                                            </p:txEl>
                                          </p:spTgt>
                                        </p:tgtEl>
                                      </p:cBhvr>
                                    </p:animEffect>
                                  </p:childTnLst>
                                </p:cTn>
                              </p:par>
                            </p:childTnLst>
                          </p:cTn>
                        </p:par>
                        <p:par>
                          <p:cTn id="32" fill="hold" nodeType="afterGroup">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9">
                                            <p:txEl>
                                              <p:pRg st="6" end="6"/>
                                            </p:txEl>
                                          </p:spTgt>
                                        </p:tgtEl>
                                        <p:attrNameLst>
                                          <p:attrName>style.visibility</p:attrName>
                                        </p:attrNameLst>
                                      </p:cBhvr>
                                      <p:to>
                                        <p:strVal val="visible"/>
                                      </p:to>
                                    </p:set>
                                    <p:animEffect transition="in" filter="wipe(up)">
                                      <p:cBhvr>
                                        <p:cTn id="35"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itle 1"/>
          <p:cNvSpPr>
            <a:spLocks noGrp="1"/>
          </p:cNvSpPr>
          <p:nvPr>
            <p:ph type="ctrTitle"/>
          </p:nvPr>
        </p:nvSpPr>
        <p:spPr>
          <a:xfrm>
            <a:off x="381000" y="381000"/>
            <a:ext cx="8534400" cy="6019800"/>
          </a:xfrm>
        </p:spPr>
        <p:txBody>
          <a:bodyPr/>
          <a:lstStyle/>
          <a:p>
            <a:pPr eaLnBrk="1" hangingPunct="1"/>
            <a:endParaRPr lang="ar-OM" smtClean="0"/>
          </a:p>
        </p:txBody>
      </p:sp>
      <p:pic>
        <p:nvPicPr>
          <p:cNvPr id="10244" name="Picture 3" descr="P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مستطيل 6"/>
          <p:cNvSpPr>
            <a:spLocks noChangeArrowheads="1"/>
          </p:cNvSpPr>
          <p:nvPr/>
        </p:nvSpPr>
        <p:spPr bwMode="auto">
          <a:xfrm>
            <a:off x="457200" y="914400"/>
            <a:ext cx="8153400" cy="704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a:endParaRPr lang="ar-OM" sz="2800"/>
          </a:p>
          <a:p>
            <a:pPr algn="justLow"/>
            <a:endParaRPr lang="ar-OM" sz="2800"/>
          </a:p>
          <a:p>
            <a:pPr algn="justLow"/>
            <a:r>
              <a:rPr lang="ar-OM" sz="2800"/>
              <a:t>أوضحت الدراسة أن هناك الكثير من الإنجازات التي تحققت في مجالات المحاور التي تناولتها، ولاسيما فيما يتعلق بنشر التعليم وتوفيره للجميع، وزيادة معدلات الالتحاق بالتعليم العام، وتعمين الكوادر الإدارية والفنية، والعمل على تنمية قدراتها، وتوفير البنى والمستلزمات الأساسية، وبناء المناهج الدراسية ومراجعتها وتطويرها.</a:t>
            </a:r>
            <a:endParaRPr lang="en-US" sz="2800"/>
          </a:p>
          <a:p>
            <a:pPr algn="just">
              <a:lnSpc>
                <a:spcPct val="250000"/>
              </a:lnSpc>
            </a:pPr>
            <a:r>
              <a:rPr lang="ar-OM" sz="2400" b="1">
                <a:solidFill>
                  <a:srgbClr val="FF0000"/>
                </a:solidFill>
                <a:latin typeface="Simplified Arabic" pitchFamily="18" charset="-78"/>
                <a:cs typeface="Times New Roman" pitchFamily="18" charset="0"/>
              </a:rPr>
              <a:t>غير أن هنالك جوانباً تحتاج إلى إعادة النظر وذلك كما هو موضح فى النقاط التالية:</a:t>
            </a:r>
          </a:p>
          <a:p>
            <a:pPr algn="just">
              <a:lnSpc>
                <a:spcPct val="250000"/>
              </a:lnSpc>
            </a:pPr>
            <a:endParaRPr lang="ar-OM" sz="2800"/>
          </a:p>
          <a:p>
            <a:pPr algn="just">
              <a:lnSpc>
                <a:spcPct val="150000"/>
              </a:lnSpc>
            </a:pPr>
            <a:endParaRPr lang="ar-OM" sz="2800"/>
          </a:p>
          <a:p>
            <a:pPr algn="just">
              <a:lnSpc>
                <a:spcPct val="150000"/>
              </a:lnSpc>
            </a:pPr>
            <a:endParaRPr lang="ar-OM" sz="2800"/>
          </a:p>
          <a:p>
            <a:pPr algn="just">
              <a:lnSpc>
                <a:spcPct val="150000"/>
              </a:lnSpc>
            </a:pPr>
            <a:endParaRPr lang="ar-OM" sz="28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672</TotalTime>
  <Words>1873</Words>
  <Application>Microsoft Office PowerPoint</Application>
  <PresentationFormat>On-screen Show (4:3)</PresentationFormat>
  <Paragraphs>280</Paragraphs>
  <Slides>26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Calibri</vt:lpstr>
      <vt:lpstr>Times New Roman</vt:lpstr>
      <vt:lpstr>Peace</vt:lpstr>
      <vt:lpstr>Simplified Arabic</vt:lpstr>
      <vt:lpstr>+mj-lt</vt:lpstr>
      <vt:lpstr>Wingdings</vt:lpstr>
      <vt:lpstr>DecoType Naskh</vt:lpstr>
      <vt:lpstr>Office Theme</vt:lpstr>
      <vt:lpstr>دراسة إعادة هيكلة نظام التعليم العام</vt:lpstr>
      <vt:lpstr>وجّه حضرة صاحب الجلالة السلطان قابوس بن سعيد المعظم -حفظه الله ورعاه- في خطابه السامي بمناسبة العيد الوطني الثاني والأربعين المجيد بضرورة إجراء تقويم شامل لنظام التعليم في السلطنة؛ ليواكب نظم التعليم المتقدمة في العالم.   وتنفيـذا لهـذا التوجيه أصـدر معالي السيد خــالد بن هــلال بن ســعود البوسعيدي وزير ديوان البلاط السلطاني ورئيس مجلس التعليم العالي (مجلس التعليم حاليا) الـقرار الــديواني رقــم (1/2012) بتــاريــخ 21 من مـارس 2012م بتشكيل لجنة "للإشــراف على دراسة إعــادة هـيكلة مـنظومة التعلـيم بمختلف مـراحلها وضــبط جودتــها وتنــوع مـخرجاتها ورفــع الـطاقـة  الاستيعابية لمؤسسات التعليم العالي والتعليم التقني والمهني </vt:lpstr>
      <vt:lpstr>هدف اللجنة</vt:lpstr>
      <vt:lpstr>PowerPoint Presentation</vt:lpstr>
      <vt:lpstr>هدف اللجنة</vt:lpstr>
      <vt:lpstr>هدف اللجنة</vt:lpstr>
      <vt:lpstr>هدف اللجنة</vt:lpstr>
      <vt:lpstr>هدف اللجنة</vt:lpstr>
      <vt:lpstr>PowerPoint Presentation</vt:lpstr>
      <vt:lpstr>هدف اللجنة</vt:lpstr>
      <vt:lpstr>هدف اللجنة</vt:lpstr>
      <vt:lpstr>هدف اللجنة</vt:lpstr>
      <vt:lpstr>هدف اللجنة</vt:lpstr>
      <vt:lpstr>هدف اللجنة</vt:lpstr>
      <vt:lpstr>هدف اللجنة</vt:lpstr>
      <vt:lpstr>هدف اللجنة</vt:lpstr>
      <vt:lpstr>هدف اللجنة</vt:lpstr>
      <vt:lpstr>هدف اللجنة</vt:lpstr>
      <vt:lpstr>هدف اللجنة</vt:lpstr>
      <vt:lpstr>هدف اللجنة</vt:lpstr>
      <vt:lpstr>هدف اللجنة</vt:lpstr>
      <vt:lpstr>هدف اللجنة</vt:lpstr>
      <vt:lpstr>هدف اللجنة</vt:lpstr>
      <vt:lpstr>هدف اللجنة</vt:lpstr>
      <vt:lpstr> تقنين معايير ترخيص إنشاء المدارس الخاصة لتراعي الإمكانات والأنظمة التعليمية المستهدفة.     تطبيق نظام دعم للمدارس الخاصة يعمل على إنشاء مبان مخصصة للمدارس الخاصة من خلال توفير أراض و قروض ميسرة و إعفاء من الرسوم والضرائب.  تعزيز المديرية العامة للمدارس الخاصة بالكادر البشري المتخصص.  </vt:lpstr>
      <vt:lpstr>شاكرين لكم حسن الاستماع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GAE</dc:creator>
  <cp:lastModifiedBy>Tamer Hamdan Hamed Al Abri</cp:lastModifiedBy>
  <cp:revision>59</cp:revision>
  <dcterms:created xsi:type="dcterms:W3CDTF">2006-08-16T00:00:00Z</dcterms:created>
  <dcterms:modified xsi:type="dcterms:W3CDTF">2014-10-16T05:50:24Z</dcterms:modified>
</cp:coreProperties>
</file>