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306" r:id="rId2"/>
    <p:sldId id="312" r:id="rId3"/>
    <p:sldId id="313" r:id="rId4"/>
    <p:sldId id="314" r:id="rId5"/>
    <p:sldId id="308" r:id="rId6"/>
    <p:sldId id="305" r:id="rId7"/>
    <p:sldId id="272" r:id="rId8"/>
    <p:sldId id="271" r:id="rId9"/>
    <p:sldId id="302" r:id="rId10"/>
    <p:sldId id="294" r:id="rId11"/>
    <p:sldId id="301" r:id="rId12"/>
    <p:sldId id="276" r:id="rId13"/>
    <p:sldId id="310" r:id="rId14"/>
    <p:sldId id="299" r:id="rId15"/>
    <p:sldId id="309" r:id="rId16"/>
    <p:sldId id="283" r:id="rId17"/>
    <p:sldId id="286" r:id="rId18"/>
    <p:sldId id="296" r:id="rId19"/>
    <p:sldId id="304" r:id="rId20"/>
    <p:sldId id="311" r:id="rId21"/>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DADADA"/>
    <a:srgbClr val="660066"/>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60"/>
  </p:normalViewPr>
  <p:slideViewPr>
    <p:cSldViewPr>
      <p:cViewPr varScale="1">
        <p:scale>
          <a:sx n="70" d="100"/>
          <a:sy n="70" d="100"/>
        </p:scale>
        <p:origin x="13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849636F3-E852-4D12-BA78-09102168F374}" type="datetimeFigureOut">
              <a:rPr lang="en-US" smtClean="0"/>
              <a:t>10/13/2014</a:t>
            </a:fld>
            <a:endParaRPr lang="en-US"/>
          </a:p>
        </p:txBody>
      </p:sp>
      <p:sp>
        <p:nvSpPr>
          <p:cNvPr id="4" name="Footer Placeholder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BE6FDE9B-C769-4D54-977B-FB639524E8BB}" type="slidenum">
              <a:rPr lang="en-US" smtClean="0"/>
              <a:t>‹#›</a:t>
            </a:fld>
            <a:endParaRPr lang="en-US"/>
          </a:p>
        </p:txBody>
      </p:sp>
    </p:spTree>
    <p:extLst>
      <p:ext uri="{BB962C8B-B14F-4D97-AF65-F5344CB8AC3E}">
        <p14:creationId xmlns:p14="http://schemas.microsoft.com/office/powerpoint/2010/main" val="3560191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E9C3A1C-AA5A-4179-93AA-07D782C080C4}" type="datetimeFigureOut">
              <a:rPr lang="en-US" smtClean="0"/>
              <a:t>10/13/2014</a:t>
            </a:fld>
            <a:endParaRPr lang="en-US"/>
          </a:p>
        </p:txBody>
      </p:sp>
      <p:sp>
        <p:nvSpPr>
          <p:cNvPr id="4" name="Slide Image Placeholder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141625F-4413-483B-A1B4-5A54B4F88343}" type="slidenum">
              <a:rPr lang="en-US" smtClean="0"/>
              <a:t>‹#›</a:t>
            </a:fld>
            <a:endParaRPr lang="en-US"/>
          </a:p>
        </p:txBody>
      </p:sp>
    </p:spTree>
    <p:extLst>
      <p:ext uri="{BB962C8B-B14F-4D97-AF65-F5344CB8AC3E}">
        <p14:creationId xmlns:p14="http://schemas.microsoft.com/office/powerpoint/2010/main" val="3758019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141625F-4413-483B-A1B4-5A54B4F88343}" type="slidenum">
              <a:rPr lang="en-US" smtClean="0"/>
              <a:t>11</a:t>
            </a:fld>
            <a:endParaRPr lang="en-US"/>
          </a:p>
        </p:txBody>
      </p:sp>
    </p:spTree>
    <p:extLst>
      <p:ext uri="{BB962C8B-B14F-4D97-AF65-F5344CB8AC3E}">
        <p14:creationId xmlns:p14="http://schemas.microsoft.com/office/powerpoint/2010/main" val="3304013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141625F-4413-483B-A1B4-5A54B4F88343}" type="slidenum">
              <a:rPr lang="en-US" smtClean="0"/>
              <a:t>17</a:t>
            </a:fld>
            <a:endParaRPr lang="en-US"/>
          </a:p>
        </p:txBody>
      </p:sp>
    </p:spTree>
    <p:extLst>
      <p:ext uri="{BB962C8B-B14F-4D97-AF65-F5344CB8AC3E}">
        <p14:creationId xmlns:p14="http://schemas.microsoft.com/office/powerpoint/2010/main" val="173170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8A2783-CE21-466A-801F-EA5CE4E75E45}" type="datetime1">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2642124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EA643-EB47-46E1-A353-9B9402027A64}" type="datetime1">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323682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06117-5CA2-460A-95D3-43E31F7C45ED}" type="datetime1">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2079344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ABAFBD-E31F-4127-A7E9-9B2198B6B92F}" type="datetime1">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3593675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79F3E8-723F-420B-A6E7-CF501AC02CC2}" type="datetime1">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15923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AD9ADF-F51D-4727-A64E-DC7C0B0305BF}" type="datetime1">
              <a:rPr lang="en-US" smtClean="0"/>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3106028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2D6280-6702-4ADF-A8A6-293EF0E62903}" type="datetime1">
              <a:rPr lang="en-US" smtClean="0"/>
              <a:t>10/13/2014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1944750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C77E54-49F9-40F8-A697-6FA6F8B3E7FF}" type="datetime1">
              <a:rPr lang="en-US" smtClean="0"/>
              <a:t>10/13/2014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3119717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46772-09DA-4D9A-B1CC-1E04BB0C19B0}" type="datetime1">
              <a:rPr lang="en-US" smtClean="0"/>
              <a:t>10/13/2014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3517035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D458A-81DE-4D8C-B167-8F30DEBA4149}" type="datetime1">
              <a:rPr lang="en-US" smtClean="0"/>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3122776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9863F7-6B15-4202-9BB3-F5D21AEA54BC}" type="datetime1">
              <a:rPr lang="en-US" smtClean="0"/>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3164A0-C88A-4960-B19E-715EAF705005}" type="slidenum">
              <a:rPr lang="en-US" smtClean="0"/>
              <a:pPr/>
              <a:t>‹#›</a:t>
            </a:fld>
            <a:endParaRPr lang="en-US"/>
          </a:p>
        </p:txBody>
      </p:sp>
    </p:spTree>
    <p:extLst>
      <p:ext uri="{BB962C8B-B14F-4D97-AF65-F5344CB8AC3E}">
        <p14:creationId xmlns:p14="http://schemas.microsoft.com/office/powerpoint/2010/main" val="3545114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C28EF-F3EA-4E42-A04B-FC5C02C24513}" type="datetime1">
              <a:rPr lang="en-US" smtClean="0"/>
              <a:t>10/13/2014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164A0-C88A-4960-B19E-715EAF705005}" type="slidenum">
              <a:rPr lang="en-US" smtClean="0"/>
              <a:pPr/>
              <a:t>‹#›</a:t>
            </a:fld>
            <a:endParaRPr lang="en-US"/>
          </a:p>
        </p:txBody>
      </p:sp>
    </p:spTree>
    <p:extLst>
      <p:ext uri="{BB962C8B-B14F-4D97-AF65-F5344CB8AC3E}">
        <p14:creationId xmlns:p14="http://schemas.microsoft.com/office/powerpoint/2010/main" val="871935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p:txBody>
          <a:bodyPr/>
          <a:lstStyle/>
          <a:p>
            <a:r>
              <a:rPr lang="ar-OM" b="1" dirty="0" err="1">
                <a:solidFill>
                  <a:schemeClr val="tx2"/>
                </a:solidFill>
                <a:cs typeface="AF_Najed" pitchFamily="2" charset="-78"/>
              </a:rPr>
              <a:t>الإستراتيجية</a:t>
            </a:r>
            <a:r>
              <a:rPr lang="ar-OM" b="1" dirty="0">
                <a:solidFill>
                  <a:schemeClr val="tx2"/>
                </a:solidFill>
                <a:cs typeface="AF_Najed" pitchFamily="2" charset="-78"/>
              </a:rPr>
              <a:t> الوطنية للتعليم </a:t>
            </a:r>
            <a:r>
              <a:rPr lang="ar-OM" b="1" dirty="0" smtClean="0">
                <a:solidFill>
                  <a:schemeClr val="tx2"/>
                </a:solidFill>
                <a:cs typeface="AF_Najed" pitchFamily="2" charset="-78"/>
              </a:rPr>
              <a:t>2040م</a:t>
            </a:r>
            <a:endParaRPr lang="en-US" dirty="0"/>
          </a:p>
        </p:txBody>
      </p:sp>
      <p:sp>
        <p:nvSpPr>
          <p:cNvPr id="3" name="Subtitle 2"/>
          <p:cNvSpPr>
            <a:spLocks noGrp="1"/>
          </p:cNvSpPr>
          <p:nvPr>
            <p:ph type="subTitle" idx="1"/>
          </p:nvPr>
        </p:nvSpPr>
        <p:spPr/>
        <p:txBody>
          <a:bodyPr/>
          <a:lstStyle/>
          <a:p>
            <a:pPr rtl="1"/>
            <a:r>
              <a:rPr lang="ar-OM" b="1" dirty="0">
                <a:solidFill>
                  <a:schemeClr val="tx2"/>
                </a:solidFill>
                <a:cs typeface="AF_Najed" pitchFamily="2" charset="-78"/>
              </a:rPr>
              <a:t>التعليم في سلطنة عمان: الطريق إلى المستقبل</a:t>
            </a:r>
          </a:p>
          <a:p>
            <a:pPr rtl="1"/>
            <a:r>
              <a:rPr lang="ar-OM" b="1" dirty="0">
                <a:solidFill>
                  <a:schemeClr val="tx2"/>
                </a:solidFill>
                <a:cs typeface="AF_Najed" pitchFamily="2" charset="-78"/>
              </a:rPr>
              <a:t>الفترة  14 - 16 أكتوبر 2014م</a:t>
            </a:r>
          </a:p>
          <a:p>
            <a:endParaRPr lang="en-US" dirty="0"/>
          </a:p>
        </p:txBody>
      </p:sp>
      <p:sp>
        <p:nvSpPr>
          <p:cNvPr id="5" name="Slide Number Placeholder 4"/>
          <p:cNvSpPr>
            <a:spLocks noGrp="1"/>
          </p:cNvSpPr>
          <p:nvPr>
            <p:ph type="sldNum" sz="quarter" idx="12"/>
          </p:nvPr>
        </p:nvSpPr>
        <p:spPr/>
        <p:txBody>
          <a:bodyPr/>
          <a:lstStyle/>
          <a:p>
            <a:fld id="{4D3164A0-C88A-4960-B19E-715EAF705005}" type="slidenum">
              <a:rPr lang="en-US" smtClean="0"/>
              <a:pPr/>
              <a:t>1</a:t>
            </a:fld>
            <a:endParaRPr lang="en-US"/>
          </a:p>
        </p:txBody>
      </p:sp>
    </p:spTree>
    <p:extLst>
      <p:ext uri="{BB962C8B-B14F-4D97-AF65-F5344CB8AC3E}">
        <p14:creationId xmlns:p14="http://schemas.microsoft.com/office/powerpoint/2010/main" val="31826212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tx2"/>
          </a:solidFill>
          <a:ln>
            <a:solidFill>
              <a:schemeClr val="tx2"/>
            </a:solidFill>
          </a:ln>
        </p:spPr>
        <p:style>
          <a:lnRef idx="0">
            <a:schemeClr val="accent3"/>
          </a:lnRef>
          <a:fillRef idx="3">
            <a:schemeClr val="accent3"/>
          </a:fillRef>
          <a:effectRef idx="3">
            <a:schemeClr val="accent3"/>
          </a:effectRef>
          <a:fontRef idx="minor">
            <a:schemeClr val="lt1"/>
          </a:fontRef>
        </p:style>
        <p:txBody>
          <a:bodyPr>
            <a:normAutofit/>
          </a:bodyPr>
          <a:lstStyle/>
          <a:p>
            <a:pPr algn="ctr" rtl="1"/>
            <a:r>
              <a:rPr lang="ar-OM" sz="3600" b="1" dirty="0" smtClean="0">
                <a:solidFill>
                  <a:schemeClr val="bg1"/>
                </a:solidFill>
                <a:cs typeface="AF_Najed" pitchFamily="2" charset="-78"/>
              </a:rPr>
              <a:t>إستراتيجية إدارة التعليم</a:t>
            </a:r>
            <a:endParaRPr lang="en-US" sz="3600" b="1" dirty="0">
              <a:solidFill>
                <a:schemeClr val="bg1"/>
              </a:solidFill>
              <a:cs typeface="AF_Najed" pitchFamily="2" charset="-78"/>
            </a:endParaRPr>
          </a:p>
        </p:txBody>
      </p:sp>
      <p:sp>
        <p:nvSpPr>
          <p:cNvPr id="4" name="Content Placeholder 3"/>
          <p:cNvSpPr>
            <a:spLocks noGrp="1"/>
          </p:cNvSpPr>
          <p:nvPr>
            <p:ph idx="1"/>
          </p:nvPr>
        </p:nvSpPr>
        <p:spPr>
          <a:xfrm>
            <a:off x="457200" y="1628800"/>
            <a:ext cx="8229600" cy="4525963"/>
          </a:xfrm>
          <a:noFill/>
          <a:ln>
            <a:solidFill>
              <a:schemeClr val="bg1"/>
            </a:solidFill>
          </a:ln>
        </p:spPr>
        <p:txBody>
          <a:bodyPr>
            <a:normAutofit fontScale="85000" lnSpcReduction="20000"/>
          </a:bodyPr>
          <a:lstStyle/>
          <a:p>
            <a:pPr algn="ctr" rtl="1">
              <a:buNone/>
            </a:pPr>
            <a:r>
              <a:rPr lang="ar-OM" sz="3300" b="1" dirty="0" smtClean="0"/>
              <a:t>الهدف العام</a:t>
            </a:r>
          </a:p>
          <a:p>
            <a:pPr algn="just" rtl="1">
              <a:buNone/>
            </a:pPr>
            <a:r>
              <a:rPr lang="ar-SA" sz="3300" dirty="0" smtClean="0">
                <a:cs typeface="AF_Najed" pitchFamily="2" charset="-78"/>
              </a:rPr>
              <a:t>تحديد الأدوار والمسؤوليات وأوجه العلاقة للمجالس المتخصصة والجهات المعنية بالتعليم حتى يتمكن النظام التعليمي بأكمله من تحقيق الأهداف الوطنية له بفاعلية.</a:t>
            </a:r>
            <a:endParaRPr lang="ar-OM" sz="3300" dirty="0" smtClean="0">
              <a:cs typeface="AF_Najed" pitchFamily="2" charset="-78"/>
            </a:endParaRPr>
          </a:p>
          <a:p>
            <a:pPr algn="just" rtl="1">
              <a:buNone/>
            </a:pPr>
            <a:endParaRPr lang="ar-OM" sz="2800" dirty="0" smtClean="0"/>
          </a:p>
          <a:p>
            <a:pPr algn="r" rtl="1">
              <a:buNone/>
            </a:pPr>
            <a:r>
              <a:rPr lang="ar-OM" sz="2800" b="1" dirty="0" smtClean="0">
                <a:solidFill>
                  <a:srgbClr val="C00000"/>
                </a:solidFill>
              </a:rPr>
              <a:t>محاور الإستراتيجية</a:t>
            </a:r>
          </a:p>
          <a:p>
            <a:pPr lvl="0" algn="r" rtl="1">
              <a:buFont typeface="Wingdings" pitchFamily="2" charset="2"/>
              <a:buChar char="v"/>
            </a:pPr>
            <a:r>
              <a:rPr lang="ar-OM" sz="2800" dirty="0" smtClean="0">
                <a:cs typeface="AF_Najed" pitchFamily="2" charset="-78"/>
              </a:rPr>
              <a:t>مجلس التعليم </a:t>
            </a:r>
            <a:endParaRPr lang="en-US" sz="2800" dirty="0" smtClean="0">
              <a:cs typeface="AF_Najed" pitchFamily="2" charset="-78"/>
            </a:endParaRPr>
          </a:p>
          <a:p>
            <a:pPr lvl="0" algn="r" rtl="1">
              <a:buFont typeface="Wingdings" pitchFamily="2" charset="2"/>
              <a:buChar char="v"/>
            </a:pPr>
            <a:r>
              <a:rPr lang="ar-OM" sz="2800" dirty="0" smtClean="0">
                <a:cs typeface="AF_Najed" pitchFamily="2" charset="-78"/>
              </a:rPr>
              <a:t>الجهات </a:t>
            </a:r>
            <a:r>
              <a:rPr lang="ar-OM" sz="2800" dirty="0" err="1" smtClean="0">
                <a:cs typeface="AF_Najed" pitchFamily="2" charset="-78"/>
              </a:rPr>
              <a:t>المسؤولة</a:t>
            </a:r>
            <a:r>
              <a:rPr lang="ar-OM" sz="2800" dirty="0" smtClean="0">
                <a:cs typeface="AF_Najed" pitchFamily="2" charset="-78"/>
              </a:rPr>
              <a:t> عن التعليم</a:t>
            </a:r>
            <a:endParaRPr lang="en-US" sz="2800" dirty="0" smtClean="0">
              <a:cs typeface="AF_Najed" pitchFamily="2" charset="-78"/>
            </a:endParaRPr>
          </a:p>
          <a:p>
            <a:pPr lvl="0" algn="r" rtl="1">
              <a:buFont typeface="Wingdings" pitchFamily="2" charset="2"/>
              <a:buChar char="v"/>
            </a:pPr>
            <a:r>
              <a:rPr lang="ar-OM" sz="2800" dirty="0" smtClean="0">
                <a:cs typeface="AF_Najed" pitchFamily="2" charset="-78"/>
              </a:rPr>
              <a:t>الهيئة العمانية للاعتماد الأكاديمي</a:t>
            </a:r>
            <a:endParaRPr lang="en-US" sz="2800" dirty="0" smtClean="0">
              <a:cs typeface="AF_Najed" pitchFamily="2" charset="-78"/>
            </a:endParaRPr>
          </a:p>
          <a:p>
            <a:pPr lvl="0" algn="r" rtl="1">
              <a:buFont typeface="Wingdings" pitchFamily="2" charset="2"/>
              <a:buChar char="v"/>
            </a:pPr>
            <a:r>
              <a:rPr lang="ar-OM" sz="2800" dirty="0" smtClean="0">
                <a:cs typeface="AF_Najed" pitchFamily="2" charset="-78"/>
              </a:rPr>
              <a:t>إدارة المدارس ومؤسسات التعليم العالي</a:t>
            </a:r>
            <a:endParaRPr lang="en-US" sz="2800" dirty="0" smtClean="0">
              <a:cs typeface="AF_Najed" pitchFamily="2" charset="-78"/>
            </a:endParaRPr>
          </a:p>
          <a:p>
            <a:pPr lvl="0" algn="r" rtl="1">
              <a:buFont typeface="Wingdings" pitchFamily="2" charset="2"/>
              <a:buChar char="v"/>
            </a:pPr>
            <a:r>
              <a:rPr lang="ar-OM" sz="2800" dirty="0" smtClean="0">
                <a:cs typeface="AF_Najed" pitchFamily="2" charset="-78"/>
              </a:rPr>
              <a:t>المرافق </a:t>
            </a:r>
            <a:r>
              <a:rPr lang="ar-OM" sz="2800" dirty="0" err="1" smtClean="0">
                <a:cs typeface="AF_Najed" pitchFamily="2" charset="-78"/>
              </a:rPr>
              <a:t>والبنى</a:t>
            </a:r>
            <a:r>
              <a:rPr lang="ar-OM" sz="2800" dirty="0" smtClean="0">
                <a:cs typeface="AF_Najed" pitchFamily="2" charset="-78"/>
              </a:rPr>
              <a:t> الأساسية</a:t>
            </a:r>
            <a:endParaRPr lang="en-US" sz="2800" dirty="0" smtClean="0">
              <a:cs typeface="AF_Najed" pitchFamily="2" charset="-78"/>
            </a:endParaRPr>
          </a:p>
          <a:p>
            <a:pPr lvl="0" algn="r" rtl="1">
              <a:buFont typeface="Wingdings" pitchFamily="2" charset="2"/>
              <a:buChar char="v"/>
            </a:pPr>
            <a:r>
              <a:rPr lang="ar-OM" sz="2800" dirty="0" smtClean="0">
                <a:cs typeface="AF_Najed" pitchFamily="2" charset="-78"/>
              </a:rPr>
              <a:t>قانون التعليم </a:t>
            </a:r>
            <a:endParaRPr lang="en-US" sz="2800" dirty="0" smtClean="0">
              <a:cs typeface="AF_Najed" pitchFamily="2" charset="-78"/>
            </a:endParaRPr>
          </a:p>
          <a:p>
            <a:pPr algn="ctr" rtl="1">
              <a:buNone/>
            </a:pPr>
            <a:endParaRPr lang="ar-OM" dirty="0" smtClean="0"/>
          </a:p>
          <a:p>
            <a:pPr algn="ctr" rtl="1">
              <a:buNone/>
            </a:pPr>
            <a:endParaRPr lang="en-US" dirty="0"/>
          </a:p>
        </p:txBody>
      </p:sp>
      <p:sp>
        <p:nvSpPr>
          <p:cNvPr id="2" name="Slide Number Placeholder 1"/>
          <p:cNvSpPr>
            <a:spLocks noGrp="1"/>
          </p:cNvSpPr>
          <p:nvPr>
            <p:ph type="sldNum" sz="quarter" idx="12"/>
          </p:nvPr>
        </p:nvSpPr>
        <p:spPr/>
        <p:txBody>
          <a:bodyPr/>
          <a:lstStyle/>
          <a:p>
            <a:fld id="{4D3164A0-C88A-4960-B19E-715EAF705005}" type="slidenum">
              <a:rPr lang="en-US" smtClean="0"/>
              <a:pPr/>
              <a:t>10</a:t>
            </a:fld>
            <a:endParaRPr lang="en-US"/>
          </a:p>
        </p:txBody>
      </p:sp>
    </p:spTree>
    <p:extLst>
      <p:ext uri="{BB962C8B-B14F-4D97-AF65-F5344CB8AC3E}">
        <p14:creationId xmlns:p14="http://schemas.microsoft.com/office/powerpoint/2010/main" val="136195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9"/>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9"/>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9"/>
                                          </p:stCondLst>
                                        </p:cTn>
                                        <p:tgtEl>
                                          <p:spTgt spid="4">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9"/>
                                          </p:stCondLst>
                                        </p:cTn>
                                        <p:tgtEl>
                                          <p:spTgt spid="4">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9"/>
                                          </p:stCondLst>
                                        </p:cTn>
                                        <p:tgtEl>
                                          <p:spTgt spid="4">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9"/>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7"/>
          <p:cNvSpPr>
            <a:spLocks noChangeArrowheads="1"/>
          </p:cNvSpPr>
          <p:nvPr/>
        </p:nvSpPr>
        <p:spPr bwMode="auto">
          <a:xfrm>
            <a:off x="2626717" y="986977"/>
            <a:ext cx="3457575" cy="520700"/>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SA" altLang="en-US" sz="2000" b="1">
                <a:solidFill>
                  <a:srgbClr val="0000FF"/>
                </a:solidFill>
                <a:latin typeface="Times New Roman" panose="02020603050405020304" pitchFamily="18" charset="0"/>
                <a:cs typeface="Times New Roman" panose="02020603050405020304" pitchFamily="18" charset="0"/>
              </a:rPr>
              <a:t>الجهة التخطيطية</a:t>
            </a:r>
            <a:r>
              <a:rPr lang="ar-OM" altLang="en-US" sz="2000" b="1">
                <a:solidFill>
                  <a:srgbClr val="0000FF"/>
                </a:solidFill>
                <a:latin typeface="Times New Roman" panose="02020603050405020304" pitchFamily="18" charset="0"/>
                <a:cs typeface="Times New Roman" panose="02020603050405020304" pitchFamily="18" charset="0"/>
              </a:rPr>
              <a:t> مجلس التعليم</a:t>
            </a:r>
            <a:endParaRPr lang="en-US" altLang="en-US" sz="2000" b="1">
              <a:solidFill>
                <a:srgbClr val="0000FF"/>
              </a:solidFill>
              <a:latin typeface="Times New Roman" panose="02020603050405020304" pitchFamily="18" charset="0"/>
              <a:cs typeface="Times New Roman" panose="02020603050405020304" pitchFamily="18" charset="0"/>
            </a:endParaRPr>
          </a:p>
        </p:txBody>
      </p:sp>
      <p:sp>
        <p:nvSpPr>
          <p:cNvPr id="6" name="Rectangle 87"/>
          <p:cNvSpPr>
            <a:spLocks noChangeArrowheads="1"/>
          </p:cNvSpPr>
          <p:nvPr/>
        </p:nvSpPr>
        <p:spPr bwMode="auto">
          <a:xfrm>
            <a:off x="2635301" y="2023525"/>
            <a:ext cx="3457575" cy="520700"/>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OM" altLang="en-US" sz="2000" b="1" dirty="0" smtClean="0">
                <a:solidFill>
                  <a:srgbClr val="0000FF"/>
                </a:solidFill>
                <a:latin typeface="Times New Roman" panose="02020603050405020304" pitchFamily="18" charset="0"/>
                <a:cs typeface="Times New Roman" panose="02020603050405020304" pitchFamily="18" charset="0"/>
              </a:rPr>
              <a:t>جهتي الاشراف على التعليم</a:t>
            </a:r>
            <a:endParaRPr lang="en-US" altLang="en-US" sz="2000" b="1" dirty="0">
              <a:solidFill>
                <a:srgbClr val="0000FF"/>
              </a:solidFill>
              <a:latin typeface="Times New Roman" panose="02020603050405020304" pitchFamily="18" charset="0"/>
              <a:cs typeface="Times New Roman" panose="02020603050405020304" pitchFamily="18" charset="0"/>
            </a:endParaRPr>
          </a:p>
        </p:txBody>
      </p:sp>
      <p:sp>
        <p:nvSpPr>
          <p:cNvPr id="7" name="Rectangle 87"/>
          <p:cNvSpPr>
            <a:spLocks noChangeArrowheads="1"/>
          </p:cNvSpPr>
          <p:nvPr/>
        </p:nvSpPr>
        <p:spPr bwMode="auto">
          <a:xfrm>
            <a:off x="5496082" y="2744706"/>
            <a:ext cx="2848482" cy="478885"/>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OM" altLang="en-US" sz="2000" b="1" dirty="0" smtClean="0">
                <a:solidFill>
                  <a:srgbClr val="0000FF"/>
                </a:solidFill>
                <a:latin typeface="Times New Roman" panose="02020603050405020304" pitchFamily="18" charset="0"/>
                <a:cs typeface="Times New Roman" panose="02020603050405020304" pitchFamily="18" charset="0"/>
              </a:rPr>
              <a:t>وزارة التربية والتعليم</a:t>
            </a:r>
            <a:endParaRPr lang="en-US" altLang="en-US" sz="2000" b="1" dirty="0">
              <a:solidFill>
                <a:srgbClr val="0000FF"/>
              </a:solidFill>
              <a:latin typeface="Times New Roman" panose="02020603050405020304" pitchFamily="18" charset="0"/>
              <a:cs typeface="Times New Roman" panose="02020603050405020304" pitchFamily="18" charset="0"/>
            </a:endParaRPr>
          </a:p>
        </p:txBody>
      </p:sp>
      <p:sp>
        <p:nvSpPr>
          <p:cNvPr id="10" name="Rectangle 87"/>
          <p:cNvSpPr>
            <a:spLocks noChangeArrowheads="1"/>
          </p:cNvSpPr>
          <p:nvPr/>
        </p:nvSpPr>
        <p:spPr bwMode="auto">
          <a:xfrm>
            <a:off x="711229" y="2744706"/>
            <a:ext cx="2706436" cy="520700"/>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OM" altLang="en-US" sz="2000" b="1" dirty="0" smtClean="0">
                <a:solidFill>
                  <a:srgbClr val="0000FF"/>
                </a:solidFill>
                <a:latin typeface="Times New Roman" panose="02020603050405020304" pitchFamily="18" charset="0"/>
                <a:cs typeface="Times New Roman" panose="02020603050405020304" pitchFamily="18" charset="0"/>
              </a:rPr>
              <a:t>وزارة التعليم العالي</a:t>
            </a:r>
            <a:endParaRPr lang="en-US" altLang="en-US" sz="2000" b="1" dirty="0">
              <a:solidFill>
                <a:srgbClr val="0000FF"/>
              </a:solidFill>
              <a:latin typeface="Times New Roman" panose="02020603050405020304" pitchFamily="18" charset="0"/>
              <a:cs typeface="Times New Roman" panose="02020603050405020304" pitchFamily="18" charset="0"/>
            </a:endParaRPr>
          </a:p>
        </p:txBody>
      </p:sp>
      <p:sp>
        <p:nvSpPr>
          <p:cNvPr id="11" name="Rectangle 50"/>
          <p:cNvSpPr>
            <a:spLocks noChangeArrowheads="1"/>
          </p:cNvSpPr>
          <p:nvPr/>
        </p:nvSpPr>
        <p:spPr bwMode="auto">
          <a:xfrm>
            <a:off x="2635301" y="4356734"/>
            <a:ext cx="3600400" cy="571500"/>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SA" altLang="en-US" sz="2000" b="1" dirty="0">
                <a:solidFill>
                  <a:srgbClr val="0000FF"/>
                </a:solidFill>
              </a:rPr>
              <a:t>الجهات التنفيذية</a:t>
            </a:r>
          </a:p>
          <a:p>
            <a:pPr algn="ctr" rtl="0"/>
            <a:r>
              <a:rPr lang="ar-OM" altLang="en-US" sz="2000" b="1" dirty="0" smtClean="0">
                <a:solidFill>
                  <a:srgbClr val="0000FF"/>
                </a:solidFill>
              </a:rPr>
              <a:t>(مدارس + معاهد + كليات + جامعات)</a:t>
            </a:r>
            <a:endParaRPr lang="en-US" altLang="en-US" sz="2000" b="1" dirty="0">
              <a:solidFill>
                <a:srgbClr val="0000FF"/>
              </a:solidFill>
            </a:endParaRPr>
          </a:p>
        </p:txBody>
      </p:sp>
      <p:sp>
        <p:nvSpPr>
          <p:cNvPr id="12" name="Rectangle 51"/>
          <p:cNvSpPr>
            <a:spLocks noChangeArrowheads="1"/>
          </p:cNvSpPr>
          <p:nvPr/>
        </p:nvSpPr>
        <p:spPr bwMode="auto">
          <a:xfrm>
            <a:off x="7415213" y="5373689"/>
            <a:ext cx="1549400" cy="431800"/>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ar-SA" altLang="en-US" b="1">
                <a:solidFill>
                  <a:srgbClr val="0000FF"/>
                </a:solidFill>
              </a:rPr>
              <a:t>بناء</a:t>
            </a:r>
            <a:r>
              <a:rPr lang="ar-OM" altLang="en-US" b="1">
                <a:solidFill>
                  <a:srgbClr val="0000FF"/>
                </a:solidFill>
              </a:rPr>
              <a:t> القدرات</a:t>
            </a:r>
            <a:endParaRPr lang="en-US" altLang="en-US" b="1">
              <a:solidFill>
                <a:srgbClr val="0000FF"/>
              </a:solidFill>
            </a:endParaRPr>
          </a:p>
        </p:txBody>
      </p:sp>
      <p:sp>
        <p:nvSpPr>
          <p:cNvPr id="13" name="Rectangle 52"/>
          <p:cNvSpPr>
            <a:spLocks noChangeArrowheads="1"/>
          </p:cNvSpPr>
          <p:nvPr/>
        </p:nvSpPr>
        <p:spPr bwMode="auto">
          <a:xfrm>
            <a:off x="5233492" y="5418653"/>
            <a:ext cx="1944688" cy="428625"/>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SA" altLang="en-US" sz="1600" b="1" dirty="0">
                <a:solidFill>
                  <a:srgbClr val="0000FF"/>
                </a:solidFill>
                <a:latin typeface="Times New Roman" panose="02020603050405020304" pitchFamily="18" charset="0"/>
                <a:cs typeface="Times New Roman" panose="02020603050405020304" pitchFamily="18" charset="0"/>
              </a:rPr>
              <a:t>تطوير المرافق</a:t>
            </a:r>
            <a:r>
              <a:rPr lang="ar-OM" altLang="en-US" sz="1600" b="1" dirty="0">
                <a:solidFill>
                  <a:srgbClr val="0000FF"/>
                </a:solidFill>
                <a:latin typeface="Times New Roman" panose="02020603050405020304" pitchFamily="18" charset="0"/>
                <a:cs typeface="Times New Roman" panose="02020603050405020304" pitchFamily="18" charset="0"/>
              </a:rPr>
              <a:t> والبنى التحتية</a:t>
            </a:r>
            <a:endParaRPr lang="en-US" altLang="en-US" sz="1600" b="1" dirty="0">
              <a:solidFill>
                <a:srgbClr val="0000FF"/>
              </a:solidFill>
              <a:latin typeface="Times New Roman" panose="02020603050405020304" pitchFamily="18" charset="0"/>
              <a:cs typeface="Times New Roman" panose="02020603050405020304" pitchFamily="18" charset="0"/>
            </a:endParaRPr>
          </a:p>
        </p:txBody>
      </p:sp>
      <p:sp>
        <p:nvSpPr>
          <p:cNvPr id="14" name="Rectangle 53"/>
          <p:cNvSpPr>
            <a:spLocks noChangeArrowheads="1"/>
          </p:cNvSpPr>
          <p:nvPr/>
        </p:nvSpPr>
        <p:spPr bwMode="auto">
          <a:xfrm>
            <a:off x="3492500" y="5376863"/>
            <a:ext cx="1524000" cy="428625"/>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SA" altLang="en-US" b="1" dirty="0">
                <a:solidFill>
                  <a:srgbClr val="0000FF"/>
                </a:solidFill>
                <a:latin typeface="Times New Roman" panose="02020603050405020304" pitchFamily="18" charset="0"/>
                <a:cs typeface="Times New Roman" panose="02020603050405020304" pitchFamily="18" charset="0"/>
              </a:rPr>
              <a:t>بناء نظام</a:t>
            </a:r>
            <a:r>
              <a:rPr lang="ar-OM" altLang="en-US" b="1" dirty="0">
                <a:solidFill>
                  <a:srgbClr val="0000FF"/>
                </a:solidFill>
                <a:latin typeface="Times New Roman" panose="02020603050405020304" pitchFamily="18" charset="0"/>
                <a:cs typeface="Times New Roman" panose="02020603050405020304" pitchFamily="18" charset="0"/>
              </a:rPr>
              <a:t> للمعلومات</a:t>
            </a: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5" name="Rectangle 54"/>
          <p:cNvSpPr>
            <a:spLocks noChangeArrowheads="1"/>
          </p:cNvSpPr>
          <p:nvPr/>
        </p:nvSpPr>
        <p:spPr bwMode="auto">
          <a:xfrm>
            <a:off x="1835150" y="5373689"/>
            <a:ext cx="1390650" cy="431799"/>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SA" altLang="en-US" b="1" dirty="0">
                <a:solidFill>
                  <a:srgbClr val="0000FF"/>
                </a:solidFill>
                <a:latin typeface="Times New Roman" panose="02020603050405020304" pitchFamily="18" charset="0"/>
                <a:cs typeface="Times New Roman" panose="02020603050405020304" pitchFamily="18" charset="0"/>
              </a:rPr>
              <a:t>منح </a:t>
            </a:r>
            <a:r>
              <a:rPr lang="ar-OM" altLang="en-US" b="1" dirty="0">
                <a:solidFill>
                  <a:srgbClr val="0000FF"/>
                </a:solidFill>
                <a:latin typeface="Times New Roman" panose="02020603050405020304" pitchFamily="18" charset="0"/>
                <a:cs typeface="Times New Roman" panose="02020603050405020304" pitchFamily="18" charset="0"/>
              </a:rPr>
              <a:t>الصلاحيات</a:t>
            </a: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6" name="Rectangle 55"/>
          <p:cNvSpPr>
            <a:spLocks noChangeArrowheads="1"/>
          </p:cNvSpPr>
          <p:nvPr/>
        </p:nvSpPr>
        <p:spPr bwMode="auto">
          <a:xfrm>
            <a:off x="269699" y="5373718"/>
            <a:ext cx="1425575" cy="431800"/>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SA" altLang="en-US" b="1" dirty="0">
                <a:solidFill>
                  <a:srgbClr val="0000FF"/>
                </a:solidFill>
                <a:latin typeface="Times New Roman" panose="02020603050405020304" pitchFamily="18" charset="0"/>
                <a:cs typeface="Times New Roman" panose="02020603050405020304" pitchFamily="18" charset="0"/>
              </a:rPr>
              <a:t>المساءلة</a:t>
            </a:r>
            <a:r>
              <a:rPr lang="ar-OM" altLang="en-US" b="1" dirty="0">
                <a:solidFill>
                  <a:srgbClr val="0000FF"/>
                </a:solidFill>
                <a:latin typeface="Times New Roman" panose="02020603050405020304" pitchFamily="18" charset="0"/>
                <a:cs typeface="Times New Roman" panose="02020603050405020304" pitchFamily="18" charset="0"/>
              </a:rPr>
              <a:t> والشفافية</a:t>
            </a:r>
            <a:endParaRPr lang="en-US" altLang="en-US" b="1" dirty="0">
              <a:solidFill>
                <a:srgbClr val="0000FF"/>
              </a:solidFill>
              <a:latin typeface="Times New Roman" panose="02020603050405020304" pitchFamily="18" charset="0"/>
              <a:cs typeface="Times New Roman" panose="02020603050405020304" pitchFamily="18" charset="0"/>
            </a:endParaRPr>
          </a:p>
        </p:txBody>
      </p:sp>
      <p:sp>
        <p:nvSpPr>
          <p:cNvPr id="17" name="Rectangle 56"/>
          <p:cNvSpPr>
            <a:spLocks noChangeArrowheads="1"/>
          </p:cNvSpPr>
          <p:nvPr/>
        </p:nvSpPr>
        <p:spPr bwMode="auto">
          <a:xfrm>
            <a:off x="2895600" y="6221413"/>
            <a:ext cx="3352800" cy="520700"/>
          </a:xfrm>
          <a:prstGeom prst="rect">
            <a:avLst/>
          </a:prstGeom>
          <a:solidFill>
            <a:schemeClr val="accent1">
              <a:lumMod val="60000"/>
              <a:lumOff val="4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SA" altLang="en-US" sz="2000" b="1">
                <a:solidFill>
                  <a:srgbClr val="0000FF"/>
                </a:solidFill>
                <a:latin typeface="Times New Roman" panose="02020603050405020304" pitchFamily="18" charset="0"/>
                <a:cs typeface="Times New Roman" panose="02020603050405020304" pitchFamily="18" charset="0"/>
              </a:rPr>
              <a:t>التقويم والمتابعة</a:t>
            </a:r>
            <a:endParaRPr lang="en-US" altLang="en-US" sz="2000" b="1">
              <a:solidFill>
                <a:srgbClr val="0000FF"/>
              </a:solidFill>
              <a:latin typeface="Times New Roman" panose="02020603050405020304" pitchFamily="18" charset="0"/>
              <a:cs typeface="Times New Roman" panose="02020603050405020304" pitchFamily="18" charset="0"/>
            </a:endParaRPr>
          </a:p>
        </p:txBody>
      </p:sp>
      <p:cxnSp>
        <p:nvCxnSpPr>
          <p:cNvPr id="21" name="Straight Arrow Connector 20"/>
          <p:cNvCxnSpPr/>
          <p:nvPr/>
        </p:nvCxnSpPr>
        <p:spPr>
          <a:xfrm flipH="1">
            <a:off x="6192044" y="6481763"/>
            <a:ext cx="28956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a:off x="4443215" y="2544225"/>
            <a:ext cx="0" cy="50333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8" name="Straight Arrow Connector 27"/>
          <p:cNvCxnSpPr/>
          <p:nvPr/>
        </p:nvCxnSpPr>
        <p:spPr>
          <a:xfrm>
            <a:off x="3455170" y="3026743"/>
            <a:ext cx="1898001" cy="14567"/>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cxnSp>
        <p:nvCxnSpPr>
          <p:cNvPr id="41" name="Straight Connector 40"/>
          <p:cNvCxnSpPr/>
          <p:nvPr/>
        </p:nvCxnSpPr>
        <p:spPr>
          <a:xfrm flipH="1">
            <a:off x="7162114" y="3265406"/>
            <a:ext cx="40202" cy="1377078"/>
          </a:xfrm>
          <a:prstGeom prst="line">
            <a:avLst/>
          </a:prstGeom>
        </p:spPr>
        <p:style>
          <a:lnRef idx="3">
            <a:schemeClr val="dk1"/>
          </a:lnRef>
          <a:fillRef idx="0">
            <a:schemeClr val="dk1"/>
          </a:fillRef>
          <a:effectRef idx="2">
            <a:schemeClr val="dk1"/>
          </a:effectRef>
          <a:fontRef idx="minor">
            <a:schemeClr val="tx1"/>
          </a:fontRef>
        </p:style>
      </p:cxnSp>
      <p:cxnSp>
        <p:nvCxnSpPr>
          <p:cNvPr id="45" name="Straight Arrow Connector 44"/>
          <p:cNvCxnSpPr/>
          <p:nvPr/>
        </p:nvCxnSpPr>
        <p:spPr>
          <a:xfrm flipH="1">
            <a:off x="6273085" y="4642484"/>
            <a:ext cx="84400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51" name="Straight Arrow Connector 50"/>
          <p:cNvCxnSpPr/>
          <p:nvPr/>
        </p:nvCxnSpPr>
        <p:spPr>
          <a:xfrm>
            <a:off x="4422923" y="1507677"/>
            <a:ext cx="0" cy="47497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2" name="Straight Connector 61"/>
          <p:cNvCxnSpPr/>
          <p:nvPr/>
        </p:nvCxnSpPr>
        <p:spPr>
          <a:xfrm>
            <a:off x="1835150" y="3265406"/>
            <a:ext cx="0" cy="1377078"/>
          </a:xfrm>
          <a:prstGeom prst="line">
            <a:avLst/>
          </a:prstGeom>
        </p:spPr>
        <p:style>
          <a:lnRef idx="3">
            <a:schemeClr val="dk1"/>
          </a:lnRef>
          <a:fillRef idx="0">
            <a:schemeClr val="dk1"/>
          </a:fillRef>
          <a:effectRef idx="2">
            <a:schemeClr val="dk1"/>
          </a:effectRef>
          <a:fontRef idx="minor">
            <a:schemeClr val="tx1"/>
          </a:fontRef>
        </p:style>
      </p:cxnSp>
      <p:cxnSp>
        <p:nvCxnSpPr>
          <p:cNvPr id="63" name="Straight Arrow Connector 62"/>
          <p:cNvCxnSpPr/>
          <p:nvPr/>
        </p:nvCxnSpPr>
        <p:spPr>
          <a:xfrm>
            <a:off x="1835150" y="4642484"/>
            <a:ext cx="79156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7" name="Straight Arrow Connector 66"/>
          <p:cNvCxnSpPr>
            <a:endCxn id="17" idx="1"/>
          </p:cNvCxnSpPr>
          <p:nvPr/>
        </p:nvCxnSpPr>
        <p:spPr>
          <a:xfrm>
            <a:off x="115217" y="6470492"/>
            <a:ext cx="2780383" cy="1127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76" name="Straight Connector 75"/>
          <p:cNvCxnSpPr/>
          <p:nvPr/>
        </p:nvCxnSpPr>
        <p:spPr>
          <a:xfrm flipH="1">
            <a:off x="9052596" y="2960398"/>
            <a:ext cx="17490" cy="3510094"/>
          </a:xfrm>
          <a:prstGeom prst="line">
            <a:avLst/>
          </a:prstGeom>
        </p:spPr>
        <p:style>
          <a:lnRef idx="3">
            <a:schemeClr val="dk1"/>
          </a:lnRef>
          <a:fillRef idx="0">
            <a:schemeClr val="dk1"/>
          </a:fillRef>
          <a:effectRef idx="2">
            <a:schemeClr val="dk1"/>
          </a:effectRef>
          <a:fontRef idx="minor">
            <a:schemeClr val="tx1"/>
          </a:fontRef>
        </p:style>
      </p:cxnSp>
      <p:cxnSp>
        <p:nvCxnSpPr>
          <p:cNvPr id="79" name="Straight Connector 78"/>
          <p:cNvCxnSpPr/>
          <p:nvPr/>
        </p:nvCxnSpPr>
        <p:spPr>
          <a:xfrm>
            <a:off x="130634" y="2960398"/>
            <a:ext cx="0" cy="3521365"/>
          </a:xfrm>
          <a:prstGeom prst="line">
            <a:avLst/>
          </a:prstGeom>
        </p:spPr>
        <p:style>
          <a:lnRef idx="3">
            <a:schemeClr val="dk1"/>
          </a:lnRef>
          <a:fillRef idx="0">
            <a:schemeClr val="dk1"/>
          </a:fillRef>
          <a:effectRef idx="2">
            <a:schemeClr val="dk1"/>
          </a:effectRef>
          <a:fontRef idx="minor">
            <a:schemeClr val="tx1"/>
          </a:fontRef>
        </p:style>
      </p:cxnSp>
      <p:cxnSp>
        <p:nvCxnSpPr>
          <p:cNvPr id="84" name="Straight Arrow Connector 83"/>
          <p:cNvCxnSpPr/>
          <p:nvPr/>
        </p:nvCxnSpPr>
        <p:spPr>
          <a:xfrm flipV="1">
            <a:off x="130634" y="2971669"/>
            <a:ext cx="660118" cy="1127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86" name="Straight Arrow Connector 85"/>
          <p:cNvCxnSpPr/>
          <p:nvPr/>
        </p:nvCxnSpPr>
        <p:spPr>
          <a:xfrm flipH="1">
            <a:off x="8344564" y="2960398"/>
            <a:ext cx="723448" cy="1127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90" name="Straight Arrow Connector 89"/>
          <p:cNvCxnSpPr>
            <a:stCxn id="13" idx="1"/>
          </p:cNvCxnSpPr>
          <p:nvPr/>
        </p:nvCxnSpPr>
        <p:spPr>
          <a:xfrm flipH="1">
            <a:off x="4992343" y="5632966"/>
            <a:ext cx="241149" cy="1811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96" name="Straight Arrow Connector 95"/>
          <p:cNvCxnSpPr/>
          <p:nvPr/>
        </p:nvCxnSpPr>
        <p:spPr>
          <a:xfrm flipH="1">
            <a:off x="7162113" y="5674192"/>
            <a:ext cx="255376" cy="2040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0" name="Straight Arrow Connector 99"/>
          <p:cNvCxnSpPr/>
          <p:nvPr/>
        </p:nvCxnSpPr>
        <p:spPr>
          <a:xfrm flipH="1">
            <a:off x="3213572" y="5651080"/>
            <a:ext cx="2789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1" name="Straight Arrow Connector 100"/>
          <p:cNvCxnSpPr/>
          <p:nvPr/>
        </p:nvCxnSpPr>
        <p:spPr>
          <a:xfrm flipH="1">
            <a:off x="1627188" y="5634357"/>
            <a:ext cx="207962"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5" name="Straight Connector 104"/>
          <p:cNvCxnSpPr/>
          <p:nvPr/>
        </p:nvCxnSpPr>
        <p:spPr>
          <a:xfrm>
            <a:off x="817562" y="5034758"/>
            <a:ext cx="7275513" cy="11271"/>
          </a:xfrm>
          <a:prstGeom prst="line">
            <a:avLst/>
          </a:prstGeom>
        </p:spPr>
        <p:style>
          <a:lnRef idx="3">
            <a:schemeClr val="dk1"/>
          </a:lnRef>
          <a:fillRef idx="0">
            <a:schemeClr val="dk1"/>
          </a:fillRef>
          <a:effectRef idx="2">
            <a:schemeClr val="dk1"/>
          </a:effectRef>
          <a:fontRef idx="minor">
            <a:schemeClr val="tx1"/>
          </a:fontRef>
        </p:style>
      </p:cxnSp>
      <p:cxnSp>
        <p:nvCxnSpPr>
          <p:cNvPr id="106" name="Straight Connector 105"/>
          <p:cNvCxnSpPr/>
          <p:nvPr/>
        </p:nvCxnSpPr>
        <p:spPr>
          <a:xfrm flipV="1">
            <a:off x="729241" y="6021681"/>
            <a:ext cx="7462662" cy="23596"/>
          </a:xfrm>
          <a:prstGeom prst="line">
            <a:avLst/>
          </a:prstGeom>
        </p:spPr>
        <p:style>
          <a:lnRef idx="3">
            <a:schemeClr val="dk1"/>
          </a:lnRef>
          <a:fillRef idx="0">
            <a:schemeClr val="dk1"/>
          </a:fillRef>
          <a:effectRef idx="2">
            <a:schemeClr val="dk1"/>
          </a:effectRef>
          <a:fontRef idx="minor">
            <a:schemeClr val="tx1"/>
          </a:fontRef>
        </p:style>
      </p:cxnSp>
      <p:cxnSp>
        <p:nvCxnSpPr>
          <p:cNvPr id="108" name="Straight Connector 107"/>
          <p:cNvCxnSpPr/>
          <p:nvPr/>
        </p:nvCxnSpPr>
        <p:spPr>
          <a:xfrm>
            <a:off x="8093075" y="5034758"/>
            <a:ext cx="0" cy="252891"/>
          </a:xfrm>
          <a:prstGeom prst="line">
            <a:avLst/>
          </a:prstGeom>
        </p:spPr>
        <p:style>
          <a:lnRef idx="3">
            <a:schemeClr val="dk1"/>
          </a:lnRef>
          <a:fillRef idx="0">
            <a:schemeClr val="dk1"/>
          </a:fillRef>
          <a:effectRef idx="2">
            <a:schemeClr val="dk1"/>
          </a:effectRef>
          <a:fontRef idx="minor">
            <a:schemeClr val="tx1"/>
          </a:fontRef>
        </p:style>
      </p:cxnSp>
      <p:cxnSp>
        <p:nvCxnSpPr>
          <p:cNvPr id="110" name="Straight Connector 109"/>
          <p:cNvCxnSpPr/>
          <p:nvPr/>
        </p:nvCxnSpPr>
        <p:spPr>
          <a:xfrm>
            <a:off x="6084292" y="5075873"/>
            <a:ext cx="0" cy="211776"/>
          </a:xfrm>
          <a:prstGeom prst="line">
            <a:avLst/>
          </a:prstGeom>
        </p:spPr>
        <p:style>
          <a:lnRef idx="3">
            <a:schemeClr val="dk1"/>
          </a:lnRef>
          <a:fillRef idx="0">
            <a:schemeClr val="dk1"/>
          </a:fillRef>
          <a:effectRef idx="2">
            <a:schemeClr val="dk1"/>
          </a:effectRef>
          <a:fontRef idx="minor">
            <a:schemeClr val="tx1"/>
          </a:fontRef>
        </p:style>
      </p:cxnSp>
      <p:cxnSp>
        <p:nvCxnSpPr>
          <p:cNvPr id="113" name="Straight Connector 112"/>
          <p:cNvCxnSpPr>
            <a:endCxn id="14" idx="0"/>
          </p:cNvCxnSpPr>
          <p:nvPr/>
        </p:nvCxnSpPr>
        <p:spPr>
          <a:xfrm flipH="1">
            <a:off x="4254500" y="5046029"/>
            <a:ext cx="1" cy="330834"/>
          </a:xfrm>
          <a:prstGeom prst="line">
            <a:avLst/>
          </a:prstGeom>
        </p:spPr>
        <p:style>
          <a:lnRef idx="3">
            <a:schemeClr val="dk1"/>
          </a:lnRef>
          <a:fillRef idx="0">
            <a:schemeClr val="dk1"/>
          </a:fillRef>
          <a:effectRef idx="2">
            <a:schemeClr val="dk1"/>
          </a:effectRef>
          <a:fontRef idx="minor">
            <a:schemeClr val="tx1"/>
          </a:fontRef>
        </p:style>
      </p:cxnSp>
      <p:cxnSp>
        <p:nvCxnSpPr>
          <p:cNvPr id="116" name="Straight Connector 115"/>
          <p:cNvCxnSpPr>
            <a:endCxn id="15" idx="0"/>
          </p:cNvCxnSpPr>
          <p:nvPr/>
        </p:nvCxnSpPr>
        <p:spPr>
          <a:xfrm>
            <a:off x="2511779" y="5055235"/>
            <a:ext cx="18696" cy="318454"/>
          </a:xfrm>
          <a:prstGeom prst="line">
            <a:avLst/>
          </a:prstGeom>
        </p:spPr>
        <p:style>
          <a:lnRef idx="3">
            <a:schemeClr val="dk1"/>
          </a:lnRef>
          <a:fillRef idx="0">
            <a:schemeClr val="dk1"/>
          </a:fillRef>
          <a:effectRef idx="2">
            <a:schemeClr val="dk1"/>
          </a:effectRef>
          <a:fontRef idx="minor">
            <a:schemeClr val="tx1"/>
          </a:fontRef>
        </p:style>
      </p:cxnSp>
      <p:cxnSp>
        <p:nvCxnSpPr>
          <p:cNvPr id="123" name="Straight Connector 122"/>
          <p:cNvCxnSpPr/>
          <p:nvPr/>
        </p:nvCxnSpPr>
        <p:spPr>
          <a:xfrm>
            <a:off x="806450" y="5034758"/>
            <a:ext cx="0" cy="338931"/>
          </a:xfrm>
          <a:prstGeom prst="line">
            <a:avLst/>
          </a:prstGeom>
        </p:spPr>
        <p:style>
          <a:lnRef idx="3">
            <a:schemeClr val="dk1"/>
          </a:lnRef>
          <a:fillRef idx="0">
            <a:schemeClr val="dk1"/>
          </a:fillRef>
          <a:effectRef idx="2">
            <a:schemeClr val="dk1"/>
          </a:effectRef>
          <a:fontRef idx="minor">
            <a:schemeClr val="tx1"/>
          </a:fontRef>
        </p:style>
      </p:cxnSp>
      <p:cxnSp>
        <p:nvCxnSpPr>
          <p:cNvPr id="128" name="Straight Arrow Connector 127"/>
          <p:cNvCxnSpPr>
            <a:stCxn id="12" idx="2"/>
          </p:cNvCxnSpPr>
          <p:nvPr/>
        </p:nvCxnSpPr>
        <p:spPr>
          <a:xfrm flipH="1">
            <a:off x="8177212" y="5805489"/>
            <a:ext cx="12701" cy="21579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37" name="Straight Arrow Connector 136"/>
          <p:cNvCxnSpPr/>
          <p:nvPr/>
        </p:nvCxnSpPr>
        <p:spPr>
          <a:xfrm flipH="1">
            <a:off x="6155529" y="5810519"/>
            <a:ext cx="12701" cy="21579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38" name="Straight Arrow Connector 137"/>
          <p:cNvCxnSpPr/>
          <p:nvPr/>
        </p:nvCxnSpPr>
        <p:spPr>
          <a:xfrm flipH="1">
            <a:off x="4241799" y="5815653"/>
            <a:ext cx="12701" cy="21579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0" name="Straight Arrow Connector 139"/>
          <p:cNvCxnSpPr>
            <a:stCxn id="15" idx="2"/>
          </p:cNvCxnSpPr>
          <p:nvPr/>
        </p:nvCxnSpPr>
        <p:spPr>
          <a:xfrm flipH="1">
            <a:off x="2511779" y="5805488"/>
            <a:ext cx="18696" cy="20452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6" name="Straight Arrow Connector 145"/>
          <p:cNvCxnSpPr/>
          <p:nvPr/>
        </p:nvCxnSpPr>
        <p:spPr>
          <a:xfrm>
            <a:off x="775335" y="5836763"/>
            <a:ext cx="0" cy="19971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5" name="Straight Arrow Connector 154"/>
          <p:cNvCxnSpPr/>
          <p:nvPr/>
        </p:nvCxnSpPr>
        <p:spPr>
          <a:xfrm>
            <a:off x="4254500" y="6044877"/>
            <a:ext cx="0" cy="192194"/>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6" name="Rectangle 50"/>
          <p:cNvSpPr>
            <a:spLocks noChangeArrowheads="1"/>
          </p:cNvSpPr>
          <p:nvPr/>
        </p:nvSpPr>
        <p:spPr bwMode="auto">
          <a:xfrm>
            <a:off x="2959072" y="3387586"/>
            <a:ext cx="2912175" cy="571500"/>
          </a:xfrm>
          <a:prstGeom prst="rect">
            <a:avLst/>
          </a:prstGeom>
          <a:solidFill>
            <a:srgbClr val="002060"/>
          </a:solidFill>
          <a:ln>
            <a:headEnd/>
            <a:tailEnd/>
          </a:ln>
        </p:spPr>
        <p:style>
          <a:lnRef idx="3">
            <a:schemeClr val="lt1"/>
          </a:lnRef>
          <a:fillRef idx="1">
            <a:schemeClr val="accent3"/>
          </a:fillRef>
          <a:effectRef idx="1">
            <a:schemeClr val="accent3"/>
          </a:effectRef>
          <a:fontRef idx="minor">
            <a:schemeClr val="lt1"/>
          </a:fontRef>
        </p:style>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a:r>
              <a:rPr lang="ar-SA" altLang="en-US" sz="2000" b="1" dirty="0" smtClean="0">
                <a:solidFill>
                  <a:schemeClr val="bg1"/>
                </a:solidFill>
              </a:rPr>
              <a:t>ال</a:t>
            </a:r>
            <a:r>
              <a:rPr lang="ar-OM" altLang="en-US" sz="2000" b="1" dirty="0" smtClean="0">
                <a:solidFill>
                  <a:schemeClr val="bg1"/>
                </a:solidFill>
              </a:rPr>
              <a:t>هيئة العمانية للاعتماد الأكاديمي</a:t>
            </a:r>
            <a:endParaRPr lang="en-US" altLang="en-US" sz="2000" b="1" dirty="0">
              <a:solidFill>
                <a:schemeClr val="bg1"/>
              </a:solidFill>
            </a:endParaRPr>
          </a:p>
        </p:txBody>
      </p:sp>
      <p:cxnSp>
        <p:nvCxnSpPr>
          <p:cNvPr id="40" name="Straight Arrow Connector 39"/>
          <p:cNvCxnSpPr/>
          <p:nvPr/>
        </p:nvCxnSpPr>
        <p:spPr>
          <a:xfrm flipH="1">
            <a:off x="3702421" y="2593856"/>
            <a:ext cx="18400" cy="81228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64" name="Straight Connector 63"/>
          <p:cNvCxnSpPr/>
          <p:nvPr/>
        </p:nvCxnSpPr>
        <p:spPr>
          <a:xfrm>
            <a:off x="3707904" y="1507677"/>
            <a:ext cx="0" cy="515848"/>
          </a:xfrm>
          <a:prstGeom prst="line">
            <a:avLst/>
          </a:prstGeom>
        </p:spPr>
        <p:style>
          <a:lnRef idx="3">
            <a:schemeClr val="accent2"/>
          </a:lnRef>
          <a:fillRef idx="0">
            <a:schemeClr val="accent2"/>
          </a:fillRef>
          <a:effectRef idx="2">
            <a:schemeClr val="accent2"/>
          </a:effectRef>
          <a:fontRef idx="minor">
            <a:schemeClr val="tx1"/>
          </a:fontRef>
        </p:style>
      </p:cxnSp>
      <p:cxnSp>
        <p:nvCxnSpPr>
          <p:cNvPr id="69" name="Straight Arrow Connector 68"/>
          <p:cNvCxnSpPr/>
          <p:nvPr/>
        </p:nvCxnSpPr>
        <p:spPr>
          <a:xfrm>
            <a:off x="5353171" y="3953945"/>
            <a:ext cx="0" cy="402789"/>
          </a:xfrm>
          <a:prstGeom prst="straightConnector1">
            <a:avLst/>
          </a:prstGeom>
          <a:ln>
            <a:prstDash val="sysDash"/>
            <a:tailEnd type="triangle"/>
          </a:ln>
        </p:spPr>
        <p:style>
          <a:lnRef idx="3">
            <a:schemeClr val="accent2"/>
          </a:lnRef>
          <a:fillRef idx="0">
            <a:schemeClr val="accent2"/>
          </a:fillRef>
          <a:effectRef idx="2">
            <a:schemeClr val="accent2"/>
          </a:effectRef>
          <a:fontRef idx="minor">
            <a:schemeClr val="tx1"/>
          </a:fontRef>
        </p:style>
      </p:cxnSp>
      <p:cxnSp>
        <p:nvCxnSpPr>
          <p:cNvPr id="91" name="Straight Arrow Connector 90"/>
          <p:cNvCxnSpPr/>
          <p:nvPr/>
        </p:nvCxnSpPr>
        <p:spPr>
          <a:xfrm>
            <a:off x="3455170" y="3953945"/>
            <a:ext cx="0" cy="402789"/>
          </a:xfrm>
          <a:prstGeom prst="straightConnector1">
            <a:avLst/>
          </a:prstGeom>
          <a:ln>
            <a:prstDash val="sysDash"/>
            <a:tailEnd type="triangle"/>
          </a:ln>
        </p:spPr>
        <p:style>
          <a:lnRef idx="3">
            <a:schemeClr val="accent2"/>
          </a:lnRef>
          <a:fillRef idx="0">
            <a:schemeClr val="accent2"/>
          </a:fillRef>
          <a:effectRef idx="2">
            <a:schemeClr val="accent2"/>
          </a:effectRef>
          <a:fontRef idx="minor">
            <a:schemeClr val="tx1"/>
          </a:fontRef>
        </p:style>
      </p:cxnSp>
      <p:sp>
        <p:nvSpPr>
          <p:cNvPr id="49" name="Title 2"/>
          <p:cNvSpPr>
            <a:spLocks noGrp="1"/>
          </p:cNvSpPr>
          <p:nvPr>
            <p:ph type="title"/>
          </p:nvPr>
        </p:nvSpPr>
        <p:spPr>
          <a:xfrm>
            <a:off x="395536" y="18640"/>
            <a:ext cx="8271776" cy="895148"/>
          </a:xfrm>
          <a:solidFill>
            <a:schemeClr val="tx2"/>
          </a:solidFill>
          <a:ln>
            <a:solidFill>
              <a:schemeClr val="tx2"/>
            </a:solidFill>
          </a:ln>
        </p:spPr>
        <p:style>
          <a:lnRef idx="0">
            <a:schemeClr val="accent3"/>
          </a:lnRef>
          <a:fillRef idx="3">
            <a:schemeClr val="accent3"/>
          </a:fillRef>
          <a:effectRef idx="3">
            <a:schemeClr val="accent3"/>
          </a:effectRef>
          <a:fontRef idx="minor">
            <a:schemeClr val="lt1"/>
          </a:fontRef>
        </p:style>
        <p:txBody>
          <a:bodyPr>
            <a:normAutofit/>
          </a:bodyPr>
          <a:lstStyle/>
          <a:p>
            <a:pPr algn="ctr" rtl="1"/>
            <a:r>
              <a:rPr lang="ar-OM" sz="3600" b="1" dirty="0" smtClean="0">
                <a:solidFill>
                  <a:schemeClr val="bg1"/>
                </a:solidFill>
                <a:cs typeface="AF_Najed" pitchFamily="2" charset="-78"/>
              </a:rPr>
              <a:t>إستراتيجية إدارة التعليم</a:t>
            </a:r>
            <a:endParaRPr lang="en-US" sz="3600" b="1" dirty="0">
              <a:solidFill>
                <a:schemeClr val="bg1"/>
              </a:solidFill>
              <a:cs typeface="AF_Najed" pitchFamily="2" charset="-78"/>
            </a:endParaRPr>
          </a:p>
        </p:txBody>
      </p:sp>
      <p:sp>
        <p:nvSpPr>
          <p:cNvPr id="2" name="Slide Number Placeholder 1"/>
          <p:cNvSpPr>
            <a:spLocks noGrp="1"/>
          </p:cNvSpPr>
          <p:nvPr>
            <p:ph type="sldNum" sz="quarter" idx="12"/>
          </p:nvPr>
        </p:nvSpPr>
        <p:spPr/>
        <p:txBody>
          <a:bodyPr/>
          <a:lstStyle/>
          <a:p>
            <a:fld id="{4D3164A0-C88A-4960-B19E-715EAF705005}" type="slidenum">
              <a:rPr lang="en-US" smtClean="0"/>
              <a:pPr/>
              <a:t>11</a:t>
            </a:fld>
            <a:endParaRPr lang="en-US"/>
          </a:p>
        </p:txBody>
      </p:sp>
    </p:spTree>
    <p:extLst>
      <p:ext uri="{BB962C8B-B14F-4D97-AF65-F5344CB8AC3E}">
        <p14:creationId xmlns:p14="http://schemas.microsoft.com/office/powerpoint/2010/main" val="83465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500"/>
                                        <p:tgtEl>
                                          <p:spTgt spid="5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500"/>
                                        <p:tgtEl>
                                          <p:spTgt spid="25"/>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par>
                                <p:cTn id="36" presetID="10" presetClass="entr" presetSubtype="0" fill="hold" nodeType="withEffect">
                                  <p:stCondLst>
                                    <p:cond delay="0"/>
                                  </p:stCondLst>
                                  <p:childTnLst>
                                    <p:set>
                                      <p:cBhvr>
                                        <p:cTn id="37" dur="1" fill="hold">
                                          <p:stCondLst>
                                            <p:cond delay="0"/>
                                          </p:stCondLst>
                                        </p:cTn>
                                        <p:tgtEl>
                                          <p:spTgt spid="45"/>
                                        </p:tgtEl>
                                        <p:attrNameLst>
                                          <p:attrName>style.visibility</p:attrName>
                                        </p:attrNameLst>
                                      </p:cBhvr>
                                      <p:to>
                                        <p:strVal val="visible"/>
                                      </p:to>
                                    </p:set>
                                    <p:animEffect transition="in" filter="fade">
                                      <p:cBhvr>
                                        <p:cTn id="38" dur="500"/>
                                        <p:tgtEl>
                                          <p:spTgt spid="45"/>
                                        </p:tgtEl>
                                      </p:cBhvr>
                                    </p:animEffect>
                                  </p:childTnLst>
                                </p:cTn>
                              </p:par>
                              <p:par>
                                <p:cTn id="39" presetID="10" presetClass="entr" presetSubtype="0" fill="hold" nodeType="withEffect">
                                  <p:stCondLst>
                                    <p:cond delay="0"/>
                                  </p:stCondLst>
                                  <p:childTnLst>
                                    <p:set>
                                      <p:cBhvr>
                                        <p:cTn id="40" dur="1" fill="hold">
                                          <p:stCondLst>
                                            <p:cond delay="0"/>
                                          </p:stCondLst>
                                        </p:cTn>
                                        <p:tgtEl>
                                          <p:spTgt spid="62"/>
                                        </p:tgtEl>
                                        <p:attrNameLst>
                                          <p:attrName>style.visibility</p:attrName>
                                        </p:attrNameLst>
                                      </p:cBhvr>
                                      <p:to>
                                        <p:strVal val="visible"/>
                                      </p:to>
                                    </p:set>
                                    <p:animEffect transition="in" filter="fade">
                                      <p:cBhvr>
                                        <p:cTn id="41" dur="500"/>
                                        <p:tgtEl>
                                          <p:spTgt spid="62"/>
                                        </p:tgtEl>
                                      </p:cBhvr>
                                    </p:animEffect>
                                  </p:childTnLst>
                                </p:cTn>
                              </p:par>
                              <p:par>
                                <p:cTn id="42" presetID="10" presetClass="entr" presetSubtype="0" fill="hold" nodeType="with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fade">
                                      <p:cBhvr>
                                        <p:cTn id="44" dur="500"/>
                                        <p:tgtEl>
                                          <p:spTgt spid="6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5"/>
                                        </p:tgtEl>
                                        <p:attrNameLst>
                                          <p:attrName>style.visibility</p:attrName>
                                        </p:attrNameLst>
                                      </p:cBhvr>
                                      <p:to>
                                        <p:strVal val="visible"/>
                                      </p:to>
                                    </p:set>
                                    <p:animEffect transition="in" filter="fade">
                                      <p:cBhvr>
                                        <p:cTn id="52" dur="500"/>
                                        <p:tgtEl>
                                          <p:spTgt spid="105"/>
                                        </p:tgtEl>
                                      </p:cBhvr>
                                    </p:animEffect>
                                  </p:childTnLst>
                                </p:cTn>
                              </p:par>
                              <p:par>
                                <p:cTn id="53" presetID="10" presetClass="entr" presetSubtype="0" fill="hold" nodeType="withEffect">
                                  <p:stCondLst>
                                    <p:cond delay="0"/>
                                  </p:stCondLst>
                                  <p:childTnLst>
                                    <p:set>
                                      <p:cBhvr>
                                        <p:cTn id="54" dur="1" fill="hold">
                                          <p:stCondLst>
                                            <p:cond delay="0"/>
                                          </p:stCondLst>
                                        </p:cTn>
                                        <p:tgtEl>
                                          <p:spTgt spid="108"/>
                                        </p:tgtEl>
                                        <p:attrNameLst>
                                          <p:attrName>style.visibility</p:attrName>
                                        </p:attrNameLst>
                                      </p:cBhvr>
                                      <p:to>
                                        <p:strVal val="visible"/>
                                      </p:to>
                                    </p:set>
                                    <p:animEffect transition="in" filter="fade">
                                      <p:cBhvr>
                                        <p:cTn id="55" dur="500"/>
                                        <p:tgtEl>
                                          <p:spTgt spid="10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500"/>
                                        <p:tgtEl>
                                          <p:spTgt spid="12"/>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96"/>
                                        </p:tgtEl>
                                        <p:attrNameLst>
                                          <p:attrName>style.visibility</p:attrName>
                                        </p:attrNameLst>
                                      </p:cBhvr>
                                      <p:to>
                                        <p:strVal val="visible"/>
                                      </p:to>
                                    </p:set>
                                    <p:animEffect transition="in" filter="fade">
                                      <p:cBhvr>
                                        <p:cTn id="63" dur="500"/>
                                        <p:tgtEl>
                                          <p:spTgt spid="96"/>
                                        </p:tgtEl>
                                      </p:cBhvr>
                                    </p:animEffect>
                                  </p:childTnLst>
                                </p:cTn>
                              </p:par>
                              <p:par>
                                <p:cTn id="64" presetID="10" presetClass="entr" presetSubtype="0" fill="hold" nodeType="withEffect">
                                  <p:stCondLst>
                                    <p:cond delay="0"/>
                                  </p:stCondLst>
                                  <p:childTnLst>
                                    <p:set>
                                      <p:cBhvr>
                                        <p:cTn id="65" dur="1" fill="hold">
                                          <p:stCondLst>
                                            <p:cond delay="0"/>
                                          </p:stCondLst>
                                        </p:cTn>
                                        <p:tgtEl>
                                          <p:spTgt spid="110"/>
                                        </p:tgtEl>
                                        <p:attrNameLst>
                                          <p:attrName>style.visibility</p:attrName>
                                        </p:attrNameLst>
                                      </p:cBhvr>
                                      <p:to>
                                        <p:strVal val="visible"/>
                                      </p:to>
                                    </p:set>
                                    <p:animEffect transition="in" filter="fade">
                                      <p:cBhvr>
                                        <p:cTn id="66" dur="500"/>
                                        <p:tgtEl>
                                          <p:spTgt spid="110"/>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fade">
                                      <p:cBhvr>
                                        <p:cTn id="69" dur="500"/>
                                        <p:tgtEl>
                                          <p:spTgt spid="13"/>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90"/>
                                        </p:tgtEl>
                                        <p:attrNameLst>
                                          <p:attrName>style.visibility</p:attrName>
                                        </p:attrNameLst>
                                      </p:cBhvr>
                                      <p:to>
                                        <p:strVal val="visible"/>
                                      </p:to>
                                    </p:set>
                                    <p:animEffect transition="in" filter="fade">
                                      <p:cBhvr>
                                        <p:cTn id="74" dur="500"/>
                                        <p:tgtEl>
                                          <p:spTgt spid="90"/>
                                        </p:tgtEl>
                                      </p:cBhvr>
                                    </p:animEffect>
                                  </p:childTnLst>
                                </p:cTn>
                              </p:par>
                              <p:par>
                                <p:cTn id="75" presetID="10" presetClass="entr" presetSubtype="0" fill="hold" nodeType="withEffect">
                                  <p:stCondLst>
                                    <p:cond delay="0"/>
                                  </p:stCondLst>
                                  <p:childTnLst>
                                    <p:set>
                                      <p:cBhvr>
                                        <p:cTn id="76" dur="1" fill="hold">
                                          <p:stCondLst>
                                            <p:cond delay="0"/>
                                          </p:stCondLst>
                                        </p:cTn>
                                        <p:tgtEl>
                                          <p:spTgt spid="113"/>
                                        </p:tgtEl>
                                        <p:attrNameLst>
                                          <p:attrName>style.visibility</p:attrName>
                                        </p:attrNameLst>
                                      </p:cBhvr>
                                      <p:to>
                                        <p:strVal val="visible"/>
                                      </p:to>
                                    </p:set>
                                    <p:animEffect transition="in" filter="fade">
                                      <p:cBhvr>
                                        <p:cTn id="77" dur="500"/>
                                        <p:tgtEl>
                                          <p:spTgt spid="113"/>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fade">
                                      <p:cBhvr>
                                        <p:cTn id="80" dur="500"/>
                                        <p:tgtEl>
                                          <p:spTgt spid="14"/>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100"/>
                                        </p:tgtEl>
                                        <p:attrNameLst>
                                          <p:attrName>style.visibility</p:attrName>
                                        </p:attrNameLst>
                                      </p:cBhvr>
                                      <p:to>
                                        <p:strVal val="visible"/>
                                      </p:to>
                                    </p:set>
                                    <p:animEffect transition="in" filter="fade">
                                      <p:cBhvr>
                                        <p:cTn id="85" dur="500"/>
                                        <p:tgtEl>
                                          <p:spTgt spid="100"/>
                                        </p:tgtEl>
                                      </p:cBhvr>
                                    </p:animEffect>
                                  </p:childTnLst>
                                </p:cTn>
                              </p:par>
                              <p:par>
                                <p:cTn id="86" presetID="10" presetClass="entr" presetSubtype="0" fill="hold" nodeType="withEffect">
                                  <p:stCondLst>
                                    <p:cond delay="0"/>
                                  </p:stCondLst>
                                  <p:childTnLst>
                                    <p:set>
                                      <p:cBhvr>
                                        <p:cTn id="87" dur="1" fill="hold">
                                          <p:stCondLst>
                                            <p:cond delay="0"/>
                                          </p:stCondLst>
                                        </p:cTn>
                                        <p:tgtEl>
                                          <p:spTgt spid="116"/>
                                        </p:tgtEl>
                                        <p:attrNameLst>
                                          <p:attrName>style.visibility</p:attrName>
                                        </p:attrNameLst>
                                      </p:cBhvr>
                                      <p:to>
                                        <p:strVal val="visible"/>
                                      </p:to>
                                    </p:set>
                                    <p:animEffect transition="in" filter="fade">
                                      <p:cBhvr>
                                        <p:cTn id="88" dur="500"/>
                                        <p:tgtEl>
                                          <p:spTgt spid="116"/>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fade">
                                      <p:cBhvr>
                                        <p:cTn id="91" dur="500"/>
                                        <p:tgtEl>
                                          <p:spTgt spid="15"/>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101"/>
                                        </p:tgtEl>
                                        <p:attrNameLst>
                                          <p:attrName>style.visibility</p:attrName>
                                        </p:attrNameLst>
                                      </p:cBhvr>
                                      <p:to>
                                        <p:strVal val="visible"/>
                                      </p:to>
                                    </p:set>
                                    <p:animEffect transition="in" filter="fade">
                                      <p:cBhvr>
                                        <p:cTn id="96" dur="500"/>
                                        <p:tgtEl>
                                          <p:spTgt spid="101"/>
                                        </p:tgtEl>
                                      </p:cBhvr>
                                    </p:animEffect>
                                  </p:childTnLst>
                                </p:cTn>
                              </p:par>
                              <p:par>
                                <p:cTn id="97" presetID="10" presetClass="entr" presetSubtype="0" fill="hold" nodeType="withEffect">
                                  <p:stCondLst>
                                    <p:cond delay="0"/>
                                  </p:stCondLst>
                                  <p:childTnLst>
                                    <p:set>
                                      <p:cBhvr>
                                        <p:cTn id="98" dur="1" fill="hold">
                                          <p:stCondLst>
                                            <p:cond delay="0"/>
                                          </p:stCondLst>
                                        </p:cTn>
                                        <p:tgtEl>
                                          <p:spTgt spid="123"/>
                                        </p:tgtEl>
                                        <p:attrNameLst>
                                          <p:attrName>style.visibility</p:attrName>
                                        </p:attrNameLst>
                                      </p:cBhvr>
                                      <p:to>
                                        <p:strVal val="visible"/>
                                      </p:to>
                                    </p:set>
                                    <p:animEffect transition="in" filter="fade">
                                      <p:cBhvr>
                                        <p:cTn id="99" dur="500"/>
                                        <p:tgtEl>
                                          <p:spTgt spid="123"/>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16"/>
                                        </p:tgtEl>
                                        <p:attrNameLst>
                                          <p:attrName>style.visibility</p:attrName>
                                        </p:attrNameLst>
                                      </p:cBhvr>
                                      <p:to>
                                        <p:strVal val="visible"/>
                                      </p:to>
                                    </p:set>
                                    <p:animEffect transition="in" filter="fade">
                                      <p:cBhvr>
                                        <p:cTn id="102" dur="500"/>
                                        <p:tgtEl>
                                          <p:spTgt spid="16"/>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128"/>
                                        </p:tgtEl>
                                        <p:attrNameLst>
                                          <p:attrName>style.visibility</p:attrName>
                                        </p:attrNameLst>
                                      </p:cBhvr>
                                      <p:to>
                                        <p:strVal val="visible"/>
                                      </p:to>
                                    </p:set>
                                    <p:animEffect transition="in" filter="fade">
                                      <p:cBhvr>
                                        <p:cTn id="107" dur="500"/>
                                        <p:tgtEl>
                                          <p:spTgt spid="128"/>
                                        </p:tgtEl>
                                      </p:cBhvr>
                                    </p:animEffect>
                                  </p:childTnLst>
                                </p:cTn>
                              </p:par>
                              <p:par>
                                <p:cTn id="108" presetID="10" presetClass="entr" presetSubtype="0" fill="hold" nodeType="withEffect">
                                  <p:stCondLst>
                                    <p:cond delay="0"/>
                                  </p:stCondLst>
                                  <p:childTnLst>
                                    <p:set>
                                      <p:cBhvr>
                                        <p:cTn id="109" dur="1" fill="hold">
                                          <p:stCondLst>
                                            <p:cond delay="0"/>
                                          </p:stCondLst>
                                        </p:cTn>
                                        <p:tgtEl>
                                          <p:spTgt spid="137"/>
                                        </p:tgtEl>
                                        <p:attrNameLst>
                                          <p:attrName>style.visibility</p:attrName>
                                        </p:attrNameLst>
                                      </p:cBhvr>
                                      <p:to>
                                        <p:strVal val="visible"/>
                                      </p:to>
                                    </p:set>
                                    <p:animEffect transition="in" filter="fade">
                                      <p:cBhvr>
                                        <p:cTn id="110" dur="500"/>
                                        <p:tgtEl>
                                          <p:spTgt spid="137"/>
                                        </p:tgtEl>
                                      </p:cBhvr>
                                    </p:animEffect>
                                  </p:childTnLst>
                                </p:cTn>
                              </p:par>
                              <p:par>
                                <p:cTn id="111" presetID="10" presetClass="entr" presetSubtype="0" fill="hold" nodeType="withEffect">
                                  <p:stCondLst>
                                    <p:cond delay="0"/>
                                  </p:stCondLst>
                                  <p:childTnLst>
                                    <p:set>
                                      <p:cBhvr>
                                        <p:cTn id="112" dur="1" fill="hold">
                                          <p:stCondLst>
                                            <p:cond delay="0"/>
                                          </p:stCondLst>
                                        </p:cTn>
                                        <p:tgtEl>
                                          <p:spTgt spid="138"/>
                                        </p:tgtEl>
                                        <p:attrNameLst>
                                          <p:attrName>style.visibility</p:attrName>
                                        </p:attrNameLst>
                                      </p:cBhvr>
                                      <p:to>
                                        <p:strVal val="visible"/>
                                      </p:to>
                                    </p:set>
                                    <p:animEffect transition="in" filter="fade">
                                      <p:cBhvr>
                                        <p:cTn id="113" dur="500"/>
                                        <p:tgtEl>
                                          <p:spTgt spid="138"/>
                                        </p:tgtEl>
                                      </p:cBhvr>
                                    </p:animEffect>
                                  </p:childTnLst>
                                </p:cTn>
                              </p:par>
                              <p:par>
                                <p:cTn id="114" presetID="10" presetClass="entr" presetSubtype="0" fill="hold" nodeType="withEffect">
                                  <p:stCondLst>
                                    <p:cond delay="0"/>
                                  </p:stCondLst>
                                  <p:childTnLst>
                                    <p:set>
                                      <p:cBhvr>
                                        <p:cTn id="115" dur="1" fill="hold">
                                          <p:stCondLst>
                                            <p:cond delay="0"/>
                                          </p:stCondLst>
                                        </p:cTn>
                                        <p:tgtEl>
                                          <p:spTgt spid="140"/>
                                        </p:tgtEl>
                                        <p:attrNameLst>
                                          <p:attrName>style.visibility</p:attrName>
                                        </p:attrNameLst>
                                      </p:cBhvr>
                                      <p:to>
                                        <p:strVal val="visible"/>
                                      </p:to>
                                    </p:set>
                                    <p:animEffect transition="in" filter="fade">
                                      <p:cBhvr>
                                        <p:cTn id="116" dur="500"/>
                                        <p:tgtEl>
                                          <p:spTgt spid="140"/>
                                        </p:tgtEl>
                                      </p:cBhvr>
                                    </p:animEffect>
                                  </p:childTnLst>
                                </p:cTn>
                              </p:par>
                              <p:par>
                                <p:cTn id="117" presetID="10" presetClass="entr" presetSubtype="0" fill="hold" nodeType="withEffect">
                                  <p:stCondLst>
                                    <p:cond delay="0"/>
                                  </p:stCondLst>
                                  <p:childTnLst>
                                    <p:set>
                                      <p:cBhvr>
                                        <p:cTn id="118" dur="1" fill="hold">
                                          <p:stCondLst>
                                            <p:cond delay="0"/>
                                          </p:stCondLst>
                                        </p:cTn>
                                        <p:tgtEl>
                                          <p:spTgt spid="146"/>
                                        </p:tgtEl>
                                        <p:attrNameLst>
                                          <p:attrName>style.visibility</p:attrName>
                                        </p:attrNameLst>
                                      </p:cBhvr>
                                      <p:to>
                                        <p:strVal val="visible"/>
                                      </p:to>
                                    </p:set>
                                    <p:animEffect transition="in" filter="fade">
                                      <p:cBhvr>
                                        <p:cTn id="119" dur="500"/>
                                        <p:tgtEl>
                                          <p:spTgt spid="146"/>
                                        </p:tgtEl>
                                      </p:cBhvr>
                                    </p:animEffect>
                                  </p:childTnLst>
                                </p:cTn>
                              </p:par>
                              <p:par>
                                <p:cTn id="120" presetID="10" presetClass="entr" presetSubtype="0" fill="hold" nodeType="withEffect">
                                  <p:stCondLst>
                                    <p:cond delay="0"/>
                                  </p:stCondLst>
                                  <p:childTnLst>
                                    <p:set>
                                      <p:cBhvr>
                                        <p:cTn id="121" dur="1" fill="hold">
                                          <p:stCondLst>
                                            <p:cond delay="0"/>
                                          </p:stCondLst>
                                        </p:cTn>
                                        <p:tgtEl>
                                          <p:spTgt spid="106"/>
                                        </p:tgtEl>
                                        <p:attrNameLst>
                                          <p:attrName>style.visibility</p:attrName>
                                        </p:attrNameLst>
                                      </p:cBhvr>
                                      <p:to>
                                        <p:strVal val="visible"/>
                                      </p:to>
                                    </p:set>
                                    <p:animEffect transition="in" filter="fade">
                                      <p:cBhvr>
                                        <p:cTn id="122" dur="500"/>
                                        <p:tgtEl>
                                          <p:spTgt spid="106"/>
                                        </p:tgtEl>
                                      </p:cBhvr>
                                    </p:animEffect>
                                  </p:childTnLst>
                                </p:cTn>
                              </p:par>
                              <p:par>
                                <p:cTn id="123" presetID="10" presetClass="entr" presetSubtype="0" fill="hold" nodeType="withEffect">
                                  <p:stCondLst>
                                    <p:cond delay="0"/>
                                  </p:stCondLst>
                                  <p:childTnLst>
                                    <p:set>
                                      <p:cBhvr>
                                        <p:cTn id="124" dur="1" fill="hold">
                                          <p:stCondLst>
                                            <p:cond delay="0"/>
                                          </p:stCondLst>
                                        </p:cTn>
                                        <p:tgtEl>
                                          <p:spTgt spid="155"/>
                                        </p:tgtEl>
                                        <p:attrNameLst>
                                          <p:attrName>style.visibility</p:attrName>
                                        </p:attrNameLst>
                                      </p:cBhvr>
                                      <p:to>
                                        <p:strVal val="visible"/>
                                      </p:to>
                                    </p:set>
                                    <p:animEffect transition="in" filter="fade">
                                      <p:cBhvr>
                                        <p:cTn id="125" dur="500"/>
                                        <p:tgtEl>
                                          <p:spTgt spid="155"/>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17"/>
                                        </p:tgtEl>
                                        <p:attrNameLst>
                                          <p:attrName>style.visibility</p:attrName>
                                        </p:attrNameLst>
                                      </p:cBhvr>
                                      <p:to>
                                        <p:strVal val="visible"/>
                                      </p:to>
                                    </p:set>
                                    <p:animEffect transition="in" filter="fade">
                                      <p:cBhvr>
                                        <p:cTn id="128" dur="500"/>
                                        <p:tgtEl>
                                          <p:spTgt spid="17"/>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nodeType="clickEffect">
                                  <p:stCondLst>
                                    <p:cond delay="0"/>
                                  </p:stCondLst>
                                  <p:childTnLst>
                                    <p:set>
                                      <p:cBhvr>
                                        <p:cTn id="132" dur="1" fill="hold">
                                          <p:stCondLst>
                                            <p:cond delay="0"/>
                                          </p:stCondLst>
                                        </p:cTn>
                                        <p:tgtEl>
                                          <p:spTgt spid="21"/>
                                        </p:tgtEl>
                                        <p:attrNameLst>
                                          <p:attrName>style.visibility</p:attrName>
                                        </p:attrNameLst>
                                      </p:cBhvr>
                                      <p:to>
                                        <p:strVal val="visible"/>
                                      </p:to>
                                    </p:set>
                                    <p:animEffect transition="in" filter="fade">
                                      <p:cBhvr>
                                        <p:cTn id="133" dur="500"/>
                                        <p:tgtEl>
                                          <p:spTgt spid="21"/>
                                        </p:tgtEl>
                                      </p:cBhvr>
                                    </p:animEffect>
                                  </p:childTnLst>
                                </p:cTn>
                              </p:par>
                              <p:par>
                                <p:cTn id="134" presetID="10" presetClass="entr" presetSubtype="0" fill="hold"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fade">
                                      <p:cBhvr>
                                        <p:cTn id="136" dur="500"/>
                                        <p:tgtEl>
                                          <p:spTgt spid="76"/>
                                        </p:tgtEl>
                                      </p:cBhvr>
                                    </p:animEffect>
                                  </p:childTnLst>
                                </p:cTn>
                              </p:par>
                              <p:par>
                                <p:cTn id="137" presetID="10" presetClass="entr" presetSubtype="0" fill="hold" nodeType="withEffect">
                                  <p:stCondLst>
                                    <p:cond delay="0"/>
                                  </p:stCondLst>
                                  <p:childTnLst>
                                    <p:set>
                                      <p:cBhvr>
                                        <p:cTn id="138" dur="1" fill="hold">
                                          <p:stCondLst>
                                            <p:cond delay="0"/>
                                          </p:stCondLst>
                                        </p:cTn>
                                        <p:tgtEl>
                                          <p:spTgt spid="86"/>
                                        </p:tgtEl>
                                        <p:attrNameLst>
                                          <p:attrName>style.visibility</p:attrName>
                                        </p:attrNameLst>
                                      </p:cBhvr>
                                      <p:to>
                                        <p:strVal val="visible"/>
                                      </p:to>
                                    </p:set>
                                    <p:animEffect transition="in" filter="fade">
                                      <p:cBhvr>
                                        <p:cTn id="139" dur="500"/>
                                        <p:tgtEl>
                                          <p:spTgt spid="86"/>
                                        </p:tgtEl>
                                      </p:cBhvr>
                                    </p:animEffect>
                                  </p:childTnLst>
                                </p:cTn>
                              </p:par>
                              <p:par>
                                <p:cTn id="140" presetID="10" presetClass="entr" presetSubtype="0" fill="hold" nodeType="withEffect">
                                  <p:stCondLst>
                                    <p:cond delay="0"/>
                                  </p:stCondLst>
                                  <p:childTnLst>
                                    <p:set>
                                      <p:cBhvr>
                                        <p:cTn id="141" dur="1" fill="hold">
                                          <p:stCondLst>
                                            <p:cond delay="0"/>
                                          </p:stCondLst>
                                        </p:cTn>
                                        <p:tgtEl>
                                          <p:spTgt spid="67"/>
                                        </p:tgtEl>
                                        <p:attrNameLst>
                                          <p:attrName>style.visibility</p:attrName>
                                        </p:attrNameLst>
                                      </p:cBhvr>
                                      <p:to>
                                        <p:strVal val="visible"/>
                                      </p:to>
                                    </p:set>
                                    <p:animEffect transition="in" filter="fade">
                                      <p:cBhvr>
                                        <p:cTn id="142" dur="500"/>
                                        <p:tgtEl>
                                          <p:spTgt spid="67"/>
                                        </p:tgtEl>
                                      </p:cBhvr>
                                    </p:animEffect>
                                  </p:childTnLst>
                                </p:cTn>
                              </p:par>
                              <p:par>
                                <p:cTn id="143" presetID="10" presetClass="entr" presetSubtype="0" fill="hold" nodeType="withEffect">
                                  <p:stCondLst>
                                    <p:cond delay="0"/>
                                  </p:stCondLst>
                                  <p:childTnLst>
                                    <p:set>
                                      <p:cBhvr>
                                        <p:cTn id="144" dur="1" fill="hold">
                                          <p:stCondLst>
                                            <p:cond delay="0"/>
                                          </p:stCondLst>
                                        </p:cTn>
                                        <p:tgtEl>
                                          <p:spTgt spid="79"/>
                                        </p:tgtEl>
                                        <p:attrNameLst>
                                          <p:attrName>style.visibility</p:attrName>
                                        </p:attrNameLst>
                                      </p:cBhvr>
                                      <p:to>
                                        <p:strVal val="visible"/>
                                      </p:to>
                                    </p:set>
                                    <p:animEffect transition="in" filter="fade">
                                      <p:cBhvr>
                                        <p:cTn id="145" dur="500"/>
                                        <p:tgtEl>
                                          <p:spTgt spid="79"/>
                                        </p:tgtEl>
                                      </p:cBhvr>
                                    </p:animEffect>
                                  </p:childTnLst>
                                </p:cTn>
                              </p:par>
                              <p:par>
                                <p:cTn id="146" presetID="10" presetClass="entr" presetSubtype="0" fill="hold" nodeType="withEffect">
                                  <p:stCondLst>
                                    <p:cond delay="0"/>
                                  </p:stCondLst>
                                  <p:childTnLst>
                                    <p:set>
                                      <p:cBhvr>
                                        <p:cTn id="147" dur="1" fill="hold">
                                          <p:stCondLst>
                                            <p:cond delay="0"/>
                                          </p:stCondLst>
                                        </p:cTn>
                                        <p:tgtEl>
                                          <p:spTgt spid="84"/>
                                        </p:tgtEl>
                                        <p:attrNameLst>
                                          <p:attrName>style.visibility</p:attrName>
                                        </p:attrNameLst>
                                      </p:cBhvr>
                                      <p:to>
                                        <p:strVal val="visible"/>
                                      </p:to>
                                    </p:set>
                                    <p:animEffect transition="in" filter="fade">
                                      <p:cBhvr>
                                        <p:cTn id="148" dur="500"/>
                                        <p:tgtEl>
                                          <p:spTgt spid="84"/>
                                        </p:tgtEl>
                                      </p:cBhvr>
                                    </p:animEffect>
                                  </p:childTnLst>
                                </p:cTn>
                              </p:par>
                            </p:childTnLst>
                          </p:cTn>
                        </p:par>
                      </p:childTnLst>
                    </p:cTn>
                  </p:par>
                  <p:par>
                    <p:cTn id="149" fill="hold">
                      <p:stCondLst>
                        <p:cond delay="indefinite"/>
                      </p:stCondLst>
                      <p:childTnLst>
                        <p:par>
                          <p:cTn id="150" fill="hold">
                            <p:stCondLst>
                              <p:cond delay="0"/>
                            </p:stCondLst>
                            <p:childTnLst>
                              <p:par>
                                <p:cTn id="151" presetID="10" presetClass="entr" presetSubtype="0" fill="hold" nodeType="clickEffect">
                                  <p:stCondLst>
                                    <p:cond delay="0"/>
                                  </p:stCondLst>
                                  <p:childTnLst>
                                    <p:set>
                                      <p:cBhvr>
                                        <p:cTn id="152" dur="1" fill="hold">
                                          <p:stCondLst>
                                            <p:cond delay="0"/>
                                          </p:stCondLst>
                                        </p:cTn>
                                        <p:tgtEl>
                                          <p:spTgt spid="64"/>
                                        </p:tgtEl>
                                        <p:attrNameLst>
                                          <p:attrName>style.visibility</p:attrName>
                                        </p:attrNameLst>
                                      </p:cBhvr>
                                      <p:to>
                                        <p:strVal val="visible"/>
                                      </p:to>
                                    </p:set>
                                    <p:animEffect transition="in" filter="fade">
                                      <p:cBhvr>
                                        <p:cTn id="153" dur="500"/>
                                        <p:tgtEl>
                                          <p:spTgt spid="64"/>
                                        </p:tgtEl>
                                      </p:cBhvr>
                                    </p:animEffect>
                                  </p:childTnLst>
                                </p:cTn>
                              </p:par>
                              <p:par>
                                <p:cTn id="154" presetID="10" presetClass="entr" presetSubtype="0" fill="hold" nodeType="withEffect">
                                  <p:stCondLst>
                                    <p:cond delay="0"/>
                                  </p:stCondLst>
                                  <p:childTnLst>
                                    <p:set>
                                      <p:cBhvr>
                                        <p:cTn id="155" dur="1" fill="hold">
                                          <p:stCondLst>
                                            <p:cond delay="0"/>
                                          </p:stCondLst>
                                        </p:cTn>
                                        <p:tgtEl>
                                          <p:spTgt spid="40"/>
                                        </p:tgtEl>
                                        <p:attrNameLst>
                                          <p:attrName>style.visibility</p:attrName>
                                        </p:attrNameLst>
                                      </p:cBhvr>
                                      <p:to>
                                        <p:strVal val="visible"/>
                                      </p:to>
                                    </p:set>
                                    <p:animEffect transition="in" filter="fade">
                                      <p:cBhvr>
                                        <p:cTn id="156" dur="500"/>
                                        <p:tgtEl>
                                          <p:spTgt spid="40"/>
                                        </p:tgtEl>
                                      </p:cBhvr>
                                    </p:animEffect>
                                  </p:childTnLst>
                                </p:cTn>
                              </p:par>
                              <p:par>
                                <p:cTn id="157" presetID="2" presetClass="entr" presetSubtype="4" fill="hold" grpId="0" nodeType="withEffect">
                                  <p:stCondLst>
                                    <p:cond delay="0"/>
                                  </p:stCondLst>
                                  <p:childTnLst>
                                    <p:set>
                                      <p:cBhvr>
                                        <p:cTn id="158" dur="1" fill="hold">
                                          <p:stCondLst>
                                            <p:cond delay="0"/>
                                          </p:stCondLst>
                                        </p:cTn>
                                        <p:tgtEl>
                                          <p:spTgt spid="46"/>
                                        </p:tgtEl>
                                        <p:attrNameLst>
                                          <p:attrName>style.visibility</p:attrName>
                                        </p:attrNameLst>
                                      </p:cBhvr>
                                      <p:to>
                                        <p:strVal val="visible"/>
                                      </p:to>
                                    </p:set>
                                    <p:anim calcmode="lin" valueType="num">
                                      <p:cBhvr additive="base">
                                        <p:cTn id="159" dur="500" fill="hold"/>
                                        <p:tgtEl>
                                          <p:spTgt spid="46"/>
                                        </p:tgtEl>
                                        <p:attrNameLst>
                                          <p:attrName>ppt_x</p:attrName>
                                        </p:attrNameLst>
                                      </p:cBhvr>
                                      <p:tavLst>
                                        <p:tav tm="0">
                                          <p:val>
                                            <p:strVal val="#ppt_x"/>
                                          </p:val>
                                        </p:tav>
                                        <p:tav tm="100000">
                                          <p:val>
                                            <p:strVal val="#ppt_x"/>
                                          </p:val>
                                        </p:tav>
                                      </p:tavLst>
                                    </p:anim>
                                    <p:anim calcmode="lin" valueType="num">
                                      <p:cBhvr additive="base">
                                        <p:cTn id="160" dur="500" fill="hold"/>
                                        <p:tgtEl>
                                          <p:spTgt spid="46"/>
                                        </p:tgtEl>
                                        <p:attrNameLst>
                                          <p:attrName>ppt_y</p:attrName>
                                        </p:attrNameLst>
                                      </p:cBhvr>
                                      <p:tavLst>
                                        <p:tav tm="0">
                                          <p:val>
                                            <p:strVal val="1+#ppt_h/2"/>
                                          </p:val>
                                        </p:tav>
                                        <p:tav tm="100000">
                                          <p:val>
                                            <p:strVal val="#ppt_y"/>
                                          </p:val>
                                        </p:tav>
                                      </p:tavLst>
                                    </p:anim>
                                  </p:childTnLst>
                                </p:cTn>
                              </p:par>
                              <p:par>
                                <p:cTn id="161" presetID="10" presetClass="entr" presetSubtype="0" fill="hold" nodeType="withEffect">
                                  <p:stCondLst>
                                    <p:cond delay="0"/>
                                  </p:stCondLst>
                                  <p:childTnLst>
                                    <p:set>
                                      <p:cBhvr>
                                        <p:cTn id="162" dur="1" fill="hold">
                                          <p:stCondLst>
                                            <p:cond delay="0"/>
                                          </p:stCondLst>
                                        </p:cTn>
                                        <p:tgtEl>
                                          <p:spTgt spid="69"/>
                                        </p:tgtEl>
                                        <p:attrNameLst>
                                          <p:attrName>style.visibility</p:attrName>
                                        </p:attrNameLst>
                                      </p:cBhvr>
                                      <p:to>
                                        <p:strVal val="visible"/>
                                      </p:to>
                                    </p:set>
                                    <p:animEffect transition="in" filter="fade">
                                      <p:cBhvr>
                                        <p:cTn id="163" dur="500"/>
                                        <p:tgtEl>
                                          <p:spTgt spid="69"/>
                                        </p:tgtEl>
                                      </p:cBhvr>
                                    </p:animEffect>
                                  </p:childTnLst>
                                </p:cTn>
                              </p:par>
                              <p:par>
                                <p:cTn id="164" presetID="10" presetClass="entr" presetSubtype="0" fill="hold" nodeType="withEffect">
                                  <p:stCondLst>
                                    <p:cond delay="0"/>
                                  </p:stCondLst>
                                  <p:childTnLst>
                                    <p:set>
                                      <p:cBhvr>
                                        <p:cTn id="165" dur="1" fill="hold">
                                          <p:stCondLst>
                                            <p:cond delay="0"/>
                                          </p:stCondLst>
                                        </p:cTn>
                                        <p:tgtEl>
                                          <p:spTgt spid="91"/>
                                        </p:tgtEl>
                                        <p:attrNameLst>
                                          <p:attrName>style.visibility</p:attrName>
                                        </p:attrNameLst>
                                      </p:cBhvr>
                                      <p:to>
                                        <p:strVal val="visible"/>
                                      </p:to>
                                    </p:set>
                                    <p:animEffect transition="in" filter="fade">
                                      <p:cBhvr>
                                        <p:cTn id="166"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1" grpId="0" animBg="1"/>
      <p:bldP spid="12" grpId="0" animBg="1"/>
      <p:bldP spid="13" grpId="0" animBg="1"/>
      <p:bldP spid="14" grpId="0" animBg="1"/>
      <p:bldP spid="15" grpId="0" animBg="1"/>
      <p:bldP spid="16" grpId="0" animBg="1"/>
      <p:bldP spid="17" grpId="0" animBg="1"/>
      <p:bldP spid="4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0">
            <a:schemeClr val="accent3"/>
          </a:lnRef>
          <a:fillRef idx="3">
            <a:schemeClr val="accent3"/>
          </a:fillRef>
          <a:effectRef idx="3">
            <a:schemeClr val="accent3"/>
          </a:effectRef>
          <a:fontRef idx="minor">
            <a:schemeClr val="lt1"/>
          </a:fontRef>
        </p:style>
        <p:txBody>
          <a:bodyPr>
            <a:noAutofit/>
          </a:bodyPr>
          <a:lstStyle/>
          <a:p>
            <a:pPr algn="ctr" rtl="1"/>
            <a:r>
              <a:rPr lang="ar-OM" sz="3200" b="1" dirty="0" smtClean="0">
                <a:solidFill>
                  <a:schemeClr val="bg1"/>
                </a:solidFill>
                <a:cs typeface="+mn-cs"/>
              </a:rPr>
              <a:t>التحـاق الطـلـبـة وتقـدمـهـم</a:t>
            </a:r>
            <a:r>
              <a:rPr lang="en-US" sz="3200" b="1" dirty="0" smtClean="0">
                <a:solidFill>
                  <a:schemeClr val="bg1"/>
                </a:solidFill>
                <a:cs typeface="+mn-cs"/>
              </a:rPr>
              <a:t/>
            </a:r>
            <a:br>
              <a:rPr lang="en-US" sz="3200" b="1" dirty="0" smtClean="0">
                <a:solidFill>
                  <a:schemeClr val="bg1"/>
                </a:solidFill>
                <a:cs typeface="+mn-cs"/>
              </a:rPr>
            </a:br>
            <a:r>
              <a:rPr lang="ar-OM" sz="3200" b="1" dirty="0" smtClean="0">
                <a:solidFill>
                  <a:schemeClr val="bg1"/>
                </a:solidFill>
                <a:cs typeface="+mn-cs"/>
              </a:rPr>
              <a:t>عبر المراحل التعليمية وقطاعات العمل</a:t>
            </a:r>
            <a:endParaRPr lang="en-US" sz="3200" b="1" dirty="0">
              <a:solidFill>
                <a:schemeClr val="bg1"/>
              </a:solidFill>
              <a:cs typeface="+mn-cs"/>
            </a:endParaRPr>
          </a:p>
        </p:txBody>
      </p:sp>
      <p:sp>
        <p:nvSpPr>
          <p:cNvPr id="3" name="Content Placeholder 2"/>
          <p:cNvSpPr>
            <a:spLocks noGrp="1"/>
          </p:cNvSpPr>
          <p:nvPr>
            <p:ph idx="1"/>
          </p:nvPr>
        </p:nvSpPr>
        <p:spPr/>
        <p:txBody>
          <a:bodyPr>
            <a:normAutofit/>
          </a:bodyPr>
          <a:lstStyle/>
          <a:p>
            <a:pPr algn="ctr" rtl="1">
              <a:buNone/>
            </a:pPr>
            <a:r>
              <a:rPr lang="ar-OM" sz="2800" b="1" dirty="0" smtClean="0">
                <a:cs typeface="AF_Najed" pitchFamily="2" charset="-78"/>
              </a:rPr>
              <a:t>الهدف العام</a:t>
            </a:r>
          </a:p>
          <a:p>
            <a:pPr algn="just" rtl="1">
              <a:buNone/>
            </a:pPr>
            <a:r>
              <a:rPr lang="ar-OM" sz="2400" dirty="0" smtClean="0">
                <a:cs typeface="AF_Najed" pitchFamily="2" charset="-78"/>
              </a:rPr>
              <a:t>       </a:t>
            </a:r>
            <a:r>
              <a:rPr lang="ar-SA" sz="2800" dirty="0" smtClean="0">
                <a:cs typeface="AF_Najed" pitchFamily="2" charset="-78"/>
              </a:rPr>
              <a:t>ضمان حصول جميع </a:t>
            </a:r>
            <a:r>
              <a:rPr lang="ar-OM" sz="2800" dirty="0" smtClean="0">
                <a:cs typeface="AF_Najed" pitchFamily="2" charset="-78"/>
              </a:rPr>
              <a:t>الطلبة</a:t>
            </a:r>
            <a:r>
              <a:rPr lang="ar-SA" sz="2800" dirty="0" smtClean="0">
                <a:cs typeface="AF_Najed" pitchFamily="2" charset="-78"/>
              </a:rPr>
              <a:t> في </a:t>
            </a:r>
            <a:r>
              <a:rPr lang="ar-OM" sz="2800" dirty="0" smtClean="0">
                <a:cs typeface="AF_Najed" pitchFamily="2" charset="-78"/>
              </a:rPr>
              <a:t>سن التعليم قبل المدرسي والمدرسي </a:t>
            </a:r>
            <a:r>
              <a:rPr lang="ar-SA" sz="2800" dirty="0" smtClean="0">
                <a:cs typeface="AF_Najed" pitchFamily="2" charset="-78"/>
              </a:rPr>
              <a:t>على التعليم في كافة أرجاء عُمان، وأن </a:t>
            </a:r>
            <a:r>
              <a:rPr lang="ar-OM" sz="2800" dirty="0" smtClean="0">
                <a:cs typeface="AF_Najed" pitchFamily="2" charset="-78"/>
              </a:rPr>
              <a:t>ي</a:t>
            </a:r>
            <a:r>
              <a:rPr lang="ar-SA" sz="2800" dirty="0" smtClean="0">
                <a:cs typeface="AF_Najed" pitchFamily="2" charset="-78"/>
              </a:rPr>
              <a:t>سهل </a:t>
            </a:r>
            <a:r>
              <a:rPr lang="ar-SA" sz="2800" dirty="0" err="1" smtClean="0">
                <a:cs typeface="AF_Najed" pitchFamily="2" charset="-78"/>
              </a:rPr>
              <a:t>نظ</a:t>
            </a:r>
            <a:r>
              <a:rPr lang="ar-OM" sz="2800" dirty="0" smtClean="0">
                <a:cs typeface="AF_Najed" pitchFamily="2" charset="-78"/>
              </a:rPr>
              <a:t>ا</a:t>
            </a:r>
            <a:r>
              <a:rPr lang="ar-SA" sz="2800" dirty="0" smtClean="0">
                <a:cs typeface="AF_Najed" pitchFamily="2" charset="-78"/>
              </a:rPr>
              <a:t>م التعليم التقدم </a:t>
            </a:r>
            <a:r>
              <a:rPr lang="ar-SA" sz="2800" dirty="0" err="1" smtClean="0">
                <a:cs typeface="AF_Najed" pitchFamily="2" charset="-78"/>
              </a:rPr>
              <a:t>الف</a:t>
            </a:r>
            <a:r>
              <a:rPr lang="ar-OM" sz="2800" dirty="0" smtClean="0">
                <a:cs typeface="AF_Najed" pitchFamily="2" charset="-78"/>
              </a:rPr>
              <a:t>ا</a:t>
            </a:r>
            <a:r>
              <a:rPr lang="ar-SA" sz="2800" dirty="0" smtClean="0">
                <a:cs typeface="AF_Najed" pitchFamily="2" charset="-78"/>
              </a:rPr>
              <a:t>عل </a:t>
            </a:r>
            <a:r>
              <a:rPr lang="ar-OM" sz="2800" dirty="0" smtClean="0">
                <a:cs typeface="AF_Najed" pitchFamily="2" charset="-78"/>
              </a:rPr>
              <a:t>لهم وانتقالهم خلال مراحل </a:t>
            </a:r>
            <a:r>
              <a:rPr lang="ar-SA" sz="2800" dirty="0" smtClean="0">
                <a:cs typeface="AF_Najed" pitchFamily="2" charset="-78"/>
              </a:rPr>
              <a:t>التعليم المدرسي حتى التعليم العالي </a:t>
            </a:r>
            <a:r>
              <a:rPr lang="ar-OM" sz="2800" dirty="0" smtClean="0">
                <a:cs typeface="AF_Najed" pitchFamily="2" charset="-78"/>
              </a:rPr>
              <a:t>ومن ثم انخراطهم بقطاعات العمل حسب مستوياتهم ومؤهلاتهم الدراسية</a:t>
            </a:r>
            <a:r>
              <a:rPr lang="ar-SA" sz="2800" dirty="0" smtClean="0">
                <a:cs typeface="AF_Najed" pitchFamily="2" charset="-78"/>
              </a:rPr>
              <a:t>.</a:t>
            </a:r>
            <a:endParaRPr lang="ar-OM" sz="2800" dirty="0" smtClean="0">
              <a:cs typeface="AF_Najed" pitchFamily="2" charset="-78"/>
            </a:endParaRPr>
          </a:p>
          <a:p>
            <a:pPr algn="just" rtl="1">
              <a:buNone/>
            </a:pPr>
            <a:endParaRPr lang="ar-OM" sz="2400" dirty="0" smtClean="0"/>
          </a:p>
          <a:p>
            <a:pPr lvl="0" algn="r" rtl="1">
              <a:buNone/>
            </a:pPr>
            <a:r>
              <a:rPr lang="ar-OM" sz="2400" b="1" dirty="0" smtClean="0">
                <a:solidFill>
                  <a:srgbClr val="C00000"/>
                </a:solidFill>
                <a:cs typeface="AF_Najed" pitchFamily="2" charset="-78"/>
              </a:rPr>
              <a:t>محاور الإستراتيجية</a:t>
            </a:r>
          </a:p>
          <a:p>
            <a:pPr lvl="0" algn="r" rtl="1">
              <a:buFont typeface="Wingdings" pitchFamily="2" charset="2"/>
              <a:buChar char="v"/>
            </a:pPr>
            <a:r>
              <a:rPr lang="ar-OM" sz="2400" dirty="0" smtClean="0">
                <a:cs typeface="AF_Najed" pitchFamily="2" charset="-78"/>
              </a:rPr>
              <a:t>التحاق الطلبة بالتعليم المدرسي والعالي</a:t>
            </a:r>
            <a:endParaRPr lang="en-US" sz="2400" dirty="0" smtClean="0">
              <a:cs typeface="AF_Najed" pitchFamily="2" charset="-78"/>
            </a:endParaRPr>
          </a:p>
          <a:p>
            <a:pPr lvl="0" algn="r" rtl="1">
              <a:buFont typeface="Wingdings" pitchFamily="2" charset="2"/>
              <a:buChar char="v"/>
            </a:pPr>
            <a:r>
              <a:rPr lang="ar-OM" sz="2400" dirty="0" smtClean="0">
                <a:cs typeface="AF_Najed" pitchFamily="2" charset="-78"/>
              </a:rPr>
              <a:t>انتقال الطلبة إلى التعليم العالي</a:t>
            </a:r>
            <a:endParaRPr lang="en-US" sz="2400" dirty="0" smtClean="0">
              <a:cs typeface="AF_Najed" pitchFamily="2" charset="-78"/>
            </a:endParaRPr>
          </a:p>
          <a:p>
            <a:pPr algn="r" rtl="1">
              <a:buFont typeface="Wingdings" pitchFamily="2" charset="2"/>
              <a:buChar char="v"/>
            </a:pPr>
            <a:r>
              <a:rPr lang="ar-OM" sz="2400" dirty="0" smtClean="0">
                <a:cs typeface="AF_Najed" pitchFamily="2" charset="-78"/>
              </a:rPr>
              <a:t>انتقال الطلبة إلى قطاعات العمل</a:t>
            </a:r>
            <a:endParaRPr lang="en-US" sz="2400" dirty="0" smtClean="0">
              <a:cs typeface="AF_Najed" pitchFamily="2" charset="-78"/>
            </a:endParaRPr>
          </a:p>
          <a:p>
            <a:pPr algn="just" rtl="1">
              <a:buNone/>
            </a:pPr>
            <a:endParaRPr lang="en-US" sz="2800" dirty="0" smtClean="0"/>
          </a:p>
          <a:p>
            <a:pPr algn="r" rtl="1">
              <a:buNone/>
            </a:pPr>
            <a:endParaRPr lang="en-US" dirty="0"/>
          </a:p>
        </p:txBody>
      </p:sp>
      <p:sp>
        <p:nvSpPr>
          <p:cNvPr id="4" name="Slide Number Placeholder 3"/>
          <p:cNvSpPr>
            <a:spLocks noGrp="1"/>
          </p:cNvSpPr>
          <p:nvPr>
            <p:ph type="sldNum" sz="quarter" idx="12"/>
          </p:nvPr>
        </p:nvSpPr>
        <p:spPr/>
        <p:txBody>
          <a:bodyPr/>
          <a:lstStyle/>
          <a:p>
            <a:fld id="{4D3164A0-C88A-4960-B19E-715EAF705005}"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Title 1"/>
          <p:cNvSpPr txBox="1">
            <a:spLocks/>
          </p:cNvSpPr>
          <p:nvPr/>
        </p:nvSpPr>
        <p:spPr>
          <a:xfrm>
            <a:off x="481356" y="314956"/>
            <a:ext cx="8229600" cy="1143000"/>
          </a:xfrm>
          <a:prstGeom prst="rect">
            <a:avLst/>
          </a:prstGeom>
          <a:solidFill>
            <a:schemeClr val="tx2"/>
          </a:solidFill>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OM" sz="3200" b="1" dirty="0" smtClean="0">
                <a:solidFill>
                  <a:schemeClr val="bg1"/>
                </a:solidFill>
              </a:rPr>
              <a:t>التحـاق الطـلـبـة وتقـدمـهـم</a:t>
            </a:r>
            <a:r>
              <a:rPr lang="en-US" sz="3200" b="1" dirty="0" smtClean="0">
                <a:solidFill>
                  <a:schemeClr val="bg1"/>
                </a:solidFill>
              </a:rPr>
              <a:t/>
            </a:r>
            <a:br>
              <a:rPr lang="en-US" sz="3200" b="1" dirty="0" smtClean="0">
                <a:solidFill>
                  <a:schemeClr val="bg1"/>
                </a:solidFill>
              </a:rPr>
            </a:br>
            <a:r>
              <a:rPr lang="ar-OM" sz="3200" b="1" dirty="0" smtClean="0">
                <a:solidFill>
                  <a:schemeClr val="bg1"/>
                </a:solidFill>
              </a:rPr>
              <a:t>عبر المراحل التعليمية وقطاعات العمل</a:t>
            </a:r>
            <a:endParaRPr lang="en-US" sz="3200" b="1" dirty="0">
              <a:solidFill>
                <a:schemeClr val="bg1"/>
              </a:solidFill>
            </a:endParaRPr>
          </a:p>
        </p:txBody>
      </p:sp>
      <p:sp>
        <p:nvSpPr>
          <p:cNvPr id="5" name="Rounded Rectangle 4"/>
          <p:cNvSpPr/>
          <p:nvPr/>
        </p:nvSpPr>
        <p:spPr>
          <a:xfrm>
            <a:off x="5544108" y="2276872"/>
            <a:ext cx="1906708" cy="2880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OM" sz="3200" dirty="0"/>
              <a:t>التحاق الطلبة وتقدمهم </a:t>
            </a:r>
            <a:r>
              <a:rPr lang="ar-OM" sz="3200" dirty="0" smtClean="0"/>
              <a:t>بالتعليم قبل المدرسي  والمدرسي</a:t>
            </a:r>
            <a:endParaRPr lang="en-US" sz="3200" dirty="0"/>
          </a:p>
        </p:txBody>
      </p:sp>
      <p:sp>
        <p:nvSpPr>
          <p:cNvPr id="6" name="Rounded Rectangle 5"/>
          <p:cNvSpPr/>
          <p:nvPr/>
        </p:nvSpPr>
        <p:spPr>
          <a:xfrm>
            <a:off x="1691680" y="1741905"/>
            <a:ext cx="2050724" cy="2211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OM" sz="3200"/>
              <a:t>الانتقال السلس للطبة للتعليم العالي وتقدمهم فيه</a:t>
            </a:r>
            <a:endParaRPr lang="en-US" sz="3200" dirty="0"/>
          </a:p>
        </p:txBody>
      </p:sp>
      <p:sp>
        <p:nvSpPr>
          <p:cNvPr id="7" name="Rounded Rectangle 6"/>
          <p:cNvSpPr/>
          <p:nvPr/>
        </p:nvSpPr>
        <p:spPr>
          <a:xfrm>
            <a:off x="1619672" y="4509120"/>
            <a:ext cx="2050724" cy="22322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OM" sz="3200" dirty="0"/>
              <a:t>انتقال الطلبة إلى </a:t>
            </a:r>
            <a:r>
              <a:rPr lang="ar-OM" sz="3200" dirty="0" smtClean="0"/>
              <a:t>قطاعات </a:t>
            </a:r>
            <a:r>
              <a:rPr lang="ar-OM" sz="3200" dirty="0"/>
              <a:t>العمل</a:t>
            </a:r>
            <a:endParaRPr lang="en-US" sz="3200" dirty="0"/>
          </a:p>
        </p:txBody>
      </p:sp>
      <p:cxnSp>
        <p:nvCxnSpPr>
          <p:cNvPr id="10" name="Straight Arrow Connector 9"/>
          <p:cNvCxnSpPr>
            <a:stCxn id="5" idx="1"/>
            <a:endCxn id="6" idx="3"/>
          </p:cNvCxnSpPr>
          <p:nvPr/>
        </p:nvCxnSpPr>
        <p:spPr>
          <a:xfrm flipH="1" flipV="1">
            <a:off x="3742404" y="2847874"/>
            <a:ext cx="1801704" cy="86915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 name="Straight Arrow Connector 12"/>
          <p:cNvCxnSpPr/>
          <p:nvPr/>
        </p:nvCxnSpPr>
        <p:spPr>
          <a:xfrm flipH="1">
            <a:off x="3646018" y="4077072"/>
            <a:ext cx="1898090" cy="112611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3" name="Straight Arrow Connector 22"/>
          <p:cNvCxnSpPr>
            <a:stCxn id="6" idx="2"/>
          </p:cNvCxnSpPr>
          <p:nvPr/>
        </p:nvCxnSpPr>
        <p:spPr>
          <a:xfrm flipH="1">
            <a:off x="2699792" y="3953842"/>
            <a:ext cx="17250" cy="55527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 name="Slide Number Placeholder 2"/>
          <p:cNvSpPr>
            <a:spLocks noGrp="1"/>
          </p:cNvSpPr>
          <p:nvPr>
            <p:ph type="sldNum" sz="quarter" idx="12"/>
          </p:nvPr>
        </p:nvSpPr>
        <p:spPr/>
        <p:txBody>
          <a:bodyPr/>
          <a:lstStyle/>
          <a:p>
            <a:fld id="{4D3164A0-C88A-4960-B19E-715EAF705005}" type="slidenum">
              <a:rPr lang="en-US" smtClean="0"/>
              <a:pPr/>
              <a:t>13</a:t>
            </a:fld>
            <a:endParaRPr lang="en-US"/>
          </a:p>
        </p:txBody>
      </p:sp>
    </p:spTree>
    <p:extLst>
      <p:ext uri="{BB962C8B-B14F-4D97-AF65-F5344CB8AC3E}">
        <p14:creationId xmlns:p14="http://schemas.microsoft.com/office/powerpoint/2010/main" val="258584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circle(in)">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60" y="260648"/>
            <a:ext cx="8229600" cy="1143000"/>
          </a:xfrm>
          <a:solidFill>
            <a:schemeClr val="tx2"/>
          </a:solidFill>
        </p:spPr>
        <p:style>
          <a:lnRef idx="0">
            <a:schemeClr val="accent3"/>
          </a:lnRef>
          <a:fillRef idx="3">
            <a:schemeClr val="accent3"/>
          </a:fillRef>
          <a:effectRef idx="3">
            <a:schemeClr val="accent3"/>
          </a:effectRef>
          <a:fontRef idx="minor">
            <a:schemeClr val="lt1"/>
          </a:fontRef>
        </p:style>
        <p:txBody>
          <a:bodyPr>
            <a:noAutofit/>
          </a:bodyPr>
          <a:lstStyle/>
          <a:p>
            <a:pPr algn="ctr" rtl="1"/>
            <a:r>
              <a:rPr lang="ar-OM" sz="3600" b="1" dirty="0" smtClean="0">
                <a:solidFill>
                  <a:schemeClr val="bg1"/>
                </a:solidFill>
              </a:rPr>
              <a:t/>
            </a:r>
            <a:br>
              <a:rPr lang="ar-OM" sz="3600" b="1" dirty="0" smtClean="0">
                <a:solidFill>
                  <a:schemeClr val="bg1"/>
                </a:solidFill>
              </a:rPr>
            </a:br>
            <a:r>
              <a:rPr lang="ar-OM" sz="3600" b="1" dirty="0" smtClean="0">
                <a:solidFill>
                  <a:schemeClr val="bg1"/>
                </a:solidFill>
              </a:rPr>
              <a:t>بناء الجـودة في الـتـعـلـيـم</a:t>
            </a:r>
            <a:r>
              <a:rPr lang="en-US" sz="3600" b="1" dirty="0" smtClean="0">
                <a:solidFill>
                  <a:schemeClr val="bg1"/>
                </a:solidFill>
              </a:rPr>
              <a:t/>
            </a:r>
            <a:br>
              <a:rPr lang="en-US" sz="3600" b="1" dirty="0" smtClean="0">
                <a:solidFill>
                  <a:schemeClr val="bg1"/>
                </a:solidFill>
              </a:rPr>
            </a:br>
            <a:endParaRPr lang="en-US" sz="3600" b="1" dirty="0">
              <a:solidFill>
                <a:schemeClr val="bg1"/>
              </a:solidFill>
            </a:endParaRPr>
          </a:p>
        </p:txBody>
      </p:sp>
      <p:sp>
        <p:nvSpPr>
          <p:cNvPr id="3" name="Content Placeholder 2"/>
          <p:cNvSpPr>
            <a:spLocks noGrp="1"/>
          </p:cNvSpPr>
          <p:nvPr>
            <p:ph idx="1"/>
          </p:nvPr>
        </p:nvSpPr>
        <p:spPr>
          <a:xfrm>
            <a:off x="457200" y="1580605"/>
            <a:ext cx="8229600" cy="1422845"/>
          </a:xfrm>
        </p:spPr>
        <p:txBody>
          <a:bodyPr>
            <a:noAutofit/>
          </a:bodyPr>
          <a:lstStyle/>
          <a:p>
            <a:pPr algn="ctr" rtl="1">
              <a:buNone/>
            </a:pPr>
            <a:r>
              <a:rPr lang="ar-OM" sz="2800" dirty="0" smtClean="0">
                <a:cs typeface="AF_Najed" pitchFamily="2" charset="-78"/>
              </a:rPr>
              <a:t>      </a:t>
            </a:r>
            <a:r>
              <a:rPr lang="ar-OM" sz="2800" b="1" dirty="0">
                <a:cs typeface="AF_Najed" pitchFamily="2" charset="-78"/>
              </a:rPr>
              <a:t>الهدف </a:t>
            </a:r>
            <a:r>
              <a:rPr lang="ar-OM" sz="2800" b="1" dirty="0" smtClean="0">
                <a:cs typeface="AF_Najed" pitchFamily="2" charset="-78"/>
              </a:rPr>
              <a:t>العام</a:t>
            </a:r>
          </a:p>
          <a:p>
            <a:pPr algn="r" rtl="1">
              <a:buNone/>
            </a:pPr>
            <a:r>
              <a:rPr lang="ar-OM" sz="2800" b="1" dirty="0" smtClean="0">
                <a:cs typeface="AF_Najed" pitchFamily="2" charset="-78"/>
              </a:rPr>
              <a:t> </a:t>
            </a:r>
            <a:r>
              <a:rPr lang="ar-OM" sz="2800" dirty="0" smtClean="0">
                <a:cs typeface="AF_Najed" pitchFamily="2" charset="-78"/>
              </a:rPr>
              <a:t>الارتقاء بجودة النظام التعليمي لتواكب المستويات الدولية مما يسهم في بناء مخرجات ذات جودة عالية.</a:t>
            </a:r>
            <a:endParaRPr lang="en-US" sz="2800" dirty="0">
              <a:cs typeface="AF_Najed" pitchFamily="2" charset="-78"/>
            </a:endParaRPr>
          </a:p>
        </p:txBody>
      </p:sp>
      <p:sp>
        <p:nvSpPr>
          <p:cNvPr id="6" name="Content Placeholder 2"/>
          <p:cNvSpPr txBox="1">
            <a:spLocks/>
          </p:cNvSpPr>
          <p:nvPr/>
        </p:nvSpPr>
        <p:spPr>
          <a:xfrm>
            <a:off x="683568" y="3237161"/>
            <a:ext cx="7546032" cy="303877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buFont typeface="Arial" pitchFamily="34" charset="0"/>
              <a:buNone/>
            </a:pPr>
            <a:r>
              <a:rPr lang="ar-OM" sz="3000" b="1" dirty="0" smtClean="0">
                <a:solidFill>
                  <a:srgbClr val="C00000"/>
                </a:solidFill>
                <a:cs typeface="AF_Najed" pitchFamily="2" charset="-78"/>
              </a:rPr>
              <a:t>محاور </a:t>
            </a:r>
            <a:r>
              <a:rPr lang="ar-OM" sz="3000" b="1" dirty="0" err="1" smtClean="0">
                <a:solidFill>
                  <a:srgbClr val="C00000"/>
                </a:solidFill>
                <a:cs typeface="AF_Najed" pitchFamily="2" charset="-78"/>
              </a:rPr>
              <a:t>الإستراتيجية</a:t>
            </a:r>
            <a:endParaRPr lang="ar-OM" sz="3000" b="1" dirty="0" smtClean="0">
              <a:solidFill>
                <a:srgbClr val="C00000"/>
              </a:solidFill>
              <a:cs typeface="AF_Najed" pitchFamily="2" charset="-78"/>
            </a:endParaRPr>
          </a:p>
          <a:p>
            <a:pPr algn="r" rtl="1">
              <a:buFont typeface="Wingdings" pitchFamily="2" charset="2"/>
              <a:buChar char="v"/>
            </a:pPr>
            <a:r>
              <a:rPr lang="ar-OM" sz="2600" dirty="0" smtClean="0">
                <a:cs typeface="AF_Najed" pitchFamily="2" charset="-78"/>
              </a:rPr>
              <a:t>تطوير نظام الجودة </a:t>
            </a:r>
            <a:endParaRPr lang="en-US" sz="2600" dirty="0" smtClean="0">
              <a:cs typeface="AF_Najed" pitchFamily="2" charset="-78"/>
            </a:endParaRPr>
          </a:p>
          <a:p>
            <a:pPr algn="r" rtl="1">
              <a:buFont typeface="Wingdings" pitchFamily="2" charset="2"/>
              <a:buChar char="v"/>
            </a:pPr>
            <a:r>
              <a:rPr lang="ar-OM" sz="2600" dirty="0" smtClean="0">
                <a:cs typeface="AF_Najed" pitchFamily="2" charset="-78"/>
              </a:rPr>
              <a:t>تطوير إطار وطني للمؤهلات العلمية  ( أكاديمية  </a:t>
            </a:r>
            <a:r>
              <a:rPr lang="ar-OM" sz="2600" dirty="0" smtClean="0">
                <a:cs typeface="AF_Najed" pitchFamily="2" charset="-78"/>
              </a:rPr>
              <a:t>وتقنية ومهنية</a:t>
            </a:r>
            <a:r>
              <a:rPr lang="ar-OM" sz="2600" dirty="0" smtClean="0">
                <a:cs typeface="AF_Najed" pitchFamily="2" charset="-78"/>
              </a:rPr>
              <a:t>)</a:t>
            </a:r>
            <a:endParaRPr lang="en-US" sz="2600" dirty="0" smtClean="0">
              <a:cs typeface="AF_Najed" pitchFamily="2" charset="-78"/>
            </a:endParaRPr>
          </a:p>
          <a:p>
            <a:pPr algn="r" rtl="1">
              <a:buFont typeface="Wingdings" pitchFamily="2" charset="2"/>
              <a:buChar char="v"/>
            </a:pPr>
            <a:r>
              <a:rPr lang="ar-OM" sz="2600" dirty="0" smtClean="0">
                <a:cs typeface="AF_Najed" pitchFamily="2" charset="-78"/>
              </a:rPr>
              <a:t>الارتقاء بالهيئات التدريسية</a:t>
            </a:r>
            <a:endParaRPr lang="en-US" sz="2600" dirty="0" smtClean="0">
              <a:cs typeface="AF_Najed" pitchFamily="2" charset="-78"/>
            </a:endParaRPr>
          </a:p>
          <a:p>
            <a:pPr algn="r" rtl="1">
              <a:buFont typeface="Wingdings" pitchFamily="2" charset="2"/>
              <a:buChar char="v"/>
            </a:pPr>
            <a:r>
              <a:rPr lang="ar-OM" sz="2600" dirty="0" smtClean="0">
                <a:cs typeface="AF_Najed" pitchFamily="2" charset="-78"/>
              </a:rPr>
              <a:t>الارتقاء بالعملية التعليمية التعلمية</a:t>
            </a:r>
            <a:endParaRPr lang="en-US" sz="2600" dirty="0" smtClean="0">
              <a:cs typeface="AF_Najed" pitchFamily="2" charset="-78"/>
            </a:endParaRPr>
          </a:p>
          <a:p>
            <a:pPr algn="r" rtl="1">
              <a:buFont typeface="Wingdings" pitchFamily="2" charset="2"/>
              <a:buChar char="v"/>
            </a:pPr>
            <a:r>
              <a:rPr lang="ar-OM" sz="2600" dirty="0" smtClean="0">
                <a:cs typeface="AF_Najed" pitchFamily="2" charset="-78"/>
              </a:rPr>
              <a:t>بناء الكوادر  الإدارية العليا</a:t>
            </a:r>
            <a:endParaRPr lang="en-US" sz="2600" dirty="0">
              <a:cs typeface="AF_Najed" pitchFamily="2" charset="-78"/>
            </a:endParaRPr>
          </a:p>
        </p:txBody>
      </p:sp>
      <p:sp>
        <p:nvSpPr>
          <p:cNvPr id="4" name="Slide Number Placeholder 3"/>
          <p:cNvSpPr>
            <a:spLocks noGrp="1"/>
          </p:cNvSpPr>
          <p:nvPr>
            <p:ph type="sldNum" sz="quarter" idx="12"/>
          </p:nvPr>
        </p:nvSpPr>
        <p:spPr/>
        <p:txBody>
          <a:bodyPr/>
          <a:lstStyle/>
          <a:p>
            <a:fld id="{4D3164A0-C88A-4960-B19E-715EAF705005}" type="slidenum">
              <a:rPr lang="en-US" smtClean="0"/>
              <a:pPr/>
              <a:t>14</a:t>
            </a:fld>
            <a:endParaRPr lang="en-US"/>
          </a:p>
        </p:txBody>
      </p:sp>
    </p:spTree>
    <p:extLst>
      <p:ext uri="{BB962C8B-B14F-4D97-AF65-F5344CB8AC3E}">
        <p14:creationId xmlns:p14="http://schemas.microsoft.com/office/powerpoint/2010/main" val="47102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barn(inVertical)">
                                      <p:cBhvr>
                                        <p:cTn id="15" dur="500"/>
                                        <p:tgtEl>
                                          <p:spTgt spid="6">
                                            <p:txEl>
                                              <p:pRg st="0" end="0"/>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barn(inVertical)">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barn(inVertical)">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barn(inVertical)">
                                      <p:cBhvr>
                                        <p:cTn id="28" dur="500"/>
                                        <p:tgtEl>
                                          <p:spTgt spid="6">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barn(inVertical)">
                                      <p:cBhvr>
                                        <p:cTn id="33" dur="500"/>
                                        <p:tgtEl>
                                          <p:spTgt spid="6">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6">
                                            <p:txEl>
                                              <p:pRg st="5" end="5"/>
                                            </p:txEl>
                                          </p:spTgt>
                                        </p:tgtEl>
                                        <p:attrNameLst>
                                          <p:attrName>style.visibility</p:attrName>
                                        </p:attrNameLst>
                                      </p:cBhvr>
                                      <p:to>
                                        <p:strVal val="visible"/>
                                      </p:to>
                                    </p:set>
                                    <p:animEffect transition="in" filter="barn(inVertical)">
                                      <p:cBhvr>
                                        <p:cTn id="38"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pSp>
        <p:nvGrpSpPr>
          <p:cNvPr id="4" name="Group 3"/>
          <p:cNvGrpSpPr/>
          <p:nvPr/>
        </p:nvGrpSpPr>
        <p:grpSpPr>
          <a:xfrm>
            <a:off x="1619672" y="1468789"/>
            <a:ext cx="5544616" cy="1248803"/>
            <a:chOff x="214056" y="0"/>
            <a:chExt cx="8015543" cy="1248803"/>
          </a:xfrm>
          <a:solidFill>
            <a:schemeClr val="bg2">
              <a:lumMod val="25000"/>
            </a:schemeClr>
          </a:solidFill>
        </p:grpSpPr>
        <p:sp>
          <p:nvSpPr>
            <p:cNvPr id="5" name="Rounded Rectangle 4"/>
            <p:cNvSpPr/>
            <p:nvPr/>
          </p:nvSpPr>
          <p:spPr>
            <a:xfrm>
              <a:off x="214056" y="0"/>
              <a:ext cx="8015543" cy="1248803"/>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p:nvPr/>
          </p:nvSpPr>
          <p:spPr>
            <a:xfrm>
              <a:off x="250632" y="36576"/>
              <a:ext cx="7942391" cy="117565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ar-OM" sz="2800" kern="1200" dirty="0" smtClean="0"/>
                <a:t>تطوير إطار وطني للمؤهلات</a:t>
              </a:r>
              <a:endParaRPr lang="en-US" sz="2800" kern="1200" dirty="0"/>
            </a:p>
          </p:txBody>
        </p:sp>
      </p:grpSp>
      <p:grpSp>
        <p:nvGrpSpPr>
          <p:cNvPr id="13" name="Group 12"/>
          <p:cNvGrpSpPr/>
          <p:nvPr/>
        </p:nvGrpSpPr>
        <p:grpSpPr>
          <a:xfrm>
            <a:off x="6504573" y="2835620"/>
            <a:ext cx="1938699" cy="3257676"/>
            <a:chOff x="6029100" y="1483768"/>
            <a:chExt cx="2200499" cy="3637506"/>
          </a:xfrm>
          <a:solidFill>
            <a:schemeClr val="bg2">
              <a:lumMod val="25000"/>
            </a:schemeClr>
          </a:solidFill>
        </p:grpSpPr>
        <p:sp>
          <p:nvSpPr>
            <p:cNvPr id="14" name="Rounded Rectangle 13"/>
            <p:cNvSpPr/>
            <p:nvPr/>
          </p:nvSpPr>
          <p:spPr>
            <a:xfrm>
              <a:off x="6029100" y="1483768"/>
              <a:ext cx="2200499" cy="3637506"/>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ounded Rectangle 4"/>
            <p:cNvSpPr/>
            <p:nvPr/>
          </p:nvSpPr>
          <p:spPr>
            <a:xfrm>
              <a:off x="6093550" y="1548218"/>
              <a:ext cx="2071599" cy="350860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t" anchorCtr="0">
              <a:noAutofit/>
            </a:bodyPr>
            <a:lstStyle/>
            <a:p>
              <a:pPr lvl="0" algn="r" defTabSz="889000" rtl="1">
                <a:lnSpc>
                  <a:spcPct val="90000"/>
                </a:lnSpc>
                <a:spcBef>
                  <a:spcPct val="0"/>
                </a:spcBef>
                <a:spcAft>
                  <a:spcPct val="35000"/>
                </a:spcAft>
              </a:pPr>
              <a:r>
                <a:rPr lang="ar-OM" sz="2000" kern="1200" dirty="0" smtClean="0"/>
                <a:t>نظام داخلي لضبط الجودة </a:t>
              </a:r>
            </a:p>
            <a:p>
              <a:pPr marL="228600" lvl="1" indent="-228600" algn="r" defTabSz="889000" rtl="1">
                <a:lnSpc>
                  <a:spcPct val="90000"/>
                </a:lnSpc>
                <a:spcBef>
                  <a:spcPct val="0"/>
                </a:spcBef>
                <a:spcAft>
                  <a:spcPct val="15000"/>
                </a:spcAft>
                <a:buChar char="••"/>
              </a:pPr>
              <a:r>
                <a:rPr lang="ar-OM" sz="2000" kern="1200" dirty="0" smtClean="0"/>
                <a:t>إنشاء تقسيمات لضمان الجودة</a:t>
              </a:r>
            </a:p>
            <a:p>
              <a:pPr marL="228600" lvl="1" indent="-228600" algn="r" defTabSz="889000" rtl="1">
                <a:lnSpc>
                  <a:spcPct val="90000"/>
                </a:lnSpc>
                <a:spcBef>
                  <a:spcPct val="0"/>
                </a:spcBef>
                <a:spcAft>
                  <a:spcPct val="15000"/>
                </a:spcAft>
                <a:buChar char="••"/>
              </a:pPr>
              <a:r>
                <a:rPr lang="ar-OM" sz="2000" b="1" kern="1200" dirty="0" smtClean="0">
                  <a:cs typeface="AF_Najed" pitchFamily="2" charset="-78"/>
                </a:rPr>
                <a:t>الارتقاء بالهيئات </a:t>
              </a:r>
              <a:r>
                <a:rPr lang="ar-OM" sz="2000" b="1" kern="1200" dirty="0" smtClean="0">
                  <a:cs typeface="AF_Najed" pitchFamily="2" charset="-78"/>
                </a:rPr>
                <a:t>التدريسية</a:t>
              </a:r>
            </a:p>
            <a:p>
              <a:pPr marL="228600" lvl="1" indent="-228600" algn="r" defTabSz="889000" rtl="1">
                <a:lnSpc>
                  <a:spcPct val="90000"/>
                </a:lnSpc>
                <a:spcBef>
                  <a:spcPct val="0"/>
                </a:spcBef>
                <a:spcAft>
                  <a:spcPct val="15000"/>
                </a:spcAft>
                <a:buChar char="••"/>
              </a:pPr>
              <a:r>
                <a:rPr lang="ar-OM" sz="2000" b="1" dirty="0" smtClean="0">
                  <a:cs typeface="AF_Najed" pitchFamily="2" charset="-78"/>
                </a:rPr>
                <a:t>تمهين مهنة المعلم</a:t>
              </a:r>
              <a:endParaRPr lang="ar-OM" sz="2000" b="1" kern="1200" dirty="0" smtClean="0">
                <a:cs typeface="AF_Najed" pitchFamily="2" charset="-78"/>
              </a:endParaRPr>
            </a:p>
            <a:p>
              <a:pPr marL="228600" lvl="1" indent="-228600" algn="r" defTabSz="889000" rtl="1">
                <a:lnSpc>
                  <a:spcPct val="90000"/>
                </a:lnSpc>
                <a:spcBef>
                  <a:spcPct val="0"/>
                </a:spcBef>
                <a:spcAft>
                  <a:spcPct val="15000"/>
                </a:spcAft>
                <a:buChar char="••"/>
              </a:pPr>
              <a:r>
                <a:rPr lang="ar-OM" sz="2000" b="1" kern="1200" dirty="0" smtClean="0">
                  <a:cs typeface="AF_Najed" pitchFamily="2" charset="-78"/>
                </a:rPr>
                <a:t>الارتقاء بالعملية التعليمية التعلمية </a:t>
              </a:r>
            </a:p>
            <a:p>
              <a:pPr marL="228600" lvl="1" indent="-228600" algn="r" defTabSz="889000" rtl="1">
                <a:lnSpc>
                  <a:spcPct val="90000"/>
                </a:lnSpc>
                <a:spcBef>
                  <a:spcPct val="0"/>
                </a:spcBef>
                <a:spcAft>
                  <a:spcPct val="15000"/>
                </a:spcAft>
                <a:buChar char="••"/>
              </a:pPr>
              <a:r>
                <a:rPr lang="ar-OM" sz="2000" b="1" kern="1200" dirty="0" smtClean="0">
                  <a:cs typeface="AF_Najed" pitchFamily="2" charset="-78"/>
                </a:rPr>
                <a:t>الشراكة المجتمعية</a:t>
              </a:r>
              <a:endParaRPr lang="en-US" sz="2000" b="1" kern="1200" dirty="0">
                <a:cs typeface="AF_Najed" pitchFamily="2" charset="-78"/>
              </a:endParaRPr>
            </a:p>
          </p:txBody>
        </p:sp>
      </p:grpSp>
      <p:grpSp>
        <p:nvGrpSpPr>
          <p:cNvPr id="22" name="Group 21"/>
          <p:cNvGrpSpPr/>
          <p:nvPr/>
        </p:nvGrpSpPr>
        <p:grpSpPr>
          <a:xfrm>
            <a:off x="3339575" y="3180623"/>
            <a:ext cx="2409729" cy="2409729"/>
            <a:chOff x="3007513" y="2666715"/>
            <a:chExt cx="2409729" cy="2409729"/>
          </a:xfrm>
        </p:grpSpPr>
        <p:sp>
          <p:nvSpPr>
            <p:cNvPr id="23" name="Oval 22"/>
            <p:cNvSpPr/>
            <p:nvPr/>
          </p:nvSpPr>
          <p:spPr>
            <a:xfrm>
              <a:off x="3007513" y="2666715"/>
              <a:ext cx="2409729" cy="2409729"/>
            </a:xfrm>
            <a:prstGeom prst="ellipse">
              <a:avLst/>
            </a:prstGeom>
            <a:solidFill>
              <a:srgbClr val="C0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4" name="Oval 4"/>
            <p:cNvSpPr/>
            <p:nvPr/>
          </p:nvSpPr>
          <p:spPr>
            <a:xfrm>
              <a:off x="3360410" y="3019612"/>
              <a:ext cx="1703935" cy="170393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OM" sz="2800" kern="1200" dirty="0" smtClean="0"/>
                <a:t>المؤسسة التعليمية</a:t>
              </a:r>
            </a:p>
            <a:p>
              <a:pPr lvl="0" algn="ctr" defTabSz="1244600">
                <a:lnSpc>
                  <a:spcPct val="90000"/>
                </a:lnSpc>
                <a:spcBef>
                  <a:spcPct val="0"/>
                </a:spcBef>
                <a:spcAft>
                  <a:spcPct val="35000"/>
                </a:spcAft>
              </a:pPr>
              <a:r>
                <a:rPr lang="ar-OM" sz="2000" kern="1200" dirty="0" smtClean="0"/>
                <a:t>(مدرسة، كلية، جامعة)</a:t>
              </a:r>
              <a:endParaRPr lang="en-US" sz="2000" kern="1200" dirty="0"/>
            </a:p>
          </p:txBody>
        </p:sp>
      </p:grpSp>
      <p:grpSp>
        <p:nvGrpSpPr>
          <p:cNvPr id="25" name="Group 24"/>
          <p:cNvGrpSpPr/>
          <p:nvPr/>
        </p:nvGrpSpPr>
        <p:grpSpPr>
          <a:xfrm>
            <a:off x="781485" y="2835620"/>
            <a:ext cx="1975748" cy="3257676"/>
            <a:chOff x="616098" y="1089616"/>
            <a:chExt cx="2289243" cy="3652954"/>
          </a:xfrm>
          <a:solidFill>
            <a:schemeClr val="bg2">
              <a:lumMod val="25000"/>
            </a:schemeClr>
          </a:solidFill>
        </p:grpSpPr>
        <p:sp>
          <p:nvSpPr>
            <p:cNvPr id="26" name="Rounded Rectangle 25"/>
            <p:cNvSpPr/>
            <p:nvPr/>
          </p:nvSpPr>
          <p:spPr>
            <a:xfrm>
              <a:off x="616098" y="1089616"/>
              <a:ext cx="2289243" cy="3652954"/>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Rounded Rectangle 4"/>
            <p:cNvSpPr/>
            <p:nvPr/>
          </p:nvSpPr>
          <p:spPr>
            <a:xfrm>
              <a:off x="683148" y="1156666"/>
              <a:ext cx="2155143" cy="351885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t" anchorCtr="0">
              <a:noAutofit/>
            </a:bodyPr>
            <a:lstStyle/>
            <a:p>
              <a:pPr lvl="0" algn="r" defTabSz="889000" rtl="1">
                <a:lnSpc>
                  <a:spcPct val="90000"/>
                </a:lnSpc>
                <a:spcBef>
                  <a:spcPct val="0"/>
                </a:spcBef>
                <a:spcAft>
                  <a:spcPct val="35000"/>
                </a:spcAft>
              </a:pPr>
              <a:r>
                <a:rPr lang="ar-OM" sz="2000" b="1" kern="1200" dirty="0" smtClean="0"/>
                <a:t>تدقيق جودة خارجي مستقل</a:t>
              </a:r>
            </a:p>
            <a:p>
              <a:pPr marL="228600" lvl="1" indent="-228600" algn="r" defTabSz="889000" rtl="1">
                <a:lnSpc>
                  <a:spcPct val="90000"/>
                </a:lnSpc>
                <a:spcBef>
                  <a:spcPct val="0"/>
                </a:spcBef>
                <a:spcAft>
                  <a:spcPct val="15000"/>
                </a:spcAft>
                <a:buChar char="••"/>
              </a:pPr>
              <a:r>
                <a:rPr lang="ar-OM" sz="2000" b="1" kern="1200" dirty="0" smtClean="0"/>
                <a:t>الهيئة العمانية للاعتماد الأكاديمي </a:t>
              </a:r>
              <a:endParaRPr lang="ar-OM" sz="2000" b="1" kern="1200" dirty="0"/>
            </a:p>
            <a:p>
              <a:pPr marL="228600" lvl="1" indent="-228600" algn="r" defTabSz="889000" rtl="1">
                <a:lnSpc>
                  <a:spcPct val="90000"/>
                </a:lnSpc>
                <a:spcBef>
                  <a:spcPct val="0"/>
                </a:spcBef>
                <a:spcAft>
                  <a:spcPct val="15000"/>
                </a:spcAft>
                <a:buChar char="••"/>
              </a:pPr>
              <a:r>
                <a:rPr lang="ar-OM" sz="2000" b="1" kern="1200" dirty="0" smtClean="0"/>
                <a:t>هيئات اعتماد دولية</a:t>
              </a:r>
              <a:endParaRPr lang="en-US" sz="2000" b="1" kern="1200" dirty="0"/>
            </a:p>
          </p:txBody>
        </p:sp>
      </p:grpSp>
      <p:sp>
        <p:nvSpPr>
          <p:cNvPr id="28" name="Title 1"/>
          <p:cNvSpPr txBox="1">
            <a:spLocks/>
          </p:cNvSpPr>
          <p:nvPr/>
        </p:nvSpPr>
        <p:spPr>
          <a:xfrm>
            <a:off x="485760" y="260648"/>
            <a:ext cx="8229600" cy="1143000"/>
          </a:xfrm>
          <a:prstGeom prst="rect">
            <a:avLst/>
          </a:prstGeom>
          <a:solidFill>
            <a:schemeClr val="tx2"/>
          </a:solidFill>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OM" sz="3600" b="1" smtClean="0">
                <a:solidFill>
                  <a:schemeClr val="bg1"/>
                </a:solidFill>
              </a:rPr>
              <a:t/>
            </a:r>
            <a:br>
              <a:rPr lang="ar-OM" sz="3600" b="1" smtClean="0">
                <a:solidFill>
                  <a:schemeClr val="bg1"/>
                </a:solidFill>
              </a:rPr>
            </a:br>
            <a:r>
              <a:rPr lang="ar-OM" sz="3600" smtClean="0">
                <a:solidFill>
                  <a:schemeClr val="bg1"/>
                </a:solidFill>
              </a:rPr>
              <a:t>نظام جودة معتمد على ثلاث ركائز</a:t>
            </a:r>
            <a:r>
              <a:rPr lang="en-US" sz="3600" b="1" smtClean="0">
                <a:solidFill>
                  <a:schemeClr val="bg1"/>
                </a:solidFill>
              </a:rPr>
              <a:t/>
            </a:r>
            <a:br>
              <a:rPr lang="en-US" sz="3600" b="1" smtClean="0">
                <a:solidFill>
                  <a:schemeClr val="bg1"/>
                </a:solidFill>
              </a:rPr>
            </a:br>
            <a:endParaRPr lang="en-US" sz="3600" b="1" dirty="0">
              <a:solidFill>
                <a:schemeClr val="bg1"/>
              </a:solidFill>
            </a:endParaRPr>
          </a:p>
        </p:txBody>
      </p:sp>
      <p:sp>
        <p:nvSpPr>
          <p:cNvPr id="29" name="Down Arrow 28"/>
          <p:cNvSpPr/>
          <p:nvPr/>
        </p:nvSpPr>
        <p:spPr>
          <a:xfrm>
            <a:off x="4327251" y="2677877"/>
            <a:ext cx="172741" cy="535099"/>
          </a:xfrm>
          <a:prstGeom prst="downArrow">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a:off x="2715929" y="4185254"/>
            <a:ext cx="626150" cy="207039"/>
          </a:xfrm>
          <a:prstGeom prst="rightArrow">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Left Arrow 30"/>
          <p:cNvSpPr/>
          <p:nvPr/>
        </p:nvSpPr>
        <p:spPr>
          <a:xfrm flipV="1">
            <a:off x="5759356" y="4257418"/>
            <a:ext cx="745218" cy="232694"/>
          </a:xfrm>
          <a:prstGeom prst="leftArrow">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4D3164A0-C88A-4960-B19E-715EAF705005}" type="slidenum">
              <a:rPr lang="en-US" smtClean="0"/>
              <a:pPr/>
              <a:t>15</a:t>
            </a:fld>
            <a:endParaRPr lang="en-US"/>
          </a:p>
        </p:txBody>
      </p:sp>
    </p:spTree>
    <p:extLst>
      <p:ext uri="{BB962C8B-B14F-4D97-AF65-F5344CB8AC3E}">
        <p14:creationId xmlns:p14="http://schemas.microsoft.com/office/powerpoint/2010/main" val="312467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arn(inVertic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barn(inVertical)">
                                      <p:cBhvr>
                                        <p:cTn id="28" dur="500"/>
                                        <p:tgtEl>
                                          <p:spTgt spid="31"/>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barn(inVertical)">
                                      <p:cBhvr>
                                        <p:cTn id="33" dur="500"/>
                                        <p:tgtEl>
                                          <p:spTgt spid="25"/>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barn(inVertical)">
                                      <p:cBhvr>
                                        <p:cTn id="3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0">
            <a:schemeClr val="accent3"/>
          </a:lnRef>
          <a:fillRef idx="3">
            <a:schemeClr val="accent3"/>
          </a:fillRef>
          <a:effectRef idx="3">
            <a:schemeClr val="accent3"/>
          </a:effectRef>
          <a:fontRef idx="minor">
            <a:schemeClr val="lt1"/>
          </a:fontRef>
        </p:style>
        <p:txBody>
          <a:bodyPr>
            <a:normAutofit/>
          </a:bodyPr>
          <a:lstStyle/>
          <a:p>
            <a:pPr algn="ctr" rtl="1"/>
            <a:r>
              <a:rPr lang="ar-SA" sz="3600" b="1" dirty="0" smtClean="0">
                <a:solidFill>
                  <a:schemeClr val="bg1"/>
                </a:solidFill>
              </a:rPr>
              <a:t>البحث</a:t>
            </a:r>
            <a:r>
              <a:rPr lang="ar-SA" sz="3600" b="1" dirty="0" smtClean="0"/>
              <a:t> </a:t>
            </a:r>
            <a:r>
              <a:rPr lang="ar-SA" sz="3600" b="1" dirty="0" smtClean="0">
                <a:solidFill>
                  <a:schemeClr val="bg1"/>
                </a:solidFill>
              </a:rPr>
              <a:t>العلمي </a:t>
            </a:r>
            <a:r>
              <a:rPr lang="ar-OM" sz="3600" b="1" dirty="0" smtClean="0">
                <a:solidFill>
                  <a:schemeClr val="bg1"/>
                </a:solidFill>
              </a:rPr>
              <a:t>والتطوير</a:t>
            </a:r>
            <a:endParaRPr lang="en-US" sz="3600" dirty="0">
              <a:solidFill>
                <a:schemeClr val="bg1"/>
              </a:solidFill>
            </a:endParaRPr>
          </a:p>
        </p:txBody>
      </p:sp>
      <p:sp>
        <p:nvSpPr>
          <p:cNvPr id="3" name="Content Placeholder 2"/>
          <p:cNvSpPr>
            <a:spLocks noGrp="1"/>
          </p:cNvSpPr>
          <p:nvPr>
            <p:ph idx="1"/>
          </p:nvPr>
        </p:nvSpPr>
        <p:spPr>
          <a:xfrm>
            <a:off x="457200" y="1600200"/>
            <a:ext cx="8003232" cy="5121275"/>
          </a:xfrm>
        </p:spPr>
        <p:txBody>
          <a:bodyPr>
            <a:noAutofit/>
          </a:bodyPr>
          <a:lstStyle/>
          <a:p>
            <a:pPr algn="ctr" rtl="1">
              <a:buNone/>
            </a:pPr>
            <a:r>
              <a:rPr lang="ar-OM" sz="2800" b="1" dirty="0" smtClean="0"/>
              <a:t>الهدف العام</a:t>
            </a:r>
          </a:p>
          <a:p>
            <a:pPr algn="just" rtl="1">
              <a:buNone/>
            </a:pPr>
            <a:r>
              <a:rPr lang="ar-SA" sz="2800" dirty="0" smtClean="0">
                <a:cs typeface="AF_Najed" pitchFamily="2" charset="-78"/>
              </a:rPr>
              <a:t>بناء قدرات مستدامة للبحث العلمي </a:t>
            </a:r>
            <a:r>
              <a:rPr lang="ar-OM" sz="2800" dirty="0" smtClean="0">
                <a:cs typeface="AF_Najed" pitchFamily="2" charset="-78"/>
              </a:rPr>
              <a:t>في المؤسسات التعليمية  وتعزيز </a:t>
            </a:r>
            <a:r>
              <a:rPr lang="ar-SA" sz="2800" dirty="0" smtClean="0">
                <a:cs typeface="AF_Najed" pitchFamily="2" charset="-78"/>
              </a:rPr>
              <a:t>دورها المحوري في المساهمة  لبناء اقتصاد مبني على المعرفة. </a:t>
            </a:r>
            <a:endParaRPr lang="ar-OM" sz="2800" dirty="0" smtClean="0">
              <a:cs typeface="AF_Najed" pitchFamily="2" charset="-78"/>
            </a:endParaRPr>
          </a:p>
          <a:p>
            <a:pPr algn="just" rtl="1">
              <a:buNone/>
            </a:pPr>
            <a:r>
              <a:rPr lang="ar-OM" sz="2800" b="1" dirty="0" smtClean="0">
                <a:solidFill>
                  <a:srgbClr val="C00000"/>
                </a:solidFill>
                <a:cs typeface="AF_Najed" pitchFamily="2" charset="-78"/>
              </a:rPr>
              <a:t>محاور الإستراتيجية</a:t>
            </a:r>
          </a:p>
          <a:p>
            <a:pPr algn="r" rtl="1">
              <a:buFont typeface="Wingdings" pitchFamily="2" charset="2"/>
              <a:buChar char="v"/>
            </a:pPr>
            <a:r>
              <a:rPr lang="ar-OM" sz="2800" dirty="0" smtClean="0">
                <a:cs typeface="AF_Najed" pitchFamily="2" charset="-78"/>
              </a:rPr>
              <a:t>الاستعداد لمجتمع المعرفة</a:t>
            </a:r>
            <a:endParaRPr lang="en-US" sz="2800" dirty="0" smtClean="0">
              <a:cs typeface="AF_Najed" pitchFamily="2" charset="-78"/>
            </a:endParaRPr>
          </a:p>
          <a:p>
            <a:pPr algn="r" rtl="1">
              <a:buFont typeface="Wingdings" pitchFamily="2" charset="2"/>
              <a:buChar char="v"/>
            </a:pPr>
            <a:r>
              <a:rPr lang="ar-OM" sz="2800" dirty="0" smtClean="0">
                <a:cs typeface="AF_Najed" pitchFamily="2" charset="-78"/>
              </a:rPr>
              <a:t>البنية المؤسسية للبحث العلمي </a:t>
            </a:r>
            <a:endParaRPr lang="en-US" sz="2800" dirty="0" smtClean="0">
              <a:cs typeface="AF_Najed" pitchFamily="2" charset="-78"/>
            </a:endParaRPr>
          </a:p>
          <a:p>
            <a:pPr algn="r" rtl="1">
              <a:buFont typeface="Wingdings" pitchFamily="2" charset="2"/>
              <a:buChar char="v"/>
            </a:pPr>
            <a:r>
              <a:rPr lang="ar-OM" sz="2800" dirty="0" smtClean="0">
                <a:cs typeface="AF_Najed" pitchFamily="2" charset="-78"/>
              </a:rPr>
              <a:t>البحث  العلمي والابتكار</a:t>
            </a:r>
          </a:p>
          <a:p>
            <a:pPr algn="r" rtl="1">
              <a:buFont typeface="Wingdings" pitchFamily="2" charset="2"/>
              <a:buChar char="v"/>
            </a:pPr>
            <a:r>
              <a:rPr lang="ar-OM" sz="2800" dirty="0" smtClean="0">
                <a:cs typeface="AF_Najed" pitchFamily="2" charset="-78"/>
              </a:rPr>
              <a:t>تعزيز الاهتمام بالعلوم الانسانية</a:t>
            </a:r>
          </a:p>
          <a:p>
            <a:pPr algn="r" rtl="1">
              <a:buFont typeface="Wingdings" pitchFamily="2" charset="2"/>
              <a:buChar char="v"/>
            </a:pPr>
            <a:r>
              <a:rPr lang="ar-OM" sz="2800" dirty="0" smtClean="0">
                <a:cs typeface="AF_Najed" pitchFamily="2" charset="-78"/>
              </a:rPr>
              <a:t>الموارد البشرية وبناء القدرات </a:t>
            </a:r>
            <a:endParaRPr lang="en-US" sz="2800" dirty="0" smtClean="0">
              <a:cs typeface="AF_Najed" pitchFamily="2" charset="-78"/>
            </a:endParaRPr>
          </a:p>
          <a:p>
            <a:pPr algn="ctr" rtl="1">
              <a:buNone/>
            </a:pPr>
            <a:endParaRPr lang="en-US" sz="2800" dirty="0" smtClean="0"/>
          </a:p>
          <a:p>
            <a:pPr algn="ctr" rtl="1"/>
            <a:endParaRPr lang="ar-OM" sz="2800" b="1" dirty="0" smtClean="0"/>
          </a:p>
          <a:p>
            <a:pPr algn="r" rtl="1"/>
            <a:endParaRPr lang="en-US" sz="2800" dirty="0"/>
          </a:p>
        </p:txBody>
      </p:sp>
      <p:sp>
        <p:nvSpPr>
          <p:cNvPr id="4" name="Slide Number Placeholder 3"/>
          <p:cNvSpPr>
            <a:spLocks noGrp="1"/>
          </p:cNvSpPr>
          <p:nvPr>
            <p:ph type="sldNum" sz="quarter" idx="12"/>
          </p:nvPr>
        </p:nvSpPr>
        <p:spPr/>
        <p:txBody>
          <a:bodyPr/>
          <a:lstStyle/>
          <a:p>
            <a:fld id="{4D3164A0-C88A-4960-B19E-715EAF705005}"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0">
            <a:schemeClr val="accent3"/>
          </a:lnRef>
          <a:fillRef idx="3">
            <a:schemeClr val="accent3"/>
          </a:fillRef>
          <a:effectRef idx="3">
            <a:schemeClr val="accent3"/>
          </a:effectRef>
          <a:fontRef idx="minor">
            <a:schemeClr val="lt1"/>
          </a:fontRef>
        </p:style>
        <p:txBody>
          <a:bodyPr>
            <a:normAutofit/>
          </a:bodyPr>
          <a:lstStyle/>
          <a:p>
            <a:pPr algn="ctr" rtl="1"/>
            <a:r>
              <a:rPr lang="ar-SA" sz="3600" b="1" dirty="0" smtClean="0">
                <a:solidFill>
                  <a:schemeClr val="bg1"/>
                </a:solidFill>
                <a:cs typeface="AF_Najed" pitchFamily="2" charset="-78"/>
              </a:rPr>
              <a:t>تمويل التعليم</a:t>
            </a:r>
            <a:endParaRPr lang="en-US" sz="3600" dirty="0">
              <a:solidFill>
                <a:schemeClr val="bg1"/>
              </a:solidFill>
              <a:cs typeface="AF_Najed" pitchFamily="2" charset="-78"/>
            </a:endParaRPr>
          </a:p>
        </p:txBody>
      </p:sp>
      <p:sp>
        <p:nvSpPr>
          <p:cNvPr id="3" name="Content Placeholder 2"/>
          <p:cNvSpPr>
            <a:spLocks noGrp="1"/>
          </p:cNvSpPr>
          <p:nvPr>
            <p:ph idx="1"/>
          </p:nvPr>
        </p:nvSpPr>
        <p:spPr/>
        <p:txBody>
          <a:bodyPr>
            <a:normAutofit fontScale="92500" lnSpcReduction="10000"/>
          </a:bodyPr>
          <a:lstStyle/>
          <a:p>
            <a:pPr algn="ctr" rtl="1">
              <a:buNone/>
            </a:pPr>
            <a:r>
              <a:rPr lang="ar-SA" sz="3000" b="1" dirty="0" smtClean="0"/>
              <a:t> </a:t>
            </a:r>
            <a:r>
              <a:rPr lang="ar-OM" sz="3000" b="1" dirty="0" smtClean="0">
                <a:cs typeface="AF_Najed" pitchFamily="2" charset="-78"/>
              </a:rPr>
              <a:t>الهدف العام</a:t>
            </a:r>
          </a:p>
          <a:p>
            <a:pPr algn="r" rtl="1">
              <a:buNone/>
            </a:pPr>
            <a:r>
              <a:rPr lang="ar-SA" sz="3000" dirty="0" smtClean="0">
                <a:cs typeface="AF_Najed" pitchFamily="2" charset="-78"/>
              </a:rPr>
              <a:t>توفير تمويل فاعل ومستدام لقطاع التعليم  من خلال تصميم وتطبيق توجهات جديدة تساعد في تنويع مصادر التمويل .</a:t>
            </a:r>
            <a:endParaRPr lang="ar-OM" sz="3000" dirty="0" smtClean="0">
              <a:cs typeface="AF_Najed" pitchFamily="2" charset="-78"/>
            </a:endParaRPr>
          </a:p>
          <a:p>
            <a:pPr algn="r" rtl="1">
              <a:buNone/>
            </a:pPr>
            <a:endParaRPr lang="en-US" dirty="0" smtClean="0">
              <a:cs typeface="AF_Najed" pitchFamily="2" charset="-78"/>
            </a:endParaRPr>
          </a:p>
          <a:p>
            <a:pPr algn="r" rtl="1">
              <a:buNone/>
            </a:pPr>
            <a:r>
              <a:rPr lang="ar-OM" sz="2800" b="1" dirty="0" smtClean="0">
                <a:solidFill>
                  <a:srgbClr val="C00000"/>
                </a:solidFill>
                <a:cs typeface="AF_Najed" pitchFamily="2" charset="-78"/>
              </a:rPr>
              <a:t>محاور الإستراتيجية</a:t>
            </a:r>
            <a:endParaRPr lang="en-US" sz="2800" b="1" dirty="0" smtClean="0">
              <a:solidFill>
                <a:srgbClr val="C00000"/>
              </a:solidFill>
              <a:cs typeface="AF_Najed" pitchFamily="2" charset="-78"/>
            </a:endParaRPr>
          </a:p>
          <a:p>
            <a:pPr lvl="0" algn="r" rtl="1">
              <a:buFont typeface="Wingdings" pitchFamily="2" charset="2"/>
              <a:buChar char="§"/>
            </a:pPr>
            <a:r>
              <a:rPr lang="ar-OM" sz="2600" dirty="0" smtClean="0">
                <a:cs typeface="AF_Najed" pitchFamily="2" charset="-78"/>
              </a:rPr>
              <a:t>إطار عمل للتمويل.</a:t>
            </a:r>
            <a:endParaRPr lang="en-US" sz="2600" dirty="0" smtClean="0">
              <a:cs typeface="AF_Najed" pitchFamily="2" charset="-78"/>
            </a:endParaRPr>
          </a:p>
          <a:p>
            <a:pPr lvl="0" algn="r" rtl="1">
              <a:buFont typeface="Wingdings" pitchFamily="2" charset="2"/>
              <a:buChar char="§"/>
            </a:pPr>
            <a:r>
              <a:rPr lang="ar-OM" sz="2600" dirty="0" smtClean="0">
                <a:cs typeface="AF_Najed" pitchFamily="2" charset="-78"/>
              </a:rPr>
              <a:t>التخطيط لموازنة التمويل.</a:t>
            </a:r>
            <a:endParaRPr lang="en-US" sz="2600" dirty="0" smtClean="0">
              <a:cs typeface="AF_Najed" pitchFamily="2" charset="-78"/>
            </a:endParaRPr>
          </a:p>
          <a:p>
            <a:pPr lvl="0" algn="r" rtl="1">
              <a:buFont typeface="Wingdings" pitchFamily="2" charset="2"/>
              <a:buChar char="§"/>
            </a:pPr>
            <a:r>
              <a:rPr lang="ar-OM" sz="2600" dirty="0" smtClean="0">
                <a:cs typeface="AF_Najed" pitchFamily="2" charset="-78"/>
              </a:rPr>
              <a:t>المشاركة في الاستثمار في التعليم.</a:t>
            </a:r>
            <a:endParaRPr lang="en-US" sz="2600" dirty="0" smtClean="0">
              <a:cs typeface="AF_Najed" pitchFamily="2" charset="-78"/>
            </a:endParaRPr>
          </a:p>
          <a:p>
            <a:pPr lvl="0" algn="r" rtl="1">
              <a:buFont typeface="Wingdings" pitchFamily="2" charset="2"/>
              <a:buChar char="§"/>
            </a:pPr>
            <a:r>
              <a:rPr lang="ar-OM" sz="2600" dirty="0" smtClean="0">
                <a:cs typeface="AF_Najed" pitchFamily="2" charset="-78"/>
              </a:rPr>
              <a:t>دور القطاع الخاص.</a:t>
            </a:r>
            <a:endParaRPr lang="en-US" sz="2600" dirty="0" smtClean="0">
              <a:cs typeface="AF_Najed" pitchFamily="2" charset="-78"/>
            </a:endParaRPr>
          </a:p>
          <a:p>
            <a:pPr lvl="0" algn="r" rtl="1">
              <a:buFont typeface="Wingdings" pitchFamily="2" charset="2"/>
              <a:buChar char="§"/>
            </a:pPr>
            <a:r>
              <a:rPr lang="ar-OM" sz="2600" dirty="0" smtClean="0">
                <a:cs typeface="AF_Najed" pitchFamily="2" charset="-78"/>
              </a:rPr>
              <a:t>مصادر مستدامة لتمويل التعليم</a:t>
            </a:r>
            <a:endParaRPr lang="en-US" sz="2600" dirty="0" smtClean="0">
              <a:cs typeface="AF_Najed" pitchFamily="2" charset="-78"/>
            </a:endParaRPr>
          </a:p>
          <a:p>
            <a:pPr algn="r" rtl="1">
              <a:buNone/>
            </a:pPr>
            <a:endParaRPr lang="ar-OM" b="1" dirty="0" smtClean="0"/>
          </a:p>
          <a:p>
            <a:pPr algn="r" rtl="1"/>
            <a:endParaRPr lang="en-US" dirty="0"/>
          </a:p>
        </p:txBody>
      </p:sp>
      <p:sp>
        <p:nvSpPr>
          <p:cNvPr id="4" name="Slide Number Placeholder 3"/>
          <p:cNvSpPr>
            <a:spLocks noGrp="1"/>
          </p:cNvSpPr>
          <p:nvPr>
            <p:ph type="sldNum" sz="quarter" idx="12"/>
          </p:nvPr>
        </p:nvSpPr>
        <p:spPr/>
        <p:txBody>
          <a:bodyPr/>
          <a:lstStyle/>
          <a:p>
            <a:fld id="{4D3164A0-C88A-4960-B19E-715EAF705005}"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style>
          <a:lnRef idx="0">
            <a:schemeClr val="accent3"/>
          </a:lnRef>
          <a:fillRef idx="3">
            <a:schemeClr val="accent3"/>
          </a:fillRef>
          <a:effectRef idx="3">
            <a:schemeClr val="accent3"/>
          </a:effectRef>
          <a:fontRef idx="minor">
            <a:schemeClr val="lt1"/>
          </a:fontRef>
        </p:style>
        <p:txBody>
          <a:bodyPr>
            <a:normAutofit/>
          </a:bodyPr>
          <a:lstStyle/>
          <a:p>
            <a:pPr algn="ctr" rtl="1"/>
            <a:r>
              <a:rPr lang="ar-OM" sz="3600" b="1" dirty="0" smtClean="0">
                <a:solidFill>
                  <a:schemeClr val="bg1"/>
                </a:solidFill>
                <a:cs typeface="AF_Najed" pitchFamily="2" charset="-78"/>
              </a:rPr>
              <a:t>الخطـــــة التـنفيـذ </a:t>
            </a:r>
            <a:r>
              <a:rPr lang="ar-OM" sz="3600" b="1" dirty="0" err="1" smtClean="0">
                <a:solidFill>
                  <a:schemeClr val="bg1"/>
                </a:solidFill>
                <a:cs typeface="AF_Najed" pitchFamily="2" charset="-78"/>
              </a:rPr>
              <a:t>يـــــة</a:t>
            </a:r>
            <a:r>
              <a:rPr lang="ar-OM" sz="3600" b="1" dirty="0" smtClean="0">
                <a:solidFill>
                  <a:schemeClr val="bg1"/>
                </a:solidFill>
                <a:cs typeface="AF_Najed" pitchFamily="2" charset="-78"/>
              </a:rPr>
              <a:t> </a:t>
            </a:r>
            <a:endParaRPr lang="en-US" sz="3600" dirty="0">
              <a:solidFill>
                <a:schemeClr val="bg1"/>
              </a:solidFill>
              <a:cs typeface="AF_Najed"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39510942"/>
              </p:ext>
            </p:extLst>
          </p:nvPr>
        </p:nvGraphicFramePr>
        <p:xfrm>
          <a:off x="611560" y="1772816"/>
          <a:ext cx="8064896" cy="4608508"/>
        </p:xfrm>
        <a:graphic>
          <a:graphicData uri="http://schemas.openxmlformats.org/drawingml/2006/table">
            <a:tbl>
              <a:tblPr rtl="1" firstRow="1" firstCol="1" lastRow="1" lastCol="1" bandRow="1" bandCol="1">
                <a:tableStyleId>{5C22544A-7EE6-4342-B048-85BDC9FD1C3A}</a:tableStyleId>
              </a:tblPr>
              <a:tblGrid>
                <a:gridCol w="426194"/>
                <a:gridCol w="1475285"/>
                <a:gridCol w="6163417"/>
              </a:tblGrid>
              <a:tr h="987538">
                <a:tc>
                  <a:txBody>
                    <a:bodyPr/>
                    <a:lstStyle/>
                    <a:p>
                      <a:pPr algn="r" rtl="1">
                        <a:spcAft>
                          <a:spcPts val="0"/>
                        </a:spcAft>
                      </a:pPr>
                      <a:r>
                        <a:rPr lang="ar-OM" sz="1600" dirty="0">
                          <a:effectLst/>
                        </a:rPr>
                        <a:t> </a:t>
                      </a:r>
                      <a:endParaRPr lang="en-US" sz="1200" dirty="0">
                        <a:effectLst/>
                        <a:latin typeface="Times New Roman"/>
                        <a:ea typeface="MS Mincho"/>
                        <a:cs typeface="Simplified Arabic"/>
                      </a:endParaRPr>
                    </a:p>
                  </a:txBody>
                  <a:tcPr marL="68580" marR="68580" marT="0" marB="0"/>
                </a:tc>
                <a:tc>
                  <a:txBody>
                    <a:bodyPr/>
                    <a:lstStyle/>
                    <a:p>
                      <a:pPr algn="just" rtl="1">
                        <a:spcAft>
                          <a:spcPts val="0"/>
                        </a:spcAft>
                      </a:pPr>
                      <a:r>
                        <a:rPr lang="ar-OM" sz="1600" dirty="0">
                          <a:effectLst/>
                        </a:rPr>
                        <a:t>التوصية (1)</a:t>
                      </a:r>
                      <a:endParaRPr lang="en-US" sz="1200" dirty="0">
                        <a:effectLst/>
                        <a:latin typeface="Times New Roman"/>
                        <a:ea typeface="MS Mincho"/>
                        <a:cs typeface="Simplified Arabic"/>
                      </a:endParaRPr>
                    </a:p>
                  </a:txBody>
                  <a:tcPr marL="68580" marR="68580" marT="0" marB="0"/>
                </a:tc>
                <a:tc>
                  <a:txBody>
                    <a:bodyPr/>
                    <a:lstStyle/>
                    <a:p>
                      <a:pPr algn="just" rtl="1">
                        <a:spcAft>
                          <a:spcPts val="0"/>
                        </a:spcAft>
                      </a:pPr>
                      <a:r>
                        <a:rPr lang="ar-OM" sz="1600">
                          <a:effectLst/>
                        </a:rPr>
                        <a:t>يتولى مجلس التعليم  مسؤولية الإشراف على متابعة عملية تنفيذ استراتيجية التعليم وتقويمها.</a:t>
                      </a:r>
                      <a:endParaRPr lang="en-US" sz="1200">
                        <a:effectLst/>
                      </a:endParaRPr>
                    </a:p>
                    <a:p>
                      <a:pPr algn="just" rtl="1">
                        <a:spcAft>
                          <a:spcPts val="0"/>
                        </a:spcAft>
                      </a:pPr>
                      <a:r>
                        <a:rPr lang="en-US" sz="1600">
                          <a:effectLst/>
                        </a:rPr>
                        <a:t> </a:t>
                      </a:r>
                      <a:endParaRPr lang="en-US" sz="1200">
                        <a:effectLst/>
                        <a:latin typeface="Times New Roman"/>
                        <a:ea typeface="MS Mincho"/>
                        <a:cs typeface="Simplified Arabic"/>
                      </a:endParaRPr>
                    </a:p>
                  </a:txBody>
                  <a:tcPr marL="68580" marR="68580" marT="0" marB="0"/>
                </a:tc>
              </a:tr>
              <a:tr h="329179">
                <a:tc>
                  <a:txBody>
                    <a:bodyPr/>
                    <a:lstStyle/>
                    <a:p>
                      <a:pPr algn="r" rtl="1">
                        <a:spcAft>
                          <a:spcPts val="0"/>
                        </a:spcAft>
                      </a:pPr>
                      <a:r>
                        <a:rPr lang="ar-OM" sz="1600">
                          <a:effectLst/>
                        </a:rPr>
                        <a:t> </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a:effectLst/>
                        </a:rPr>
                        <a:t>الأولوية</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a:effectLst/>
                        </a:rPr>
                        <a:t>عالية</a:t>
                      </a:r>
                      <a:endParaRPr lang="en-US" sz="1200">
                        <a:effectLst/>
                        <a:latin typeface="Times New Roman"/>
                        <a:ea typeface="MS Mincho"/>
                        <a:cs typeface="Simplified Arabic"/>
                      </a:endParaRPr>
                    </a:p>
                  </a:txBody>
                  <a:tcPr marL="68580" marR="68580" marT="0" marB="0"/>
                </a:tc>
              </a:tr>
              <a:tr h="329179">
                <a:tc>
                  <a:txBody>
                    <a:bodyPr/>
                    <a:lstStyle/>
                    <a:p>
                      <a:pPr algn="r" rtl="1">
                        <a:spcAft>
                          <a:spcPts val="0"/>
                        </a:spcAft>
                      </a:pPr>
                      <a:r>
                        <a:rPr lang="ar-OM" sz="1600">
                          <a:effectLst/>
                        </a:rPr>
                        <a:t> </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a:effectLst/>
                        </a:rPr>
                        <a:t>الجهة المسؤولة</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a:effectLst/>
                        </a:rPr>
                        <a:t>الأمانة العامة لمجلس التعليم</a:t>
                      </a:r>
                      <a:endParaRPr lang="en-US" sz="1200">
                        <a:effectLst/>
                        <a:latin typeface="Times New Roman"/>
                        <a:ea typeface="MS Mincho"/>
                        <a:cs typeface="Simplified Arabic"/>
                      </a:endParaRPr>
                    </a:p>
                  </a:txBody>
                  <a:tcPr marL="68580" marR="68580" marT="0" marB="0"/>
                </a:tc>
              </a:tr>
              <a:tr h="329179">
                <a:tc>
                  <a:txBody>
                    <a:bodyPr/>
                    <a:lstStyle/>
                    <a:p>
                      <a:pPr algn="r" rtl="1">
                        <a:spcAft>
                          <a:spcPts val="0"/>
                        </a:spcAft>
                      </a:pPr>
                      <a:r>
                        <a:rPr lang="ar-OM" sz="1600">
                          <a:effectLst/>
                        </a:rPr>
                        <a:t> </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a:effectLst/>
                        </a:rPr>
                        <a:t> النتائج</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a:effectLst/>
                        </a:rPr>
                        <a:t>نظام الكتروني لرصد الانجاز في تنفيذ التوصيات </a:t>
                      </a:r>
                      <a:endParaRPr lang="en-US" sz="1200">
                        <a:effectLst/>
                        <a:latin typeface="Times New Roman"/>
                        <a:ea typeface="MS Mincho"/>
                        <a:cs typeface="Simplified Arabic"/>
                      </a:endParaRPr>
                    </a:p>
                  </a:txBody>
                  <a:tcPr marL="68580" marR="68580" marT="0" marB="0"/>
                </a:tc>
              </a:tr>
              <a:tr h="329179">
                <a:tc>
                  <a:txBody>
                    <a:bodyPr/>
                    <a:lstStyle/>
                    <a:p>
                      <a:pPr algn="r" rtl="1">
                        <a:spcAft>
                          <a:spcPts val="0"/>
                        </a:spcAft>
                      </a:pPr>
                      <a:r>
                        <a:rPr lang="ar-OM" sz="1600">
                          <a:effectLst/>
                        </a:rPr>
                        <a:t> </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a:effectLst/>
                        </a:rPr>
                        <a:t>المؤشرات</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a:effectLst/>
                        </a:rPr>
                        <a:t>نسبة الانجاز في تنفيذ التوصيات في الفترة الزمنية المحددة</a:t>
                      </a:r>
                      <a:endParaRPr lang="en-US" sz="1200">
                        <a:effectLst/>
                        <a:latin typeface="Times New Roman"/>
                        <a:ea typeface="MS Mincho"/>
                        <a:cs typeface="Simplified Arabic"/>
                      </a:endParaRPr>
                    </a:p>
                  </a:txBody>
                  <a:tcPr marL="68580" marR="68580" marT="0" marB="0"/>
                </a:tc>
              </a:tr>
              <a:tr h="329179">
                <a:tc>
                  <a:txBody>
                    <a:bodyPr/>
                    <a:lstStyle/>
                    <a:p>
                      <a:pPr algn="r" rtl="1">
                        <a:spcAft>
                          <a:spcPts val="0"/>
                        </a:spcAft>
                      </a:pPr>
                      <a:r>
                        <a:rPr lang="ar-OM" sz="1600">
                          <a:effectLst/>
                        </a:rPr>
                        <a:t> </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a:effectLst/>
                        </a:rPr>
                        <a:t>الإطار الزمني</a:t>
                      </a:r>
                      <a:endParaRPr lang="en-US" sz="1200">
                        <a:effectLst/>
                        <a:latin typeface="Times New Roman"/>
                        <a:ea typeface="MS Mincho"/>
                        <a:cs typeface="Simplified Arabic"/>
                      </a:endParaRPr>
                    </a:p>
                  </a:txBody>
                  <a:tcPr marL="68580" marR="68580" marT="0" marB="0"/>
                </a:tc>
                <a:tc>
                  <a:txBody>
                    <a:bodyPr/>
                    <a:lstStyle/>
                    <a:p>
                      <a:pPr algn="r" rtl="1">
                        <a:spcAft>
                          <a:spcPts val="0"/>
                        </a:spcAft>
                      </a:pPr>
                      <a:r>
                        <a:rPr lang="ar-OM" sz="1600" dirty="0">
                          <a:effectLst/>
                        </a:rPr>
                        <a:t>2016 - </a:t>
                      </a:r>
                      <a:r>
                        <a:rPr lang="ar-OM" sz="1600" dirty="0" smtClean="0">
                          <a:effectLst/>
                        </a:rPr>
                        <a:t>2040</a:t>
                      </a:r>
                      <a:endParaRPr lang="en-US" sz="1200" dirty="0">
                        <a:effectLst/>
                        <a:latin typeface="Times New Roman"/>
                        <a:ea typeface="MS Mincho"/>
                        <a:cs typeface="Simplified Arabic"/>
                      </a:endParaRPr>
                    </a:p>
                  </a:txBody>
                  <a:tcPr marL="68580" marR="68580" marT="0" marB="0"/>
                </a:tc>
              </a:tr>
              <a:tr h="329179">
                <a:tc gridSpan="3">
                  <a:txBody>
                    <a:bodyPr/>
                    <a:lstStyle/>
                    <a:p>
                      <a:pPr algn="ctr" rtl="1">
                        <a:spcAft>
                          <a:spcPts val="0"/>
                        </a:spcAft>
                      </a:pPr>
                      <a:r>
                        <a:rPr lang="ar-OM" sz="1600">
                          <a:effectLst/>
                        </a:rPr>
                        <a:t>آلـيـات الـتنفيـذ</a:t>
                      </a:r>
                      <a:endParaRPr lang="en-US" sz="1200">
                        <a:effectLst/>
                        <a:latin typeface="Times New Roman"/>
                        <a:ea typeface="MS Mincho"/>
                        <a:cs typeface="Simplified Arabic"/>
                      </a:endParaRPr>
                    </a:p>
                  </a:txBody>
                  <a:tcPr marL="68580" marR="68580" marT="0" marB="0"/>
                </a:tc>
                <a:tc hMerge="1">
                  <a:txBody>
                    <a:bodyPr/>
                    <a:lstStyle/>
                    <a:p>
                      <a:endParaRPr lang="en-US"/>
                    </a:p>
                  </a:txBody>
                  <a:tcPr/>
                </a:tc>
                <a:tc hMerge="1">
                  <a:txBody>
                    <a:bodyPr/>
                    <a:lstStyle/>
                    <a:p>
                      <a:endParaRPr lang="en-US"/>
                    </a:p>
                  </a:txBody>
                  <a:tcPr/>
                </a:tc>
              </a:tr>
              <a:tr h="329179">
                <a:tc>
                  <a:txBody>
                    <a:bodyPr/>
                    <a:lstStyle/>
                    <a:p>
                      <a:pPr algn="r" rtl="1">
                        <a:spcAft>
                          <a:spcPts val="0"/>
                        </a:spcAft>
                      </a:pPr>
                      <a:r>
                        <a:rPr lang="ar-OM" sz="1600">
                          <a:effectLst/>
                        </a:rPr>
                        <a:t>1</a:t>
                      </a:r>
                      <a:endParaRPr lang="en-US" sz="1200">
                        <a:effectLst/>
                        <a:latin typeface="Times New Roman"/>
                        <a:ea typeface="MS Mincho"/>
                        <a:cs typeface="Simplified Arabic"/>
                      </a:endParaRPr>
                    </a:p>
                  </a:txBody>
                  <a:tcPr marL="68580" marR="68580" marT="0" marB="0"/>
                </a:tc>
                <a:tc gridSpan="2">
                  <a:txBody>
                    <a:bodyPr/>
                    <a:lstStyle/>
                    <a:p>
                      <a:pPr algn="r" rtl="1">
                        <a:spcAft>
                          <a:spcPts val="0"/>
                        </a:spcAft>
                      </a:pPr>
                      <a:r>
                        <a:rPr lang="ar-OM" sz="1600">
                          <a:effectLst/>
                        </a:rPr>
                        <a:t>تشكيل فريق عمل لبناء نظام الكتروني لمتابعة تنفيذ الإستراتيجية.</a:t>
                      </a:r>
                      <a:endParaRPr lang="en-US" sz="1200">
                        <a:effectLst/>
                        <a:latin typeface="Times New Roman"/>
                        <a:ea typeface="MS Mincho"/>
                        <a:cs typeface="Simplified Arabic"/>
                      </a:endParaRPr>
                    </a:p>
                  </a:txBody>
                  <a:tcPr marL="68580" marR="68580" marT="0" marB="0"/>
                </a:tc>
                <a:tc hMerge="1">
                  <a:txBody>
                    <a:bodyPr/>
                    <a:lstStyle/>
                    <a:p>
                      <a:endParaRPr lang="en-US"/>
                    </a:p>
                  </a:txBody>
                  <a:tcPr/>
                </a:tc>
              </a:tr>
              <a:tr h="329179">
                <a:tc>
                  <a:txBody>
                    <a:bodyPr/>
                    <a:lstStyle/>
                    <a:p>
                      <a:pPr algn="r" rtl="1">
                        <a:spcAft>
                          <a:spcPts val="0"/>
                        </a:spcAft>
                      </a:pPr>
                      <a:r>
                        <a:rPr lang="ar-OM" sz="1600">
                          <a:effectLst/>
                        </a:rPr>
                        <a:t>2</a:t>
                      </a:r>
                      <a:endParaRPr lang="en-US" sz="1200">
                        <a:effectLst/>
                        <a:latin typeface="Times New Roman"/>
                        <a:ea typeface="MS Mincho"/>
                        <a:cs typeface="Simplified Arabic"/>
                      </a:endParaRPr>
                    </a:p>
                  </a:txBody>
                  <a:tcPr marL="68580" marR="68580" marT="0" marB="0"/>
                </a:tc>
                <a:tc gridSpan="2">
                  <a:txBody>
                    <a:bodyPr/>
                    <a:lstStyle/>
                    <a:p>
                      <a:pPr algn="r" rtl="1">
                        <a:spcAft>
                          <a:spcPts val="0"/>
                        </a:spcAft>
                      </a:pPr>
                      <a:r>
                        <a:rPr lang="ar-OM" sz="1600">
                          <a:effectLst/>
                        </a:rPr>
                        <a:t>وضع مؤشرات أداء  لتنفيذ التوصيات وفقا للاستراتيجيات الخمس والإطار الزمني لها</a:t>
                      </a:r>
                      <a:endParaRPr lang="en-US" sz="1200">
                        <a:effectLst/>
                        <a:latin typeface="Times New Roman"/>
                        <a:ea typeface="MS Mincho"/>
                        <a:cs typeface="Simplified Arabic"/>
                      </a:endParaRPr>
                    </a:p>
                  </a:txBody>
                  <a:tcPr marL="68580" marR="68580" marT="0" marB="0"/>
                </a:tc>
                <a:tc hMerge="1">
                  <a:txBody>
                    <a:bodyPr/>
                    <a:lstStyle/>
                    <a:p>
                      <a:endParaRPr lang="en-US"/>
                    </a:p>
                  </a:txBody>
                  <a:tcPr/>
                </a:tc>
              </a:tr>
              <a:tr h="329179">
                <a:tc>
                  <a:txBody>
                    <a:bodyPr/>
                    <a:lstStyle/>
                    <a:p>
                      <a:pPr algn="r" rtl="1">
                        <a:spcAft>
                          <a:spcPts val="0"/>
                        </a:spcAft>
                      </a:pPr>
                      <a:r>
                        <a:rPr lang="ar-OM" sz="1600">
                          <a:effectLst/>
                        </a:rPr>
                        <a:t>3</a:t>
                      </a:r>
                      <a:endParaRPr lang="en-US" sz="1200">
                        <a:effectLst/>
                        <a:latin typeface="Times New Roman"/>
                        <a:ea typeface="MS Mincho"/>
                        <a:cs typeface="Simplified Arabic"/>
                      </a:endParaRPr>
                    </a:p>
                  </a:txBody>
                  <a:tcPr marL="68580" marR="68580" marT="0" marB="0"/>
                </a:tc>
                <a:tc gridSpan="2">
                  <a:txBody>
                    <a:bodyPr/>
                    <a:lstStyle/>
                    <a:p>
                      <a:pPr algn="r" rtl="1">
                        <a:spcAft>
                          <a:spcPts val="0"/>
                        </a:spcAft>
                      </a:pPr>
                      <a:r>
                        <a:rPr lang="ar-OM" sz="1600">
                          <a:effectLst/>
                        </a:rPr>
                        <a:t>تطبيق النظام  الالكتروني وتقييمه وتحديثه</a:t>
                      </a:r>
                      <a:endParaRPr lang="en-US" sz="1200">
                        <a:effectLst/>
                        <a:latin typeface="Times New Roman"/>
                        <a:ea typeface="MS Mincho"/>
                        <a:cs typeface="Simplified Arabic"/>
                      </a:endParaRPr>
                    </a:p>
                  </a:txBody>
                  <a:tcPr marL="68580" marR="68580" marT="0" marB="0"/>
                </a:tc>
                <a:tc hMerge="1">
                  <a:txBody>
                    <a:bodyPr/>
                    <a:lstStyle/>
                    <a:p>
                      <a:endParaRPr lang="en-US"/>
                    </a:p>
                  </a:txBody>
                  <a:tcPr/>
                </a:tc>
              </a:tr>
              <a:tr h="658359">
                <a:tc>
                  <a:txBody>
                    <a:bodyPr/>
                    <a:lstStyle/>
                    <a:p>
                      <a:pPr algn="r" rtl="1">
                        <a:spcAft>
                          <a:spcPts val="0"/>
                        </a:spcAft>
                      </a:pPr>
                      <a:r>
                        <a:rPr lang="ar-OM" sz="1600">
                          <a:effectLst/>
                        </a:rPr>
                        <a:t>4</a:t>
                      </a:r>
                      <a:endParaRPr lang="en-US" sz="1200">
                        <a:effectLst/>
                        <a:latin typeface="Times New Roman"/>
                        <a:ea typeface="MS Mincho"/>
                        <a:cs typeface="Simplified Arabic"/>
                      </a:endParaRPr>
                    </a:p>
                  </a:txBody>
                  <a:tcPr marL="68580" marR="68580" marT="0" marB="0"/>
                </a:tc>
                <a:tc gridSpan="2">
                  <a:txBody>
                    <a:bodyPr/>
                    <a:lstStyle/>
                    <a:p>
                      <a:pPr algn="r" rtl="1">
                        <a:spcAft>
                          <a:spcPts val="0"/>
                        </a:spcAft>
                      </a:pPr>
                      <a:r>
                        <a:rPr lang="ar-OM" sz="1600" dirty="0">
                          <a:effectLst/>
                        </a:rPr>
                        <a:t>إعداد تقرير سنوي ومرحلي متوافق مع خطط التنمية عن التقدم في تنفيذ توصيات </a:t>
                      </a:r>
                      <a:r>
                        <a:rPr lang="ar-OM" sz="1600" dirty="0" err="1">
                          <a:effectLst/>
                        </a:rPr>
                        <a:t>الإستراتيجية</a:t>
                      </a:r>
                      <a:r>
                        <a:rPr lang="ar-OM" sz="1600" dirty="0">
                          <a:effectLst/>
                        </a:rPr>
                        <a:t> مع توضيح التحديات التي تواجه التطبيق واقتراح التعديلات كلما تطلب ذلك.  </a:t>
                      </a:r>
                      <a:endParaRPr lang="en-US" sz="1200" dirty="0">
                        <a:effectLst/>
                        <a:latin typeface="Times New Roman"/>
                        <a:ea typeface="MS Mincho"/>
                        <a:cs typeface="Simplified Arabic"/>
                      </a:endParaRPr>
                    </a:p>
                  </a:txBody>
                  <a:tcPr marL="68580" marR="68580" marT="0" marB="0"/>
                </a:tc>
                <a:tc hMerge="1">
                  <a:txBody>
                    <a:bodyPr/>
                    <a:lstStyle/>
                    <a:p>
                      <a:endParaRPr lang="en-US"/>
                    </a:p>
                  </a:txBody>
                  <a:tcPr/>
                </a:tc>
              </a:tr>
            </a:tbl>
          </a:graphicData>
        </a:graphic>
      </p:graphicFrame>
      <p:sp>
        <p:nvSpPr>
          <p:cNvPr id="3" name="Slide Number Placeholder 2"/>
          <p:cNvSpPr>
            <a:spLocks noGrp="1"/>
          </p:cNvSpPr>
          <p:nvPr>
            <p:ph type="sldNum" sz="quarter" idx="12"/>
          </p:nvPr>
        </p:nvSpPr>
        <p:spPr/>
        <p:txBody>
          <a:bodyPr/>
          <a:lstStyle/>
          <a:p>
            <a:fld id="{4D3164A0-C88A-4960-B19E-715EAF705005}" type="slidenum">
              <a:rPr lang="en-US" smtClean="0"/>
              <a:pPr/>
              <a:t>18</a:t>
            </a:fld>
            <a:endParaRPr lang="en-US"/>
          </a:p>
        </p:txBody>
      </p:sp>
    </p:spTree>
    <p:extLst>
      <p:ext uri="{BB962C8B-B14F-4D97-AF65-F5344CB8AC3E}">
        <p14:creationId xmlns:p14="http://schemas.microsoft.com/office/powerpoint/2010/main" val="1937216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ar-OM" sz="3600" b="1" dirty="0" smtClean="0">
                <a:cs typeface="AF_Najed" pitchFamily="2" charset="-78"/>
              </a:rPr>
              <a:t>وثيقة إستراتيجية التعليم في سلطنة عمان 2040م</a:t>
            </a:r>
            <a:endParaRPr lang="en-US" sz="3600" dirty="0">
              <a:cs typeface="AF_Najed" pitchFamily="2" charset="-78"/>
            </a:endParaRPr>
          </a:p>
        </p:txBody>
      </p:sp>
      <p:sp>
        <p:nvSpPr>
          <p:cNvPr id="7" name="Content Placeholder 6"/>
          <p:cNvSpPr>
            <a:spLocks noGrp="1"/>
          </p:cNvSpPr>
          <p:nvPr>
            <p:ph idx="1"/>
          </p:nvPr>
        </p:nvSpPr>
        <p:spPr>
          <a:xfrm>
            <a:off x="457200" y="1600200"/>
            <a:ext cx="8229600" cy="5121275"/>
          </a:xfrm>
        </p:spPr>
        <p:txBody>
          <a:bodyPr>
            <a:noAutofit/>
          </a:bodyPr>
          <a:lstStyle/>
          <a:p>
            <a:pPr algn="r" rtl="1">
              <a:buNone/>
            </a:pPr>
            <a:r>
              <a:rPr lang="ar-OM" sz="2400" dirty="0" smtClean="0">
                <a:cs typeface="AF_Najed" pitchFamily="2" charset="-78"/>
              </a:rPr>
              <a:t>تتكون وثيقة </a:t>
            </a:r>
            <a:r>
              <a:rPr lang="ar-OM" sz="2400" dirty="0" err="1" smtClean="0">
                <a:cs typeface="AF_Najed" pitchFamily="2" charset="-78"/>
              </a:rPr>
              <a:t>إستراتيجية</a:t>
            </a:r>
            <a:r>
              <a:rPr lang="ar-OM" sz="2400" dirty="0" smtClean="0">
                <a:cs typeface="AF_Najed" pitchFamily="2" charset="-78"/>
              </a:rPr>
              <a:t> التعليم 2040م من ثلاثة أجزاء رئيسية:</a:t>
            </a:r>
            <a:endParaRPr lang="en-US" sz="2400" dirty="0" smtClean="0">
              <a:cs typeface="AF_Najed" pitchFamily="2" charset="-78"/>
            </a:endParaRPr>
          </a:p>
          <a:p>
            <a:pPr marL="457200" lvl="0" indent="-457200" algn="just" rtl="1">
              <a:buFont typeface="+mj-lt"/>
              <a:buAutoNum type="arabicPeriod"/>
            </a:pPr>
            <a:r>
              <a:rPr lang="ar-OM" sz="2400" b="1" dirty="0" smtClean="0">
                <a:solidFill>
                  <a:srgbClr val="C00000"/>
                </a:solidFill>
                <a:cs typeface="AF_Najed" pitchFamily="2" charset="-78"/>
              </a:rPr>
              <a:t>مدخل إلى الإستراتيجية  </a:t>
            </a:r>
            <a:r>
              <a:rPr lang="ar-OM" sz="2400" dirty="0" smtClean="0">
                <a:cs typeface="AF_Najed" pitchFamily="2" charset="-78"/>
              </a:rPr>
              <a:t>تناول مرحل إعداد الإستراتيجية، رؤية نظام التعليم ، والتحديات التي تواجه نظام التعليم ، وضرورة التغيير ودواعي الإستراتيجية ، والأهداف الرئيسية والفرعية للإستراتيجية.</a:t>
            </a:r>
            <a:endParaRPr lang="en-US" sz="2400" dirty="0" smtClean="0">
              <a:cs typeface="AF_Najed" pitchFamily="2" charset="-78"/>
            </a:endParaRPr>
          </a:p>
          <a:p>
            <a:pPr marL="457200" lvl="0" indent="-457200" algn="just" rtl="1">
              <a:buFont typeface="+mj-lt"/>
              <a:buAutoNum type="arabicPeriod"/>
            </a:pPr>
            <a:r>
              <a:rPr lang="ar-OM" sz="2400" b="1" dirty="0" smtClean="0">
                <a:solidFill>
                  <a:srgbClr val="C00000"/>
                </a:solidFill>
                <a:cs typeface="AF_Najed" pitchFamily="2" charset="-78"/>
              </a:rPr>
              <a:t>الأسس والاستراتيجيات </a:t>
            </a:r>
            <a:r>
              <a:rPr lang="ar-OM" sz="2400" dirty="0" smtClean="0">
                <a:cs typeface="AF_Najed" pitchFamily="2" charset="-78"/>
              </a:rPr>
              <a:t>: بنيت الإستراتيجية على </a:t>
            </a:r>
            <a:r>
              <a:rPr lang="ar-OM" sz="2400" dirty="0" smtClean="0">
                <a:solidFill>
                  <a:srgbClr val="0070C0"/>
                </a:solidFill>
                <a:cs typeface="AF_Najed" pitchFamily="2" charset="-78"/>
              </a:rPr>
              <a:t>أربعة أسس </a:t>
            </a:r>
            <a:r>
              <a:rPr lang="ar-OM" sz="2400" dirty="0" smtClean="0">
                <a:cs typeface="AF_Najed" pitchFamily="2" charset="-78"/>
              </a:rPr>
              <a:t>: إطار العمل ، وبناء القدرات، ونقل المسؤوليات، وأسلوب معتمد على المخرجات. تضمنت إستراتيجية التعليم </a:t>
            </a:r>
            <a:r>
              <a:rPr lang="ar-OM" sz="2400" dirty="0" smtClean="0">
                <a:solidFill>
                  <a:srgbClr val="0070C0"/>
                </a:solidFill>
                <a:cs typeface="AF_Najed" pitchFamily="2" charset="-78"/>
              </a:rPr>
              <a:t>خمس استراتيجيات فرعية</a:t>
            </a:r>
            <a:r>
              <a:rPr lang="ar-OM" sz="2400" dirty="0" smtClean="0">
                <a:cs typeface="AF_Najed" pitchFamily="2" charset="-78"/>
              </a:rPr>
              <a:t>: إستراتيجية إدارة التعليم، إستراتيجية التحاق الطلبة وتقدمهم عبر المراحل التعليمية وقطاعات العمل، إستراتيجية الجودة، إستراتيجية البحث العلمي في قطاع التعليم، إستراتيجية تمويل التعليم.</a:t>
            </a:r>
            <a:endParaRPr lang="en-US" sz="2400" dirty="0" smtClean="0">
              <a:cs typeface="AF_Najed" pitchFamily="2" charset="-78"/>
            </a:endParaRPr>
          </a:p>
          <a:p>
            <a:pPr marL="457200" indent="-457200" algn="just" rtl="1">
              <a:buFont typeface="+mj-lt"/>
              <a:buAutoNum type="arabicPeriod"/>
            </a:pPr>
            <a:r>
              <a:rPr lang="ar-OM" sz="2400" b="1" dirty="0" smtClean="0">
                <a:solidFill>
                  <a:srgbClr val="C00000"/>
                </a:solidFill>
                <a:cs typeface="AF_Najed" pitchFamily="2" charset="-78"/>
              </a:rPr>
              <a:t>الخطة التنفيذية</a:t>
            </a:r>
            <a:r>
              <a:rPr lang="ar-OM" sz="2400" dirty="0" smtClean="0">
                <a:solidFill>
                  <a:srgbClr val="C00000"/>
                </a:solidFill>
                <a:cs typeface="AF_Najed" pitchFamily="2" charset="-78"/>
              </a:rPr>
              <a:t> </a:t>
            </a:r>
            <a:r>
              <a:rPr lang="ar-OM" sz="2400" dirty="0" smtClean="0">
                <a:cs typeface="AF_Najed" pitchFamily="2" charset="-78"/>
              </a:rPr>
              <a:t>: الآليات التنفيذية لكل إستراتيجية فرعية على حدة. وتضمنت الخطة التنفيذية تحديد أولوية تنفيذ كل توصية وفق ما تتطلبه الإستراتيجية، وتحديد الجهات </a:t>
            </a:r>
            <a:r>
              <a:rPr lang="ar-OM" sz="2400" dirty="0" err="1" smtClean="0">
                <a:cs typeface="AF_Najed" pitchFamily="2" charset="-78"/>
              </a:rPr>
              <a:t>المسؤولة</a:t>
            </a:r>
            <a:r>
              <a:rPr lang="ar-OM" sz="2400" dirty="0" smtClean="0">
                <a:cs typeface="AF_Najed" pitchFamily="2" charset="-78"/>
              </a:rPr>
              <a:t> عن تنفيذها، والنتائج المتوقعة، ومؤشرات لقياس التنفيذ، والإطار الزمني للبدء والانتهاء من التنفيذ، كما تضمنت الخطوات المتسلسلة لتطبيق التوصية.</a:t>
            </a:r>
            <a:endParaRPr lang="en-US" sz="2400" dirty="0" smtClean="0">
              <a:cs typeface="AF_Najed" pitchFamily="2" charset="-78"/>
            </a:endParaRPr>
          </a:p>
          <a:p>
            <a:pPr algn="r" rtl="1"/>
            <a:endParaRPr lang="en-US" sz="2400" dirty="0">
              <a:cs typeface="AF_Najed" pitchFamily="2" charset="-78"/>
            </a:endParaRPr>
          </a:p>
        </p:txBody>
      </p:sp>
      <p:sp>
        <p:nvSpPr>
          <p:cNvPr id="3" name="Slide Number Placeholder 2"/>
          <p:cNvSpPr>
            <a:spLocks noGrp="1"/>
          </p:cNvSpPr>
          <p:nvPr>
            <p:ph type="sldNum" sz="quarter" idx="12"/>
          </p:nvPr>
        </p:nvSpPr>
        <p:spPr/>
        <p:txBody>
          <a:bodyPr/>
          <a:lstStyle/>
          <a:p>
            <a:fld id="{4D3164A0-C88A-4960-B19E-715EAF705005}" type="slidenum">
              <a:rPr lang="en-US" smtClean="0"/>
              <a:pPr/>
              <a:t>19</a:t>
            </a:fld>
            <a:endParaRPr lang="en-US"/>
          </a:p>
        </p:txBody>
      </p:sp>
    </p:spTree>
    <p:extLst>
      <p:ext uri="{BB962C8B-B14F-4D97-AF65-F5344CB8AC3E}">
        <p14:creationId xmlns:p14="http://schemas.microsoft.com/office/powerpoint/2010/main" val="3339014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tx2"/>
          </a:solidFill>
        </p:spPr>
        <p:style>
          <a:lnRef idx="0">
            <a:schemeClr val="accent3"/>
          </a:lnRef>
          <a:fillRef idx="3">
            <a:schemeClr val="accent3"/>
          </a:fillRef>
          <a:effectRef idx="3">
            <a:schemeClr val="accent3"/>
          </a:effectRef>
          <a:fontRef idx="minor">
            <a:schemeClr val="lt1"/>
          </a:fontRef>
        </p:style>
        <p:txBody>
          <a:bodyPr>
            <a:normAutofit/>
          </a:bodyPr>
          <a:lstStyle/>
          <a:p>
            <a:pPr algn="ctr" rtl="1"/>
            <a:r>
              <a:rPr lang="ar-OM" dirty="0" smtClean="0"/>
              <a:t>مقدمة</a:t>
            </a:r>
            <a:endParaRPr lang="en-US" dirty="0"/>
          </a:p>
        </p:txBody>
      </p:sp>
      <p:sp>
        <p:nvSpPr>
          <p:cNvPr id="4" name="Content Placeholder 3"/>
          <p:cNvSpPr>
            <a:spLocks noGrp="1"/>
          </p:cNvSpPr>
          <p:nvPr>
            <p:ph idx="1"/>
          </p:nvPr>
        </p:nvSpPr>
        <p:spPr>
          <a:xfrm>
            <a:off x="457200" y="1600200"/>
            <a:ext cx="8229600" cy="5069160"/>
          </a:xfrm>
          <a:noFill/>
          <a:ln>
            <a:solidFill>
              <a:schemeClr val="bg1"/>
            </a:solidFill>
          </a:ln>
        </p:spPr>
        <p:txBody>
          <a:bodyPr>
            <a:noAutofit/>
          </a:bodyPr>
          <a:lstStyle/>
          <a:p>
            <a:pPr lvl="0" algn="just" rtl="1"/>
            <a:r>
              <a:rPr lang="ar-OM" sz="2200" dirty="0" smtClean="0">
                <a:latin typeface="AF_Najed"/>
              </a:rPr>
              <a:t>يشهد </a:t>
            </a:r>
            <a:r>
              <a:rPr lang="ar-OM" sz="2200" dirty="0">
                <a:latin typeface="AF_Najed"/>
              </a:rPr>
              <a:t>العام تغير في ميزان </a:t>
            </a:r>
            <a:r>
              <a:rPr lang="ar-OM" sz="2200" dirty="0" smtClean="0">
                <a:latin typeface="AF_Najed"/>
              </a:rPr>
              <a:t>القوة </a:t>
            </a:r>
            <a:r>
              <a:rPr lang="ar-OM" sz="2200" dirty="0">
                <a:latin typeface="AF_Najed"/>
              </a:rPr>
              <a:t>الاقتصادية للمرة الأولى منذ (150) عاماً </a:t>
            </a:r>
            <a:r>
              <a:rPr lang="ar-OM" sz="2200" dirty="0" smtClean="0">
                <a:latin typeface="AF_Najed"/>
              </a:rPr>
              <a:t>لصالح نصف الكرة الجنوبي.</a:t>
            </a:r>
          </a:p>
          <a:p>
            <a:pPr lvl="0" algn="just" rtl="1"/>
            <a:endParaRPr lang="ar-OM" sz="2200" dirty="0" smtClean="0">
              <a:latin typeface="AF_Najed"/>
            </a:endParaRPr>
          </a:p>
          <a:p>
            <a:pPr lvl="0" algn="just" rtl="1"/>
            <a:r>
              <a:rPr lang="ar-OM" sz="2200" dirty="0" smtClean="0">
                <a:latin typeface="AF_Najed"/>
              </a:rPr>
              <a:t>مجموع </a:t>
            </a:r>
            <a:r>
              <a:rPr lang="ar-OM" sz="2200" dirty="0">
                <a:latin typeface="AF_Najed"/>
              </a:rPr>
              <a:t>انتاج الاقتصاديات الثلاثة النامية </a:t>
            </a:r>
            <a:r>
              <a:rPr lang="ar-OM" sz="2200" dirty="0" smtClean="0">
                <a:latin typeface="AF_Najed"/>
              </a:rPr>
              <a:t>(البرازيل </a:t>
            </a:r>
            <a:r>
              <a:rPr lang="ar-OM" sz="2200" dirty="0">
                <a:latin typeface="AF_Najed"/>
              </a:rPr>
              <a:t>والصين </a:t>
            </a:r>
            <a:r>
              <a:rPr lang="ar-OM" sz="2200" dirty="0" smtClean="0">
                <a:latin typeface="AF_Najed"/>
              </a:rPr>
              <a:t>والهند) </a:t>
            </a:r>
            <a:r>
              <a:rPr lang="ar-OM" sz="2200" dirty="0">
                <a:latin typeface="AF_Najed"/>
              </a:rPr>
              <a:t>للمرة الأولى ناهز مجموع الناتج المحلي الإجمالي </a:t>
            </a:r>
            <a:r>
              <a:rPr lang="ar-OM" sz="2200" dirty="0" smtClean="0">
                <a:latin typeface="AF_Najed"/>
              </a:rPr>
              <a:t>(المانيا وإيطاليا وفرنسا وكندا والمملكة المتحدة وأمريكا)</a:t>
            </a:r>
            <a:r>
              <a:rPr lang="ar-OM" sz="2200" dirty="0">
                <a:latin typeface="AF_Najed"/>
              </a:rPr>
              <a:t> </a:t>
            </a:r>
            <a:r>
              <a:rPr lang="ar-OM" sz="2200" dirty="0" smtClean="0">
                <a:latin typeface="AF_Najed"/>
              </a:rPr>
              <a:t>وستبلغ حصة الدول الثلاث 40% من </a:t>
            </a:r>
            <a:r>
              <a:rPr lang="ar-OM" sz="2200" dirty="0">
                <a:latin typeface="AF_Najed"/>
              </a:rPr>
              <a:t>ا</a:t>
            </a:r>
            <a:r>
              <a:rPr lang="ar-OM" sz="2200" dirty="0" smtClean="0">
                <a:latin typeface="AF_Najed"/>
              </a:rPr>
              <a:t>لناتج العالمي بحلول 2050م. وعلى  </a:t>
            </a:r>
            <a:r>
              <a:rPr lang="ar-OM" sz="2200" dirty="0">
                <a:latin typeface="AF_Najed"/>
              </a:rPr>
              <a:t>السلطنة </a:t>
            </a:r>
            <a:r>
              <a:rPr lang="ar-OM" sz="2200" dirty="0" smtClean="0">
                <a:latin typeface="AF_Najed"/>
              </a:rPr>
              <a:t>بموقعها الجغرافي المتميز العمل على أن تكون فاعلة كحلقة </a:t>
            </a:r>
            <a:r>
              <a:rPr lang="ar-OM" sz="2200" dirty="0">
                <a:latin typeface="AF_Najed"/>
              </a:rPr>
              <a:t>وصل بين هذه </a:t>
            </a:r>
            <a:r>
              <a:rPr lang="ar-OM" sz="2200" dirty="0" smtClean="0">
                <a:latin typeface="AF_Najed"/>
              </a:rPr>
              <a:t>الاقتصاديات. </a:t>
            </a:r>
          </a:p>
          <a:p>
            <a:pPr lvl="0" algn="just" rtl="1"/>
            <a:endParaRPr lang="en-US" sz="2200" dirty="0">
              <a:latin typeface="AF_Najed"/>
            </a:endParaRPr>
          </a:p>
          <a:p>
            <a:pPr lvl="0" algn="just" rtl="1"/>
            <a:r>
              <a:rPr lang="ar-OM" sz="2200" dirty="0">
                <a:latin typeface="AF_Najed"/>
              </a:rPr>
              <a:t> </a:t>
            </a:r>
            <a:r>
              <a:rPr lang="ar-OM" sz="2200" dirty="0">
                <a:latin typeface="AF_Najed"/>
              </a:rPr>
              <a:t>يرتكز الاقتصاد العالمي بشكل كبير ومتنامي على الصناعات التي تعتمد على العلم </a:t>
            </a:r>
            <a:r>
              <a:rPr lang="ar-OM" sz="2200" dirty="0" smtClean="0">
                <a:latin typeface="AF_Najed"/>
              </a:rPr>
              <a:t>والمعرفة والابتكار. أو ما يعرف باقتصاد المعرفة.</a:t>
            </a:r>
          </a:p>
          <a:p>
            <a:pPr lvl="0" algn="just" rtl="1"/>
            <a:endParaRPr lang="en-US" sz="2200" dirty="0">
              <a:latin typeface="AF_Najed"/>
            </a:endParaRPr>
          </a:p>
          <a:p>
            <a:pPr lvl="0" algn="just" rtl="1"/>
            <a:r>
              <a:rPr lang="ar-OM" sz="2200" dirty="0" smtClean="0">
                <a:latin typeface="AF_Najed"/>
              </a:rPr>
              <a:t>ان </a:t>
            </a:r>
            <a:r>
              <a:rPr lang="ar-OM" sz="2200" dirty="0">
                <a:latin typeface="AF_Najed"/>
              </a:rPr>
              <a:t>من اهم انعكاسات العولمة وثورة المعلومات والاتصالات المصاحبة له هو بزوغ بنية تنافسية عالمية جديدة في قطاعات العمل المختلفة</a:t>
            </a:r>
            <a:r>
              <a:rPr lang="ar-OM" sz="2200" dirty="0" smtClean="0">
                <a:latin typeface="AF_Najed"/>
              </a:rPr>
              <a:t>، وأضحت العمالة الماهرة مطلبا عالميا.</a:t>
            </a:r>
          </a:p>
          <a:p>
            <a:pPr lvl="0" algn="just" rtl="1"/>
            <a:endParaRPr lang="ar-OM" sz="2200" dirty="0" smtClean="0">
              <a:latin typeface="AF_Najed"/>
            </a:endParaRPr>
          </a:p>
        </p:txBody>
      </p:sp>
      <p:sp>
        <p:nvSpPr>
          <p:cNvPr id="8" name="Slide Number Placeholder 7"/>
          <p:cNvSpPr>
            <a:spLocks noGrp="1"/>
          </p:cNvSpPr>
          <p:nvPr>
            <p:ph type="sldNum" sz="quarter" idx="12"/>
          </p:nvPr>
        </p:nvSpPr>
        <p:spPr/>
        <p:txBody>
          <a:bodyPr/>
          <a:lstStyle/>
          <a:p>
            <a:fld id="{4D3164A0-C88A-4960-B19E-715EAF705005}" type="slidenum">
              <a:rPr lang="en-US" smtClean="0"/>
              <a:pPr/>
              <a:t>2</a:t>
            </a:fld>
            <a:endParaRPr lang="en-US"/>
          </a:p>
        </p:txBody>
      </p:sp>
    </p:spTree>
    <p:extLst>
      <p:ext uri="{BB962C8B-B14F-4D97-AF65-F5344CB8AC3E}">
        <p14:creationId xmlns:p14="http://schemas.microsoft.com/office/powerpoint/2010/main" val="237448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Title 1"/>
          <p:cNvSpPr>
            <a:spLocks noGrp="1"/>
          </p:cNvSpPr>
          <p:nvPr>
            <p:ph type="ctrTitle"/>
          </p:nvPr>
        </p:nvSpPr>
        <p:spPr/>
        <p:txBody>
          <a:bodyPr/>
          <a:lstStyle/>
          <a:p>
            <a:r>
              <a:rPr lang="ar-OM" b="1" dirty="0" err="1">
                <a:solidFill>
                  <a:schemeClr val="tx2"/>
                </a:solidFill>
                <a:cs typeface="AF_Najed" pitchFamily="2" charset="-78"/>
              </a:rPr>
              <a:t>الإستراتيجية</a:t>
            </a:r>
            <a:r>
              <a:rPr lang="ar-OM" b="1" dirty="0">
                <a:solidFill>
                  <a:schemeClr val="tx2"/>
                </a:solidFill>
                <a:cs typeface="AF_Najed" pitchFamily="2" charset="-78"/>
              </a:rPr>
              <a:t> الوطنية للتعليم </a:t>
            </a:r>
            <a:r>
              <a:rPr lang="ar-OM" b="1" dirty="0" smtClean="0">
                <a:solidFill>
                  <a:schemeClr val="tx2"/>
                </a:solidFill>
                <a:cs typeface="AF_Najed" pitchFamily="2" charset="-78"/>
              </a:rPr>
              <a:t>2040م</a:t>
            </a:r>
            <a:endParaRPr lang="en-US" dirty="0"/>
          </a:p>
        </p:txBody>
      </p:sp>
      <p:sp>
        <p:nvSpPr>
          <p:cNvPr id="3" name="Subtitle 2"/>
          <p:cNvSpPr>
            <a:spLocks noGrp="1"/>
          </p:cNvSpPr>
          <p:nvPr>
            <p:ph type="subTitle" idx="1"/>
          </p:nvPr>
        </p:nvSpPr>
        <p:spPr/>
        <p:txBody>
          <a:bodyPr/>
          <a:lstStyle/>
          <a:p>
            <a:pPr rtl="1"/>
            <a:r>
              <a:rPr lang="ar-OM" b="1" dirty="0">
                <a:solidFill>
                  <a:schemeClr val="tx2"/>
                </a:solidFill>
                <a:cs typeface="AF_Najed" pitchFamily="2" charset="-78"/>
              </a:rPr>
              <a:t>التعليم في سلطنة عمان: الطريق إلى المستقبل</a:t>
            </a:r>
          </a:p>
          <a:p>
            <a:pPr rtl="1"/>
            <a:r>
              <a:rPr lang="ar-OM" b="1" dirty="0">
                <a:solidFill>
                  <a:schemeClr val="tx2"/>
                </a:solidFill>
                <a:cs typeface="AF_Najed" pitchFamily="2" charset="-78"/>
              </a:rPr>
              <a:t>الفترة  14 - 16 أكتوبر 2014م</a:t>
            </a:r>
          </a:p>
          <a:p>
            <a:endParaRPr lang="en-US" dirty="0"/>
          </a:p>
        </p:txBody>
      </p:sp>
      <p:sp>
        <p:nvSpPr>
          <p:cNvPr id="5" name="TextBox 4"/>
          <p:cNvSpPr txBox="1"/>
          <p:nvPr/>
        </p:nvSpPr>
        <p:spPr>
          <a:xfrm>
            <a:off x="5796136" y="755909"/>
            <a:ext cx="2795958" cy="584775"/>
          </a:xfrm>
          <a:prstGeom prst="rect">
            <a:avLst/>
          </a:prstGeom>
          <a:noFill/>
        </p:spPr>
        <p:txBody>
          <a:bodyPr wrap="none" rtlCol="0">
            <a:spAutoFit/>
          </a:bodyPr>
          <a:lstStyle/>
          <a:p>
            <a:r>
              <a:rPr lang="ar-OM" sz="3200" dirty="0" smtClean="0">
                <a:solidFill>
                  <a:srgbClr val="C00000"/>
                </a:solidFill>
              </a:rPr>
              <a:t>شكرا لكريم انصاتكم</a:t>
            </a:r>
            <a:endParaRPr lang="en-US" sz="3200" dirty="0">
              <a:solidFill>
                <a:srgbClr val="C00000"/>
              </a:solidFill>
            </a:endParaRPr>
          </a:p>
        </p:txBody>
      </p:sp>
      <p:sp>
        <p:nvSpPr>
          <p:cNvPr id="7" name="TextBox 6"/>
          <p:cNvSpPr txBox="1"/>
          <p:nvPr/>
        </p:nvSpPr>
        <p:spPr>
          <a:xfrm>
            <a:off x="755576" y="5924039"/>
            <a:ext cx="2795958" cy="584775"/>
          </a:xfrm>
          <a:prstGeom prst="rect">
            <a:avLst/>
          </a:prstGeom>
          <a:noFill/>
        </p:spPr>
        <p:txBody>
          <a:bodyPr wrap="none" rtlCol="0">
            <a:spAutoFit/>
          </a:bodyPr>
          <a:lstStyle/>
          <a:p>
            <a:r>
              <a:rPr lang="ar-OM" sz="3200" dirty="0" smtClean="0">
                <a:solidFill>
                  <a:srgbClr val="C00000"/>
                </a:solidFill>
              </a:rPr>
              <a:t>شكرا لكريم انصاتكم</a:t>
            </a:r>
            <a:endParaRPr lang="en-US" sz="3200" dirty="0">
              <a:solidFill>
                <a:srgbClr val="C00000"/>
              </a:solidFill>
            </a:endParaRPr>
          </a:p>
        </p:txBody>
      </p:sp>
      <p:sp>
        <p:nvSpPr>
          <p:cNvPr id="8" name="TextBox 7"/>
          <p:cNvSpPr txBox="1"/>
          <p:nvPr/>
        </p:nvSpPr>
        <p:spPr>
          <a:xfrm>
            <a:off x="6084168" y="4942446"/>
            <a:ext cx="2795958" cy="584775"/>
          </a:xfrm>
          <a:prstGeom prst="rect">
            <a:avLst/>
          </a:prstGeom>
          <a:noFill/>
        </p:spPr>
        <p:txBody>
          <a:bodyPr wrap="none" rtlCol="0">
            <a:spAutoFit/>
          </a:bodyPr>
          <a:lstStyle/>
          <a:p>
            <a:r>
              <a:rPr lang="ar-OM" sz="3200" dirty="0" smtClean="0">
                <a:solidFill>
                  <a:srgbClr val="C00000"/>
                </a:solidFill>
              </a:rPr>
              <a:t>شكرا لكريم انصاتكم</a:t>
            </a:r>
            <a:endParaRPr lang="en-US" sz="3200" dirty="0">
              <a:solidFill>
                <a:srgbClr val="C00000"/>
              </a:solidFill>
            </a:endParaRPr>
          </a:p>
        </p:txBody>
      </p:sp>
      <p:sp>
        <p:nvSpPr>
          <p:cNvPr id="9" name="TextBox 8"/>
          <p:cNvSpPr txBox="1"/>
          <p:nvPr/>
        </p:nvSpPr>
        <p:spPr>
          <a:xfrm>
            <a:off x="611560" y="1772807"/>
            <a:ext cx="2795958" cy="584775"/>
          </a:xfrm>
          <a:prstGeom prst="rect">
            <a:avLst/>
          </a:prstGeom>
          <a:noFill/>
        </p:spPr>
        <p:txBody>
          <a:bodyPr wrap="none" rtlCol="0">
            <a:spAutoFit/>
          </a:bodyPr>
          <a:lstStyle/>
          <a:p>
            <a:r>
              <a:rPr lang="ar-OM" sz="3200" dirty="0" smtClean="0">
                <a:solidFill>
                  <a:srgbClr val="C00000"/>
                </a:solidFill>
              </a:rPr>
              <a:t>شكرا لكريم انصاتكم</a:t>
            </a:r>
            <a:endParaRPr lang="en-US" sz="3200" dirty="0">
              <a:solidFill>
                <a:srgbClr val="C00000"/>
              </a:solidFill>
            </a:endParaRPr>
          </a:p>
        </p:txBody>
      </p:sp>
      <p:sp>
        <p:nvSpPr>
          <p:cNvPr id="6" name="Slide Number Placeholder 5"/>
          <p:cNvSpPr>
            <a:spLocks noGrp="1"/>
          </p:cNvSpPr>
          <p:nvPr>
            <p:ph type="sldNum" sz="quarter" idx="12"/>
          </p:nvPr>
        </p:nvSpPr>
        <p:spPr/>
        <p:txBody>
          <a:bodyPr/>
          <a:lstStyle/>
          <a:p>
            <a:fld id="{4D3164A0-C88A-4960-B19E-715EAF705005}" type="slidenum">
              <a:rPr lang="en-US" smtClean="0"/>
              <a:pPr/>
              <a:t>20</a:t>
            </a:fld>
            <a:endParaRPr lang="en-US"/>
          </a:p>
        </p:txBody>
      </p:sp>
    </p:spTree>
    <p:extLst>
      <p:ext uri="{BB962C8B-B14F-4D97-AF65-F5344CB8AC3E}">
        <p14:creationId xmlns:p14="http://schemas.microsoft.com/office/powerpoint/2010/main" val="3464511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tx2"/>
          </a:solidFill>
        </p:spPr>
        <p:style>
          <a:lnRef idx="0">
            <a:schemeClr val="accent3"/>
          </a:lnRef>
          <a:fillRef idx="3">
            <a:schemeClr val="accent3"/>
          </a:fillRef>
          <a:effectRef idx="3">
            <a:schemeClr val="accent3"/>
          </a:effectRef>
          <a:fontRef idx="minor">
            <a:schemeClr val="lt1"/>
          </a:fontRef>
        </p:style>
        <p:txBody>
          <a:bodyPr>
            <a:normAutofit/>
          </a:bodyPr>
          <a:lstStyle/>
          <a:p>
            <a:pPr algn="ctr" rtl="1"/>
            <a:r>
              <a:rPr lang="ar-OM" dirty="0" smtClean="0"/>
              <a:t>مقدمة</a:t>
            </a:r>
            <a:endParaRPr lang="en-US" dirty="0"/>
          </a:p>
        </p:txBody>
      </p:sp>
      <p:sp>
        <p:nvSpPr>
          <p:cNvPr id="4" name="Content Placeholder 3"/>
          <p:cNvSpPr>
            <a:spLocks noGrp="1"/>
          </p:cNvSpPr>
          <p:nvPr>
            <p:ph idx="1"/>
          </p:nvPr>
        </p:nvSpPr>
        <p:spPr>
          <a:noFill/>
          <a:ln>
            <a:solidFill>
              <a:schemeClr val="bg1"/>
            </a:solidFill>
          </a:ln>
        </p:spPr>
        <p:txBody>
          <a:bodyPr>
            <a:normAutofit fontScale="92500" lnSpcReduction="10000"/>
          </a:bodyPr>
          <a:lstStyle/>
          <a:p>
            <a:pPr algn="just" rtl="1"/>
            <a:r>
              <a:rPr lang="ar-OM" sz="2000" dirty="0">
                <a:latin typeface="AF_Najed"/>
              </a:rPr>
              <a:t>سوق العمل اليوم -ومستقبلا بشكل أكبر- يتسم بالديناميكية وسرعة التغيير، وعلى مدخلاته أن تكون قادرة على التعلم وإعادة التعلم والتأقلم مع هذا التغيير. </a:t>
            </a:r>
          </a:p>
          <a:p>
            <a:pPr algn="just" rtl="1"/>
            <a:endParaRPr lang="ar-OM" sz="2000" dirty="0" smtClean="0"/>
          </a:p>
          <a:p>
            <a:pPr algn="just" rtl="1"/>
            <a:r>
              <a:rPr lang="ar-OM" sz="2000" dirty="0" smtClean="0"/>
              <a:t>نسبة السكان العمانيين الذين تقل أعمارهم عن 15 سنة تشكل (35%) من إجمالي السكان العمانيين، وستكون أمامهم 30-40 سنة من العمل، وستشكل طموحاتهم ومؤهلاتهم، ومهارات المبادرة والريادة لديهم مستقبل عمان الاقتصادي.</a:t>
            </a:r>
            <a:endParaRPr lang="en-US" sz="2000" dirty="0"/>
          </a:p>
          <a:p>
            <a:pPr algn="just" rtl="1"/>
            <a:endParaRPr lang="ar-OM" sz="2000" dirty="0"/>
          </a:p>
          <a:p>
            <a:pPr algn="just" rtl="1"/>
            <a:r>
              <a:rPr lang="ar-OM" sz="2000" dirty="0" smtClean="0"/>
              <a:t>ما يزال التعليم حسب تقرير التنافسية العالمية 2012م و2014م أحد معوقات مناخ الأعمال بالسلطنة.</a:t>
            </a:r>
          </a:p>
          <a:p>
            <a:pPr algn="just" rtl="1"/>
            <a:endParaRPr lang="ar-OM" sz="2000" dirty="0" smtClean="0"/>
          </a:p>
          <a:p>
            <a:pPr algn="just" rtl="1"/>
            <a:r>
              <a:rPr lang="ar-OM" sz="2000" dirty="0" smtClean="0"/>
              <a:t>الاقتصاد العماني ما يزال يعتمد على النفط كمصدر رئيس: 52% من الناتج المحلي في 2012م، وشكلت إيرادات النفط والغاز 85% من إجمالي الإيرادات.</a:t>
            </a:r>
          </a:p>
          <a:p>
            <a:pPr algn="just" rtl="1"/>
            <a:endParaRPr lang="ar-OM" sz="2000" dirty="0"/>
          </a:p>
          <a:p>
            <a:pPr algn="just" rtl="1"/>
            <a:r>
              <a:rPr lang="ar-OM" sz="2000" dirty="0" smtClean="0"/>
              <a:t>وعليه ،، وليكون لسلطنة عمان دورها الريادي الذي نطمح إليه في </a:t>
            </a:r>
            <a:r>
              <a:rPr lang="ar-OM" sz="2000" dirty="0" smtClean="0">
                <a:solidFill>
                  <a:srgbClr val="FF0000"/>
                </a:solidFill>
              </a:rPr>
              <a:t>الاقتصاد العالمي الجديد</a:t>
            </a:r>
            <a:r>
              <a:rPr lang="ar-OM" sz="2000" dirty="0" smtClean="0"/>
              <a:t>، ولتدخل السلطنة في </a:t>
            </a:r>
            <a:r>
              <a:rPr lang="ar-OM" sz="2000" dirty="0" smtClean="0">
                <a:solidFill>
                  <a:srgbClr val="FF0000"/>
                </a:solidFill>
              </a:rPr>
              <a:t>الاقتصاد المبني على المعرفة</a:t>
            </a:r>
            <a:r>
              <a:rPr lang="ar-OM" sz="2000" dirty="0" smtClean="0"/>
              <a:t>، ولإيجاد </a:t>
            </a:r>
            <a:r>
              <a:rPr lang="ar-OM" sz="2000" dirty="0" smtClean="0">
                <a:solidFill>
                  <a:srgbClr val="FF0000"/>
                </a:solidFill>
              </a:rPr>
              <a:t>بيئة داعمة ومحفزة لريادة </a:t>
            </a:r>
            <a:r>
              <a:rPr lang="ar-OM" sz="2000" dirty="0" smtClean="0"/>
              <a:t>الأعمال فعلينا التركيز على</a:t>
            </a:r>
            <a:endParaRPr lang="en-US" sz="2000" dirty="0"/>
          </a:p>
          <a:p>
            <a:pPr algn="just" rtl="1">
              <a:buNone/>
            </a:pPr>
            <a:endParaRPr lang="ar-OM" sz="2000" dirty="0" smtClean="0"/>
          </a:p>
          <a:p>
            <a:pPr algn="just" rtl="1">
              <a:buNone/>
            </a:pPr>
            <a:endParaRPr lang="en-US" sz="2000" dirty="0"/>
          </a:p>
        </p:txBody>
      </p:sp>
      <p:sp>
        <p:nvSpPr>
          <p:cNvPr id="5" name="Slide Number Placeholder 4"/>
          <p:cNvSpPr>
            <a:spLocks noGrp="1"/>
          </p:cNvSpPr>
          <p:nvPr>
            <p:ph type="sldNum" sz="quarter" idx="12"/>
          </p:nvPr>
        </p:nvSpPr>
        <p:spPr/>
        <p:txBody>
          <a:bodyPr/>
          <a:lstStyle/>
          <a:p>
            <a:fld id="{4D3164A0-C88A-4960-B19E-715EAF705005}" type="slidenum">
              <a:rPr lang="en-US" smtClean="0"/>
              <a:pPr/>
              <a:t>3</a:t>
            </a:fld>
            <a:endParaRPr lang="en-US"/>
          </a:p>
        </p:txBody>
      </p:sp>
    </p:spTree>
    <p:extLst>
      <p:ext uri="{BB962C8B-B14F-4D97-AF65-F5344CB8AC3E}">
        <p14:creationId xmlns:p14="http://schemas.microsoft.com/office/powerpoint/2010/main" val="272536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anim calcmode="lin" valueType="num">
                                      <p:cBhvr additive="base">
                                        <p:cTn id="2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48064" y="764704"/>
            <a:ext cx="3394720" cy="1143000"/>
          </a:xfrm>
        </p:spPr>
        <p:txBody>
          <a:bodyPr/>
          <a:lstStyle/>
          <a:p>
            <a:r>
              <a:rPr lang="ar-OM" dirty="0" smtClean="0">
                <a:solidFill>
                  <a:srgbClr val="FF0000"/>
                </a:solidFill>
              </a:rPr>
              <a:t>التعليم</a:t>
            </a:r>
            <a:endParaRPr lang="en-US" dirty="0">
              <a:solidFill>
                <a:srgbClr val="FF0000"/>
              </a:solidFill>
            </a:endParaRPr>
          </a:p>
        </p:txBody>
      </p:sp>
      <p:sp>
        <p:nvSpPr>
          <p:cNvPr id="6" name="Title 4"/>
          <p:cNvSpPr txBox="1">
            <a:spLocks/>
          </p:cNvSpPr>
          <p:nvPr/>
        </p:nvSpPr>
        <p:spPr>
          <a:xfrm>
            <a:off x="971600" y="4437112"/>
            <a:ext cx="339472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OM" dirty="0" smtClean="0">
                <a:solidFill>
                  <a:srgbClr val="FF0000"/>
                </a:solidFill>
              </a:rPr>
              <a:t>ثم التعليم</a:t>
            </a:r>
            <a:endParaRPr lang="en-US" dirty="0">
              <a:solidFill>
                <a:srgbClr val="FF0000"/>
              </a:solidFill>
            </a:endParaRPr>
          </a:p>
        </p:txBody>
      </p:sp>
      <p:sp>
        <p:nvSpPr>
          <p:cNvPr id="7" name="Title 4"/>
          <p:cNvSpPr txBox="1">
            <a:spLocks/>
          </p:cNvSpPr>
          <p:nvPr/>
        </p:nvSpPr>
        <p:spPr>
          <a:xfrm>
            <a:off x="3131840" y="2708920"/>
            <a:ext cx="339472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OM" dirty="0" smtClean="0">
                <a:solidFill>
                  <a:srgbClr val="FF0000"/>
                </a:solidFill>
              </a:rPr>
              <a:t>فالتعليم</a:t>
            </a:r>
            <a:endParaRPr lang="en-US" dirty="0">
              <a:solidFill>
                <a:srgbClr val="FF0000"/>
              </a:solidFill>
            </a:endParaRPr>
          </a:p>
        </p:txBody>
      </p:sp>
      <p:sp>
        <p:nvSpPr>
          <p:cNvPr id="8" name="Slide Number Placeholder 7"/>
          <p:cNvSpPr>
            <a:spLocks noGrp="1"/>
          </p:cNvSpPr>
          <p:nvPr>
            <p:ph type="sldNum" sz="quarter" idx="12"/>
          </p:nvPr>
        </p:nvSpPr>
        <p:spPr/>
        <p:txBody>
          <a:bodyPr/>
          <a:lstStyle/>
          <a:p>
            <a:fld id="{4D3164A0-C88A-4960-B19E-715EAF705005}" type="slidenum">
              <a:rPr lang="en-US" smtClean="0"/>
              <a:pPr/>
              <a:t>4</a:t>
            </a:fld>
            <a:endParaRPr lang="en-US"/>
          </a:p>
        </p:txBody>
      </p:sp>
    </p:spTree>
    <p:extLst>
      <p:ext uri="{BB962C8B-B14F-4D97-AF65-F5344CB8AC3E}">
        <p14:creationId xmlns:p14="http://schemas.microsoft.com/office/powerpoint/2010/main" val="136285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3646818" y="2673876"/>
            <a:ext cx="2016224" cy="1296144"/>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smtClean="0"/>
              <a:t>الاستراتيجية الوطنية للتعليم 2040م</a:t>
            </a:r>
            <a:endParaRPr lang="en-US" sz="2000" b="1" dirty="0"/>
          </a:p>
        </p:txBody>
      </p:sp>
      <p:sp>
        <p:nvSpPr>
          <p:cNvPr id="5" name="Flowchart: Alternate Process 4"/>
          <p:cNvSpPr/>
          <p:nvPr/>
        </p:nvSpPr>
        <p:spPr>
          <a:xfrm>
            <a:off x="6726669" y="188640"/>
            <a:ext cx="2016224" cy="12961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smtClean="0"/>
              <a:t>خبراء دوليون</a:t>
            </a:r>
            <a:endParaRPr lang="en-US" sz="2000" b="1" dirty="0"/>
          </a:p>
        </p:txBody>
      </p:sp>
      <p:sp>
        <p:nvSpPr>
          <p:cNvPr id="6" name="Flowchart: Alternate Process 5"/>
          <p:cNvSpPr/>
          <p:nvPr/>
        </p:nvSpPr>
        <p:spPr>
          <a:xfrm>
            <a:off x="6797797" y="1931207"/>
            <a:ext cx="2016224" cy="12961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smtClean="0"/>
              <a:t>فرق </a:t>
            </a:r>
            <a:r>
              <a:rPr lang="ar-OM" sz="2000" b="1" dirty="0"/>
              <a:t>بحثية محلية</a:t>
            </a:r>
            <a:endParaRPr lang="en-US" sz="2000" b="1" dirty="0"/>
          </a:p>
          <a:p>
            <a:pPr algn="ctr"/>
            <a:endParaRPr lang="en-US" sz="2000" b="1" dirty="0"/>
          </a:p>
        </p:txBody>
      </p:sp>
      <p:sp>
        <p:nvSpPr>
          <p:cNvPr id="7" name="Flowchart: Alternate Process 6"/>
          <p:cNvSpPr/>
          <p:nvPr/>
        </p:nvSpPr>
        <p:spPr>
          <a:xfrm>
            <a:off x="6802221" y="3609810"/>
            <a:ext cx="2016224" cy="12961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a:t>خبراء محليين</a:t>
            </a:r>
          </a:p>
          <a:p>
            <a:pPr algn="ctr"/>
            <a:r>
              <a:rPr lang="ar-OM" sz="2000" b="1" dirty="0"/>
              <a:t>(الفرق </a:t>
            </a:r>
            <a:r>
              <a:rPr lang="ar-OM" sz="2000" b="1" dirty="0" smtClean="0"/>
              <a:t>الفنية</a:t>
            </a:r>
            <a:r>
              <a:rPr lang="ar-OM" sz="2000" b="1" dirty="0"/>
              <a:t>) </a:t>
            </a:r>
            <a:endParaRPr lang="en-US" sz="2000" b="1" dirty="0"/>
          </a:p>
        </p:txBody>
      </p:sp>
      <p:sp>
        <p:nvSpPr>
          <p:cNvPr id="8" name="Flowchart: Alternate Process 7"/>
          <p:cNvSpPr/>
          <p:nvPr/>
        </p:nvSpPr>
        <p:spPr>
          <a:xfrm>
            <a:off x="5204773" y="5061497"/>
            <a:ext cx="2016224" cy="139567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smtClean="0"/>
              <a:t>ندوة وطنية</a:t>
            </a:r>
            <a:endParaRPr lang="en-US" sz="2000" b="1" dirty="0"/>
          </a:p>
        </p:txBody>
      </p:sp>
      <p:sp>
        <p:nvSpPr>
          <p:cNvPr id="9" name="Flowchart: Alternate Process 8"/>
          <p:cNvSpPr/>
          <p:nvPr/>
        </p:nvSpPr>
        <p:spPr>
          <a:xfrm>
            <a:off x="3592292" y="188640"/>
            <a:ext cx="2016224" cy="12961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smtClean="0"/>
              <a:t>منظمة اليونسكو</a:t>
            </a:r>
            <a:endParaRPr lang="en-US" sz="2000" b="1" dirty="0"/>
          </a:p>
        </p:txBody>
      </p:sp>
      <p:sp>
        <p:nvSpPr>
          <p:cNvPr id="10" name="Flowchart: Alternate Process 9"/>
          <p:cNvSpPr/>
          <p:nvPr/>
        </p:nvSpPr>
        <p:spPr>
          <a:xfrm>
            <a:off x="2195736" y="5143493"/>
            <a:ext cx="2016224" cy="12961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smtClean="0"/>
              <a:t>ندوة دولية</a:t>
            </a:r>
            <a:endParaRPr lang="en-US" sz="2000" b="1" dirty="0"/>
          </a:p>
        </p:txBody>
      </p:sp>
      <p:sp>
        <p:nvSpPr>
          <p:cNvPr id="11" name="Flowchart: Alternate Process 10"/>
          <p:cNvSpPr/>
          <p:nvPr/>
        </p:nvSpPr>
        <p:spPr>
          <a:xfrm>
            <a:off x="532400" y="3609810"/>
            <a:ext cx="2016224" cy="12961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smtClean="0"/>
              <a:t>دراسة إعادة هيكلة منظومة التعليم</a:t>
            </a:r>
            <a:endParaRPr lang="en-US" sz="2000" b="1" dirty="0"/>
          </a:p>
        </p:txBody>
      </p:sp>
      <p:sp>
        <p:nvSpPr>
          <p:cNvPr id="12" name="Flowchart: Alternate Process 11"/>
          <p:cNvSpPr/>
          <p:nvPr/>
        </p:nvSpPr>
        <p:spPr>
          <a:xfrm>
            <a:off x="455360" y="1902139"/>
            <a:ext cx="2016224" cy="12961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smtClean="0"/>
              <a:t>اللجنة الوزارية لتنقيح  الاستراتيجية</a:t>
            </a:r>
            <a:endParaRPr lang="en-US" sz="2000" b="1" dirty="0"/>
          </a:p>
        </p:txBody>
      </p:sp>
      <p:cxnSp>
        <p:nvCxnSpPr>
          <p:cNvPr id="16" name="Straight Arrow Connector 15"/>
          <p:cNvCxnSpPr/>
          <p:nvPr/>
        </p:nvCxnSpPr>
        <p:spPr>
          <a:xfrm>
            <a:off x="2474139" y="1412776"/>
            <a:ext cx="1305773" cy="12611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0" name="Straight Arrow Connector 19"/>
          <p:cNvCxnSpPr>
            <a:endCxn id="4" idx="0"/>
          </p:cNvCxnSpPr>
          <p:nvPr/>
        </p:nvCxnSpPr>
        <p:spPr>
          <a:xfrm>
            <a:off x="4654930" y="1469311"/>
            <a:ext cx="0" cy="120456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1" name="Straight Arrow Connector 20"/>
          <p:cNvCxnSpPr>
            <a:stCxn id="11" idx="3"/>
          </p:cNvCxnSpPr>
          <p:nvPr/>
        </p:nvCxnSpPr>
        <p:spPr>
          <a:xfrm flipV="1">
            <a:off x="2548624" y="3609810"/>
            <a:ext cx="1043668" cy="64807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3" name="Straight Arrow Connector 22"/>
          <p:cNvCxnSpPr>
            <a:stCxn id="6" idx="1"/>
            <a:endCxn id="4" idx="3"/>
          </p:cNvCxnSpPr>
          <p:nvPr/>
        </p:nvCxnSpPr>
        <p:spPr>
          <a:xfrm flipH="1">
            <a:off x="5663042" y="2579279"/>
            <a:ext cx="1134755" cy="74266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3" name="Straight Arrow Connector 32"/>
          <p:cNvCxnSpPr/>
          <p:nvPr/>
        </p:nvCxnSpPr>
        <p:spPr>
          <a:xfrm flipH="1">
            <a:off x="5608516" y="1448172"/>
            <a:ext cx="1208739" cy="12411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6" name="Straight Arrow Connector 35"/>
          <p:cNvCxnSpPr/>
          <p:nvPr/>
        </p:nvCxnSpPr>
        <p:spPr>
          <a:xfrm flipH="1" flipV="1">
            <a:off x="5063879" y="3970022"/>
            <a:ext cx="723829" cy="1073943"/>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1" name="Straight Arrow Connector 40"/>
          <p:cNvCxnSpPr/>
          <p:nvPr/>
        </p:nvCxnSpPr>
        <p:spPr>
          <a:xfrm flipV="1">
            <a:off x="3439627" y="3946516"/>
            <a:ext cx="725373" cy="121259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4" name="Straight Arrow Connector 43"/>
          <p:cNvCxnSpPr/>
          <p:nvPr/>
        </p:nvCxnSpPr>
        <p:spPr>
          <a:xfrm flipH="1" flipV="1">
            <a:off x="5663042" y="3717032"/>
            <a:ext cx="1108920" cy="48831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9" name="Flowchart: Alternate Process 18"/>
          <p:cNvSpPr/>
          <p:nvPr/>
        </p:nvSpPr>
        <p:spPr>
          <a:xfrm>
            <a:off x="457726" y="246658"/>
            <a:ext cx="2016224" cy="129614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OM" sz="2000" b="1" dirty="0" smtClean="0"/>
              <a:t>الندوة الحالية</a:t>
            </a:r>
            <a:endParaRPr lang="en-US" sz="2000" b="1" dirty="0"/>
          </a:p>
        </p:txBody>
      </p:sp>
      <p:cxnSp>
        <p:nvCxnSpPr>
          <p:cNvPr id="38" name="Straight Arrow Connector 37"/>
          <p:cNvCxnSpPr/>
          <p:nvPr/>
        </p:nvCxnSpPr>
        <p:spPr>
          <a:xfrm>
            <a:off x="2471584" y="2348880"/>
            <a:ext cx="1120708" cy="849403"/>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8" name="Slide Number Placeholder 17"/>
          <p:cNvSpPr>
            <a:spLocks noGrp="1"/>
          </p:cNvSpPr>
          <p:nvPr>
            <p:ph type="sldNum" sz="quarter" idx="12"/>
          </p:nvPr>
        </p:nvSpPr>
        <p:spPr/>
        <p:txBody>
          <a:bodyPr/>
          <a:lstStyle/>
          <a:p>
            <a:fld id="{4D3164A0-C88A-4960-B19E-715EAF705005}" type="slidenum">
              <a:rPr lang="en-US" smtClean="0"/>
              <a:pPr/>
              <a:t>5</a:t>
            </a:fld>
            <a:endParaRPr lang="en-US"/>
          </a:p>
        </p:txBody>
      </p:sp>
    </p:spTree>
    <p:extLst>
      <p:ext uri="{BB962C8B-B14F-4D97-AF65-F5344CB8AC3E}">
        <p14:creationId xmlns:p14="http://schemas.microsoft.com/office/powerpoint/2010/main" val="234614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normAutofit/>
          </a:bodyPr>
          <a:lstStyle/>
          <a:p>
            <a:pPr rtl="1"/>
            <a:r>
              <a:rPr lang="ar-OM" sz="3600" dirty="0" smtClean="0">
                <a:solidFill>
                  <a:schemeClr val="bg1"/>
                </a:solidFill>
                <a:cs typeface="AF_Najed" pitchFamily="2" charset="-78"/>
              </a:rPr>
              <a:t>تحديات قطاع التعليم</a:t>
            </a:r>
            <a:endParaRPr lang="en-US" sz="3600" dirty="0">
              <a:solidFill>
                <a:schemeClr val="bg1"/>
              </a:solidFill>
              <a:cs typeface="AF_Najed" pitchFamily="2" charset="-78"/>
            </a:endParaRPr>
          </a:p>
        </p:txBody>
      </p:sp>
      <p:sp>
        <p:nvSpPr>
          <p:cNvPr id="3" name="Content Placeholder 2"/>
          <p:cNvSpPr>
            <a:spLocks noGrp="1"/>
          </p:cNvSpPr>
          <p:nvPr>
            <p:ph idx="1"/>
          </p:nvPr>
        </p:nvSpPr>
        <p:spPr>
          <a:xfrm>
            <a:off x="457200" y="1600200"/>
            <a:ext cx="8229600" cy="4756150"/>
          </a:xfrm>
        </p:spPr>
        <p:txBody>
          <a:bodyPr>
            <a:normAutofit fontScale="62500" lnSpcReduction="20000"/>
          </a:bodyPr>
          <a:lstStyle/>
          <a:p>
            <a:pPr lvl="0" algn="just" rtl="1"/>
            <a:r>
              <a:rPr lang="ar-OM" sz="4000" b="1" dirty="0" smtClean="0">
                <a:solidFill>
                  <a:srgbClr val="C00000"/>
                </a:solidFill>
                <a:cs typeface="AF_Najed" pitchFamily="2" charset="-78"/>
              </a:rPr>
              <a:t>تحديات متعلقة بإدارة قطاع التعليم: </a:t>
            </a:r>
            <a:r>
              <a:rPr lang="ar-OM" dirty="0" smtClean="0">
                <a:cs typeface="AF_Najed" pitchFamily="2" charset="-78"/>
              </a:rPr>
              <a:t>(التوجه نحو التخطيط الاستراتيجي، الحاجة لتوفير البيانات والمؤشرات الإحصائية المقارنة لصياغة السياسات التعليمية، التوجه نحو توحيد الاشراف على التعليم، تعزيز الاستقلال المالي والإداري للمؤسسات التعليمية) </a:t>
            </a:r>
            <a:endParaRPr lang="ar-OM" dirty="0" smtClean="0">
              <a:cs typeface="AF_Najed" pitchFamily="2" charset="-78"/>
            </a:endParaRPr>
          </a:p>
          <a:p>
            <a:pPr lvl="0" algn="just" rtl="1"/>
            <a:endParaRPr lang="ar-OM" sz="2200" dirty="0" smtClean="0">
              <a:cs typeface="AF_Najed" pitchFamily="2" charset="-78"/>
            </a:endParaRPr>
          </a:p>
          <a:p>
            <a:pPr algn="just" rtl="1"/>
            <a:r>
              <a:rPr lang="ar-OM" sz="4000" b="1" dirty="0">
                <a:solidFill>
                  <a:srgbClr val="C00000"/>
                </a:solidFill>
                <a:cs typeface="AF_Najed" pitchFamily="2" charset="-78"/>
              </a:rPr>
              <a:t>تحديات متعلقة </a:t>
            </a:r>
            <a:r>
              <a:rPr lang="ar-OM" sz="4000" b="1" dirty="0" smtClean="0">
                <a:solidFill>
                  <a:srgbClr val="C00000"/>
                </a:solidFill>
                <a:cs typeface="AF_Najed" pitchFamily="2" charset="-78"/>
              </a:rPr>
              <a:t>بالطلبة: </a:t>
            </a:r>
            <a:r>
              <a:rPr lang="ar-OM" dirty="0" smtClean="0">
                <a:cs typeface="AF_Najed" pitchFamily="2" charset="-78"/>
              </a:rPr>
              <a:t>(رفع نسبة الملتحقين بالتعليم ما قبل المدرسي، تعزيز دافعية الطلبة للدراسة والتحصيل العلمي، توفير الفرص التدريبية للطلاب، تعزيز مهارات ريادة الأعمال </a:t>
            </a:r>
            <a:r>
              <a:rPr lang="ar-OM" dirty="0" smtClean="0">
                <a:cs typeface="AF_Najed" pitchFamily="2" charset="-78"/>
              </a:rPr>
              <a:t>لديهم </a:t>
            </a:r>
            <a:r>
              <a:rPr lang="ar-OM" dirty="0" smtClean="0">
                <a:cs typeface="AF_Najed" pitchFamily="2" charset="-78"/>
              </a:rPr>
              <a:t>وجهوزيتهم لسوق العمل) </a:t>
            </a:r>
            <a:endParaRPr lang="ar-OM" dirty="0" smtClean="0">
              <a:cs typeface="AF_Najed" pitchFamily="2" charset="-78"/>
            </a:endParaRPr>
          </a:p>
          <a:p>
            <a:pPr algn="just" rtl="1"/>
            <a:endParaRPr lang="ar-OM" sz="2200" dirty="0" smtClean="0">
              <a:cs typeface="AF_Najed" pitchFamily="2" charset="-78"/>
            </a:endParaRPr>
          </a:p>
          <a:p>
            <a:pPr lvl="0" algn="just" rtl="1"/>
            <a:r>
              <a:rPr lang="ar-OM" sz="4000" b="1" dirty="0">
                <a:solidFill>
                  <a:srgbClr val="C00000"/>
                </a:solidFill>
                <a:cs typeface="AF_Najed" pitchFamily="2" charset="-78"/>
              </a:rPr>
              <a:t>تحديات متعلقة </a:t>
            </a:r>
            <a:r>
              <a:rPr lang="ar-OM" sz="4000" b="1" dirty="0" smtClean="0">
                <a:solidFill>
                  <a:srgbClr val="C00000"/>
                </a:solidFill>
                <a:cs typeface="AF_Najed" pitchFamily="2" charset="-78"/>
              </a:rPr>
              <a:t>بضمان جودة التعليم</a:t>
            </a:r>
            <a:r>
              <a:rPr lang="ar-OM" sz="4000" b="1" dirty="0">
                <a:solidFill>
                  <a:srgbClr val="C00000"/>
                </a:solidFill>
                <a:cs typeface="AF_Najed" pitchFamily="2" charset="-78"/>
              </a:rPr>
              <a:t>: </a:t>
            </a:r>
            <a:r>
              <a:rPr lang="ar-OM" dirty="0" smtClean="0">
                <a:cs typeface="AF_Najed" pitchFamily="2" charset="-78"/>
              </a:rPr>
              <a:t>(تحسين تحصيل الطلاب في المهارات اللغوية والعلوم والرياضيات، إكساب الطلاب مهارات القرن الحادي والعشرين، تعزيز الهيئة الأكاديمية العمانية في المؤسسات، توفير البيانات الدقيقة باحتياجات سوق العمل) </a:t>
            </a:r>
            <a:endParaRPr lang="ar-OM" dirty="0" smtClean="0">
              <a:cs typeface="AF_Najed" pitchFamily="2" charset="-78"/>
            </a:endParaRPr>
          </a:p>
          <a:p>
            <a:pPr lvl="0" algn="just" rtl="1"/>
            <a:endParaRPr lang="ar-OM" sz="2200" dirty="0" smtClean="0">
              <a:cs typeface="AF_Najed" pitchFamily="2" charset="-78"/>
            </a:endParaRPr>
          </a:p>
          <a:p>
            <a:pPr algn="just" rtl="1"/>
            <a:r>
              <a:rPr lang="ar-OM" sz="4000" b="1" dirty="0">
                <a:solidFill>
                  <a:srgbClr val="C00000"/>
                </a:solidFill>
                <a:cs typeface="AF_Najed" pitchFamily="2" charset="-78"/>
              </a:rPr>
              <a:t>تحديات متعلقة </a:t>
            </a:r>
            <a:r>
              <a:rPr lang="ar-OM" sz="4000" b="1" dirty="0" smtClean="0">
                <a:solidFill>
                  <a:srgbClr val="C00000"/>
                </a:solidFill>
                <a:cs typeface="AF_Najed" pitchFamily="2" charset="-78"/>
              </a:rPr>
              <a:t>بالبحث العلمي: </a:t>
            </a:r>
            <a:r>
              <a:rPr lang="ar-OM" dirty="0" smtClean="0">
                <a:cs typeface="AF_Najed" pitchFamily="2" charset="-78"/>
              </a:rPr>
              <a:t>(دعم البنية الأساسية للبحث العلمي، تكوين قاعدة جيدة من الباحثين العمانيين في كافة المجالات، تعزيز مساهمة البحث العلمي في التنمية الاقتصادية والاجتماعية) </a:t>
            </a:r>
            <a:endParaRPr lang="ar-OM" dirty="0" smtClean="0">
              <a:cs typeface="AF_Najed" pitchFamily="2" charset="-78"/>
            </a:endParaRPr>
          </a:p>
          <a:p>
            <a:pPr algn="just" rtl="1"/>
            <a:endParaRPr lang="ar-OM" sz="2200" dirty="0" smtClean="0">
              <a:cs typeface="AF_Najed" pitchFamily="2" charset="-78"/>
            </a:endParaRPr>
          </a:p>
          <a:p>
            <a:pPr lvl="0" algn="just" rtl="1"/>
            <a:r>
              <a:rPr lang="ar-OM" sz="4000" b="1" dirty="0">
                <a:solidFill>
                  <a:srgbClr val="C00000"/>
                </a:solidFill>
                <a:cs typeface="AF_Najed" pitchFamily="2" charset="-78"/>
              </a:rPr>
              <a:t>تحديات متعلقة </a:t>
            </a:r>
            <a:r>
              <a:rPr lang="ar-OM" sz="4000" b="1" dirty="0" smtClean="0">
                <a:solidFill>
                  <a:srgbClr val="C00000"/>
                </a:solidFill>
                <a:cs typeface="AF_Najed" pitchFamily="2" charset="-78"/>
              </a:rPr>
              <a:t>بالتمويل: </a:t>
            </a:r>
            <a:r>
              <a:rPr lang="ar-OM" dirty="0" smtClean="0">
                <a:cs typeface="AF_Najed" pitchFamily="2" charset="-78"/>
              </a:rPr>
              <a:t>(تنويع بدائل تمويل التعليم بدلا من الاعتماد على الدعم الحكومي، تنويع تمويل المؤسسات التعليمية بدلا من الاعتماد على الرسوم الدراسية، إيجاد آلية لتوزيع الموارد على التعليم المدرسي والعالي بشكل متوازن لضمان زيادة الفرص المتاحة للطلبة) </a:t>
            </a:r>
            <a:endParaRPr lang="ar-OM" dirty="0">
              <a:cs typeface="AF_Najed" pitchFamily="2" charset="-78"/>
            </a:endParaRPr>
          </a:p>
          <a:p>
            <a:pPr algn="just" rtl="1"/>
            <a:endParaRPr lang="ar-OM" dirty="0">
              <a:cs typeface="AF_Najed" pitchFamily="2" charset="-78"/>
            </a:endParaRPr>
          </a:p>
          <a:p>
            <a:pPr lvl="0" algn="just" rtl="1"/>
            <a:endParaRPr lang="ar-OM" dirty="0">
              <a:cs typeface="AF_Najed" pitchFamily="2" charset="-78"/>
            </a:endParaRPr>
          </a:p>
        </p:txBody>
      </p:sp>
      <p:sp>
        <p:nvSpPr>
          <p:cNvPr id="4" name="Slide Number Placeholder 3"/>
          <p:cNvSpPr>
            <a:spLocks noGrp="1"/>
          </p:cNvSpPr>
          <p:nvPr>
            <p:ph type="sldNum" sz="quarter" idx="12"/>
          </p:nvPr>
        </p:nvSpPr>
        <p:spPr/>
        <p:txBody>
          <a:bodyPr/>
          <a:lstStyle/>
          <a:p>
            <a:fld id="{4D3164A0-C88A-4960-B19E-715EAF705005}" type="slidenum">
              <a:rPr lang="en-US" smtClean="0"/>
              <a:pPr/>
              <a:t>6</a:t>
            </a:fld>
            <a:endParaRPr lang="en-US"/>
          </a:p>
        </p:txBody>
      </p:sp>
    </p:spTree>
    <p:extLst>
      <p:ext uri="{BB962C8B-B14F-4D97-AF65-F5344CB8AC3E}">
        <p14:creationId xmlns:p14="http://schemas.microsoft.com/office/powerpoint/2010/main" val="188788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tx2"/>
          </a:solidFill>
        </p:spPr>
        <p:style>
          <a:lnRef idx="0">
            <a:schemeClr val="accent3"/>
          </a:lnRef>
          <a:fillRef idx="3">
            <a:schemeClr val="accent3"/>
          </a:fillRef>
          <a:effectRef idx="3">
            <a:schemeClr val="accent3"/>
          </a:effectRef>
          <a:fontRef idx="minor">
            <a:schemeClr val="lt1"/>
          </a:fontRef>
        </p:style>
        <p:txBody>
          <a:bodyPr>
            <a:normAutofit/>
          </a:bodyPr>
          <a:lstStyle/>
          <a:p>
            <a:pPr algn="ctr" rtl="1"/>
            <a:r>
              <a:rPr lang="ar-OM" dirty="0"/>
              <a:t>الــــرؤيـــــــــــة</a:t>
            </a:r>
            <a:endParaRPr lang="en-US" dirty="0"/>
          </a:p>
        </p:txBody>
      </p:sp>
      <p:sp>
        <p:nvSpPr>
          <p:cNvPr id="4" name="Content Placeholder 3"/>
          <p:cNvSpPr>
            <a:spLocks noGrp="1"/>
          </p:cNvSpPr>
          <p:nvPr>
            <p:ph idx="1"/>
          </p:nvPr>
        </p:nvSpPr>
        <p:spPr>
          <a:noFill/>
          <a:ln>
            <a:solidFill>
              <a:schemeClr val="bg1"/>
            </a:solidFill>
          </a:ln>
        </p:spPr>
        <p:txBody>
          <a:bodyPr>
            <a:normAutofit/>
          </a:bodyPr>
          <a:lstStyle/>
          <a:p>
            <a:pPr marL="0" indent="0" algn="just" rtl="1">
              <a:buNone/>
            </a:pPr>
            <a:endParaRPr lang="ar-OM" sz="3800" b="1" dirty="0" smtClean="0">
              <a:solidFill>
                <a:srgbClr val="00B050"/>
              </a:solidFill>
              <a:cs typeface="AF_Najed" pitchFamily="2" charset="-78"/>
            </a:endParaRPr>
          </a:p>
          <a:p>
            <a:pPr marL="0" indent="0" algn="just" rtl="1">
              <a:buNone/>
            </a:pPr>
            <a:r>
              <a:rPr lang="ar-OM" sz="3800" b="1" dirty="0" smtClean="0">
                <a:solidFill>
                  <a:schemeClr val="tx2"/>
                </a:solidFill>
                <a:cs typeface="AF_Najed" pitchFamily="2" charset="-78"/>
              </a:rPr>
              <a:t>بناء </a:t>
            </a:r>
            <a:r>
              <a:rPr lang="ar-OM" sz="3800" b="1" dirty="0">
                <a:solidFill>
                  <a:schemeClr val="tx2"/>
                </a:solidFill>
                <a:cs typeface="AF_Najed" pitchFamily="2" charset="-78"/>
              </a:rPr>
              <a:t>موارد بشرية تمتلك المهارات اللازمة للعمل والحياة مما يمكنها من العيش منتجة في عالم المعرفة ومؤهلة للتكيف مع متغيرات العصر ومحافظة على هويتها الوطنية وقيمها الأصيلة ، وقادرة على الإسهام في رقي الحضارة الإنسانية</a:t>
            </a:r>
            <a:r>
              <a:rPr lang="ar-SA" sz="3800" b="1" dirty="0">
                <a:solidFill>
                  <a:schemeClr val="tx2"/>
                </a:solidFill>
                <a:cs typeface="AF_Najed" pitchFamily="2" charset="-78"/>
              </a:rPr>
              <a:t>.</a:t>
            </a:r>
            <a:endParaRPr lang="en-US" sz="3800" dirty="0">
              <a:solidFill>
                <a:schemeClr val="tx2"/>
              </a:solidFill>
              <a:cs typeface="AF_Najed" pitchFamily="2" charset="-78"/>
            </a:endParaRPr>
          </a:p>
          <a:p>
            <a:pPr algn="just" rtl="1">
              <a:buNone/>
            </a:pPr>
            <a:endParaRPr lang="ar-OM" sz="2800" dirty="0" smtClean="0"/>
          </a:p>
          <a:p>
            <a:pPr algn="ctr" rtl="1">
              <a:buNone/>
            </a:pPr>
            <a:endParaRPr lang="ar-OM" dirty="0" smtClean="0"/>
          </a:p>
          <a:p>
            <a:pPr algn="ctr" rtl="1">
              <a:buNone/>
            </a:pPr>
            <a:endParaRPr lang="en-US" dirty="0"/>
          </a:p>
        </p:txBody>
      </p:sp>
      <p:sp>
        <p:nvSpPr>
          <p:cNvPr id="2" name="Slide Number Placeholder 1"/>
          <p:cNvSpPr>
            <a:spLocks noGrp="1"/>
          </p:cNvSpPr>
          <p:nvPr>
            <p:ph type="sldNum" sz="quarter" idx="12"/>
          </p:nvPr>
        </p:nvSpPr>
        <p:spPr/>
        <p:txBody>
          <a:bodyPr/>
          <a:lstStyle/>
          <a:p>
            <a:fld id="{4D3164A0-C88A-4960-B19E-715EAF705005}"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idx="4294967295"/>
          </p:nvPr>
        </p:nvSpPr>
        <p:spPr>
          <a:xfrm>
            <a:off x="0" y="228600"/>
            <a:ext cx="9144000" cy="700088"/>
          </a:xfrm>
          <a:solidFill>
            <a:schemeClr val="tx2"/>
          </a:solidFill>
          <a:ln>
            <a:solidFill>
              <a:schemeClr val="tx2"/>
            </a:solidFill>
          </a:ln>
        </p:spPr>
        <p:style>
          <a:lnRef idx="0">
            <a:schemeClr val="accent3"/>
          </a:lnRef>
          <a:fillRef idx="3">
            <a:schemeClr val="accent3"/>
          </a:fillRef>
          <a:effectRef idx="3">
            <a:schemeClr val="accent3"/>
          </a:effectRef>
          <a:fontRef idx="minor">
            <a:schemeClr val="lt1"/>
          </a:fontRef>
        </p:style>
        <p:txBody>
          <a:bodyPr>
            <a:normAutofit fontScale="90000"/>
          </a:bodyPr>
          <a:lstStyle/>
          <a:p>
            <a:pPr algn="ctr"/>
            <a:r>
              <a:rPr lang="ar-OM" dirty="0" smtClean="0">
                <a:solidFill>
                  <a:schemeClr val="bg1"/>
                </a:solidFill>
                <a:cs typeface="AF_Najed" pitchFamily="2" charset="-78"/>
              </a:rPr>
              <a:t>الإستراتيجية الوطنية للتعليم 2040</a:t>
            </a:r>
            <a:r>
              <a:rPr lang="ar-OM" dirty="0" smtClean="0">
                <a:solidFill>
                  <a:schemeClr val="bg1"/>
                </a:solidFill>
              </a:rPr>
              <a:t>م</a:t>
            </a:r>
            <a:endParaRPr lang="en-US" dirty="0">
              <a:solidFill>
                <a:schemeClr val="bg1"/>
              </a:solidFill>
            </a:endParaRPr>
          </a:p>
        </p:txBody>
      </p:sp>
      <p:sp>
        <p:nvSpPr>
          <p:cNvPr id="25" name="Content Placeholder 24"/>
          <p:cNvSpPr>
            <a:spLocks noGrp="1"/>
          </p:cNvSpPr>
          <p:nvPr>
            <p:ph sz="quarter" idx="4294967295"/>
          </p:nvPr>
        </p:nvSpPr>
        <p:spPr>
          <a:xfrm>
            <a:off x="323528" y="1017449"/>
            <a:ext cx="8712968" cy="5704025"/>
          </a:xfrm>
          <a:ln w="28575">
            <a:solidFill>
              <a:schemeClr val="tx2"/>
            </a:solidFill>
          </a:ln>
        </p:spPr>
        <p:txBody>
          <a:bodyPr/>
          <a:lstStyle/>
          <a:p>
            <a:pPr algn="ctr" rtl="1">
              <a:buNone/>
            </a:pPr>
            <a:r>
              <a:rPr lang="ar-OM" dirty="0" smtClean="0"/>
              <a:t>       </a:t>
            </a:r>
            <a:endParaRPr lang="en-US" dirty="0"/>
          </a:p>
        </p:txBody>
      </p:sp>
      <p:sp>
        <p:nvSpPr>
          <p:cNvPr id="7" name="Isosceles Triangle 6"/>
          <p:cNvSpPr/>
          <p:nvPr/>
        </p:nvSpPr>
        <p:spPr bwMode="auto">
          <a:xfrm>
            <a:off x="1469326" y="999387"/>
            <a:ext cx="4965295" cy="1020016"/>
          </a:xfrm>
          <a:prstGeom prst="triangle">
            <a:avLst>
              <a:gd name="adj" fmla="val 49360"/>
            </a:avLst>
          </a:prstGeom>
          <a:solidFill>
            <a:schemeClr val="tx2">
              <a:lumMod val="60000"/>
              <a:lumOff val="40000"/>
            </a:schemeClr>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wrap="none" anchor="ctr"/>
          <a:lstStyle/>
          <a:p>
            <a:pPr defTabSz="762000">
              <a:defRPr/>
            </a:pPr>
            <a:endParaRPr lang="en-US">
              <a:solidFill>
                <a:schemeClr val="tx1"/>
              </a:solidFill>
              <a:cs typeface="Simplified Arabic" pitchFamily="2" charset="-78"/>
            </a:endParaRPr>
          </a:p>
        </p:txBody>
      </p:sp>
      <p:sp>
        <p:nvSpPr>
          <p:cNvPr id="8" name="Can 7"/>
          <p:cNvSpPr/>
          <p:nvPr/>
        </p:nvSpPr>
        <p:spPr bwMode="auto">
          <a:xfrm>
            <a:off x="1796539" y="2115393"/>
            <a:ext cx="700844" cy="2133600"/>
          </a:xfrm>
          <a:prstGeom prst="can">
            <a:avLst/>
          </a:prstGeom>
          <a:solidFill>
            <a:schemeClr val="accent1"/>
          </a:solidFill>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vert270" wrap="none" anchor="ctr"/>
          <a:lstStyle/>
          <a:p>
            <a:pPr algn="ctr" defTabSz="762000">
              <a:defRPr/>
            </a:pPr>
            <a:r>
              <a:rPr lang="ar-OM" sz="2400" b="1" dirty="0" smtClean="0"/>
              <a:t>تمويل التعليم</a:t>
            </a:r>
            <a:endParaRPr lang="en-US" sz="2400" b="1" dirty="0"/>
          </a:p>
        </p:txBody>
      </p:sp>
      <p:sp>
        <p:nvSpPr>
          <p:cNvPr id="9" name="Can 8"/>
          <p:cNvSpPr/>
          <p:nvPr/>
        </p:nvSpPr>
        <p:spPr bwMode="auto">
          <a:xfrm>
            <a:off x="2727392" y="2100471"/>
            <a:ext cx="674558" cy="2133600"/>
          </a:xfrm>
          <a:prstGeom prst="can">
            <a:avLst/>
          </a:prstGeom>
          <a:solidFill>
            <a:schemeClr val="accent1"/>
          </a:solidFill>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vert270" wrap="none" anchor="ctr"/>
          <a:lstStyle/>
          <a:p>
            <a:pPr algn="ctr" defTabSz="762000">
              <a:defRPr/>
            </a:pPr>
            <a:r>
              <a:rPr lang="ar-OM" sz="2000" b="1" dirty="0"/>
              <a:t>البحث العلمي والتطوير</a:t>
            </a:r>
            <a:endParaRPr lang="en-US" sz="2000" b="1" dirty="0"/>
          </a:p>
        </p:txBody>
      </p:sp>
      <p:sp>
        <p:nvSpPr>
          <p:cNvPr id="10" name="Can 9"/>
          <p:cNvSpPr/>
          <p:nvPr/>
        </p:nvSpPr>
        <p:spPr bwMode="auto">
          <a:xfrm>
            <a:off x="3659456" y="2115393"/>
            <a:ext cx="621446" cy="2133600"/>
          </a:xfrm>
          <a:prstGeom prst="can">
            <a:avLst/>
          </a:prstGeom>
          <a:solidFill>
            <a:schemeClr val="accent1"/>
          </a:solidFill>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vert270" wrap="none" anchor="ctr"/>
          <a:lstStyle/>
          <a:p>
            <a:pPr algn="ctr" defTabSz="762000">
              <a:defRPr/>
            </a:pPr>
            <a:r>
              <a:rPr lang="ar-OM" sz="2000" b="1" dirty="0"/>
              <a:t>بناء الجودة</a:t>
            </a:r>
            <a:endParaRPr lang="en-US" sz="2000" b="1" dirty="0"/>
          </a:p>
        </p:txBody>
      </p:sp>
      <p:sp>
        <p:nvSpPr>
          <p:cNvPr id="11" name="Can 10"/>
          <p:cNvSpPr/>
          <p:nvPr/>
        </p:nvSpPr>
        <p:spPr bwMode="auto">
          <a:xfrm>
            <a:off x="4574871" y="2115393"/>
            <a:ext cx="652751" cy="2133600"/>
          </a:xfrm>
          <a:prstGeom prst="can">
            <a:avLst/>
          </a:prstGeom>
          <a:solidFill>
            <a:schemeClr val="accent1"/>
          </a:solidFill>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vert270" wrap="none" anchor="ctr"/>
          <a:lstStyle/>
          <a:p>
            <a:pPr algn="ctr" defTabSz="762000">
              <a:defRPr/>
            </a:pPr>
            <a:r>
              <a:rPr lang="ar-OM" sz="2000" b="1" dirty="0" smtClean="0"/>
              <a:t>التحاق الطلبة</a:t>
            </a:r>
          </a:p>
          <a:p>
            <a:pPr algn="ctr" defTabSz="762000">
              <a:defRPr/>
            </a:pPr>
            <a:r>
              <a:rPr lang="ar-OM" sz="2000" b="1" dirty="0" smtClean="0"/>
              <a:t>بالتعليم وقطاعات العمل</a:t>
            </a:r>
            <a:endParaRPr lang="en-US" sz="2000" b="1" dirty="0"/>
          </a:p>
        </p:txBody>
      </p:sp>
      <p:sp>
        <p:nvSpPr>
          <p:cNvPr id="12" name="Can 11"/>
          <p:cNvSpPr/>
          <p:nvPr/>
        </p:nvSpPr>
        <p:spPr bwMode="auto">
          <a:xfrm>
            <a:off x="5503082" y="2100471"/>
            <a:ext cx="667726" cy="2133600"/>
          </a:xfrm>
          <a:prstGeom prst="can">
            <a:avLst/>
          </a:prstGeom>
          <a:solidFill>
            <a:schemeClr val="accent1"/>
          </a:solidFill>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vert270" wrap="none" anchor="ctr"/>
          <a:lstStyle/>
          <a:p>
            <a:pPr algn="ctr" defTabSz="762000">
              <a:defRPr/>
            </a:pPr>
            <a:r>
              <a:rPr lang="ar-OM" sz="2000" b="1" dirty="0" smtClean="0"/>
              <a:t>إدارة التعليم</a:t>
            </a:r>
            <a:endParaRPr lang="en-US" sz="2000" b="1" dirty="0"/>
          </a:p>
        </p:txBody>
      </p:sp>
      <p:sp>
        <p:nvSpPr>
          <p:cNvPr id="5129" name="Rectangle 12"/>
          <p:cNvSpPr>
            <a:spLocks noChangeArrowheads="1"/>
          </p:cNvSpPr>
          <p:nvPr/>
        </p:nvSpPr>
        <p:spPr bwMode="auto">
          <a:xfrm>
            <a:off x="1749844" y="4319692"/>
            <a:ext cx="4487325" cy="463720"/>
          </a:xfrm>
          <a:prstGeom prst="rect">
            <a:avLst/>
          </a:prstGeom>
          <a:solidFill>
            <a:schemeClr val="tx2"/>
          </a:solidFill>
          <a:ln>
            <a:solidFill>
              <a:schemeClr val="tx2"/>
            </a:solid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defTabSz="762000" rtl="1"/>
            <a:r>
              <a:rPr lang="ar-OM" sz="2400" b="1" dirty="0" smtClean="0"/>
              <a:t>تبني أسلوب تمويل مبني على المخرجات</a:t>
            </a:r>
            <a:endParaRPr lang="en-US" sz="2400" b="1" dirty="0"/>
          </a:p>
        </p:txBody>
      </p:sp>
      <p:sp>
        <p:nvSpPr>
          <p:cNvPr id="5130" name="Rectangle 13"/>
          <p:cNvSpPr>
            <a:spLocks noChangeArrowheads="1"/>
          </p:cNvSpPr>
          <p:nvPr/>
        </p:nvSpPr>
        <p:spPr bwMode="auto">
          <a:xfrm>
            <a:off x="1733542" y="4915920"/>
            <a:ext cx="4473274" cy="522878"/>
          </a:xfrm>
          <a:prstGeom prst="rect">
            <a:avLst/>
          </a:prstGeom>
          <a:solidFill>
            <a:schemeClr val="tx2"/>
          </a:solidFill>
          <a:ln>
            <a:solidFill>
              <a:schemeClr val="tx2"/>
            </a:solid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defTabSz="762000" rtl="1"/>
            <a:r>
              <a:rPr lang="ar-OM" sz="2400" b="1" dirty="0" smtClean="0"/>
              <a:t>نقل المسؤوليات للمؤسسات التعليمية</a:t>
            </a:r>
            <a:endParaRPr lang="en-US" sz="2400" b="1" dirty="0"/>
          </a:p>
        </p:txBody>
      </p:sp>
      <p:sp>
        <p:nvSpPr>
          <p:cNvPr id="5131" name="Rectangle 14"/>
          <p:cNvSpPr>
            <a:spLocks noChangeArrowheads="1"/>
          </p:cNvSpPr>
          <p:nvPr/>
        </p:nvSpPr>
        <p:spPr bwMode="auto">
          <a:xfrm>
            <a:off x="1701287" y="5570154"/>
            <a:ext cx="4501376" cy="455615"/>
          </a:xfrm>
          <a:prstGeom prst="rect">
            <a:avLst/>
          </a:prstGeom>
          <a:solidFill>
            <a:schemeClr val="tx2"/>
          </a:solidFill>
          <a:ln>
            <a:solidFill>
              <a:schemeClr val="tx2"/>
            </a:solid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defTabSz="762000" rtl="1"/>
            <a:r>
              <a:rPr lang="ar-OM" sz="2400" b="1" dirty="0" smtClean="0"/>
              <a:t>بناء القدرات (تأهيلا وتدريبا)</a:t>
            </a:r>
            <a:endParaRPr lang="en-US" sz="2400" b="1" dirty="0"/>
          </a:p>
        </p:txBody>
      </p:sp>
      <p:sp>
        <p:nvSpPr>
          <p:cNvPr id="5132" name="Rectangle 15"/>
          <p:cNvSpPr>
            <a:spLocks noChangeArrowheads="1"/>
          </p:cNvSpPr>
          <p:nvPr/>
        </p:nvSpPr>
        <p:spPr bwMode="auto">
          <a:xfrm>
            <a:off x="1701287" y="6114530"/>
            <a:ext cx="4521832" cy="471269"/>
          </a:xfrm>
          <a:prstGeom prst="rect">
            <a:avLst/>
          </a:prstGeom>
          <a:solidFill>
            <a:schemeClr val="tx2"/>
          </a:solidFill>
          <a:ln>
            <a:solidFill>
              <a:schemeClr val="tx2"/>
            </a:solidFill>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defTabSz="762000" rtl="1"/>
            <a:r>
              <a:rPr lang="ar-OM" sz="2400" b="1" dirty="0" smtClean="0"/>
              <a:t>تبني إطار عمل جديد</a:t>
            </a:r>
            <a:endParaRPr lang="en-US" sz="2400" b="1" dirty="0"/>
          </a:p>
        </p:txBody>
      </p:sp>
      <p:sp>
        <p:nvSpPr>
          <p:cNvPr id="26" name="TextBox 25"/>
          <p:cNvSpPr txBox="1"/>
          <p:nvPr/>
        </p:nvSpPr>
        <p:spPr>
          <a:xfrm>
            <a:off x="2808966" y="1260876"/>
            <a:ext cx="2286016" cy="707886"/>
          </a:xfrm>
          <a:prstGeom prst="rect">
            <a:avLst/>
          </a:prstGeom>
          <a:noFill/>
        </p:spPr>
        <p:txBody>
          <a:bodyPr wrap="square" rtlCol="0">
            <a:spAutoFit/>
          </a:bodyPr>
          <a:lstStyle/>
          <a:p>
            <a:pPr algn="ctr" rtl="1"/>
            <a:r>
              <a:rPr lang="ar-OM" sz="2000" b="1" dirty="0" smtClean="0">
                <a:solidFill>
                  <a:schemeClr val="bg1"/>
                </a:solidFill>
              </a:rPr>
              <a:t>نحو بناء موارد بشرية منتجة في عصر المعرفة</a:t>
            </a:r>
            <a:endParaRPr lang="en-US" sz="2000" b="1" dirty="0">
              <a:solidFill>
                <a:schemeClr val="bg1"/>
              </a:solidFill>
            </a:endParaRPr>
          </a:p>
        </p:txBody>
      </p:sp>
      <p:sp>
        <p:nvSpPr>
          <p:cNvPr id="2" name="Left Arrow Callout 1"/>
          <p:cNvSpPr/>
          <p:nvPr/>
        </p:nvSpPr>
        <p:spPr>
          <a:xfrm>
            <a:off x="6738373" y="4572008"/>
            <a:ext cx="2154107" cy="1255215"/>
          </a:xfrm>
          <a:prstGeom prst="left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b="1" dirty="0">
                <a:solidFill>
                  <a:schemeClr val="tx2"/>
                </a:solidFill>
              </a:rPr>
              <a:t>الأسس العامة</a:t>
            </a:r>
            <a:endParaRPr lang="en-US" b="1" dirty="0">
              <a:solidFill>
                <a:schemeClr val="tx2"/>
              </a:solidFill>
            </a:endParaRPr>
          </a:p>
        </p:txBody>
      </p:sp>
      <p:sp>
        <p:nvSpPr>
          <p:cNvPr id="19" name="Left Arrow Callout 18"/>
          <p:cNvSpPr/>
          <p:nvPr/>
        </p:nvSpPr>
        <p:spPr>
          <a:xfrm>
            <a:off x="6738374" y="2440083"/>
            <a:ext cx="2154106" cy="1204941"/>
          </a:xfrm>
          <a:prstGeom prst="left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OM" b="1" dirty="0" smtClean="0">
                <a:solidFill>
                  <a:schemeClr val="tx2"/>
                </a:solidFill>
              </a:rPr>
              <a:t>الاستراتيجيات</a:t>
            </a:r>
            <a:endParaRPr lang="en-US" b="1" dirty="0">
              <a:solidFill>
                <a:schemeClr val="tx2"/>
              </a:solidFill>
            </a:endParaRPr>
          </a:p>
        </p:txBody>
      </p:sp>
      <p:sp>
        <p:nvSpPr>
          <p:cNvPr id="3" name="Slide Number Placeholder 2"/>
          <p:cNvSpPr>
            <a:spLocks noGrp="1"/>
          </p:cNvSpPr>
          <p:nvPr>
            <p:ph type="sldNum" sz="quarter" idx="12"/>
          </p:nvPr>
        </p:nvSpPr>
        <p:spPr/>
        <p:txBody>
          <a:bodyPr/>
          <a:lstStyle/>
          <a:p>
            <a:fld id="{4D3164A0-C88A-4960-B19E-715EAF705005}" type="slidenum">
              <a:rPr lang="en-US" smtClean="0"/>
              <a:pPr/>
              <a:t>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132"/>
                                        </p:tgtEl>
                                        <p:attrNameLst>
                                          <p:attrName>style.visibility</p:attrName>
                                        </p:attrNameLst>
                                      </p:cBhvr>
                                      <p:to>
                                        <p:strVal val="visible"/>
                                      </p:to>
                                    </p:set>
                                    <p:anim calcmode="lin" valueType="num">
                                      <p:cBhvr>
                                        <p:cTn id="14" dur="500" fill="hold"/>
                                        <p:tgtEl>
                                          <p:spTgt spid="5132"/>
                                        </p:tgtEl>
                                        <p:attrNameLst>
                                          <p:attrName>ppt_w</p:attrName>
                                        </p:attrNameLst>
                                      </p:cBhvr>
                                      <p:tavLst>
                                        <p:tav tm="0">
                                          <p:val>
                                            <p:fltVal val="0"/>
                                          </p:val>
                                        </p:tav>
                                        <p:tav tm="100000">
                                          <p:val>
                                            <p:strVal val="#ppt_w"/>
                                          </p:val>
                                        </p:tav>
                                      </p:tavLst>
                                    </p:anim>
                                    <p:anim calcmode="lin" valueType="num">
                                      <p:cBhvr>
                                        <p:cTn id="15" dur="500" fill="hold"/>
                                        <p:tgtEl>
                                          <p:spTgt spid="5132"/>
                                        </p:tgtEl>
                                        <p:attrNameLst>
                                          <p:attrName>ppt_h</p:attrName>
                                        </p:attrNameLst>
                                      </p:cBhvr>
                                      <p:tavLst>
                                        <p:tav tm="0">
                                          <p:val>
                                            <p:fltVal val="0"/>
                                          </p:val>
                                        </p:tav>
                                        <p:tav tm="100000">
                                          <p:val>
                                            <p:strVal val="#ppt_h"/>
                                          </p:val>
                                        </p:tav>
                                      </p:tavLst>
                                    </p:anim>
                                    <p:animEffect transition="in" filter="fade">
                                      <p:cBhvr>
                                        <p:cTn id="16" dur="500"/>
                                        <p:tgtEl>
                                          <p:spTgt spid="513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131"/>
                                        </p:tgtEl>
                                        <p:attrNameLst>
                                          <p:attrName>style.visibility</p:attrName>
                                        </p:attrNameLst>
                                      </p:cBhvr>
                                      <p:to>
                                        <p:strVal val="visible"/>
                                      </p:to>
                                    </p:set>
                                    <p:anim calcmode="lin" valueType="num">
                                      <p:cBhvr>
                                        <p:cTn id="21" dur="500" fill="hold"/>
                                        <p:tgtEl>
                                          <p:spTgt spid="5131"/>
                                        </p:tgtEl>
                                        <p:attrNameLst>
                                          <p:attrName>ppt_w</p:attrName>
                                        </p:attrNameLst>
                                      </p:cBhvr>
                                      <p:tavLst>
                                        <p:tav tm="0">
                                          <p:val>
                                            <p:fltVal val="0"/>
                                          </p:val>
                                        </p:tav>
                                        <p:tav tm="100000">
                                          <p:val>
                                            <p:strVal val="#ppt_w"/>
                                          </p:val>
                                        </p:tav>
                                      </p:tavLst>
                                    </p:anim>
                                    <p:anim calcmode="lin" valueType="num">
                                      <p:cBhvr>
                                        <p:cTn id="22" dur="500" fill="hold"/>
                                        <p:tgtEl>
                                          <p:spTgt spid="5131"/>
                                        </p:tgtEl>
                                        <p:attrNameLst>
                                          <p:attrName>ppt_h</p:attrName>
                                        </p:attrNameLst>
                                      </p:cBhvr>
                                      <p:tavLst>
                                        <p:tav tm="0">
                                          <p:val>
                                            <p:fltVal val="0"/>
                                          </p:val>
                                        </p:tav>
                                        <p:tav tm="100000">
                                          <p:val>
                                            <p:strVal val="#ppt_h"/>
                                          </p:val>
                                        </p:tav>
                                      </p:tavLst>
                                    </p:anim>
                                    <p:animEffect transition="in" filter="fade">
                                      <p:cBhvr>
                                        <p:cTn id="23" dur="500"/>
                                        <p:tgtEl>
                                          <p:spTgt spid="5131"/>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5130"/>
                                        </p:tgtEl>
                                        <p:attrNameLst>
                                          <p:attrName>style.visibility</p:attrName>
                                        </p:attrNameLst>
                                      </p:cBhvr>
                                      <p:to>
                                        <p:strVal val="visible"/>
                                      </p:to>
                                    </p:set>
                                    <p:anim calcmode="lin" valueType="num">
                                      <p:cBhvr>
                                        <p:cTn id="28" dur="500" fill="hold"/>
                                        <p:tgtEl>
                                          <p:spTgt spid="5130"/>
                                        </p:tgtEl>
                                        <p:attrNameLst>
                                          <p:attrName>ppt_w</p:attrName>
                                        </p:attrNameLst>
                                      </p:cBhvr>
                                      <p:tavLst>
                                        <p:tav tm="0">
                                          <p:val>
                                            <p:fltVal val="0"/>
                                          </p:val>
                                        </p:tav>
                                        <p:tav tm="100000">
                                          <p:val>
                                            <p:strVal val="#ppt_w"/>
                                          </p:val>
                                        </p:tav>
                                      </p:tavLst>
                                    </p:anim>
                                    <p:anim calcmode="lin" valueType="num">
                                      <p:cBhvr>
                                        <p:cTn id="29" dur="500" fill="hold"/>
                                        <p:tgtEl>
                                          <p:spTgt spid="5130"/>
                                        </p:tgtEl>
                                        <p:attrNameLst>
                                          <p:attrName>ppt_h</p:attrName>
                                        </p:attrNameLst>
                                      </p:cBhvr>
                                      <p:tavLst>
                                        <p:tav tm="0">
                                          <p:val>
                                            <p:fltVal val="0"/>
                                          </p:val>
                                        </p:tav>
                                        <p:tav tm="100000">
                                          <p:val>
                                            <p:strVal val="#ppt_h"/>
                                          </p:val>
                                        </p:tav>
                                      </p:tavLst>
                                    </p:anim>
                                    <p:animEffect transition="in" filter="fade">
                                      <p:cBhvr>
                                        <p:cTn id="30" dur="500"/>
                                        <p:tgtEl>
                                          <p:spTgt spid="513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129"/>
                                        </p:tgtEl>
                                        <p:attrNameLst>
                                          <p:attrName>style.visibility</p:attrName>
                                        </p:attrNameLst>
                                      </p:cBhvr>
                                      <p:to>
                                        <p:strVal val="visible"/>
                                      </p:to>
                                    </p:set>
                                    <p:anim calcmode="lin" valueType="num">
                                      <p:cBhvr>
                                        <p:cTn id="35" dur="500" fill="hold"/>
                                        <p:tgtEl>
                                          <p:spTgt spid="5129"/>
                                        </p:tgtEl>
                                        <p:attrNameLst>
                                          <p:attrName>ppt_w</p:attrName>
                                        </p:attrNameLst>
                                      </p:cBhvr>
                                      <p:tavLst>
                                        <p:tav tm="0">
                                          <p:val>
                                            <p:fltVal val="0"/>
                                          </p:val>
                                        </p:tav>
                                        <p:tav tm="100000">
                                          <p:val>
                                            <p:strVal val="#ppt_w"/>
                                          </p:val>
                                        </p:tav>
                                      </p:tavLst>
                                    </p:anim>
                                    <p:anim calcmode="lin" valueType="num">
                                      <p:cBhvr>
                                        <p:cTn id="36" dur="500" fill="hold"/>
                                        <p:tgtEl>
                                          <p:spTgt spid="5129"/>
                                        </p:tgtEl>
                                        <p:attrNameLst>
                                          <p:attrName>ppt_h</p:attrName>
                                        </p:attrNameLst>
                                      </p:cBhvr>
                                      <p:tavLst>
                                        <p:tav tm="0">
                                          <p:val>
                                            <p:fltVal val="0"/>
                                          </p:val>
                                        </p:tav>
                                        <p:tav tm="100000">
                                          <p:val>
                                            <p:strVal val="#ppt_h"/>
                                          </p:val>
                                        </p:tav>
                                      </p:tavLst>
                                    </p:anim>
                                    <p:animEffect transition="in" filter="fade">
                                      <p:cBhvr>
                                        <p:cTn id="37" dur="500"/>
                                        <p:tgtEl>
                                          <p:spTgt spid="5129"/>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down)">
                                      <p:cBhvr>
                                        <p:cTn id="42" dur="580">
                                          <p:stCondLst>
                                            <p:cond delay="0"/>
                                          </p:stCondLst>
                                        </p:cTn>
                                        <p:tgtEl>
                                          <p:spTgt spid="19"/>
                                        </p:tgtEl>
                                      </p:cBhvr>
                                    </p:animEffect>
                                    <p:anim calcmode="lin" valueType="num">
                                      <p:cBhvr>
                                        <p:cTn id="43"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48" dur="26">
                                          <p:stCondLst>
                                            <p:cond delay="650"/>
                                          </p:stCondLst>
                                        </p:cTn>
                                        <p:tgtEl>
                                          <p:spTgt spid="19"/>
                                        </p:tgtEl>
                                      </p:cBhvr>
                                      <p:to x="100000" y="60000"/>
                                    </p:animScale>
                                    <p:animScale>
                                      <p:cBhvr>
                                        <p:cTn id="49" dur="166" decel="50000">
                                          <p:stCondLst>
                                            <p:cond delay="676"/>
                                          </p:stCondLst>
                                        </p:cTn>
                                        <p:tgtEl>
                                          <p:spTgt spid="19"/>
                                        </p:tgtEl>
                                      </p:cBhvr>
                                      <p:to x="100000" y="100000"/>
                                    </p:animScale>
                                    <p:animScale>
                                      <p:cBhvr>
                                        <p:cTn id="50" dur="26">
                                          <p:stCondLst>
                                            <p:cond delay="1312"/>
                                          </p:stCondLst>
                                        </p:cTn>
                                        <p:tgtEl>
                                          <p:spTgt spid="19"/>
                                        </p:tgtEl>
                                      </p:cBhvr>
                                      <p:to x="100000" y="80000"/>
                                    </p:animScale>
                                    <p:animScale>
                                      <p:cBhvr>
                                        <p:cTn id="51" dur="166" decel="50000">
                                          <p:stCondLst>
                                            <p:cond delay="1338"/>
                                          </p:stCondLst>
                                        </p:cTn>
                                        <p:tgtEl>
                                          <p:spTgt spid="19"/>
                                        </p:tgtEl>
                                      </p:cBhvr>
                                      <p:to x="100000" y="100000"/>
                                    </p:animScale>
                                    <p:animScale>
                                      <p:cBhvr>
                                        <p:cTn id="52" dur="26">
                                          <p:stCondLst>
                                            <p:cond delay="1642"/>
                                          </p:stCondLst>
                                        </p:cTn>
                                        <p:tgtEl>
                                          <p:spTgt spid="19"/>
                                        </p:tgtEl>
                                      </p:cBhvr>
                                      <p:to x="100000" y="90000"/>
                                    </p:animScale>
                                    <p:animScale>
                                      <p:cBhvr>
                                        <p:cTn id="53" dur="166" decel="50000">
                                          <p:stCondLst>
                                            <p:cond delay="1668"/>
                                          </p:stCondLst>
                                        </p:cTn>
                                        <p:tgtEl>
                                          <p:spTgt spid="19"/>
                                        </p:tgtEl>
                                      </p:cBhvr>
                                      <p:to x="100000" y="100000"/>
                                    </p:animScale>
                                    <p:animScale>
                                      <p:cBhvr>
                                        <p:cTn id="54" dur="26">
                                          <p:stCondLst>
                                            <p:cond delay="1808"/>
                                          </p:stCondLst>
                                        </p:cTn>
                                        <p:tgtEl>
                                          <p:spTgt spid="19"/>
                                        </p:tgtEl>
                                      </p:cBhvr>
                                      <p:to x="100000" y="95000"/>
                                    </p:animScale>
                                    <p:animScale>
                                      <p:cBhvr>
                                        <p:cTn id="55" dur="166" decel="50000">
                                          <p:stCondLst>
                                            <p:cond delay="1834"/>
                                          </p:stCondLst>
                                        </p:cTn>
                                        <p:tgtEl>
                                          <p:spTgt spid="19"/>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ppt_w</p:attrName>
                                        </p:attrNameLst>
                                      </p:cBhvr>
                                      <p:tavLst>
                                        <p:tav tm="0">
                                          <p:val>
                                            <p:fltVal val="0"/>
                                          </p:val>
                                        </p:tav>
                                        <p:tav tm="100000">
                                          <p:val>
                                            <p:strVal val="#ppt_w"/>
                                          </p:val>
                                        </p:tav>
                                      </p:tavLst>
                                    </p:anim>
                                    <p:anim calcmode="lin" valueType="num">
                                      <p:cBhvr>
                                        <p:cTn id="68" dur="500" fill="hold"/>
                                        <p:tgtEl>
                                          <p:spTgt spid="11"/>
                                        </p:tgtEl>
                                        <p:attrNameLst>
                                          <p:attrName>ppt_h</p:attrName>
                                        </p:attrNameLst>
                                      </p:cBhvr>
                                      <p:tavLst>
                                        <p:tav tm="0">
                                          <p:val>
                                            <p:fltVal val="0"/>
                                          </p:val>
                                        </p:tav>
                                        <p:tav tm="100000">
                                          <p:val>
                                            <p:strVal val="#ppt_h"/>
                                          </p:val>
                                        </p:tav>
                                      </p:tavLst>
                                    </p:anim>
                                    <p:animEffect transition="in" filter="fade">
                                      <p:cBhvr>
                                        <p:cTn id="69" dur="500"/>
                                        <p:tgtEl>
                                          <p:spTgt spid="11"/>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10"/>
                                        </p:tgtEl>
                                        <p:attrNameLst>
                                          <p:attrName>style.visibility</p:attrName>
                                        </p:attrNameLst>
                                      </p:cBhvr>
                                      <p:to>
                                        <p:strVal val="visible"/>
                                      </p:to>
                                    </p:set>
                                    <p:anim calcmode="lin" valueType="num">
                                      <p:cBhvr>
                                        <p:cTn id="74" dur="500" fill="hold"/>
                                        <p:tgtEl>
                                          <p:spTgt spid="10"/>
                                        </p:tgtEl>
                                        <p:attrNameLst>
                                          <p:attrName>ppt_w</p:attrName>
                                        </p:attrNameLst>
                                      </p:cBhvr>
                                      <p:tavLst>
                                        <p:tav tm="0">
                                          <p:val>
                                            <p:fltVal val="0"/>
                                          </p:val>
                                        </p:tav>
                                        <p:tav tm="100000">
                                          <p:val>
                                            <p:strVal val="#ppt_w"/>
                                          </p:val>
                                        </p:tav>
                                      </p:tavLst>
                                    </p:anim>
                                    <p:anim calcmode="lin" valueType="num">
                                      <p:cBhvr>
                                        <p:cTn id="75" dur="500" fill="hold"/>
                                        <p:tgtEl>
                                          <p:spTgt spid="10"/>
                                        </p:tgtEl>
                                        <p:attrNameLst>
                                          <p:attrName>ppt_h</p:attrName>
                                        </p:attrNameLst>
                                      </p:cBhvr>
                                      <p:tavLst>
                                        <p:tav tm="0">
                                          <p:val>
                                            <p:fltVal val="0"/>
                                          </p:val>
                                        </p:tav>
                                        <p:tav tm="100000">
                                          <p:val>
                                            <p:strVal val="#ppt_h"/>
                                          </p:val>
                                        </p:tav>
                                      </p:tavLst>
                                    </p:anim>
                                    <p:animEffect transition="in" filter="fade">
                                      <p:cBhvr>
                                        <p:cTn id="76" dur="500"/>
                                        <p:tgtEl>
                                          <p:spTgt spid="10"/>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9"/>
                                        </p:tgtEl>
                                        <p:attrNameLst>
                                          <p:attrName>style.visibility</p:attrName>
                                        </p:attrNameLst>
                                      </p:cBhvr>
                                      <p:to>
                                        <p:strVal val="visible"/>
                                      </p:to>
                                    </p:set>
                                    <p:anim calcmode="lin" valueType="num">
                                      <p:cBhvr>
                                        <p:cTn id="81" dur="500" fill="hold"/>
                                        <p:tgtEl>
                                          <p:spTgt spid="9"/>
                                        </p:tgtEl>
                                        <p:attrNameLst>
                                          <p:attrName>ppt_w</p:attrName>
                                        </p:attrNameLst>
                                      </p:cBhvr>
                                      <p:tavLst>
                                        <p:tav tm="0">
                                          <p:val>
                                            <p:fltVal val="0"/>
                                          </p:val>
                                        </p:tav>
                                        <p:tav tm="100000">
                                          <p:val>
                                            <p:strVal val="#ppt_w"/>
                                          </p:val>
                                        </p:tav>
                                      </p:tavLst>
                                    </p:anim>
                                    <p:anim calcmode="lin" valueType="num">
                                      <p:cBhvr>
                                        <p:cTn id="82" dur="500" fill="hold"/>
                                        <p:tgtEl>
                                          <p:spTgt spid="9"/>
                                        </p:tgtEl>
                                        <p:attrNameLst>
                                          <p:attrName>ppt_h</p:attrName>
                                        </p:attrNameLst>
                                      </p:cBhvr>
                                      <p:tavLst>
                                        <p:tav tm="0">
                                          <p:val>
                                            <p:fltVal val="0"/>
                                          </p:val>
                                        </p:tav>
                                        <p:tav tm="100000">
                                          <p:val>
                                            <p:strVal val="#ppt_h"/>
                                          </p:val>
                                        </p:tav>
                                      </p:tavLst>
                                    </p:anim>
                                    <p:animEffect transition="in" filter="fade">
                                      <p:cBhvr>
                                        <p:cTn id="83" dur="500"/>
                                        <p:tgtEl>
                                          <p:spTgt spid="9"/>
                                        </p:tgtEl>
                                      </p:cBhvr>
                                    </p:animEffect>
                                  </p:childTnLst>
                                </p:cTn>
                              </p:par>
                            </p:childTnLst>
                          </p:cTn>
                        </p:par>
                      </p:childTnLst>
                    </p:cTn>
                  </p:par>
                  <p:par>
                    <p:cTn id="84" fill="hold">
                      <p:stCondLst>
                        <p:cond delay="indefinite"/>
                      </p:stCondLst>
                      <p:childTnLst>
                        <p:par>
                          <p:cTn id="85" fill="hold">
                            <p:stCondLst>
                              <p:cond delay="0"/>
                            </p:stCondLst>
                            <p:childTnLst>
                              <p:par>
                                <p:cTn id="86" presetID="53" presetClass="entr" presetSubtype="16" fill="hold" grpId="0" nodeType="click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500" fill="hold"/>
                                        <p:tgtEl>
                                          <p:spTgt spid="8"/>
                                        </p:tgtEl>
                                        <p:attrNameLst>
                                          <p:attrName>ppt_w</p:attrName>
                                        </p:attrNameLst>
                                      </p:cBhvr>
                                      <p:tavLst>
                                        <p:tav tm="0">
                                          <p:val>
                                            <p:fltVal val="0"/>
                                          </p:val>
                                        </p:tav>
                                        <p:tav tm="100000">
                                          <p:val>
                                            <p:strVal val="#ppt_w"/>
                                          </p:val>
                                        </p:tav>
                                      </p:tavLst>
                                    </p:anim>
                                    <p:anim calcmode="lin" valueType="num">
                                      <p:cBhvr>
                                        <p:cTn id="89" dur="500" fill="hold"/>
                                        <p:tgtEl>
                                          <p:spTgt spid="8"/>
                                        </p:tgtEl>
                                        <p:attrNameLst>
                                          <p:attrName>ppt_h</p:attrName>
                                        </p:attrNameLst>
                                      </p:cBhvr>
                                      <p:tavLst>
                                        <p:tav tm="0">
                                          <p:val>
                                            <p:fltVal val="0"/>
                                          </p:val>
                                        </p:tav>
                                        <p:tav tm="100000">
                                          <p:val>
                                            <p:strVal val="#ppt_h"/>
                                          </p:val>
                                        </p:tav>
                                      </p:tavLst>
                                    </p:anim>
                                    <p:animEffect transition="in" filter="fade">
                                      <p:cBhvr>
                                        <p:cTn id="90" dur="500"/>
                                        <p:tgtEl>
                                          <p:spTgt spid="8"/>
                                        </p:tgtEl>
                                      </p:cBhvr>
                                    </p:animEffect>
                                  </p:childTnLst>
                                </p:cTn>
                              </p:par>
                            </p:childTnLst>
                          </p:cTn>
                        </p:par>
                      </p:childTnLst>
                    </p:cTn>
                  </p:par>
                  <p:par>
                    <p:cTn id="91" fill="hold">
                      <p:stCondLst>
                        <p:cond delay="indefinite"/>
                      </p:stCondLst>
                      <p:childTnLst>
                        <p:par>
                          <p:cTn id="92" fill="hold">
                            <p:stCondLst>
                              <p:cond delay="0"/>
                            </p:stCondLst>
                            <p:childTnLst>
                              <p:par>
                                <p:cTn id="93" presetID="53" presetClass="entr" presetSubtype="16" fill="hold" grpId="0" nodeType="clickEffect">
                                  <p:stCondLst>
                                    <p:cond delay="0"/>
                                  </p:stCondLst>
                                  <p:childTnLst>
                                    <p:set>
                                      <p:cBhvr>
                                        <p:cTn id="94" dur="1" fill="hold">
                                          <p:stCondLst>
                                            <p:cond delay="0"/>
                                          </p:stCondLst>
                                        </p:cTn>
                                        <p:tgtEl>
                                          <p:spTgt spid="7"/>
                                        </p:tgtEl>
                                        <p:attrNameLst>
                                          <p:attrName>style.visibility</p:attrName>
                                        </p:attrNameLst>
                                      </p:cBhvr>
                                      <p:to>
                                        <p:strVal val="visible"/>
                                      </p:to>
                                    </p:set>
                                    <p:anim calcmode="lin" valueType="num">
                                      <p:cBhvr>
                                        <p:cTn id="95" dur="500" fill="hold"/>
                                        <p:tgtEl>
                                          <p:spTgt spid="7"/>
                                        </p:tgtEl>
                                        <p:attrNameLst>
                                          <p:attrName>ppt_w</p:attrName>
                                        </p:attrNameLst>
                                      </p:cBhvr>
                                      <p:tavLst>
                                        <p:tav tm="0">
                                          <p:val>
                                            <p:fltVal val="0"/>
                                          </p:val>
                                        </p:tav>
                                        <p:tav tm="100000">
                                          <p:val>
                                            <p:strVal val="#ppt_w"/>
                                          </p:val>
                                        </p:tav>
                                      </p:tavLst>
                                    </p:anim>
                                    <p:anim calcmode="lin" valueType="num">
                                      <p:cBhvr>
                                        <p:cTn id="96" dur="500" fill="hold"/>
                                        <p:tgtEl>
                                          <p:spTgt spid="7"/>
                                        </p:tgtEl>
                                        <p:attrNameLst>
                                          <p:attrName>ppt_h</p:attrName>
                                        </p:attrNameLst>
                                      </p:cBhvr>
                                      <p:tavLst>
                                        <p:tav tm="0">
                                          <p:val>
                                            <p:fltVal val="0"/>
                                          </p:val>
                                        </p:tav>
                                        <p:tav tm="100000">
                                          <p:val>
                                            <p:strVal val="#ppt_h"/>
                                          </p:val>
                                        </p:tav>
                                      </p:tavLst>
                                    </p:anim>
                                    <p:animEffect transition="in" filter="fade">
                                      <p:cBhvr>
                                        <p:cTn id="9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5129" grpId="0" animBg="1"/>
      <p:bldP spid="5130" grpId="0" animBg="1"/>
      <p:bldP spid="5131" grpId="0" animBg="1"/>
      <p:bldP spid="5132" grpId="0" animBg="1"/>
      <p:bldP spid="2"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648" y="274638"/>
            <a:ext cx="8186152" cy="945630"/>
          </a:xfrm>
          <a:solidFill>
            <a:schemeClr val="tx2"/>
          </a:solidFill>
        </p:spPr>
        <p:txBody>
          <a:bodyPr>
            <a:normAutofit/>
          </a:bodyPr>
          <a:lstStyle/>
          <a:p>
            <a:r>
              <a:rPr lang="ar-OM" dirty="0" smtClean="0">
                <a:solidFill>
                  <a:schemeClr val="bg1"/>
                </a:solidFill>
              </a:rPr>
              <a:t>الأهداف الرئيسية </a:t>
            </a:r>
            <a:r>
              <a:rPr lang="ar-OM" sz="4000" dirty="0" smtClean="0">
                <a:solidFill>
                  <a:schemeClr val="bg1"/>
                </a:solidFill>
              </a:rPr>
              <a:t>للاستراتيجية</a:t>
            </a:r>
            <a:r>
              <a:rPr lang="ar-OM" dirty="0" smtClean="0">
                <a:solidFill>
                  <a:schemeClr val="bg1"/>
                </a:solidFill>
              </a:rPr>
              <a:t> </a:t>
            </a:r>
            <a:endParaRPr lang="en-US" dirty="0">
              <a:solidFill>
                <a:schemeClr val="bg1"/>
              </a:solidFill>
            </a:endParaRPr>
          </a:p>
        </p:txBody>
      </p:sp>
      <p:sp>
        <p:nvSpPr>
          <p:cNvPr id="3" name="Content Placeholder 2"/>
          <p:cNvSpPr>
            <a:spLocks noGrp="1"/>
          </p:cNvSpPr>
          <p:nvPr>
            <p:ph idx="1"/>
          </p:nvPr>
        </p:nvSpPr>
        <p:spPr>
          <a:xfrm>
            <a:off x="473224" y="3954908"/>
            <a:ext cx="8229600" cy="748680"/>
          </a:xfrm>
          <a:solidFill>
            <a:schemeClr val="bg1"/>
          </a:solidFill>
          <a:ln>
            <a:solidFill>
              <a:schemeClr val="bg1"/>
            </a:solidFill>
          </a:ln>
        </p:spPr>
        <p:txBody>
          <a:bodyPr/>
          <a:lstStyle/>
          <a:p>
            <a:pPr lvl="0" algn="r" rtl="1"/>
            <a:r>
              <a:rPr lang="ar-OM" dirty="0" smtClean="0">
                <a:solidFill>
                  <a:schemeClr val="tx2"/>
                </a:solidFill>
                <a:cs typeface="AF_Najed" pitchFamily="2" charset="-78"/>
              </a:rPr>
              <a:t>الارتقاء بجودة </a:t>
            </a:r>
            <a:r>
              <a:rPr lang="ar-OM" dirty="0">
                <a:solidFill>
                  <a:schemeClr val="tx2"/>
                </a:solidFill>
                <a:cs typeface="AF_Najed" pitchFamily="2" charset="-78"/>
              </a:rPr>
              <a:t>نظام التعليم</a:t>
            </a:r>
            <a:endParaRPr lang="en-US" dirty="0">
              <a:solidFill>
                <a:schemeClr val="tx2"/>
              </a:solidFill>
              <a:cs typeface="AF_Najed" pitchFamily="2" charset="-78"/>
            </a:endParaRPr>
          </a:p>
          <a:p>
            <a:pPr algn="r" rtl="1"/>
            <a:endParaRPr lang="en-US" dirty="0">
              <a:solidFill>
                <a:schemeClr val="tx2"/>
              </a:solidFill>
            </a:endParaRPr>
          </a:p>
        </p:txBody>
      </p:sp>
      <p:sp>
        <p:nvSpPr>
          <p:cNvPr id="4" name="Content Placeholder 2"/>
          <p:cNvSpPr txBox="1">
            <a:spLocks/>
          </p:cNvSpPr>
          <p:nvPr/>
        </p:nvSpPr>
        <p:spPr>
          <a:xfrm>
            <a:off x="457200" y="1446238"/>
            <a:ext cx="8229600" cy="748680"/>
          </a:xfrm>
          <a:prstGeom prst="rect">
            <a:avLst/>
          </a:prstGeom>
          <a:solidFill>
            <a:schemeClr val="bg1"/>
          </a:solidFill>
          <a:ln>
            <a:solidFill>
              <a:schemeClr val="bg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r>
              <a:rPr lang="ar-OM" dirty="0" smtClean="0">
                <a:solidFill>
                  <a:schemeClr val="tx2"/>
                </a:solidFill>
                <a:cs typeface="AF_Najed" pitchFamily="2" charset="-78"/>
              </a:rPr>
              <a:t>بناء نظام فاعل لإدارة  </a:t>
            </a:r>
            <a:r>
              <a:rPr lang="ar-OM" dirty="0" err="1" smtClean="0">
                <a:solidFill>
                  <a:schemeClr val="tx2"/>
                </a:solidFill>
                <a:cs typeface="AF_Najed" pitchFamily="2" charset="-78"/>
              </a:rPr>
              <a:t>وحوكمة</a:t>
            </a:r>
            <a:r>
              <a:rPr lang="ar-OM" dirty="0" smtClean="0">
                <a:solidFill>
                  <a:schemeClr val="tx2"/>
                </a:solidFill>
                <a:cs typeface="AF_Najed" pitchFamily="2" charset="-78"/>
              </a:rPr>
              <a:t> قطاع التعليم.</a:t>
            </a:r>
            <a:endParaRPr lang="en-US" dirty="0" smtClean="0">
              <a:solidFill>
                <a:schemeClr val="tx2"/>
              </a:solidFill>
              <a:cs typeface="AF_Najed" pitchFamily="2" charset="-78"/>
            </a:endParaRPr>
          </a:p>
          <a:p>
            <a:pPr algn="r" rtl="1"/>
            <a:endParaRPr lang="en-US" dirty="0">
              <a:solidFill>
                <a:schemeClr val="tx2"/>
              </a:solidFill>
            </a:endParaRPr>
          </a:p>
        </p:txBody>
      </p:sp>
      <p:sp>
        <p:nvSpPr>
          <p:cNvPr id="5" name="Content Placeholder 2"/>
          <p:cNvSpPr txBox="1">
            <a:spLocks/>
          </p:cNvSpPr>
          <p:nvPr/>
        </p:nvSpPr>
        <p:spPr>
          <a:xfrm>
            <a:off x="500648" y="5852186"/>
            <a:ext cx="8229600" cy="748680"/>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a:r>
              <a:rPr lang="ar-OM" dirty="0" smtClean="0">
                <a:solidFill>
                  <a:schemeClr val="tx2"/>
                </a:solidFill>
                <a:cs typeface="AF_Najed"/>
              </a:rPr>
              <a:t>بناء نظام تمويل فاعل ومستدام لقطاع التعليم</a:t>
            </a:r>
            <a:endParaRPr lang="en-US" dirty="0">
              <a:solidFill>
                <a:schemeClr val="tx2"/>
              </a:solidFill>
              <a:cs typeface="AF_Najed"/>
            </a:endParaRPr>
          </a:p>
        </p:txBody>
      </p:sp>
      <p:sp>
        <p:nvSpPr>
          <p:cNvPr id="6" name="Content Placeholder 2"/>
          <p:cNvSpPr txBox="1">
            <a:spLocks/>
          </p:cNvSpPr>
          <p:nvPr/>
        </p:nvSpPr>
        <p:spPr>
          <a:xfrm>
            <a:off x="457200" y="4877536"/>
            <a:ext cx="8229600" cy="748680"/>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r" rtl="1"/>
            <a:r>
              <a:rPr lang="ar-OM" dirty="0">
                <a:solidFill>
                  <a:schemeClr val="tx2"/>
                </a:solidFill>
                <a:cs typeface="AF_Najed" pitchFamily="2" charset="-78"/>
              </a:rPr>
              <a:t>تعزيز الابتكار والإبداع والبحث العلمي في قطاع التعليم</a:t>
            </a:r>
            <a:endParaRPr lang="en-US" dirty="0">
              <a:solidFill>
                <a:schemeClr val="tx2"/>
              </a:solidFill>
              <a:cs typeface="AF_Najed" pitchFamily="2" charset="-78"/>
            </a:endParaRPr>
          </a:p>
        </p:txBody>
      </p:sp>
      <p:sp>
        <p:nvSpPr>
          <p:cNvPr id="7" name="Content Placeholder 2"/>
          <p:cNvSpPr txBox="1">
            <a:spLocks/>
          </p:cNvSpPr>
          <p:nvPr/>
        </p:nvSpPr>
        <p:spPr>
          <a:xfrm>
            <a:off x="473224" y="2420888"/>
            <a:ext cx="8229600" cy="1308050"/>
          </a:xfrm>
          <a:prstGeom prst="rect">
            <a:avLst/>
          </a:prstGeom>
          <a:solidFill>
            <a:schemeClr val="bg1"/>
          </a:solidFill>
          <a:ln>
            <a:solidFill>
              <a:schemeClr val="bg1"/>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r" rtl="1"/>
            <a:r>
              <a:rPr lang="ar-OM" sz="3500" dirty="0">
                <a:solidFill>
                  <a:schemeClr val="tx2"/>
                </a:solidFill>
                <a:cs typeface="AF_Najed" pitchFamily="2" charset="-78"/>
              </a:rPr>
              <a:t>تحقيق معدلات التحاق عالية </a:t>
            </a:r>
            <a:r>
              <a:rPr lang="ar-OM" sz="3500" dirty="0" smtClean="0">
                <a:solidFill>
                  <a:schemeClr val="tx2"/>
                </a:solidFill>
                <a:cs typeface="AF_Najed" pitchFamily="2" charset="-78"/>
              </a:rPr>
              <a:t>بالتعليم وبقاء </a:t>
            </a:r>
            <a:r>
              <a:rPr lang="ar-OM" sz="3500" dirty="0">
                <a:solidFill>
                  <a:schemeClr val="tx2"/>
                </a:solidFill>
                <a:cs typeface="AF_Najed" pitchFamily="2" charset="-78"/>
              </a:rPr>
              <a:t>الطلاب عبر المراحل التعليمية المختلفة وتحقيق المواءمة بين مخرجات نظام التعليم ومتطلبات قطاعات العمل.</a:t>
            </a:r>
            <a:endParaRPr lang="en-US" sz="3500" dirty="0">
              <a:solidFill>
                <a:schemeClr val="tx2"/>
              </a:solidFill>
              <a:cs typeface="AF_Najed" pitchFamily="2" charset="-78"/>
            </a:endParaRPr>
          </a:p>
          <a:p>
            <a:pPr algn="r" rtl="1"/>
            <a:endParaRPr lang="en-US" dirty="0">
              <a:solidFill>
                <a:schemeClr val="tx2"/>
              </a:solidFill>
            </a:endParaRPr>
          </a:p>
        </p:txBody>
      </p:sp>
      <p:sp>
        <p:nvSpPr>
          <p:cNvPr id="8" name="Slide Number Placeholder 7"/>
          <p:cNvSpPr>
            <a:spLocks noGrp="1"/>
          </p:cNvSpPr>
          <p:nvPr>
            <p:ph type="sldNum" sz="quarter" idx="12"/>
          </p:nvPr>
        </p:nvSpPr>
        <p:spPr/>
        <p:txBody>
          <a:bodyPr/>
          <a:lstStyle/>
          <a:p>
            <a:fld id="{4D3164A0-C88A-4960-B19E-715EAF705005}" type="slidenum">
              <a:rPr lang="en-US" smtClean="0"/>
              <a:pPr/>
              <a:t>9</a:t>
            </a:fld>
            <a:endParaRPr lang="en-US"/>
          </a:p>
        </p:txBody>
      </p:sp>
    </p:spTree>
    <p:extLst>
      <p:ext uri="{BB962C8B-B14F-4D97-AF65-F5344CB8AC3E}">
        <p14:creationId xmlns:p14="http://schemas.microsoft.com/office/powerpoint/2010/main" val="343648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250" fill="hold"/>
                                        <p:tgtEl>
                                          <p:spTgt spid="7"/>
                                        </p:tgtEl>
                                        <p:attrNameLst>
                                          <p:attrName>ppt_w</p:attrName>
                                        </p:attrNameLst>
                                      </p:cBhvr>
                                      <p:tavLst>
                                        <p:tav tm="0">
                                          <p:val>
                                            <p:fltVal val="0"/>
                                          </p:val>
                                        </p:tav>
                                        <p:tav tm="100000">
                                          <p:val>
                                            <p:strVal val="#ppt_w"/>
                                          </p:val>
                                        </p:tav>
                                      </p:tavLst>
                                    </p:anim>
                                    <p:anim calcmode="lin" valueType="num">
                                      <p:cBhvr>
                                        <p:cTn id="15" dur="250" fill="hold"/>
                                        <p:tgtEl>
                                          <p:spTgt spid="7"/>
                                        </p:tgtEl>
                                        <p:attrNameLst>
                                          <p:attrName>ppt_h</p:attrName>
                                        </p:attrNameLst>
                                      </p:cBhvr>
                                      <p:tavLst>
                                        <p:tav tm="0">
                                          <p:val>
                                            <p:fltVal val="0"/>
                                          </p:val>
                                        </p:tav>
                                        <p:tav tm="100000">
                                          <p:val>
                                            <p:strVal val="#ppt_h"/>
                                          </p:val>
                                        </p:tav>
                                      </p:tavLst>
                                    </p:anim>
                                    <p:animEffect transition="in" filter="fade">
                                      <p:cBhvr>
                                        <p:cTn id="16" dur="25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2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25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250" fill="hold"/>
                                        <p:tgtEl>
                                          <p:spTgt spid="6"/>
                                        </p:tgtEl>
                                        <p:attrNameLst>
                                          <p:attrName>ppt_w</p:attrName>
                                        </p:attrNameLst>
                                      </p:cBhvr>
                                      <p:tavLst>
                                        <p:tav tm="0">
                                          <p:val>
                                            <p:fltVal val="0"/>
                                          </p:val>
                                        </p:tav>
                                        <p:tav tm="100000">
                                          <p:val>
                                            <p:strVal val="#ppt_w"/>
                                          </p:val>
                                        </p:tav>
                                      </p:tavLst>
                                    </p:anim>
                                    <p:anim calcmode="lin" valueType="num">
                                      <p:cBhvr>
                                        <p:cTn id="29" dur="250" fill="hold"/>
                                        <p:tgtEl>
                                          <p:spTgt spid="6"/>
                                        </p:tgtEl>
                                        <p:attrNameLst>
                                          <p:attrName>ppt_h</p:attrName>
                                        </p:attrNameLst>
                                      </p:cBhvr>
                                      <p:tavLst>
                                        <p:tav tm="0">
                                          <p:val>
                                            <p:fltVal val="0"/>
                                          </p:val>
                                        </p:tav>
                                        <p:tav tm="100000">
                                          <p:val>
                                            <p:strVal val="#ppt_h"/>
                                          </p:val>
                                        </p:tav>
                                      </p:tavLst>
                                    </p:anim>
                                    <p:animEffect transition="in" filter="fade">
                                      <p:cBhvr>
                                        <p:cTn id="30" dur="25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animEffect transition="in" filter="fad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2088</TotalTime>
  <Words>1163</Words>
  <Application>Microsoft Office PowerPoint</Application>
  <PresentationFormat>On-screen Show (4:3)</PresentationFormat>
  <Paragraphs>212</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MS Mincho</vt:lpstr>
      <vt:lpstr>AF_Najed</vt:lpstr>
      <vt:lpstr>Arial</vt:lpstr>
      <vt:lpstr>Calibri</vt:lpstr>
      <vt:lpstr>Simplified Arabic</vt:lpstr>
      <vt:lpstr>Times New Roman</vt:lpstr>
      <vt:lpstr>Wingdings</vt:lpstr>
      <vt:lpstr>Office Theme</vt:lpstr>
      <vt:lpstr>الإستراتيجية الوطنية للتعليم 2040م</vt:lpstr>
      <vt:lpstr>مقدمة</vt:lpstr>
      <vt:lpstr>مقدمة</vt:lpstr>
      <vt:lpstr>التعليم</vt:lpstr>
      <vt:lpstr>PowerPoint Presentation</vt:lpstr>
      <vt:lpstr>تحديات قطاع التعليم</vt:lpstr>
      <vt:lpstr>الــــرؤيـــــــــــة</vt:lpstr>
      <vt:lpstr>الإستراتيجية الوطنية للتعليم 2040م</vt:lpstr>
      <vt:lpstr>الأهداف الرئيسية للاستراتيجية </vt:lpstr>
      <vt:lpstr>إستراتيجية إدارة التعليم</vt:lpstr>
      <vt:lpstr>إستراتيجية إدارة التعليم</vt:lpstr>
      <vt:lpstr>التحـاق الطـلـبـة وتقـدمـهـم عبر المراحل التعليمية وقطاعات العمل</vt:lpstr>
      <vt:lpstr>PowerPoint Presentation</vt:lpstr>
      <vt:lpstr> بناء الجـودة في الـتـعـلـيـم </vt:lpstr>
      <vt:lpstr>PowerPoint Presentation</vt:lpstr>
      <vt:lpstr>البحث العلمي والتطوير</vt:lpstr>
      <vt:lpstr>تمويل التعليم</vt:lpstr>
      <vt:lpstr>الخطـــــة التـنفيـذ يـــــة </vt:lpstr>
      <vt:lpstr>وثيقة إستراتيجية التعليم في سلطنة عمان 2040م</vt:lpstr>
      <vt:lpstr>الإستراتيجية الوطنية للتعليم 2040م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الإستراتيجية الوطنية للتعليم 2040م</dc:title>
  <dc:creator>hmameen</dc:creator>
  <cp:lastModifiedBy>Dr. Abdullah Al Sarmi</cp:lastModifiedBy>
  <cp:revision>193</cp:revision>
  <cp:lastPrinted>2014-10-13T07:44:48Z</cp:lastPrinted>
  <dcterms:created xsi:type="dcterms:W3CDTF">2013-05-14T09:17:27Z</dcterms:created>
  <dcterms:modified xsi:type="dcterms:W3CDTF">2014-10-13T07:47:48Z</dcterms:modified>
</cp:coreProperties>
</file>