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0" r:id="rId2"/>
    <p:sldId id="289" r:id="rId3"/>
    <p:sldId id="261" r:id="rId4"/>
    <p:sldId id="262" r:id="rId5"/>
    <p:sldId id="263" r:id="rId6"/>
    <p:sldId id="295" r:id="rId7"/>
    <p:sldId id="292" r:id="rId8"/>
    <p:sldId id="266" r:id="rId9"/>
    <p:sldId id="267" r:id="rId10"/>
    <p:sldId id="268" r:id="rId11"/>
    <p:sldId id="269" r:id="rId12"/>
    <p:sldId id="270" r:id="rId13"/>
    <p:sldId id="272" r:id="rId14"/>
    <p:sldId id="271" r:id="rId15"/>
    <p:sldId id="296" r:id="rId16"/>
    <p:sldId id="293" r:id="rId17"/>
    <p:sldId id="275" r:id="rId18"/>
    <p:sldId id="276" r:id="rId19"/>
    <p:sldId id="278" r:id="rId20"/>
    <p:sldId id="279" r:id="rId21"/>
    <p:sldId id="281" r:id="rId22"/>
    <p:sldId id="282" r:id="rId23"/>
    <p:sldId id="283" r:id="rId24"/>
    <p:sldId id="284" r:id="rId25"/>
    <p:sldId id="285" r:id="rId26"/>
    <p:sldId id="286" r:id="rId27"/>
    <p:sldId id="287" r:id="rId28"/>
    <p:sldId id="288" r:id="rId29"/>
    <p:sldId id="29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76" autoAdjust="0"/>
  </p:normalViewPr>
  <p:slideViewPr>
    <p:cSldViewPr>
      <p:cViewPr>
        <p:scale>
          <a:sx n="58" d="100"/>
          <a:sy n="58" d="100"/>
        </p:scale>
        <p:origin x="-1022"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FAD086-C5A5-45F5-AE92-47C6C2274492}" type="datetimeFigureOut">
              <a:rPr lang="en-US" smtClean="0"/>
              <a:t>10/15/2014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D3F20-816F-4C5F-910A-827809047DEF}" type="slidenum">
              <a:rPr lang="en-US" smtClean="0"/>
              <a:t>‹#›</a:t>
            </a:fld>
            <a:endParaRPr lang="en-US"/>
          </a:p>
        </p:txBody>
      </p:sp>
    </p:spTree>
    <p:extLst>
      <p:ext uri="{BB962C8B-B14F-4D97-AF65-F5344CB8AC3E}">
        <p14:creationId xmlns:p14="http://schemas.microsoft.com/office/powerpoint/2010/main" val="292749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FD3F20-816F-4C5F-910A-827809047DEF}" type="slidenum">
              <a:rPr lang="en-US" smtClean="0"/>
              <a:t>27</a:t>
            </a:fld>
            <a:endParaRPr lang="en-US"/>
          </a:p>
        </p:txBody>
      </p:sp>
    </p:spTree>
    <p:extLst>
      <p:ext uri="{BB962C8B-B14F-4D97-AF65-F5344CB8AC3E}">
        <p14:creationId xmlns:p14="http://schemas.microsoft.com/office/powerpoint/2010/main" val="317743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310193-2151-44DB-AC09-4E6227C420D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339453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10193-2151-44DB-AC09-4E6227C420D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157521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10193-2151-44DB-AC09-4E6227C420D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117211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10193-2151-44DB-AC09-4E6227C420D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12381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310193-2151-44DB-AC09-4E6227C420DC}" type="datetimeFigureOut">
              <a:rPr lang="en-US" smtClean="0"/>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2381037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10193-2151-44DB-AC09-4E6227C420DC}"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150029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10193-2151-44DB-AC09-4E6227C420DC}" type="datetimeFigureOut">
              <a:rPr lang="en-US" smtClean="0"/>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119107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10193-2151-44DB-AC09-4E6227C420DC}" type="datetimeFigureOut">
              <a:rPr lang="en-US" smtClean="0"/>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61512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10193-2151-44DB-AC09-4E6227C420DC}" type="datetimeFigureOut">
              <a:rPr lang="en-US" smtClean="0"/>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190993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10193-2151-44DB-AC09-4E6227C420DC}"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83066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310193-2151-44DB-AC09-4E6227C420DC}" type="datetimeFigureOut">
              <a:rPr lang="en-US" smtClean="0"/>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904E4-AD68-45CB-8A7F-AD2105CC58F7}" type="slidenum">
              <a:rPr lang="en-US" smtClean="0"/>
              <a:t>‹#›</a:t>
            </a:fld>
            <a:endParaRPr lang="en-US"/>
          </a:p>
        </p:txBody>
      </p:sp>
    </p:spTree>
    <p:extLst>
      <p:ext uri="{BB962C8B-B14F-4D97-AF65-F5344CB8AC3E}">
        <p14:creationId xmlns:p14="http://schemas.microsoft.com/office/powerpoint/2010/main" val="393758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10193-2151-44DB-AC09-4E6227C420DC}" type="datetimeFigureOut">
              <a:rPr lang="en-US" smtClean="0"/>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B904E4-AD68-45CB-8A7F-AD2105CC58F7}" type="slidenum">
              <a:rPr lang="en-US" smtClean="0"/>
              <a:t>‹#›</a:t>
            </a:fld>
            <a:endParaRPr lang="en-US"/>
          </a:p>
        </p:txBody>
      </p:sp>
    </p:spTree>
    <p:extLst>
      <p:ext uri="{BB962C8B-B14F-4D97-AF65-F5344CB8AC3E}">
        <p14:creationId xmlns:p14="http://schemas.microsoft.com/office/powerpoint/2010/main" val="21766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oe05760029\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22300"/>
            <a:ext cx="8229600" cy="561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5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3" name="Content Placeholder 2"/>
          <p:cNvSpPr>
            <a:spLocks noGrp="1"/>
          </p:cNvSpPr>
          <p:nvPr>
            <p:ph idx="1"/>
          </p:nvPr>
        </p:nvSpPr>
        <p:spPr/>
        <p:txBody>
          <a:bodyPr/>
          <a:lstStyle/>
          <a:p>
            <a:pPr marL="0" indent="0" algn="just" rtl="1">
              <a:buNone/>
            </a:pPr>
            <a:r>
              <a:rPr lang="ar-OM" sz="3600" b="1" dirty="0">
                <a:solidFill>
                  <a:srgbClr val="FF0000"/>
                </a:solidFill>
                <a:cs typeface="Simplified Arabic"/>
              </a:rPr>
              <a:t>4- تطوير المناهج الدراسية:</a:t>
            </a:r>
          </a:p>
          <a:p>
            <a:pPr marL="0" indent="0" algn="just" rtl="1">
              <a:buNone/>
            </a:pPr>
            <a:endParaRPr lang="ar-OM" sz="800" b="1" dirty="0">
              <a:solidFill>
                <a:schemeClr val="accent2">
                  <a:lumMod val="50000"/>
                </a:schemeClr>
              </a:solidFill>
              <a:ea typeface="Calibri"/>
              <a:cs typeface="Simplified Arabic"/>
            </a:endParaRPr>
          </a:p>
          <a:p>
            <a:pPr marL="0" indent="0" algn="just" rtl="1">
              <a:buNone/>
            </a:pPr>
            <a:r>
              <a:rPr lang="ar-OM" b="1" dirty="0" smtClean="0">
                <a:solidFill>
                  <a:srgbClr val="000000"/>
                </a:solidFill>
                <a:ea typeface="Calibri"/>
                <a:cs typeface="Simplified Arabic"/>
              </a:rPr>
              <a:t>لقد شرعت الوزارة في إجراء تطوير شامل لوثائق المناهج الدراسية من خلال مشروع (المعايير التعليمية) الذي يهدف إلى تطوير المناهج العمانية بشكل شامل ليعالج القضايا الحالية التي توجه المناهج الدراسية، ويراعي الاتجاهات والمستجدات التربوية والعلمية المرتبطة بالمناهج وأساليب تدريسها.</a:t>
            </a:r>
            <a:endParaRPr lang="en-US" b="1" dirty="0"/>
          </a:p>
        </p:txBody>
      </p:sp>
    </p:spTree>
    <p:extLst>
      <p:ext uri="{BB962C8B-B14F-4D97-AF65-F5344CB8AC3E}">
        <p14:creationId xmlns:p14="http://schemas.microsoft.com/office/powerpoint/2010/main" val="1231260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3" name="Content Placeholder 2"/>
          <p:cNvSpPr>
            <a:spLocks noGrp="1"/>
          </p:cNvSpPr>
          <p:nvPr>
            <p:ph idx="1"/>
          </p:nvPr>
        </p:nvSpPr>
        <p:spPr>
          <a:xfrm>
            <a:off x="467544" y="1412776"/>
            <a:ext cx="8229600" cy="4525963"/>
          </a:xfrm>
        </p:spPr>
        <p:txBody>
          <a:bodyPr>
            <a:normAutofit fontScale="85000" lnSpcReduction="20000"/>
          </a:bodyPr>
          <a:lstStyle/>
          <a:p>
            <a:pPr marL="0" indent="0" algn="just" rtl="1">
              <a:lnSpc>
                <a:spcPct val="115000"/>
              </a:lnSpc>
              <a:spcAft>
                <a:spcPts val="1000"/>
              </a:spcAft>
              <a:buNone/>
            </a:pPr>
            <a:r>
              <a:rPr lang="ar-OM" sz="4200" b="1" dirty="0">
                <a:solidFill>
                  <a:srgbClr val="FF0000"/>
                </a:solidFill>
                <a:cs typeface="Simplified Arabic"/>
              </a:rPr>
              <a:t>5- مشروع تقييم المدارس:</a:t>
            </a:r>
          </a:p>
          <a:p>
            <a:pPr algn="just" rtl="1">
              <a:lnSpc>
                <a:spcPct val="115000"/>
              </a:lnSpc>
              <a:spcAft>
                <a:spcPts val="1000"/>
              </a:spcAft>
            </a:pPr>
            <a:r>
              <a:rPr lang="ar-OM" sz="3300" b="1" dirty="0" smtClean="0">
                <a:solidFill>
                  <a:srgbClr val="000000"/>
                </a:solidFill>
                <a:cs typeface="Simplified Arabic"/>
              </a:rPr>
              <a:t>يوفر لمتخذي </a:t>
            </a:r>
            <a:r>
              <a:rPr lang="ar-OM" sz="3300" b="1" dirty="0">
                <a:solidFill>
                  <a:srgbClr val="000000"/>
                </a:solidFill>
                <a:cs typeface="Simplified Arabic"/>
              </a:rPr>
              <a:t>القرار </a:t>
            </a:r>
            <a:r>
              <a:rPr lang="ar-OM" sz="3300" b="1" dirty="0" smtClean="0">
                <a:solidFill>
                  <a:srgbClr val="000000"/>
                </a:solidFill>
                <a:cs typeface="Simplified Arabic"/>
              </a:rPr>
              <a:t>معلومات </a:t>
            </a:r>
            <a:r>
              <a:rPr lang="ar-OM" sz="3300" b="1" dirty="0">
                <a:solidFill>
                  <a:srgbClr val="000000"/>
                </a:solidFill>
                <a:cs typeface="Simplified Arabic"/>
              </a:rPr>
              <a:t>عن مستوى كفاءة أداء </a:t>
            </a:r>
            <a:r>
              <a:rPr lang="ar-OM" sz="3300" b="1" dirty="0" smtClean="0">
                <a:solidFill>
                  <a:srgbClr val="000000"/>
                </a:solidFill>
                <a:cs typeface="Simplified Arabic"/>
              </a:rPr>
              <a:t>المدارس.</a:t>
            </a:r>
          </a:p>
          <a:p>
            <a:pPr algn="just" rtl="1">
              <a:lnSpc>
                <a:spcPct val="115000"/>
              </a:lnSpc>
              <a:spcAft>
                <a:spcPts val="1000"/>
              </a:spcAft>
            </a:pPr>
            <a:endParaRPr lang="ar-OM" sz="1100" b="1" dirty="0">
              <a:solidFill>
                <a:srgbClr val="000000"/>
              </a:solidFill>
              <a:cs typeface="Simplified Arabic"/>
            </a:endParaRPr>
          </a:p>
          <a:p>
            <a:pPr algn="just" rtl="1">
              <a:lnSpc>
                <a:spcPct val="115000"/>
              </a:lnSpc>
              <a:spcAft>
                <a:spcPts val="1000"/>
              </a:spcAft>
            </a:pPr>
            <a:r>
              <a:rPr lang="ar-OM" sz="3300" b="1" dirty="0" smtClean="0">
                <a:solidFill>
                  <a:srgbClr val="000000"/>
                </a:solidFill>
                <a:cs typeface="Simplified Arabic"/>
              </a:rPr>
              <a:t>يساعد على </a:t>
            </a:r>
            <a:r>
              <a:rPr lang="ar-OM" sz="3300" b="1" dirty="0">
                <a:solidFill>
                  <a:srgbClr val="000000"/>
                </a:solidFill>
                <a:cs typeface="Simplified Arabic"/>
              </a:rPr>
              <a:t>الكشف عن المدارس ذات الأداء الجيد والمدارس ذات الأداء المنخفض بهدف إجراء التطوير المستمر </a:t>
            </a:r>
            <a:r>
              <a:rPr lang="ar-OM" sz="3300" b="1" dirty="0" smtClean="0">
                <a:solidFill>
                  <a:srgbClr val="000000"/>
                </a:solidFill>
                <a:cs typeface="Simplified Arabic"/>
              </a:rPr>
              <a:t>لمستوى أداء المدارس وذلك من خلال معالجة نقاط الضعف وتعزيز جوانب القوة.</a:t>
            </a:r>
            <a:endParaRPr lang="ar-OM" sz="3300" b="1" dirty="0" smtClean="0">
              <a:ea typeface="Calibri"/>
              <a:cs typeface="Simplified Arabic"/>
            </a:endParaRPr>
          </a:p>
          <a:p>
            <a:pPr algn="just" rtl="1">
              <a:lnSpc>
                <a:spcPct val="115000"/>
              </a:lnSpc>
              <a:spcAft>
                <a:spcPts val="1000"/>
              </a:spcAft>
            </a:pPr>
            <a:endParaRPr lang="ar-OM" sz="1000" b="1" dirty="0">
              <a:ea typeface="Calibri"/>
              <a:cs typeface="Simplified Arabic"/>
            </a:endParaRPr>
          </a:p>
          <a:p>
            <a:pPr algn="just" rtl="1">
              <a:lnSpc>
                <a:spcPct val="115000"/>
              </a:lnSpc>
              <a:spcAft>
                <a:spcPts val="1000"/>
              </a:spcAft>
            </a:pPr>
            <a:r>
              <a:rPr lang="ar-OM" sz="3300" b="1" dirty="0" smtClean="0">
                <a:ea typeface="Calibri"/>
                <a:cs typeface="Simplified Arabic"/>
              </a:rPr>
              <a:t>معظم </a:t>
            </a:r>
            <a:r>
              <a:rPr lang="ar-OM" sz="3300" b="1" dirty="0">
                <a:ea typeface="Calibri"/>
                <a:cs typeface="Simplified Arabic"/>
              </a:rPr>
              <a:t>الأنظمة التربوية تعتمد على </a:t>
            </a:r>
            <a:r>
              <a:rPr lang="ar-OM" sz="3300" b="1" dirty="0" smtClean="0">
                <a:ea typeface="Calibri"/>
                <a:cs typeface="Simplified Arabic"/>
              </a:rPr>
              <a:t>الجمع </a:t>
            </a:r>
            <a:r>
              <a:rPr lang="ar-OM" sz="3300" b="1" dirty="0">
                <a:ea typeface="Calibri"/>
                <a:cs typeface="Simplified Arabic"/>
              </a:rPr>
              <a:t>بين التقويم الداخلي والتقويم </a:t>
            </a:r>
            <a:r>
              <a:rPr lang="ar-OM" sz="3300" b="1" dirty="0" smtClean="0">
                <a:ea typeface="Calibri"/>
                <a:cs typeface="Simplified Arabic"/>
              </a:rPr>
              <a:t>الخارجي.</a:t>
            </a:r>
          </a:p>
        </p:txBody>
      </p:sp>
    </p:spTree>
    <p:extLst>
      <p:ext uri="{BB962C8B-B14F-4D97-AF65-F5344CB8AC3E}">
        <p14:creationId xmlns:p14="http://schemas.microsoft.com/office/powerpoint/2010/main" val="2498280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3" name="Content Placeholder 2"/>
          <p:cNvSpPr>
            <a:spLocks noGrp="1"/>
          </p:cNvSpPr>
          <p:nvPr>
            <p:ph idx="1"/>
          </p:nvPr>
        </p:nvSpPr>
        <p:spPr/>
        <p:txBody>
          <a:bodyPr>
            <a:normAutofit lnSpcReduction="10000"/>
          </a:bodyPr>
          <a:lstStyle/>
          <a:p>
            <a:pPr marL="0" lvl="0" indent="0" algn="just" rtl="1">
              <a:buNone/>
            </a:pPr>
            <a:r>
              <a:rPr lang="ar-OM" sz="3600" b="1" dirty="0" smtClean="0">
                <a:solidFill>
                  <a:srgbClr val="FF0000"/>
                </a:solidFill>
                <a:cs typeface="Simplified Arabic"/>
              </a:rPr>
              <a:t>6- نظام </a:t>
            </a:r>
            <a:r>
              <a:rPr lang="ar-OM" sz="3600" b="1" dirty="0">
                <a:solidFill>
                  <a:srgbClr val="FF0000"/>
                </a:solidFill>
                <a:cs typeface="Simplified Arabic"/>
              </a:rPr>
              <a:t>الإدارة المالية:</a:t>
            </a:r>
            <a:endParaRPr lang="en-US" sz="3600" b="1" dirty="0">
              <a:solidFill>
                <a:srgbClr val="FF0000"/>
              </a:solidFill>
            </a:endParaRPr>
          </a:p>
          <a:p>
            <a:pPr indent="109855" algn="just" rtl="1">
              <a:spcAft>
                <a:spcPts val="0"/>
              </a:spcAft>
            </a:pPr>
            <a:r>
              <a:rPr lang="ar-SA" b="1" dirty="0">
                <a:solidFill>
                  <a:srgbClr val="000000"/>
                </a:solidFill>
                <a:ea typeface="Times New Roman"/>
                <a:cs typeface="Simplified Arabic"/>
              </a:rPr>
              <a:t> </a:t>
            </a:r>
            <a:r>
              <a:rPr lang="ar-SA" b="1" dirty="0" smtClean="0">
                <a:solidFill>
                  <a:srgbClr val="000000"/>
                </a:solidFill>
                <a:ea typeface="Times New Roman"/>
                <a:cs typeface="Simplified Arabic"/>
              </a:rPr>
              <a:t>يفتقر </a:t>
            </a:r>
            <a:r>
              <a:rPr lang="ar-SA" b="1" dirty="0">
                <a:solidFill>
                  <a:srgbClr val="000000"/>
                </a:solidFill>
                <a:ea typeface="Times New Roman"/>
                <a:cs typeface="Simplified Arabic"/>
              </a:rPr>
              <a:t>برنامج الإدارة المالية المطبق حاليا إلى العديد من </a:t>
            </a:r>
            <a:r>
              <a:rPr lang="ar-SA" b="1" dirty="0" smtClean="0">
                <a:solidFill>
                  <a:srgbClr val="000000"/>
                </a:solidFill>
                <a:ea typeface="Times New Roman"/>
                <a:cs typeface="Simplified Arabic"/>
              </a:rPr>
              <a:t>المميزات</a:t>
            </a:r>
            <a:r>
              <a:rPr lang="ar-OM" b="1" dirty="0" smtClean="0">
                <a:solidFill>
                  <a:srgbClr val="000000"/>
                </a:solidFill>
                <a:ea typeface="Times New Roman"/>
                <a:cs typeface="Simplified Arabic"/>
              </a:rPr>
              <a:t>.</a:t>
            </a:r>
          </a:p>
          <a:p>
            <a:pPr indent="109855" algn="just" rtl="1">
              <a:spcAft>
                <a:spcPts val="0"/>
              </a:spcAft>
            </a:pPr>
            <a:r>
              <a:rPr lang="ar-SA" b="1" dirty="0" smtClean="0">
                <a:solidFill>
                  <a:srgbClr val="000000"/>
                </a:solidFill>
                <a:ea typeface="Times New Roman"/>
                <a:cs typeface="Simplified Arabic"/>
              </a:rPr>
              <a:t>استخدام</a:t>
            </a:r>
            <a:r>
              <a:rPr lang="ar-OM" b="1" dirty="0" smtClean="0">
                <a:solidFill>
                  <a:srgbClr val="000000"/>
                </a:solidFill>
                <a:ea typeface="Times New Roman"/>
                <a:cs typeface="Simplified Arabic"/>
              </a:rPr>
              <a:t> البرنامج الحالي</a:t>
            </a:r>
            <a:r>
              <a:rPr lang="ar-SA" b="1" dirty="0" smtClean="0">
                <a:solidFill>
                  <a:srgbClr val="000000"/>
                </a:solidFill>
                <a:ea typeface="Times New Roman"/>
                <a:cs typeface="Simplified Arabic"/>
              </a:rPr>
              <a:t> </a:t>
            </a:r>
            <a:r>
              <a:rPr lang="ar-SA" b="1" dirty="0">
                <a:solidFill>
                  <a:srgbClr val="000000"/>
                </a:solidFill>
                <a:ea typeface="Times New Roman"/>
                <a:cs typeface="Simplified Arabic"/>
              </a:rPr>
              <a:t>للترميز محدود وبالتالي لا يوفر التقارير المالية </a:t>
            </a:r>
            <a:r>
              <a:rPr lang="ar-SA" b="1" dirty="0" smtClean="0">
                <a:solidFill>
                  <a:srgbClr val="000000"/>
                </a:solidFill>
                <a:ea typeface="Times New Roman"/>
                <a:cs typeface="Simplified Arabic"/>
              </a:rPr>
              <a:t>الشاملة</a:t>
            </a:r>
            <a:r>
              <a:rPr lang="ar-OM" b="1" dirty="0" smtClean="0">
                <a:solidFill>
                  <a:srgbClr val="000000"/>
                </a:solidFill>
                <a:ea typeface="Times New Roman"/>
                <a:cs typeface="Simplified Arabic"/>
              </a:rPr>
              <a:t>.</a:t>
            </a:r>
          </a:p>
          <a:p>
            <a:pPr indent="109855" algn="just" rtl="1">
              <a:spcAft>
                <a:spcPts val="0"/>
              </a:spcAft>
            </a:pPr>
            <a:r>
              <a:rPr lang="ar-SA" b="1" dirty="0" smtClean="0">
                <a:solidFill>
                  <a:srgbClr val="000000"/>
                </a:solidFill>
                <a:ea typeface="Times New Roman"/>
                <a:cs typeface="Simplified Arabic"/>
              </a:rPr>
              <a:t>يجري </a:t>
            </a:r>
            <a:r>
              <a:rPr lang="ar-SA" b="1" dirty="0">
                <a:solidFill>
                  <a:srgbClr val="000000"/>
                </a:solidFill>
                <a:ea typeface="Times New Roman"/>
                <a:cs typeface="Simplified Arabic"/>
              </a:rPr>
              <a:t>العمل حاليا لاستبداله بنظام جديد يتيح للمختصين القدرة على إعداد التقارير المالية التفصيلية، للتعرف على جوانب الانفاق المختلفة، ومستوى كفاءة الانفاق على التعليم. </a:t>
            </a:r>
            <a:endParaRPr lang="en-US" b="1" dirty="0"/>
          </a:p>
          <a:p>
            <a:pPr algn="r" rtl="1"/>
            <a:endParaRPr lang="en-US" dirty="0"/>
          </a:p>
        </p:txBody>
      </p:sp>
    </p:spTree>
    <p:extLst>
      <p:ext uri="{BB962C8B-B14F-4D97-AF65-F5344CB8AC3E}">
        <p14:creationId xmlns:p14="http://schemas.microsoft.com/office/powerpoint/2010/main" val="10441340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3" name="Content Placeholder 2"/>
          <p:cNvSpPr>
            <a:spLocks noGrp="1"/>
          </p:cNvSpPr>
          <p:nvPr>
            <p:ph idx="1"/>
          </p:nvPr>
        </p:nvSpPr>
        <p:spPr/>
        <p:txBody>
          <a:bodyPr/>
          <a:lstStyle/>
          <a:p>
            <a:pPr marL="0" lvl="0" indent="0" algn="just" rtl="1">
              <a:lnSpc>
                <a:spcPct val="115000"/>
              </a:lnSpc>
              <a:spcAft>
                <a:spcPts val="1000"/>
              </a:spcAft>
              <a:buNone/>
            </a:pPr>
            <a:r>
              <a:rPr lang="ar-OM" b="1" dirty="0" smtClean="0">
                <a:solidFill>
                  <a:srgbClr val="FF0000"/>
                </a:solidFill>
                <a:ea typeface="Calibri"/>
                <a:cs typeface="+mj-cs"/>
              </a:rPr>
              <a:t>7- مشروع قانون </a:t>
            </a:r>
            <a:r>
              <a:rPr lang="ar-OM" b="1" dirty="0">
                <a:solidFill>
                  <a:srgbClr val="FF0000"/>
                </a:solidFill>
                <a:ea typeface="Calibri"/>
                <a:cs typeface="+mj-cs"/>
              </a:rPr>
              <a:t>التعليم المدرسي:</a:t>
            </a:r>
            <a:r>
              <a:rPr lang="ar-OM" dirty="0">
                <a:solidFill>
                  <a:srgbClr val="FF0000"/>
                </a:solidFill>
                <a:ea typeface="Calibri"/>
                <a:cs typeface="+mj-cs"/>
              </a:rPr>
              <a:t> </a:t>
            </a:r>
            <a:endParaRPr lang="en-US" dirty="0">
              <a:solidFill>
                <a:srgbClr val="FF0000"/>
              </a:solidFill>
              <a:ea typeface="Calibri"/>
              <a:cs typeface="+mj-cs"/>
            </a:endParaRPr>
          </a:p>
          <a:p>
            <a:pPr marL="0" indent="0" algn="just" rtl="1">
              <a:buNone/>
            </a:pPr>
            <a:r>
              <a:rPr lang="ar-OM" b="1" dirty="0" smtClean="0">
                <a:solidFill>
                  <a:srgbClr val="000000"/>
                </a:solidFill>
                <a:ea typeface="Calibri"/>
                <a:cs typeface="Simplified Arabic"/>
              </a:rPr>
              <a:t>لقد </a:t>
            </a:r>
            <a:r>
              <a:rPr lang="ar-OM" b="1" dirty="0">
                <a:solidFill>
                  <a:srgbClr val="000000"/>
                </a:solidFill>
                <a:ea typeface="Calibri"/>
                <a:cs typeface="Simplified Arabic"/>
              </a:rPr>
              <a:t>جاء قانون التعليم المدرسي استجابة لتوصيات الدراسات السابقة بضرورة الاهتمام بحوكمة النظام التعليمي في السلطنة وتطوير الإطار التشريعي والتنظيمي الذي يكفل بيئة تربوية محفزة وداعمة لثقافة الابداع والتجديد التربوي على مختلف المستويات الفنية والإدارية</a:t>
            </a:r>
            <a:endParaRPr lang="en-US" b="1" dirty="0"/>
          </a:p>
        </p:txBody>
      </p:sp>
    </p:spTree>
    <p:extLst>
      <p:ext uri="{BB962C8B-B14F-4D97-AF65-F5344CB8AC3E}">
        <p14:creationId xmlns:p14="http://schemas.microsoft.com/office/powerpoint/2010/main" val="4171447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3" name="Content Placeholder 2"/>
          <p:cNvSpPr>
            <a:spLocks noGrp="1"/>
          </p:cNvSpPr>
          <p:nvPr>
            <p:ph idx="1"/>
          </p:nvPr>
        </p:nvSpPr>
        <p:spPr/>
        <p:txBody>
          <a:bodyPr/>
          <a:lstStyle/>
          <a:p>
            <a:pPr marL="0" lvl="0" indent="0" algn="just" rtl="1">
              <a:lnSpc>
                <a:spcPct val="115000"/>
              </a:lnSpc>
              <a:buNone/>
            </a:pPr>
            <a:r>
              <a:rPr lang="ar-OM" b="1" dirty="0" smtClean="0">
                <a:solidFill>
                  <a:srgbClr val="FF0000"/>
                </a:solidFill>
                <a:cs typeface="Simplified Arabic"/>
              </a:rPr>
              <a:t>8- الخطة </a:t>
            </a:r>
            <a:r>
              <a:rPr lang="ar-OM" b="1" dirty="0">
                <a:solidFill>
                  <a:srgbClr val="FF0000"/>
                </a:solidFill>
                <a:cs typeface="Simplified Arabic"/>
              </a:rPr>
              <a:t>الدراسية لمرحة التعليم ما بعد </a:t>
            </a:r>
            <a:r>
              <a:rPr lang="ar-OM" b="1" dirty="0" smtClean="0">
                <a:solidFill>
                  <a:srgbClr val="FF0000"/>
                </a:solidFill>
                <a:cs typeface="Simplified Arabic"/>
              </a:rPr>
              <a:t>الاساسي:</a:t>
            </a:r>
            <a:endParaRPr lang="en-US" b="1" dirty="0">
              <a:solidFill>
                <a:srgbClr val="FF0000"/>
              </a:solidFill>
              <a:ea typeface="Calibri"/>
              <a:cs typeface="Arial"/>
            </a:endParaRPr>
          </a:p>
          <a:p>
            <a:pPr algn="just" rtl="1">
              <a:spcAft>
                <a:spcPts val="0"/>
              </a:spcAft>
            </a:pPr>
            <a:r>
              <a:rPr lang="ar-OM" b="1" dirty="0" smtClean="0">
                <a:solidFill>
                  <a:srgbClr val="000000"/>
                </a:solidFill>
                <a:cs typeface="Simplified Arabic"/>
              </a:rPr>
              <a:t>تطوير المقررات الدراسية.</a:t>
            </a:r>
          </a:p>
          <a:p>
            <a:pPr algn="just" rtl="1">
              <a:spcAft>
                <a:spcPts val="0"/>
              </a:spcAft>
            </a:pPr>
            <a:r>
              <a:rPr lang="ar-OM" b="1" dirty="0" smtClean="0">
                <a:solidFill>
                  <a:srgbClr val="000000"/>
                </a:solidFill>
                <a:cs typeface="Simplified Arabic"/>
              </a:rPr>
              <a:t> تنويع </a:t>
            </a:r>
            <a:r>
              <a:rPr lang="ar-OM" b="1" dirty="0">
                <a:solidFill>
                  <a:srgbClr val="000000"/>
                </a:solidFill>
                <a:cs typeface="Simplified Arabic"/>
              </a:rPr>
              <a:t>مسارات التعليم </a:t>
            </a:r>
            <a:r>
              <a:rPr lang="ar-OM" b="1" dirty="0" smtClean="0">
                <a:solidFill>
                  <a:srgbClr val="000000"/>
                </a:solidFill>
                <a:cs typeface="Simplified Arabic"/>
              </a:rPr>
              <a:t>للطلبة.</a:t>
            </a:r>
          </a:p>
          <a:p>
            <a:pPr algn="just" rtl="1">
              <a:spcAft>
                <a:spcPts val="0"/>
              </a:spcAft>
            </a:pPr>
            <a:r>
              <a:rPr lang="ar-OM" b="1" dirty="0" smtClean="0">
                <a:solidFill>
                  <a:srgbClr val="000000"/>
                </a:solidFill>
                <a:cs typeface="Simplified Arabic"/>
              </a:rPr>
              <a:t> زيادة </a:t>
            </a:r>
            <a:r>
              <a:rPr lang="ar-OM" b="1" dirty="0">
                <a:solidFill>
                  <a:srgbClr val="000000"/>
                </a:solidFill>
                <a:cs typeface="Simplified Arabic"/>
              </a:rPr>
              <a:t>مستوى المرونة في الخطة بزيادة المواد الاختيارية في ضوء المستجدات العالمية والاحتياجات </a:t>
            </a:r>
            <a:r>
              <a:rPr lang="ar-OM" b="1" dirty="0" smtClean="0">
                <a:solidFill>
                  <a:srgbClr val="000000"/>
                </a:solidFill>
                <a:cs typeface="Simplified Arabic"/>
              </a:rPr>
              <a:t>الوطنية. </a:t>
            </a:r>
          </a:p>
          <a:p>
            <a:pPr algn="just" rtl="1">
              <a:spcAft>
                <a:spcPts val="0"/>
              </a:spcAft>
            </a:pPr>
            <a:r>
              <a:rPr lang="ar-OM" b="1" dirty="0" smtClean="0">
                <a:solidFill>
                  <a:srgbClr val="000000"/>
                </a:solidFill>
                <a:cs typeface="Simplified Arabic"/>
              </a:rPr>
              <a:t>زيادة </a:t>
            </a:r>
            <a:r>
              <a:rPr lang="ar-OM" b="1" dirty="0">
                <a:solidFill>
                  <a:srgbClr val="000000"/>
                </a:solidFill>
                <a:cs typeface="Simplified Arabic"/>
              </a:rPr>
              <a:t>مستوى المواءمة بين مخرجات التعليم المدرسي ومتطلبات التعليم العالي وسوق العمل.</a:t>
            </a:r>
            <a:endParaRPr lang="en-US" b="1" dirty="0"/>
          </a:p>
          <a:p>
            <a:pPr algn="r" rtl="1"/>
            <a:endParaRPr lang="en-US" dirty="0"/>
          </a:p>
        </p:txBody>
      </p:sp>
    </p:spTree>
    <p:extLst>
      <p:ext uri="{BB962C8B-B14F-4D97-AF65-F5344CB8AC3E}">
        <p14:creationId xmlns:p14="http://schemas.microsoft.com/office/powerpoint/2010/main" val="2160969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a:solidFill>
                  <a:srgbClr val="0070C0"/>
                </a:solidFill>
                <a:ea typeface="Calibri"/>
                <a:cs typeface="Simplified Arabic"/>
              </a:rPr>
              <a:t>البرامج والمشاريع التطويرية</a:t>
            </a:r>
            <a:endParaRPr lang="en-US" sz="4000" dirty="0">
              <a:solidFill>
                <a:srgbClr val="0070C0"/>
              </a:solidFill>
            </a:endParaRPr>
          </a:p>
        </p:txBody>
      </p:sp>
      <p:sp>
        <p:nvSpPr>
          <p:cNvPr id="3" name="Content Placeholder 2"/>
          <p:cNvSpPr>
            <a:spLocks noGrp="1"/>
          </p:cNvSpPr>
          <p:nvPr>
            <p:ph idx="1"/>
          </p:nvPr>
        </p:nvSpPr>
        <p:spPr/>
        <p:txBody>
          <a:bodyPr/>
          <a:lstStyle/>
          <a:p>
            <a:pPr marL="0" indent="0" algn="ctr" rtl="1">
              <a:buNone/>
            </a:pPr>
            <a:r>
              <a:rPr lang="ar-OM" sz="3600" dirty="0" smtClean="0"/>
              <a:t>«</a:t>
            </a:r>
            <a:r>
              <a:rPr lang="ar-OM" sz="3600" dirty="0" smtClean="0">
                <a:solidFill>
                  <a:srgbClr val="000000"/>
                </a:solidFill>
                <a:cs typeface="Simplified Arabic"/>
              </a:rPr>
              <a:t>إ</a:t>
            </a:r>
            <a:r>
              <a:rPr lang="ar-OM" sz="3600" dirty="0" smtClean="0">
                <a:solidFill>
                  <a:srgbClr val="000000"/>
                </a:solidFill>
                <a:ea typeface="Calibri"/>
                <a:cs typeface="Simplified Arabic"/>
              </a:rPr>
              <a:t>نّ </a:t>
            </a:r>
            <a:r>
              <a:rPr lang="ar-OM" sz="3600" dirty="0">
                <a:solidFill>
                  <a:srgbClr val="000000"/>
                </a:solidFill>
                <a:ea typeface="Calibri"/>
                <a:cs typeface="Simplified Arabic"/>
              </a:rPr>
              <a:t>البرامج والمشاريع التطويرية التي تنفذها الوزارة حالياً بهدف معالجة الصعوبات والتحديات، </a:t>
            </a:r>
            <a:r>
              <a:rPr lang="ar-OM" sz="3600" b="1" dirty="0">
                <a:solidFill>
                  <a:srgbClr val="000000"/>
                </a:solidFill>
                <a:ea typeface="Calibri"/>
                <a:cs typeface="Simplified Arabic"/>
              </a:rPr>
              <a:t>تُعتبر ملائمة ومبنية على أفضل الممارسات الدولية</a:t>
            </a:r>
            <a:r>
              <a:rPr lang="ar-OM" sz="3600" dirty="0">
                <a:solidFill>
                  <a:srgbClr val="000000"/>
                </a:solidFill>
                <a:ea typeface="Calibri"/>
                <a:cs typeface="Simplified Arabic"/>
              </a:rPr>
              <a:t>، وإذا تم تطبيقها بنجاح وبطريقة مناسبة، </a:t>
            </a:r>
            <a:r>
              <a:rPr lang="ar-OM" sz="3600" dirty="0" smtClean="0">
                <a:solidFill>
                  <a:srgbClr val="000000"/>
                </a:solidFill>
                <a:ea typeface="Calibri"/>
                <a:cs typeface="Simplified Arabic"/>
              </a:rPr>
              <a:t>سوف </a:t>
            </a:r>
            <a:r>
              <a:rPr lang="ar-OM" sz="3600" dirty="0">
                <a:solidFill>
                  <a:srgbClr val="000000"/>
                </a:solidFill>
                <a:ea typeface="Calibri"/>
                <a:cs typeface="Simplified Arabic"/>
              </a:rPr>
              <a:t>تضمن تحسين جودة النظام التعليمي</a:t>
            </a:r>
            <a:r>
              <a:rPr lang="ar-OM" sz="3600" dirty="0" smtClean="0"/>
              <a:t>»</a:t>
            </a:r>
          </a:p>
          <a:p>
            <a:pPr marL="0" indent="0" algn="r" rtl="1">
              <a:buNone/>
            </a:pPr>
            <a:endParaRPr lang="ar-OM" dirty="0"/>
          </a:p>
          <a:p>
            <a:pPr marL="0" indent="0" algn="ctr" rtl="1">
              <a:buNone/>
            </a:pPr>
            <a:r>
              <a:rPr lang="ar-OM" dirty="0">
                <a:solidFill>
                  <a:schemeClr val="accent2">
                    <a:lumMod val="50000"/>
                  </a:schemeClr>
                </a:solidFill>
                <a:ea typeface="Calibri"/>
                <a:cs typeface="Simplified Arabic"/>
              </a:rPr>
              <a:t>دراسة اتحاد المنظمات التربوية النيوزيلندية </a:t>
            </a:r>
            <a:r>
              <a:rPr lang="ar-OM" dirty="0" smtClean="0">
                <a:solidFill>
                  <a:schemeClr val="accent2">
                    <a:lumMod val="50000"/>
                  </a:schemeClr>
                </a:solidFill>
                <a:ea typeface="Calibri"/>
                <a:cs typeface="Simplified Arabic"/>
              </a:rPr>
              <a:t>، 2013م.</a:t>
            </a:r>
            <a:endParaRPr lang="en-US" dirty="0">
              <a:solidFill>
                <a:schemeClr val="accent2">
                  <a:lumMod val="50000"/>
                </a:schemeClr>
              </a:solidFill>
            </a:endParaRPr>
          </a:p>
        </p:txBody>
      </p:sp>
    </p:spTree>
    <p:extLst>
      <p:ext uri="{BB962C8B-B14F-4D97-AF65-F5344CB8AC3E}">
        <p14:creationId xmlns:p14="http://schemas.microsoft.com/office/powerpoint/2010/main" val="3519854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pPr rtl="1"/>
            <a:r>
              <a:rPr lang="ar-OM" b="1" dirty="0" smtClean="0">
                <a:solidFill>
                  <a:srgbClr val="0070C0"/>
                </a:solidFill>
                <a:ea typeface="Calibri"/>
                <a:cs typeface="Simplified Arabic"/>
              </a:rPr>
              <a:t>تابع: العلاقة </a:t>
            </a:r>
            <a:r>
              <a:rPr lang="ar-OM" b="1" dirty="0">
                <a:solidFill>
                  <a:srgbClr val="0070C0"/>
                </a:solidFill>
                <a:ea typeface="Calibri"/>
                <a:cs typeface="Simplified Arabic"/>
              </a:rPr>
              <a:t>التكاملية بين المشاريع التطويرية</a:t>
            </a:r>
            <a:endParaRPr lang="en-US" dirty="0">
              <a:solidFill>
                <a:srgbClr val="0070C0"/>
              </a:solidFill>
            </a:endParaRPr>
          </a:p>
        </p:txBody>
      </p:sp>
      <p:sp>
        <p:nvSpPr>
          <p:cNvPr id="5" name="Content Placeholder 2"/>
          <p:cNvSpPr>
            <a:spLocks noGrp="1"/>
          </p:cNvSpPr>
          <p:nvPr>
            <p:ph idx="1"/>
          </p:nvPr>
        </p:nvSpPr>
        <p:spPr>
          <a:xfrm>
            <a:off x="457200" y="1600200"/>
            <a:ext cx="8229600" cy="4525963"/>
          </a:xfrm>
        </p:spPr>
        <p:txBody>
          <a:bodyPr>
            <a:normAutofit fontScale="92500" lnSpcReduction="10000"/>
          </a:bodyPr>
          <a:lstStyle/>
          <a:p>
            <a:pPr algn="just" rtl="1"/>
            <a:r>
              <a:rPr lang="ar-OM" b="1" dirty="0" smtClean="0">
                <a:solidFill>
                  <a:srgbClr val="000000"/>
                </a:solidFill>
                <a:ea typeface="Calibri"/>
                <a:cs typeface="Simplified Arabic"/>
              </a:rPr>
              <a:t>العمل </a:t>
            </a:r>
            <a:r>
              <a:rPr lang="ar-OM" b="1" dirty="0">
                <a:solidFill>
                  <a:srgbClr val="000000"/>
                </a:solidFill>
                <a:ea typeface="Calibri"/>
                <a:cs typeface="Simplified Arabic"/>
              </a:rPr>
              <a:t>بشكل متكامل ومتناغم </a:t>
            </a:r>
            <a:r>
              <a:rPr lang="ar-OM" b="1" dirty="0" smtClean="0">
                <a:solidFill>
                  <a:srgbClr val="000000"/>
                </a:solidFill>
                <a:ea typeface="Calibri"/>
                <a:cs typeface="Simplified Arabic"/>
              </a:rPr>
              <a:t>بين </a:t>
            </a:r>
            <a:r>
              <a:rPr lang="ar-OM" b="1" dirty="0">
                <a:solidFill>
                  <a:srgbClr val="000000"/>
                </a:solidFill>
                <a:ea typeface="Calibri"/>
                <a:cs typeface="Simplified Arabic"/>
              </a:rPr>
              <a:t>المشاريع التطويرية </a:t>
            </a:r>
            <a:r>
              <a:rPr lang="ar-OM" b="1" dirty="0" smtClean="0">
                <a:solidFill>
                  <a:srgbClr val="000000"/>
                </a:solidFill>
                <a:ea typeface="Calibri"/>
                <a:cs typeface="Simplified Arabic"/>
              </a:rPr>
              <a:t>يعتبر من </a:t>
            </a:r>
            <a:r>
              <a:rPr lang="ar-OM" b="1" dirty="0">
                <a:solidFill>
                  <a:srgbClr val="000000"/>
                </a:solidFill>
                <a:ea typeface="Calibri"/>
                <a:cs typeface="Simplified Arabic"/>
              </a:rPr>
              <a:t>أهم شروط نجاحها في تحقيق </a:t>
            </a:r>
            <a:r>
              <a:rPr lang="ar-OM" b="1" dirty="0" smtClean="0">
                <a:solidFill>
                  <a:srgbClr val="000000"/>
                </a:solidFill>
                <a:ea typeface="Calibri"/>
                <a:cs typeface="Simplified Arabic"/>
              </a:rPr>
              <a:t>أهدافها.</a:t>
            </a:r>
          </a:p>
          <a:p>
            <a:pPr marL="0" indent="0" algn="just" rtl="1">
              <a:buNone/>
            </a:pPr>
            <a:r>
              <a:rPr lang="ar-OM" b="1" dirty="0" smtClean="0">
                <a:solidFill>
                  <a:srgbClr val="FF0000"/>
                </a:solidFill>
              </a:rPr>
              <a:t>أمثلة:</a:t>
            </a:r>
          </a:p>
          <a:p>
            <a:pPr algn="just" rtl="1"/>
            <a:r>
              <a:rPr lang="ar-OM" b="1" dirty="0" smtClean="0"/>
              <a:t> </a:t>
            </a:r>
            <a:r>
              <a:rPr lang="ar-OM" sz="2800" b="1" dirty="0" smtClean="0">
                <a:solidFill>
                  <a:srgbClr val="000000"/>
                </a:solidFill>
                <a:ea typeface="Calibri"/>
                <a:cs typeface="Simplified Arabic"/>
              </a:rPr>
              <a:t>قانون </a:t>
            </a:r>
            <a:r>
              <a:rPr lang="ar-OM" sz="2800" b="1" dirty="0">
                <a:solidFill>
                  <a:srgbClr val="000000"/>
                </a:solidFill>
                <a:ea typeface="Calibri"/>
                <a:cs typeface="Simplified Arabic"/>
              </a:rPr>
              <a:t>التعليم المدرسي س</a:t>
            </a:r>
            <a:r>
              <a:rPr lang="ar-OM" sz="2800" b="1" dirty="0" smtClean="0">
                <a:solidFill>
                  <a:srgbClr val="000000"/>
                </a:solidFill>
                <a:ea typeface="Calibri"/>
                <a:cs typeface="Simplified Arabic"/>
              </a:rPr>
              <a:t>يوفر </a:t>
            </a:r>
            <a:r>
              <a:rPr lang="ar-OM" sz="2800" b="1" dirty="0">
                <a:solidFill>
                  <a:srgbClr val="000000"/>
                </a:solidFill>
                <a:ea typeface="Calibri"/>
                <a:cs typeface="Simplified Arabic"/>
              </a:rPr>
              <a:t>الإطار التشريعي والتنظيمي لهذه </a:t>
            </a:r>
            <a:r>
              <a:rPr lang="ar-OM" sz="2800" b="1" dirty="0" smtClean="0">
                <a:solidFill>
                  <a:srgbClr val="000000"/>
                </a:solidFill>
                <a:ea typeface="Calibri"/>
                <a:cs typeface="Simplified Arabic"/>
              </a:rPr>
              <a:t>المشاريع.</a:t>
            </a:r>
          </a:p>
          <a:p>
            <a:pPr marL="0" indent="0" algn="just" rtl="1">
              <a:buNone/>
            </a:pPr>
            <a:endParaRPr lang="ar-OM" sz="900" b="1" dirty="0" smtClean="0">
              <a:solidFill>
                <a:srgbClr val="000000"/>
              </a:solidFill>
              <a:ea typeface="Calibri"/>
              <a:cs typeface="Simplified Arabic"/>
            </a:endParaRPr>
          </a:p>
          <a:p>
            <a:pPr algn="just" rtl="1"/>
            <a:r>
              <a:rPr lang="ar-OM" sz="2800" b="1" dirty="0" smtClean="0">
                <a:solidFill>
                  <a:srgbClr val="000000"/>
                </a:solidFill>
                <a:ea typeface="Calibri"/>
                <a:cs typeface="Simplified Arabic"/>
              </a:rPr>
              <a:t>تقارير </a:t>
            </a:r>
            <a:r>
              <a:rPr lang="ar-OM" sz="2800" b="1" dirty="0">
                <a:solidFill>
                  <a:srgbClr val="000000"/>
                </a:solidFill>
                <a:ea typeface="Calibri"/>
                <a:cs typeface="Simplified Arabic"/>
              </a:rPr>
              <a:t>تقويم أداء المدارس سوف ترفد المركز التخصصي للتدريب المهني للمعلمين ببيانات عن أداء المعلمين وجوانب القوة لديهم وفي الوقت نفسه يتضح من خلالها الاحتياجات </a:t>
            </a:r>
            <a:r>
              <a:rPr lang="ar-OM" sz="2800" b="1" dirty="0" smtClean="0">
                <a:solidFill>
                  <a:srgbClr val="000000"/>
                </a:solidFill>
                <a:ea typeface="Calibri"/>
                <a:cs typeface="Simplified Arabic"/>
              </a:rPr>
              <a:t>التدريبة </a:t>
            </a:r>
            <a:r>
              <a:rPr lang="ar-OM" sz="2800" b="1" dirty="0">
                <a:solidFill>
                  <a:srgbClr val="000000"/>
                </a:solidFill>
                <a:ea typeface="Calibri"/>
                <a:cs typeface="Simplified Arabic"/>
              </a:rPr>
              <a:t>للمعلمين وغيرهم من </a:t>
            </a:r>
            <a:r>
              <a:rPr lang="ar-OM" sz="2800" b="1" dirty="0" smtClean="0">
                <a:solidFill>
                  <a:srgbClr val="000000"/>
                </a:solidFill>
                <a:ea typeface="Calibri"/>
                <a:cs typeface="Simplified Arabic"/>
              </a:rPr>
              <a:t>المختصين.</a:t>
            </a:r>
          </a:p>
          <a:p>
            <a:pPr marL="0" indent="0" algn="just" rtl="1">
              <a:buNone/>
            </a:pPr>
            <a:endParaRPr lang="ar-OM" sz="900" b="1" dirty="0" smtClean="0">
              <a:solidFill>
                <a:srgbClr val="000000"/>
              </a:solidFill>
              <a:ea typeface="Calibri"/>
              <a:cs typeface="Simplified Arabic"/>
            </a:endParaRPr>
          </a:p>
          <a:p>
            <a:pPr algn="just" rtl="1"/>
            <a:r>
              <a:rPr lang="ar-OM" sz="2800" b="1" dirty="0" smtClean="0">
                <a:solidFill>
                  <a:srgbClr val="000000"/>
                </a:solidFill>
                <a:ea typeface="Calibri"/>
                <a:cs typeface="Simplified Arabic"/>
              </a:rPr>
              <a:t>سيقدم </a:t>
            </a:r>
            <a:r>
              <a:rPr lang="ar-OM" sz="2800" b="1" dirty="0">
                <a:solidFill>
                  <a:srgbClr val="000000"/>
                </a:solidFill>
                <a:ea typeface="Calibri"/>
                <a:cs typeface="Simplified Arabic"/>
              </a:rPr>
              <a:t>المركز الوطني للتقويم التربوي والامتحانات مؤشرات عن أداء </a:t>
            </a:r>
            <a:r>
              <a:rPr lang="ar-OM" sz="2800" b="1" dirty="0" smtClean="0">
                <a:solidFill>
                  <a:srgbClr val="000000"/>
                </a:solidFill>
                <a:ea typeface="Calibri"/>
                <a:cs typeface="Simplified Arabic"/>
              </a:rPr>
              <a:t>المتعلمين.</a:t>
            </a:r>
            <a:endParaRPr lang="en-US" sz="2800" b="1" dirty="0"/>
          </a:p>
        </p:txBody>
      </p:sp>
    </p:spTree>
    <p:extLst>
      <p:ext uri="{BB962C8B-B14F-4D97-AF65-F5344CB8AC3E}">
        <p14:creationId xmlns:p14="http://schemas.microsoft.com/office/powerpoint/2010/main" val="7140225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lnSpc>
                <a:spcPct val="115000"/>
              </a:lnSpc>
              <a:spcAft>
                <a:spcPts val="1000"/>
              </a:spcAft>
            </a:pPr>
            <a:r>
              <a:rPr lang="ar-OM" sz="4000" b="1" dirty="0" smtClean="0">
                <a:solidFill>
                  <a:srgbClr val="0070C0"/>
                </a:solidFill>
                <a:cs typeface="Simplified Arabic"/>
              </a:rPr>
              <a:t>مجالات </a:t>
            </a:r>
            <a:r>
              <a:rPr lang="ar-OM" sz="4000" b="1" dirty="0">
                <a:solidFill>
                  <a:srgbClr val="0070C0"/>
                </a:solidFill>
                <a:cs typeface="Simplified Arabic"/>
              </a:rPr>
              <a:t>التحول في النظام </a:t>
            </a:r>
            <a:r>
              <a:rPr lang="ar-OM" sz="4000" b="1" dirty="0" smtClean="0">
                <a:solidFill>
                  <a:srgbClr val="0070C0"/>
                </a:solidFill>
                <a:cs typeface="Simplified Arabic"/>
              </a:rPr>
              <a:t>التعليمي</a:t>
            </a:r>
            <a:endParaRPr lang="en-US" sz="4000" dirty="0">
              <a:solidFill>
                <a:srgbClr val="0070C0"/>
              </a:solidFill>
            </a:endParaRPr>
          </a:p>
        </p:txBody>
      </p:sp>
      <p:sp>
        <p:nvSpPr>
          <p:cNvPr id="3" name="Content Placeholder 2"/>
          <p:cNvSpPr>
            <a:spLocks noGrp="1"/>
          </p:cNvSpPr>
          <p:nvPr>
            <p:ph idx="1"/>
          </p:nvPr>
        </p:nvSpPr>
        <p:spPr>
          <a:xfrm>
            <a:off x="457200" y="1412776"/>
            <a:ext cx="8229600" cy="4713387"/>
          </a:xfrm>
        </p:spPr>
        <p:txBody>
          <a:bodyPr>
            <a:normAutofit fontScale="77500" lnSpcReduction="20000"/>
          </a:bodyPr>
          <a:lstStyle/>
          <a:p>
            <a:pPr marL="0" indent="0" algn="just" rtl="1">
              <a:lnSpc>
                <a:spcPct val="115000"/>
              </a:lnSpc>
              <a:spcAft>
                <a:spcPts val="1000"/>
              </a:spcAft>
              <a:buNone/>
            </a:pPr>
            <a:r>
              <a:rPr lang="ar-OM" sz="4100" b="1" dirty="0">
                <a:solidFill>
                  <a:srgbClr val="0070C0"/>
                </a:solidFill>
                <a:latin typeface="+mj-lt"/>
                <a:ea typeface="Calibri"/>
                <a:cs typeface="Simplified Arabic"/>
              </a:rPr>
              <a:t>المجال الأول</a:t>
            </a:r>
            <a:r>
              <a:rPr lang="ar-SA" sz="4100" b="1" dirty="0">
                <a:solidFill>
                  <a:srgbClr val="0070C0"/>
                </a:solidFill>
                <a:latin typeface="+mj-lt"/>
                <a:ea typeface="Calibri"/>
                <a:cs typeface="Simplified Arabic"/>
              </a:rPr>
              <a:t>: تطوير الإطار </a:t>
            </a:r>
            <a:r>
              <a:rPr lang="ar-SA" sz="4100" b="1" dirty="0" smtClean="0">
                <a:solidFill>
                  <a:srgbClr val="0070C0"/>
                </a:solidFill>
                <a:latin typeface="+mj-lt"/>
                <a:ea typeface="Calibri"/>
                <a:cs typeface="Simplified Arabic"/>
              </a:rPr>
              <a:t>التشريعي</a:t>
            </a:r>
            <a:r>
              <a:rPr lang="ar-OM" sz="4100" b="1" dirty="0" smtClean="0">
                <a:solidFill>
                  <a:srgbClr val="0070C0"/>
                </a:solidFill>
                <a:latin typeface="+mj-lt"/>
                <a:ea typeface="Calibri"/>
                <a:cs typeface="Simplified Arabic"/>
              </a:rPr>
              <a:t> للتعليم المدرسي</a:t>
            </a:r>
            <a:r>
              <a:rPr lang="ar-SA" sz="4100" b="1" dirty="0" smtClean="0">
                <a:solidFill>
                  <a:srgbClr val="0070C0"/>
                </a:solidFill>
                <a:latin typeface="+mj-lt"/>
                <a:ea typeface="Calibri"/>
                <a:cs typeface="Simplified Arabic"/>
              </a:rPr>
              <a:t>، </a:t>
            </a:r>
            <a:r>
              <a:rPr lang="ar-OM" sz="4100" b="1" dirty="0" smtClean="0">
                <a:solidFill>
                  <a:srgbClr val="0070C0"/>
                </a:solidFill>
                <a:latin typeface="+mj-lt"/>
                <a:ea typeface="Calibri"/>
                <a:cs typeface="Simplified Arabic"/>
              </a:rPr>
              <a:t>           </a:t>
            </a:r>
          </a:p>
          <a:p>
            <a:pPr marL="0" indent="0" algn="just" rtl="1">
              <a:lnSpc>
                <a:spcPct val="115000"/>
              </a:lnSpc>
              <a:spcAft>
                <a:spcPts val="1000"/>
              </a:spcAft>
              <a:buNone/>
            </a:pPr>
            <a:r>
              <a:rPr lang="ar-OM" sz="4100" b="1" dirty="0">
                <a:solidFill>
                  <a:srgbClr val="0070C0"/>
                </a:solidFill>
                <a:latin typeface="+mj-lt"/>
                <a:ea typeface="Calibri"/>
                <a:cs typeface="Simplified Arabic"/>
              </a:rPr>
              <a:t> </a:t>
            </a:r>
            <a:r>
              <a:rPr lang="ar-OM" sz="4100" b="1" dirty="0" smtClean="0">
                <a:solidFill>
                  <a:srgbClr val="0070C0"/>
                </a:solidFill>
                <a:latin typeface="+mj-lt"/>
                <a:ea typeface="Calibri"/>
                <a:cs typeface="Simplified Arabic"/>
              </a:rPr>
              <a:t>              </a:t>
            </a:r>
            <a:r>
              <a:rPr lang="ar-SA" sz="4100" b="1" dirty="0" smtClean="0">
                <a:solidFill>
                  <a:srgbClr val="0070C0"/>
                </a:solidFill>
                <a:latin typeface="+mj-lt"/>
                <a:ea typeface="Calibri"/>
                <a:cs typeface="Simplified Arabic"/>
              </a:rPr>
              <a:t>وتحسين </a:t>
            </a:r>
            <a:r>
              <a:rPr lang="ar-SA" sz="4100" b="1" dirty="0">
                <a:solidFill>
                  <a:srgbClr val="0070C0"/>
                </a:solidFill>
                <a:latin typeface="+mj-lt"/>
                <a:ea typeface="Calibri"/>
                <a:cs typeface="Simplified Arabic"/>
              </a:rPr>
              <a:t>كفاءة الانفاق على التعليم</a:t>
            </a:r>
            <a:endParaRPr lang="en-US" sz="4100" b="1" dirty="0">
              <a:solidFill>
                <a:srgbClr val="0070C0"/>
              </a:solidFill>
              <a:latin typeface="+mj-lt"/>
              <a:ea typeface="Calibri"/>
              <a:cs typeface="Simplified Arabic"/>
            </a:endParaRPr>
          </a:p>
          <a:p>
            <a:pPr marL="0" indent="0" algn="just" rtl="1">
              <a:lnSpc>
                <a:spcPct val="115000"/>
              </a:lnSpc>
              <a:spcAft>
                <a:spcPts val="1000"/>
              </a:spcAft>
              <a:buNone/>
            </a:pPr>
            <a:r>
              <a:rPr lang="ar-OM" sz="4600" b="1" dirty="0">
                <a:solidFill>
                  <a:srgbClr val="FF0000"/>
                </a:solidFill>
                <a:ea typeface="Calibri"/>
                <a:cs typeface="Simplified Arabic"/>
              </a:rPr>
              <a:t>1- </a:t>
            </a:r>
            <a:r>
              <a:rPr lang="ar-OM" sz="4600" b="1" dirty="0" err="1">
                <a:solidFill>
                  <a:srgbClr val="FF0000"/>
                </a:solidFill>
                <a:ea typeface="Calibri"/>
                <a:cs typeface="Simplified Arabic"/>
              </a:rPr>
              <a:t>الحوكمة</a:t>
            </a:r>
            <a:r>
              <a:rPr lang="ar-SA" sz="4600" b="1" dirty="0">
                <a:solidFill>
                  <a:srgbClr val="FF0000"/>
                </a:solidFill>
                <a:ea typeface="Calibri"/>
                <a:cs typeface="Simplified Arabic"/>
              </a:rPr>
              <a:t>:</a:t>
            </a:r>
            <a:endParaRPr lang="en-US" sz="4600" b="1" dirty="0">
              <a:solidFill>
                <a:srgbClr val="FF0000"/>
              </a:solidFill>
              <a:ea typeface="Calibri"/>
              <a:cs typeface="Simplified Arabic"/>
            </a:endParaRPr>
          </a:p>
          <a:p>
            <a:pPr lvl="0" algn="just" rtl="1">
              <a:lnSpc>
                <a:spcPct val="115000"/>
              </a:lnSpc>
              <a:buSzPts val="1100"/>
              <a:buFont typeface="Symbol"/>
              <a:buChar char=""/>
            </a:pPr>
            <a:r>
              <a:rPr lang="en-US" sz="2800" b="1" dirty="0" smtClean="0">
                <a:solidFill>
                  <a:srgbClr val="000000"/>
                </a:solidFill>
                <a:latin typeface="Simplified Arabic"/>
                <a:ea typeface="Calibri"/>
                <a:cs typeface="Arial"/>
              </a:rPr>
              <a:t> </a:t>
            </a:r>
            <a:r>
              <a:rPr lang="ar-SA" sz="2800" b="1" dirty="0">
                <a:solidFill>
                  <a:srgbClr val="000000"/>
                </a:solidFill>
                <a:ea typeface="Calibri"/>
                <a:cs typeface="Simplified Arabic"/>
              </a:rPr>
              <a:t>تطبيق قانون التعليم </a:t>
            </a:r>
            <a:r>
              <a:rPr lang="ar-SA" sz="2800" b="1" dirty="0" smtClean="0">
                <a:solidFill>
                  <a:srgbClr val="000000"/>
                </a:solidFill>
                <a:ea typeface="Calibri"/>
                <a:cs typeface="Simplified Arabic"/>
              </a:rPr>
              <a:t>المدرسي</a:t>
            </a:r>
            <a:r>
              <a:rPr lang="ar-OM" sz="2800" b="1" dirty="0" smtClean="0">
                <a:solidFill>
                  <a:srgbClr val="000000"/>
                </a:solidFill>
                <a:ea typeface="Calibri"/>
                <a:cs typeface="Simplified Arabic"/>
              </a:rPr>
              <a:t>.</a:t>
            </a:r>
            <a:endParaRPr lang="en-US" sz="2400" b="1" dirty="0">
              <a:ea typeface="Calibri"/>
              <a:cs typeface="Arial"/>
            </a:endParaRPr>
          </a:p>
          <a:p>
            <a:pPr lvl="0" algn="just" rtl="1">
              <a:lnSpc>
                <a:spcPct val="115000"/>
              </a:lnSpc>
              <a:buSzPts val="1100"/>
              <a:buFont typeface="Symbol"/>
              <a:buChar char=""/>
              <a:tabLst>
                <a:tab pos="160020" algn="l"/>
                <a:tab pos="498475" algn="l"/>
              </a:tabLst>
            </a:pPr>
            <a:r>
              <a:rPr lang="ar-SA" sz="2800" b="1" dirty="0" smtClean="0">
                <a:solidFill>
                  <a:srgbClr val="000000"/>
                </a:solidFill>
                <a:ea typeface="Calibri"/>
                <a:cs typeface="Simplified Arabic"/>
              </a:rPr>
              <a:t>تطوير </a:t>
            </a:r>
            <a:r>
              <a:rPr lang="ar-SA" sz="2800" b="1" dirty="0">
                <a:solidFill>
                  <a:srgbClr val="000000"/>
                </a:solidFill>
                <a:ea typeface="Calibri"/>
                <a:cs typeface="Simplified Arabic"/>
              </a:rPr>
              <a:t>إجراءات رسم السياسات التعليمية واتخاذ القرارات في الوزارة.</a:t>
            </a:r>
            <a:endParaRPr lang="en-US" sz="2400" b="1" dirty="0">
              <a:ea typeface="Calibri"/>
              <a:cs typeface="Arial"/>
            </a:endParaRPr>
          </a:p>
          <a:p>
            <a:pPr lvl="0" algn="just" rtl="1">
              <a:lnSpc>
                <a:spcPct val="115000"/>
              </a:lnSpc>
              <a:buSzPts val="1100"/>
              <a:buFont typeface="Symbol"/>
              <a:buChar char=""/>
              <a:tabLst>
                <a:tab pos="160020" algn="l"/>
                <a:tab pos="498475" algn="l"/>
              </a:tabLst>
            </a:pPr>
            <a:r>
              <a:rPr lang="ar-OM" sz="2800" b="1" dirty="0" smtClean="0">
                <a:solidFill>
                  <a:srgbClr val="000000"/>
                </a:solidFill>
                <a:ea typeface="Calibri"/>
                <a:cs typeface="Simplified Arabic"/>
              </a:rPr>
              <a:t>تطبيق سياسة الجودة (آيزو).</a:t>
            </a:r>
          </a:p>
          <a:p>
            <a:pPr lvl="0" algn="just" rtl="1">
              <a:lnSpc>
                <a:spcPct val="115000"/>
              </a:lnSpc>
              <a:buSzPts val="1100"/>
              <a:buFont typeface="Symbol"/>
              <a:buChar char=""/>
              <a:tabLst>
                <a:tab pos="160020" algn="l"/>
                <a:tab pos="498475" algn="l"/>
              </a:tabLst>
            </a:pPr>
            <a:r>
              <a:rPr lang="ar-OM" sz="2800" b="1" dirty="0" smtClean="0">
                <a:solidFill>
                  <a:srgbClr val="000000"/>
                </a:solidFill>
                <a:ea typeface="Calibri"/>
                <a:cs typeface="Simplified Arabic"/>
              </a:rPr>
              <a:t>تطبيق </a:t>
            </a:r>
            <a:r>
              <a:rPr lang="ar-OM" sz="2800" b="1" dirty="0">
                <a:solidFill>
                  <a:srgbClr val="000000"/>
                </a:solidFill>
                <a:ea typeface="Calibri"/>
                <a:cs typeface="Simplified Arabic"/>
              </a:rPr>
              <a:t>المحاسبية والشفافية.</a:t>
            </a:r>
            <a:endParaRPr lang="en-US" sz="2400" b="1" dirty="0">
              <a:ea typeface="Calibri"/>
              <a:cs typeface="Arial"/>
            </a:endParaRPr>
          </a:p>
          <a:p>
            <a:pPr lvl="0" algn="just" rtl="1">
              <a:lnSpc>
                <a:spcPct val="115000"/>
              </a:lnSpc>
              <a:buSzPts val="1100"/>
              <a:buFont typeface="Symbol"/>
              <a:buChar char=""/>
              <a:tabLst>
                <a:tab pos="149860" algn="l"/>
                <a:tab pos="498475" algn="l"/>
              </a:tabLst>
            </a:pPr>
            <a:r>
              <a:rPr lang="ar-SA" sz="2800" b="1" dirty="0" smtClean="0">
                <a:solidFill>
                  <a:srgbClr val="000000"/>
                </a:solidFill>
                <a:ea typeface="Calibri"/>
                <a:cs typeface="Simplified Arabic"/>
              </a:rPr>
              <a:t>الانتقال </a:t>
            </a:r>
            <a:r>
              <a:rPr lang="ar-SA" sz="2800" b="1" dirty="0">
                <a:solidFill>
                  <a:srgbClr val="000000"/>
                </a:solidFill>
                <a:ea typeface="Calibri"/>
                <a:cs typeface="Simplified Arabic"/>
              </a:rPr>
              <a:t>التدريجي من المركزية إلى اللامركزية ومنح مزيد من الصلاحيات تدريجيا </a:t>
            </a:r>
            <a:r>
              <a:rPr lang="ar-SA" sz="2800" b="1" dirty="0" smtClean="0">
                <a:solidFill>
                  <a:srgbClr val="000000"/>
                </a:solidFill>
                <a:ea typeface="Calibri"/>
                <a:cs typeface="Simplified Arabic"/>
              </a:rPr>
              <a:t>للمحافظات</a:t>
            </a:r>
            <a:r>
              <a:rPr lang="ar-OM" sz="2800" b="1" dirty="0" smtClean="0">
                <a:solidFill>
                  <a:srgbClr val="000000"/>
                </a:solidFill>
                <a:ea typeface="Calibri"/>
                <a:cs typeface="Simplified Arabic"/>
              </a:rPr>
              <a:t> التعليمية</a:t>
            </a:r>
            <a:r>
              <a:rPr lang="ar-SA" sz="2800" b="1" dirty="0" smtClean="0">
                <a:solidFill>
                  <a:srgbClr val="000000"/>
                </a:solidFill>
                <a:ea typeface="Calibri"/>
                <a:cs typeface="Simplified Arabic"/>
              </a:rPr>
              <a:t> </a:t>
            </a:r>
            <a:r>
              <a:rPr lang="ar-SA" sz="2800" b="1" dirty="0">
                <a:solidFill>
                  <a:srgbClr val="000000"/>
                </a:solidFill>
                <a:ea typeface="Calibri"/>
                <a:cs typeface="Simplified Arabic"/>
              </a:rPr>
              <a:t>والمدارس.</a:t>
            </a:r>
            <a:endParaRPr lang="en-US" sz="2400" b="1" dirty="0">
              <a:ea typeface="Calibri"/>
              <a:cs typeface="Arial"/>
            </a:endParaRPr>
          </a:p>
          <a:p>
            <a:pPr marL="0" indent="0" algn="r" rtl="1">
              <a:buNone/>
            </a:pPr>
            <a:endParaRPr lang="en-US" sz="2800" b="1" dirty="0"/>
          </a:p>
        </p:txBody>
      </p:sp>
    </p:spTree>
    <p:extLst>
      <p:ext uri="{BB962C8B-B14F-4D97-AF65-F5344CB8AC3E}">
        <p14:creationId xmlns:p14="http://schemas.microsoft.com/office/powerpoint/2010/main" val="3900377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a:bodyPr>
          <a:lstStyle/>
          <a:p>
            <a:pPr rtl="1"/>
            <a:r>
              <a:rPr lang="ar-OM" sz="4000" b="1" dirty="0" smtClean="0">
                <a:solidFill>
                  <a:srgbClr val="0070C0"/>
                </a:solidFill>
                <a:cs typeface="Simplified Arabic"/>
              </a:rPr>
              <a:t>تابع: مجالات </a:t>
            </a:r>
            <a:r>
              <a:rPr lang="ar-OM" sz="4000" b="1" dirty="0">
                <a:solidFill>
                  <a:srgbClr val="0070C0"/>
                </a:solidFill>
                <a:cs typeface="Simplified Arabic"/>
              </a:rPr>
              <a:t>التحول في النظام التعليمي</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marL="0" lvl="0" indent="0" algn="just" rtl="1">
              <a:lnSpc>
                <a:spcPct val="115000"/>
              </a:lnSpc>
              <a:spcAft>
                <a:spcPts val="1000"/>
              </a:spcAft>
              <a:buNone/>
            </a:pPr>
            <a:r>
              <a:rPr lang="ar-OM" sz="3500" b="1" dirty="0" smtClean="0">
                <a:solidFill>
                  <a:srgbClr val="FF0000"/>
                </a:solidFill>
                <a:ea typeface="Calibri"/>
                <a:cs typeface="Simplified Arabic"/>
              </a:rPr>
              <a:t>2- </a:t>
            </a:r>
            <a:r>
              <a:rPr lang="ar-SA" sz="3500" b="1" dirty="0" smtClean="0">
                <a:solidFill>
                  <a:srgbClr val="FF0000"/>
                </a:solidFill>
                <a:ea typeface="Calibri"/>
                <a:cs typeface="Simplified Arabic"/>
              </a:rPr>
              <a:t>تمويل </a:t>
            </a:r>
            <a:r>
              <a:rPr lang="ar-SA" sz="3500" b="1" dirty="0">
                <a:solidFill>
                  <a:srgbClr val="FF0000"/>
                </a:solidFill>
                <a:ea typeface="Calibri"/>
                <a:cs typeface="Simplified Arabic"/>
              </a:rPr>
              <a:t>التعليم:</a:t>
            </a:r>
            <a:endParaRPr lang="en-US" sz="3500" dirty="0">
              <a:solidFill>
                <a:srgbClr val="FF0000"/>
              </a:solidFill>
              <a:ea typeface="Calibri"/>
              <a:cs typeface="Arial"/>
            </a:endParaRPr>
          </a:p>
          <a:p>
            <a:pPr lvl="0" algn="just" rtl="1">
              <a:lnSpc>
                <a:spcPct val="115000"/>
              </a:lnSpc>
              <a:buFont typeface="Symbol"/>
              <a:buChar char=""/>
            </a:pPr>
            <a:r>
              <a:rPr lang="ar-SA" b="1" dirty="0">
                <a:solidFill>
                  <a:srgbClr val="000000"/>
                </a:solidFill>
                <a:ea typeface="Calibri"/>
                <a:cs typeface="Simplified Arabic"/>
              </a:rPr>
              <a:t>التحول التدريجي في رصد الموازنة وبنودها من المنهج المبني على المدخلات إلى المنهج المبني على المخرجات.</a:t>
            </a:r>
            <a:endParaRPr lang="en-US" sz="2800" b="1" dirty="0">
              <a:ea typeface="Calibri"/>
              <a:cs typeface="Arial"/>
            </a:endParaRPr>
          </a:p>
          <a:p>
            <a:pPr lvl="0" algn="just" rtl="1">
              <a:lnSpc>
                <a:spcPct val="115000"/>
              </a:lnSpc>
              <a:buFont typeface="Symbol"/>
              <a:buChar char=""/>
            </a:pPr>
            <a:r>
              <a:rPr lang="ar-SA" b="1" dirty="0">
                <a:solidFill>
                  <a:srgbClr val="000000"/>
                </a:solidFill>
                <a:ea typeface="Calibri"/>
                <a:cs typeface="Simplified Arabic"/>
              </a:rPr>
              <a:t>زيادة مستوى المحاسبية مع أهمية التركيز على أن يتم الانفاق بفعالية وكفاءة لتطوير التدريس وأداء </a:t>
            </a:r>
            <a:r>
              <a:rPr lang="ar-SA" b="1" dirty="0" smtClean="0">
                <a:solidFill>
                  <a:srgbClr val="000000"/>
                </a:solidFill>
                <a:ea typeface="Calibri"/>
                <a:cs typeface="Simplified Arabic"/>
              </a:rPr>
              <a:t>الطلاب</a:t>
            </a:r>
            <a:r>
              <a:rPr lang="ar-OM" b="1" dirty="0" smtClean="0">
                <a:solidFill>
                  <a:srgbClr val="000000"/>
                </a:solidFill>
                <a:ea typeface="Calibri"/>
                <a:cs typeface="Simplified Arabic"/>
              </a:rPr>
              <a:t>.</a:t>
            </a:r>
            <a:r>
              <a:rPr lang="ar-SA" b="1" dirty="0" smtClean="0">
                <a:solidFill>
                  <a:srgbClr val="000000"/>
                </a:solidFill>
                <a:ea typeface="Calibri"/>
                <a:cs typeface="Simplified Arabic"/>
              </a:rPr>
              <a:t> </a:t>
            </a:r>
            <a:endParaRPr lang="ar-OM" b="1" dirty="0" smtClean="0">
              <a:solidFill>
                <a:srgbClr val="000000"/>
              </a:solidFill>
              <a:ea typeface="Calibri"/>
              <a:cs typeface="Simplified Arabic"/>
            </a:endParaRPr>
          </a:p>
          <a:p>
            <a:pPr lvl="0" algn="just" rtl="1">
              <a:lnSpc>
                <a:spcPct val="115000"/>
              </a:lnSpc>
              <a:buFont typeface="Symbol"/>
              <a:buChar char=""/>
            </a:pPr>
            <a:r>
              <a:rPr lang="ar-SA" b="1" dirty="0" smtClean="0">
                <a:solidFill>
                  <a:srgbClr val="000000"/>
                </a:solidFill>
                <a:ea typeface="Calibri"/>
                <a:cs typeface="Simplified Arabic"/>
              </a:rPr>
              <a:t>التركيز </a:t>
            </a:r>
            <a:r>
              <a:rPr lang="ar-SA" b="1" dirty="0">
                <a:solidFill>
                  <a:srgbClr val="000000"/>
                </a:solidFill>
                <a:ea typeface="Calibri"/>
                <a:cs typeface="Simplified Arabic"/>
              </a:rPr>
              <a:t>على جودة تصميم المباني المدرسية وإعداد خطة محددة وواضحة لصيانة المباني ومرافقها.</a:t>
            </a:r>
            <a:endParaRPr lang="en-US" sz="2800" b="1" dirty="0">
              <a:ea typeface="Calibri"/>
              <a:cs typeface="Arial"/>
            </a:endParaRPr>
          </a:p>
          <a:p>
            <a:pPr algn="r" rtl="1"/>
            <a:endParaRPr lang="en-US" dirty="0"/>
          </a:p>
        </p:txBody>
      </p:sp>
    </p:spTree>
    <p:extLst>
      <p:ext uri="{BB962C8B-B14F-4D97-AF65-F5344CB8AC3E}">
        <p14:creationId xmlns:p14="http://schemas.microsoft.com/office/powerpoint/2010/main" val="3270517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smtClean="0">
                <a:solidFill>
                  <a:srgbClr val="0070C0"/>
                </a:solidFill>
                <a:ea typeface="Calibri"/>
                <a:cs typeface="Simplified Arabic"/>
              </a:rPr>
              <a:t>المجال </a:t>
            </a:r>
            <a:r>
              <a:rPr lang="ar-OM" sz="4000" b="1" dirty="0">
                <a:solidFill>
                  <a:srgbClr val="0070C0"/>
                </a:solidFill>
                <a:ea typeface="Calibri"/>
                <a:cs typeface="Simplified Arabic"/>
              </a:rPr>
              <a:t>ال</a:t>
            </a:r>
            <a:r>
              <a:rPr lang="ar-SA" sz="4000" b="1" dirty="0">
                <a:solidFill>
                  <a:srgbClr val="0070C0"/>
                </a:solidFill>
                <a:ea typeface="Calibri"/>
                <a:cs typeface="Simplified Arabic"/>
              </a:rPr>
              <a:t>ثاني: تطوير أداء </a:t>
            </a:r>
            <a:r>
              <a:rPr lang="ar-SA" sz="4000" b="1" dirty="0" smtClean="0">
                <a:solidFill>
                  <a:srgbClr val="0070C0"/>
                </a:solidFill>
                <a:ea typeface="Calibri"/>
                <a:cs typeface="Simplified Arabic"/>
              </a:rPr>
              <a:t>المعلمين</a:t>
            </a:r>
            <a:endParaRPr lang="en-US" sz="4000"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gn="r" rtl="1">
              <a:lnSpc>
                <a:spcPct val="115000"/>
              </a:lnSpc>
              <a:spcAft>
                <a:spcPts val="1000"/>
              </a:spcAft>
              <a:buNone/>
            </a:pPr>
            <a:r>
              <a:rPr lang="ar-OM" b="1" dirty="0" smtClean="0">
                <a:solidFill>
                  <a:srgbClr val="FF0000"/>
                </a:solidFill>
                <a:ea typeface="Calibri"/>
                <a:cs typeface="Simplified Arabic"/>
              </a:rPr>
              <a:t>1- </a:t>
            </a:r>
            <a:r>
              <a:rPr lang="ar-SA" b="1" dirty="0" smtClean="0">
                <a:solidFill>
                  <a:srgbClr val="FF0000"/>
                </a:solidFill>
                <a:ea typeface="Calibri"/>
                <a:cs typeface="Simplified Arabic"/>
              </a:rPr>
              <a:t>التدريب </a:t>
            </a:r>
            <a:r>
              <a:rPr lang="ar-SA" b="1" dirty="0">
                <a:solidFill>
                  <a:srgbClr val="FF0000"/>
                </a:solidFill>
                <a:ea typeface="Calibri"/>
                <a:cs typeface="Simplified Arabic"/>
              </a:rPr>
              <a:t>أثناء </a:t>
            </a:r>
            <a:r>
              <a:rPr lang="ar-SA" b="1" dirty="0" smtClean="0">
                <a:solidFill>
                  <a:srgbClr val="FF0000"/>
                </a:solidFill>
                <a:ea typeface="Calibri"/>
                <a:cs typeface="Simplified Arabic"/>
              </a:rPr>
              <a:t>الخدمة</a:t>
            </a:r>
            <a:r>
              <a:rPr lang="ar-OM" b="1" dirty="0" smtClean="0">
                <a:solidFill>
                  <a:srgbClr val="FF0000"/>
                </a:solidFill>
                <a:ea typeface="Calibri"/>
                <a:cs typeface="Simplified Arabic"/>
              </a:rPr>
              <a:t>:</a:t>
            </a:r>
            <a:endParaRPr lang="en-US" sz="2800" dirty="0">
              <a:solidFill>
                <a:srgbClr val="FF0000"/>
              </a:solidFill>
              <a:ea typeface="Calibri"/>
              <a:cs typeface="Arial"/>
            </a:endParaRPr>
          </a:p>
          <a:p>
            <a:pPr lvl="0" algn="just" rtl="1">
              <a:lnSpc>
                <a:spcPct val="115000"/>
              </a:lnSpc>
              <a:spcAft>
                <a:spcPts val="1000"/>
              </a:spcAft>
              <a:buSzPts val="1100"/>
              <a:buFont typeface="Symbol"/>
              <a:buChar char=""/>
            </a:pPr>
            <a:r>
              <a:rPr lang="ar-SA" b="1" dirty="0">
                <a:solidFill>
                  <a:srgbClr val="000000"/>
                </a:solidFill>
                <a:ea typeface="Calibri"/>
                <a:cs typeface="Simplified Arabic"/>
              </a:rPr>
              <a:t>إن إنشاء المركز التخصصي للتدريب المهني للمعلمين سوف يقدم برامج تدريبية تخصصية للمعلمين تم إعدادها في ضوء أحدث أفضل الممارسات الدولية</a:t>
            </a:r>
            <a:r>
              <a:rPr lang="ar-SA" b="1" dirty="0" smtClean="0">
                <a:solidFill>
                  <a:srgbClr val="000000"/>
                </a:solidFill>
                <a:ea typeface="Calibri"/>
                <a:cs typeface="Simplified Arabic"/>
              </a:rPr>
              <a:t>..</a:t>
            </a:r>
            <a:endParaRPr lang="en-US" sz="2800" b="1" dirty="0">
              <a:solidFill>
                <a:srgbClr val="000000"/>
              </a:solidFill>
              <a:ea typeface="Calibri"/>
              <a:cs typeface="Arial"/>
            </a:endParaRPr>
          </a:p>
          <a:p>
            <a:pPr lvl="0" algn="just" rtl="1">
              <a:lnSpc>
                <a:spcPct val="115000"/>
              </a:lnSpc>
              <a:spcAft>
                <a:spcPts val="1000"/>
              </a:spcAft>
              <a:buSzPts val="1100"/>
              <a:buFont typeface="Symbol"/>
              <a:buChar char=""/>
            </a:pPr>
            <a:r>
              <a:rPr lang="ar-SA" b="1" dirty="0">
                <a:solidFill>
                  <a:srgbClr val="000000"/>
                </a:solidFill>
                <a:ea typeface="Calibri"/>
                <a:cs typeface="Simplified Arabic"/>
              </a:rPr>
              <a:t>سوف يتم الربط بين المسار الوظيفي للمعلمين والانماء المهني أثناء الخدمة بما سيوفره قانون التعليم المدرسي من إطار تشريعي وتنظيمي.</a:t>
            </a:r>
            <a:endParaRPr lang="en-US" sz="2800" b="1" dirty="0">
              <a:solidFill>
                <a:srgbClr val="000000"/>
              </a:solidFill>
              <a:ea typeface="Calibri"/>
              <a:cs typeface="Arial"/>
            </a:endParaRPr>
          </a:p>
          <a:p>
            <a:pPr marL="0" indent="0" algn="r" rtl="1">
              <a:buNone/>
            </a:pPr>
            <a:endParaRPr lang="en-US" dirty="0"/>
          </a:p>
        </p:txBody>
      </p:sp>
    </p:spTree>
    <p:extLst>
      <p:ext uri="{BB962C8B-B14F-4D97-AF65-F5344CB8AC3E}">
        <p14:creationId xmlns:p14="http://schemas.microsoft.com/office/powerpoint/2010/main" val="2914999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a:bodyPr>
          <a:lstStyle/>
          <a:p>
            <a:pPr rtl="1"/>
            <a:r>
              <a:rPr lang="ar-OM" sz="4000" b="1" dirty="0">
                <a:solidFill>
                  <a:srgbClr val="0070C0"/>
                </a:solidFill>
                <a:ea typeface="Calibri"/>
                <a:cs typeface="Simplified Arabic"/>
              </a:rPr>
              <a:t>تحسين </a:t>
            </a:r>
            <a:r>
              <a:rPr lang="ar-OM" sz="4000" b="1" dirty="0" smtClean="0">
                <a:solidFill>
                  <a:srgbClr val="0070C0"/>
                </a:solidFill>
                <a:ea typeface="Calibri"/>
                <a:cs typeface="Simplified Arabic"/>
              </a:rPr>
              <a:t>جودة التعليم من أولويات الوزارة</a:t>
            </a:r>
            <a:endParaRPr lang="en-US" sz="4000" b="1" dirty="0">
              <a:solidFill>
                <a:srgbClr val="0070C0"/>
              </a:solidFill>
            </a:endParaRPr>
          </a:p>
        </p:txBody>
      </p:sp>
      <p:sp>
        <p:nvSpPr>
          <p:cNvPr id="3" name="Content Placeholder 2"/>
          <p:cNvSpPr>
            <a:spLocks noGrp="1"/>
          </p:cNvSpPr>
          <p:nvPr>
            <p:ph idx="1"/>
          </p:nvPr>
        </p:nvSpPr>
        <p:spPr>
          <a:xfrm>
            <a:off x="395536" y="1484784"/>
            <a:ext cx="8229600" cy="4525963"/>
          </a:xfrm>
        </p:spPr>
        <p:txBody>
          <a:bodyPr/>
          <a:lstStyle/>
          <a:p>
            <a:pPr algn="just" rtl="1"/>
            <a:r>
              <a:rPr lang="ar-OM" b="1" dirty="0"/>
              <a:t>تحسين جودة التعليم انطلق منذ عام 1995 </a:t>
            </a:r>
            <a:endParaRPr lang="ar-OM" b="1" dirty="0" smtClean="0"/>
          </a:p>
          <a:p>
            <a:pPr marL="0" indent="0" algn="just" rtl="1">
              <a:buNone/>
            </a:pPr>
            <a:r>
              <a:rPr lang="ar-OM" b="1" dirty="0" smtClean="0"/>
              <a:t>ويعتبر </a:t>
            </a:r>
            <a:r>
              <a:rPr lang="ar-OM" b="1" dirty="0"/>
              <a:t>من أبرز توصيات مؤتمر الاقتصاد العماني </a:t>
            </a:r>
            <a:r>
              <a:rPr lang="ar-OM" b="1" dirty="0" smtClean="0"/>
              <a:t>2020.</a:t>
            </a:r>
          </a:p>
          <a:p>
            <a:pPr marL="0" indent="0" algn="just" rtl="1">
              <a:buNone/>
            </a:pPr>
            <a:endParaRPr lang="ar-OM" sz="800" b="1" dirty="0" smtClean="0">
              <a:ea typeface="Calibri"/>
              <a:cs typeface="Simplified Arabic"/>
            </a:endParaRPr>
          </a:p>
          <a:p>
            <a:pPr algn="just" rtl="1"/>
            <a:r>
              <a:rPr lang="ar-OM" b="1" dirty="0" smtClean="0">
                <a:ea typeface="Calibri"/>
                <a:cs typeface="Simplified Arabic"/>
              </a:rPr>
              <a:t>الدراسة </a:t>
            </a:r>
            <a:r>
              <a:rPr lang="ar-OM" b="1" dirty="0">
                <a:ea typeface="Calibri"/>
                <a:cs typeface="Simplified Arabic"/>
              </a:rPr>
              <a:t>الاستشارية في </a:t>
            </a:r>
            <a:r>
              <a:rPr lang="ar-OM" b="1" dirty="0" smtClean="0">
                <a:ea typeface="Calibri"/>
                <a:cs typeface="Simplified Arabic"/>
              </a:rPr>
              <a:t>عامي 95 / 1996.</a:t>
            </a:r>
          </a:p>
          <a:p>
            <a:pPr marL="0" indent="0" algn="just" rtl="1">
              <a:buNone/>
            </a:pPr>
            <a:endParaRPr lang="ar-OM" sz="800" b="1" dirty="0" smtClean="0">
              <a:ea typeface="Calibri"/>
              <a:cs typeface="Simplified Arabic"/>
            </a:endParaRPr>
          </a:p>
          <a:p>
            <a:pPr algn="just" rtl="1"/>
            <a:r>
              <a:rPr lang="ar-OM" b="1" dirty="0">
                <a:ea typeface="Calibri"/>
                <a:cs typeface="Simplified Arabic"/>
              </a:rPr>
              <a:t>تطبيق التعليم الاساسي في العام الدراسي </a:t>
            </a:r>
            <a:r>
              <a:rPr lang="ar-OM" b="1" dirty="0" smtClean="0">
                <a:ea typeface="Calibri"/>
                <a:cs typeface="Simplified Arabic"/>
              </a:rPr>
              <a:t>98 / 1999م.</a:t>
            </a:r>
          </a:p>
          <a:p>
            <a:pPr marL="0" indent="0" algn="just" rtl="1">
              <a:buNone/>
            </a:pPr>
            <a:endParaRPr lang="ar-OM" sz="800" b="1" dirty="0" smtClean="0">
              <a:ea typeface="Calibri"/>
              <a:cs typeface="Simplified Arabic"/>
            </a:endParaRPr>
          </a:p>
          <a:p>
            <a:pPr algn="just" rtl="1"/>
            <a:r>
              <a:rPr lang="ar-OM" b="1" dirty="0" smtClean="0"/>
              <a:t>تطبيق التعليم </a:t>
            </a:r>
            <a:r>
              <a:rPr lang="ar-OM" b="1" dirty="0"/>
              <a:t>ما بعد الاساسي </a:t>
            </a:r>
            <a:r>
              <a:rPr lang="ar-OM" b="1" dirty="0" smtClean="0"/>
              <a:t>في </a:t>
            </a:r>
            <a:r>
              <a:rPr lang="ar-OM" b="1" dirty="0"/>
              <a:t>العام </a:t>
            </a:r>
            <a:r>
              <a:rPr lang="ar-OM" b="1" dirty="0" smtClean="0"/>
              <a:t>الدراسي</a:t>
            </a:r>
          </a:p>
          <a:p>
            <a:pPr marL="0" indent="0" algn="just" rtl="1">
              <a:buNone/>
            </a:pPr>
            <a:r>
              <a:rPr lang="ar-OM" b="1" dirty="0" smtClean="0"/>
              <a:t>2007/ 2008 م</a:t>
            </a:r>
            <a:endParaRPr lang="en-US" b="1" dirty="0"/>
          </a:p>
        </p:txBody>
      </p:sp>
    </p:spTree>
    <p:extLst>
      <p:ext uri="{BB962C8B-B14F-4D97-AF65-F5344CB8AC3E}">
        <p14:creationId xmlns:p14="http://schemas.microsoft.com/office/powerpoint/2010/main" val="43351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OM" sz="4000" b="1" dirty="0">
                <a:solidFill>
                  <a:srgbClr val="0070C0"/>
                </a:solidFill>
                <a:ea typeface="Calibri"/>
                <a:cs typeface="Simplified Arabic"/>
              </a:rPr>
              <a:t>تابع المجال ال</a:t>
            </a:r>
            <a:r>
              <a:rPr lang="ar-SA" sz="4000" b="1" dirty="0">
                <a:solidFill>
                  <a:srgbClr val="0070C0"/>
                </a:solidFill>
                <a:ea typeface="Calibri"/>
                <a:cs typeface="Simplified Arabic"/>
              </a:rPr>
              <a:t>ثاني: تطوير أداء المعلمين</a:t>
            </a:r>
            <a:endParaRPr lang="en-US" sz="4000"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gn="just" rtl="1">
              <a:lnSpc>
                <a:spcPct val="115000"/>
              </a:lnSpc>
              <a:spcAft>
                <a:spcPts val="1000"/>
              </a:spcAft>
              <a:buNone/>
            </a:pPr>
            <a:r>
              <a:rPr lang="ar-OM" b="1" dirty="0" smtClean="0">
                <a:solidFill>
                  <a:srgbClr val="FF0000"/>
                </a:solidFill>
                <a:ea typeface="Calibri"/>
                <a:cs typeface="Simplified Arabic"/>
              </a:rPr>
              <a:t>2- </a:t>
            </a:r>
            <a:r>
              <a:rPr lang="ar-SA" b="1" dirty="0" smtClean="0">
                <a:solidFill>
                  <a:srgbClr val="FF0000"/>
                </a:solidFill>
                <a:ea typeface="Calibri"/>
                <a:cs typeface="Simplified Arabic"/>
              </a:rPr>
              <a:t>تمهين </a:t>
            </a:r>
            <a:r>
              <a:rPr lang="ar-SA" b="1" dirty="0">
                <a:solidFill>
                  <a:srgbClr val="FF0000"/>
                </a:solidFill>
                <a:ea typeface="Calibri"/>
                <a:cs typeface="Simplified Arabic"/>
              </a:rPr>
              <a:t>التعليم والمحاسبية:</a:t>
            </a:r>
            <a:r>
              <a:rPr lang="ar-SA" dirty="0">
                <a:solidFill>
                  <a:srgbClr val="FF0000"/>
                </a:solidFill>
                <a:ea typeface="Calibri"/>
                <a:cs typeface="Simplified Arabic"/>
              </a:rPr>
              <a:t> </a:t>
            </a:r>
            <a:endParaRPr lang="en-US" sz="2800" dirty="0">
              <a:solidFill>
                <a:srgbClr val="FF0000"/>
              </a:solidFill>
              <a:ea typeface="Calibri"/>
              <a:cs typeface="Arial"/>
            </a:endParaRPr>
          </a:p>
          <a:p>
            <a:pPr lvl="2" algn="just" rtl="1">
              <a:lnSpc>
                <a:spcPct val="115000"/>
              </a:lnSpc>
              <a:buSzPts val="1100"/>
              <a:buFont typeface="Symbol"/>
              <a:buChar char=""/>
              <a:tabLst>
                <a:tab pos="535305" algn="l"/>
              </a:tabLst>
            </a:pPr>
            <a:r>
              <a:rPr lang="ar-SA" sz="2800" b="1" dirty="0" smtClean="0">
                <a:solidFill>
                  <a:srgbClr val="000000"/>
                </a:solidFill>
                <a:ea typeface="Calibri"/>
                <a:cs typeface="Simplified Arabic"/>
              </a:rPr>
              <a:t>استحداث </a:t>
            </a:r>
            <a:r>
              <a:rPr lang="ar-SA" sz="2800" b="1" dirty="0">
                <a:solidFill>
                  <a:srgbClr val="000000"/>
                </a:solidFill>
                <a:ea typeface="Calibri"/>
                <a:cs typeface="Simplified Arabic"/>
              </a:rPr>
              <a:t>الترخيص لمزاولة مهنة التعليم في ضوء أسس ومعايير واضحة ومحددة، وهو ما أكدت عليه استراتيجية التعليم 2040.</a:t>
            </a:r>
            <a:endParaRPr lang="en-US" sz="2800" b="1" dirty="0">
              <a:ea typeface="Calibri"/>
              <a:cs typeface="Arial"/>
            </a:endParaRPr>
          </a:p>
          <a:p>
            <a:pPr lvl="2" algn="just" rtl="1">
              <a:lnSpc>
                <a:spcPct val="115000"/>
              </a:lnSpc>
              <a:buSzPts val="1100"/>
              <a:buFont typeface="Symbol"/>
              <a:buChar char=""/>
              <a:tabLst>
                <a:tab pos="535305" algn="l"/>
              </a:tabLst>
            </a:pPr>
            <a:r>
              <a:rPr lang="ar-SA" sz="2800" b="1" dirty="0">
                <a:solidFill>
                  <a:srgbClr val="000000"/>
                </a:solidFill>
                <a:ea typeface="Calibri"/>
                <a:cs typeface="Simplified Arabic"/>
              </a:rPr>
              <a:t>تطوير الآليات  والمعايير المتبعة لتقويم أداء المعلمين.</a:t>
            </a:r>
            <a:endParaRPr lang="en-US" sz="2800" b="1" dirty="0">
              <a:ea typeface="Calibri"/>
              <a:cs typeface="Arial"/>
            </a:endParaRPr>
          </a:p>
          <a:p>
            <a:pPr lvl="2" algn="just" rtl="1">
              <a:lnSpc>
                <a:spcPct val="115000"/>
              </a:lnSpc>
              <a:buSzPts val="1100"/>
              <a:buFont typeface="Symbol"/>
              <a:buChar char=""/>
              <a:tabLst>
                <a:tab pos="535305" algn="l"/>
              </a:tabLst>
            </a:pPr>
            <a:r>
              <a:rPr lang="ar-SA" sz="2800" b="1" dirty="0">
                <a:solidFill>
                  <a:srgbClr val="000000"/>
                </a:solidFill>
                <a:ea typeface="Calibri"/>
                <a:cs typeface="Simplified Arabic"/>
              </a:rPr>
              <a:t>تحفيز المبدعين من المعلمين و ذوي الأداء الجيد .</a:t>
            </a:r>
            <a:endParaRPr lang="en-US" sz="2800" b="1" dirty="0">
              <a:ea typeface="Calibri"/>
              <a:cs typeface="Arial"/>
            </a:endParaRPr>
          </a:p>
          <a:p>
            <a:pPr lvl="2" algn="just" rtl="1">
              <a:lnSpc>
                <a:spcPct val="115000"/>
              </a:lnSpc>
              <a:buSzPts val="1100"/>
              <a:buFont typeface="Symbol"/>
              <a:buChar char=""/>
              <a:tabLst>
                <a:tab pos="535305" algn="l"/>
              </a:tabLst>
            </a:pPr>
            <a:r>
              <a:rPr lang="ar-SA" sz="2800" b="1" dirty="0" smtClean="0">
                <a:solidFill>
                  <a:srgbClr val="000000"/>
                </a:solidFill>
                <a:ea typeface="Calibri"/>
                <a:cs typeface="Simplified Arabic"/>
              </a:rPr>
              <a:t>تطبيق </a:t>
            </a:r>
            <a:r>
              <a:rPr lang="ar-SA" sz="2800" b="1" dirty="0">
                <a:solidFill>
                  <a:srgbClr val="000000"/>
                </a:solidFill>
                <a:ea typeface="Calibri"/>
                <a:cs typeface="Simplified Arabic"/>
              </a:rPr>
              <a:t>أسس ومعايير المحاسبية في ضوء قانون </a:t>
            </a:r>
            <a:r>
              <a:rPr lang="ar-SA" sz="2800" b="1" dirty="0" smtClean="0">
                <a:solidFill>
                  <a:srgbClr val="000000"/>
                </a:solidFill>
                <a:ea typeface="Calibri"/>
                <a:cs typeface="Simplified Arabic"/>
              </a:rPr>
              <a:t>التعليم</a:t>
            </a:r>
            <a:r>
              <a:rPr lang="ar-OM" sz="2800" b="1" dirty="0" smtClean="0">
                <a:solidFill>
                  <a:srgbClr val="000000"/>
                </a:solidFill>
                <a:ea typeface="Calibri"/>
                <a:cs typeface="Simplified Arabic"/>
              </a:rPr>
              <a:t> المدرسي</a:t>
            </a:r>
            <a:r>
              <a:rPr lang="ar-SA" sz="2800" b="1" dirty="0" smtClean="0">
                <a:solidFill>
                  <a:srgbClr val="000000"/>
                </a:solidFill>
                <a:ea typeface="Calibri"/>
                <a:cs typeface="Simplified Arabic"/>
              </a:rPr>
              <a:t>.</a:t>
            </a:r>
            <a:endParaRPr lang="en-US" sz="2800" b="1" dirty="0">
              <a:ea typeface="Calibri"/>
              <a:cs typeface="Arial"/>
            </a:endParaRPr>
          </a:p>
          <a:p>
            <a:pPr algn="r" rtl="1"/>
            <a:endParaRPr lang="en-US" dirty="0"/>
          </a:p>
        </p:txBody>
      </p:sp>
    </p:spTree>
    <p:extLst>
      <p:ext uri="{BB962C8B-B14F-4D97-AF65-F5344CB8AC3E}">
        <p14:creationId xmlns:p14="http://schemas.microsoft.com/office/powerpoint/2010/main" val="4144371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just" rtl="1">
              <a:lnSpc>
                <a:spcPct val="115000"/>
              </a:lnSpc>
              <a:spcAft>
                <a:spcPts val="1000"/>
              </a:spcAft>
            </a:pPr>
            <a:r>
              <a:rPr lang="ar-SA" b="1" dirty="0">
                <a:solidFill>
                  <a:srgbClr val="0070C0"/>
                </a:solidFill>
                <a:ea typeface="Times New Roman"/>
                <a:cs typeface="Simplified Arabic"/>
              </a:rPr>
              <a:t>المجال الثالث: الإدارة المدرسية والإشراف </a:t>
            </a:r>
            <a:r>
              <a:rPr lang="ar-SA" b="1" dirty="0" smtClean="0">
                <a:solidFill>
                  <a:srgbClr val="0070C0"/>
                </a:solidFill>
                <a:ea typeface="Times New Roman"/>
                <a:cs typeface="Simplified Arabic"/>
              </a:rPr>
              <a:t>التربوي</a:t>
            </a:r>
            <a:endParaRPr lang="en-US"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indent="0" algn="just" rtl="1">
              <a:lnSpc>
                <a:spcPct val="115000"/>
              </a:lnSpc>
              <a:spcAft>
                <a:spcPts val="1000"/>
              </a:spcAft>
              <a:buNone/>
            </a:pPr>
            <a:r>
              <a:rPr lang="ar-OM" dirty="0" smtClean="0">
                <a:solidFill>
                  <a:srgbClr val="000000"/>
                </a:solidFill>
                <a:ea typeface="Times New Roman"/>
                <a:cs typeface="Simplified Arabic"/>
              </a:rPr>
              <a:t>1-</a:t>
            </a:r>
            <a:r>
              <a:rPr lang="ar-SA" b="1" dirty="0" smtClean="0">
                <a:solidFill>
                  <a:srgbClr val="000000"/>
                </a:solidFill>
                <a:ea typeface="Times New Roman"/>
                <a:cs typeface="Simplified Arabic"/>
              </a:rPr>
              <a:t>أثبتت </a:t>
            </a:r>
            <a:r>
              <a:rPr lang="ar-SA" b="1" dirty="0">
                <a:solidFill>
                  <a:srgbClr val="000000"/>
                </a:solidFill>
                <a:ea typeface="Times New Roman"/>
                <a:cs typeface="Simplified Arabic"/>
              </a:rPr>
              <a:t>الدراسات </a:t>
            </a:r>
            <a:r>
              <a:rPr lang="ar-SA" b="1" dirty="0" smtClean="0">
                <a:solidFill>
                  <a:srgbClr val="000000"/>
                </a:solidFill>
                <a:ea typeface="Times New Roman"/>
                <a:cs typeface="Simplified Arabic"/>
              </a:rPr>
              <a:t>أهمية </a:t>
            </a:r>
            <a:r>
              <a:rPr lang="ar-SA" b="1" dirty="0">
                <a:solidFill>
                  <a:srgbClr val="000000"/>
                </a:solidFill>
                <a:ea typeface="Times New Roman"/>
                <a:cs typeface="Simplified Arabic"/>
              </a:rPr>
              <a:t>القيادة التربوية على مستوى المدرسة، ودورها في إيجاد </a:t>
            </a:r>
            <a:r>
              <a:rPr lang="ar-SA" b="1" dirty="0" smtClean="0">
                <a:solidFill>
                  <a:srgbClr val="000000"/>
                </a:solidFill>
                <a:ea typeface="Times New Roman"/>
                <a:cs typeface="Simplified Arabic"/>
              </a:rPr>
              <a:t>بيئة </a:t>
            </a:r>
            <a:r>
              <a:rPr lang="ar-SA" b="1" dirty="0">
                <a:solidFill>
                  <a:srgbClr val="000000"/>
                </a:solidFill>
                <a:ea typeface="Times New Roman"/>
                <a:cs typeface="Simplified Arabic"/>
              </a:rPr>
              <a:t>تربوية محفزة للمعلمين والعاملين في المدرسة، وكذلك بيئة جاذبة و محفزة للطلبة وعليه </a:t>
            </a:r>
            <a:r>
              <a:rPr lang="ar-OM" b="1" dirty="0" smtClean="0">
                <a:solidFill>
                  <a:srgbClr val="000000"/>
                </a:solidFill>
                <a:ea typeface="Times New Roman"/>
                <a:cs typeface="Simplified Arabic"/>
              </a:rPr>
              <a:t>سيتم العمل </a:t>
            </a:r>
            <a:r>
              <a:rPr lang="ar-SA" b="1" dirty="0" smtClean="0">
                <a:solidFill>
                  <a:srgbClr val="000000"/>
                </a:solidFill>
                <a:ea typeface="Times New Roman"/>
                <a:cs typeface="Simplified Arabic"/>
              </a:rPr>
              <a:t>في </a:t>
            </a:r>
            <a:r>
              <a:rPr lang="ar-SA" b="1" dirty="0">
                <a:solidFill>
                  <a:srgbClr val="000000"/>
                </a:solidFill>
                <a:ea typeface="Times New Roman"/>
                <a:cs typeface="Simplified Arabic"/>
              </a:rPr>
              <a:t>هذا المجال لتحقيق ما يلي:</a:t>
            </a:r>
            <a:endParaRPr lang="en-US" sz="2800" b="1" dirty="0">
              <a:ea typeface="Calibri"/>
              <a:cs typeface="Arial"/>
            </a:endParaRPr>
          </a:p>
          <a:p>
            <a:pPr lvl="0" algn="just" rtl="1">
              <a:lnSpc>
                <a:spcPct val="115000"/>
              </a:lnSpc>
              <a:buFont typeface="Symbol"/>
              <a:buChar char=""/>
              <a:tabLst>
                <a:tab pos="685800" algn="l"/>
              </a:tabLst>
            </a:pPr>
            <a:r>
              <a:rPr lang="ar-OM" dirty="0">
                <a:solidFill>
                  <a:srgbClr val="000000"/>
                </a:solidFill>
                <a:ea typeface="Calibri"/>
                <a:cs typeface="Simplified Arabic"/>
              </a:rPr>
              <a:t>الاستمرار في توفير برامج تدريبية تخصصية لمديري المدارس.</a:t>
            </a:r>
            <a:endParaRPr lang="en-US" sz="2800" dirty="0">
              <a:ea typeface="Calibri"/>
              <a:cs typeface="Arial"/>
            </a:endParaRPr>
          </a:p>
          <a:p>
            <a:pPr lvl="0" algn="just" rtl="1">
              <a:lnSpc>
                <a:spcPct val="115000"/>
              </a:lnSpc>
              <a:buFont typeface="Symbol"/>
              <a:buChar char=""/>
              <a:tabLst>
                <a:tab pos="685800" algn="l"/>
              </a:tabLst>
            </a:pPr>
            <a:r>
              <a:rPr lang="ar-SA" dirty="0">
                <a:solidFill>
                  <a:srgbClr val="000000"/>
                </a:solidFill>
                <a:ea typeface="Calibri"/>
                <a:cs typeface="Simplified Arabic"/>
              </a:rPr>
              <a:t>توجيه مديري المدارس للقيام بدور قيادي في المدرسة </a:t>
            </a:r>
            <a:r>
              <a:rPr lang="ar-SA" dirty="0" smtClean="0">
                <a:solidFill>
                  <a:srgbClr val="000000"/>
                </a:solidFill>
                <a:ea typeface="Calibri"/>
                <a:cs typeface="Simplified Arabic"/>
              </a:rPr>
              <a:t>مع </a:t>
            </a:r>
            <a:r>
              <a:rPr lang="ar-SA" dirty="0">
                <a:solidFill>
                  <a:srgbClr val="000000"/>
                </a:solidFill>
                <a:ea typeface="Calibri"/>
                <a:cs typeface="Simplified Arabic"/>
              </a:rPr>
              <a:t>إعطاء عناية خاصة لتعلم الطلبة بحيث يكون في أعلى سلم الأولويات.</a:t>
            </a:r>
            <a:endParaRPr lang="en-US" sz="2800" dirty="0">
              <a:ea typeface="Calibri"/>
              <a:cs typeface="Arial"/>
            </a:endParaRPr>
          </a:p>
          <a:p>
            <a:pPr lvl="0" algn="just" rtl="1">
              <a:lnSpc>
                <a:spcPct val="115000"/>
              </a:lnSpc>
              <a:buFont typeface="Symbol"/>
              <a:buChar char=""/>
              <a:tabLst>
                <a:tab pos="685800" algn="l"/>
              </a:tabLst>
            </a:pPr>
            <a:r>
              <a:rPr lang="ar-SA" dirty="0" smtClean="0">
                <a:solidFill>
                  <a:srgbClr val="000000"/>
                </a:solidFill>
                <a:ea typeface="Calibri"/>
                <a:cs typeface="Simplified Arabic"/>
              </a:rPr>
              <a:t>منح </a:t>
            </a:r>
            <a:r>
              <a:rPr lang="ar-SA" dirty="0">
                <a:solidFill>
                  <a:srgbClr val="000000"/>
                </a:solidFill>
                <a:ea typeface="Calibri"/>
                <a:cs typeface="Simplified Arabic"/>
              </a:rPr>
              <a:t>مديري المدارس تدريجيا </a:t>
            </a:r>
            <a:r>
              <a:rPr lang="ar-SA" dirty="0" smtClean="0">
                <a:solidFill>
                  <a:srgbClr val="000000"/>
                </a:solidFill>
                <a:ea typeface="Calibri"/>
                <a:cs typeface="Simplified Arabic"/>
              </a:rPr>
              <a:t>مزيد</a:t>
            </a:r>
            <a:r>
              <a:rPr lang="ar-OM" dirty="0" smtClean="0">
                <a:solidFill>
                  <a:srgbClr val="000000"/>
                </a:solidFill>
                <a:ea typeface="Calibri"/>
                <a:cs typeface="Simplified Arabic"/>
              </a:rPr>
              <a:t>ا</a:t>
            </a:r>
            <a:r>
              <a:rPr lang="ar-SA" dirty="0" smtClean="0">
                <a:solidFill>
                  <a:srgbClr val="000000"/>
                </a:solidFill>
                <a:ea typeface="Calibri"/>
                <a:cs typeface="Simplified Arabic"/>
              </a:rPr>
              <a:t> </a:t>
            </a:r>
            <a:r>
              <a:rPr lang="ar-SA" dirty="0">
                <a:solidFill>
                  <a:srgbClr val="000000"/>
                </a:solidFill>
                <a:ea typeface="Calibri"/>
                <a:cs typeface="Simplified Arabic"/>
              </a:rPr>
              <a:t>من </a:t>
            </a:r>
            <a:r>
              <a:rPr lang="ar-SA" dirty="0" smtClean="0">
                <a:solidFill>
                  <a:srgbClr val="000000"/>
                </a:solidFill>
                <a:ea typeface="Calibri"/>
                <a:cs typeface="Simplified Arabic"/>
              </a:rPr>
              <a:t>التفويض</a:t>
            </a:r>
            <a:r>
              <a:rPr lang="ar-OM" dirty="0" smtClean="0">
                <a:solidFill>
                  <a:srgbClr val="000000"/>
                </a:solidFill>
                <a:ea typeface="Calibri"/>
                <a:cs typeface="Simplified Arabic"/>
              </a:rPr>
              <a:t>،</a:t>
            </a:r>
            <a:r>
              <a:rPr lang="ar-SA" dirty="0" smtClean="0">
                <a:solidFill>
                  <a:srgbClr val="000000"/>
                </a:solidFill>
                <a:ea typeface="Calibri"/>
                <a:cs typeface="Simplified Arabic"/>
              </a:rPr>
              <a:t> </a:t>
            </a:r>
            <a:r>
              <a:rPr lang="ar-SA" dirty="0">
                <a:solidFill>
                  <a:srgbClr val="000000"/>
                </a:solidFill>
                <a:ea typeface="Calibri"/>
                <a:cs typeface="Simplified Arabic"/>
              </a:rPr>
              <a:t>والصلاحيات مصحوبا </a:t>
            </a:r>
            <a:r>
              <a:rPr lang="ar-SA" dirty="0" smtClean="0">
                <a:solidFill>
                  <a:srgbClr val="000000"/>
                </a:solidFill>
                <a:ea typeface="Calibri"/>
                <a:cs typeface="Simplified Arabic"/>
              </a:rPr>
              <a:t>بالتدريب</a:t>
            </a:r>
            <a:r>
              <a:rPr lang="ar-OM" dirty="0" smtClean="0">
                <a:solidFill>
                  <a:srgbClr val="000000"/>
                </a:solidFill>
                <a:ea typeface="Calibri"/>
                <a:cs typeface="Simplified Arabic"/>
              </a:rPr>
              <a:t>،</a:t>
            </a:r>
            <a:r>
              <a:rPr lang="ar-SA" dirty="0" smtClean="0">
                <a:solidFill>
                  <a:srgbClr val="000000"/>
                </a:solidFill>
                <a:ea typeface="Calibri"/>
                <a:cs typeface="Simplified Arabic"/>
              </a:rPr>
              <a:t> </a:t>
            </a:r>
            <a:r>
              <a:rPr lang="ar-SA" dirty="0">
                <a:solidFill>
                  <a:srgbClr val="000000"/>
                </a:solidFill>
                <a:ea typeface="Calibri"/>
                <a:cs typeface="Simplified Arabic"/>
              </a:rPr>
              <a:t>والمتابعة المستمرة من قبل المختصين.</a:t>
            </a:r>
            <a:endParaRPr lang="en-US" sz="2800" dirty="0">
              <a:ea typeface="Calibri"/>
              <a:cs typeface="Arial"/>
            </a:endParaRPr>
          </a:p>
          <a:p>
            <a:pPr lvl="0" algn="just" rtl="1">
              <a:lnSpc>
                <a:spcPct val="115000"/>
              </a:lnSpc>
              <a:buFont typeface="Symbol"/>
              <a:buChar char=""/>
              <a:tabLst>
                <a:tab pos="685800" algn="l"/>
              </a:tabLst>
            </a:pPr>
            <a:r>
              <a:rPr lang="ar-SA" dirty="0">
                <a:solidFill>
                  <a:srgbClr val="000000"/>
                </a:solidFill>
                <a:ea typeface="Calibri"/>
                <a:cs typeface="Simplified Arabic"/>
              </a:rPr>
              <a:t>توجيه مديري المدارس للتركيز على مستوى أداء المعلمين بهدف تعزيز فعالية التدريس.</a:t>
            </a:r>
            <a:endParaRPr lang="en-US" sz="2800" dirty="0">
              <a:ea typeface="Calibri"/>
              <a:cs typeface="Arial"/>
            </a:endParaRPr>
          </a:p>
        </p:txBody>
      </p:sp>
    </p:spTree>
    <p:extLst>
      <p:ext uri="{BB962C8B-B14F-4D97-AF65-F5344CB8AC3E}">
        <p14:creationId xmlns:p14="http://schemas.microsoft.com/office/powerpoint/2010/main" val="3308616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lnSpc>
                <a:spcPct val="115000"/>
              </a:lnSpc>
              <a:spcAft>
                <a:spcPts val="1000"/>
              </a:spcAft>
            </a:pPr>
            <a:r>
              <a:rPr lang="ar-SA" sz="4000" b="1" dirty="0">
                <a:solidFill>
                  <a:srgbClr val="0070C0"/>
                </a:solidFill>
                <a:ea typeface="Calibri"/>
                <a:cs typeface="Simplified Arabic"/>
              </a:rPr>
              <a:t>المجال الرابع: تطوير </a:t>
            </a:r>
            <a:r>
              <a:rPr lang="ar-SA" sz="4000" b="1" dirty="0" smtClean="0">
                <a:solidFill>
                  <a:srgbClr val="0070C0"/>
                </a:solidFill>
                <a:ea typeface="Calibri"/>
                <a:cs typeface="Simplified Arabic"/>
              </a:rPr>
              <a:t>المناهج</a:t>
            </a:r>
            <a:r>
              <a:rPr lang="ar-OM" sz="4000" b="1" dirty="0" smtClean="0">
                <a:solidFill>
                  <a:srgbClr val="0070C0"/>
                </a:solidFill>
                <a:ea typeface="Calibri"/>
                <a:cs typeface="Simplified Arabic"/>
              </a:rPr>
              <a:t> والتعلم الالكتروني</a:t>
            </a:r>
            <a:endParaRPr lang="en-US" sz="4000" dirty="0">
              <a:solidFill>
                <a:srgbClr val="0070C0"/>
              </a:solidFill>
            </a:endParaRPr>
          </a:p>
        </p:txBody>
      </p:sp>
      <p:sp>
        <p:nvSpPr>
          <p:cNvPr id="3" name="Content Placeholder 2"/>
          <p:cNvSpPr>
            <a:spLocks noGrp="1"/>
          </p:cNvSpPr>
          <p:nvPr>
            <p:ph idx="1"/>
          </p:nvPr>
        </p:nvSpPr>
        <p:spPr>
          <a:xfrm>
            <a:off x="457200" y="1412776"/>
            <a:ext cx="8229600" cy="4713387"/>
          </a:xfrm>
        </p:spPr>
        <p:txBody>
          <a:bodyPr>
            <a:normAutofit fontScale="77500" lnSpcReduction="20000"/>
          </a:bodyPr>
          <a:lstStyle/>
          <a:p>
            <a:pPr lvl="0" algn="just" rtl="1">
              <a:lnSpc>
                <a:spcPct val="115000"/>
              </a:lnSpc>
              <a:spcAft>
                <a:spcPts val="1000"/>
              </a:spcAft>
              <a:buFont typeface="Symbol"/>
              <a:buChar char=""/>
              <a:tabLst>
                <a:tab pos="685800" algn="l"/>
              </a:tabLst>
            </a:pPr>
            <a:r>
              <a:rPr lang="ar-SA" sz="3400" b="1" dirty="0">
                <a:solidFill>
                  <a:srgbClr val="000000"/>
                </a:solidFill>
                <a:ea typeface="Calibri"/>
                <a:cs typeface="Simplified Arabic"/>
              </a:rPr>
              <a:t>يجري العمل حاليا لإعداد معايير وطنية </a:t>
            </a:r>
            <a:r>
              <a:rPr lang="ar-SA" sz="3400" b="1" dirty="0" smtClean="0">
                <a:solidFill>
                  <a:srgbClr val="000000"/>
                </a:solidFill>
                <a:ea typeface="Calibri"/>
                <a:cs typeface="Simplified Arabic"/>
              </a:rPr>
              <a:t>ل</a:t>
            </a:r>
            <a:r>
              <a:rPr lang="ar-OM" sz="3400" b="1" dirty="0" smtClean="0">
                <a:solidFill>
                  <a:srgbClr val="000000"/>
                </a:solidFill>
                <a:ea typeface="Calibri"/>
                <a:cs typeface="Simplified Arabic"/>
              </a:rPr>
              <a:t>لتعليم</a:t>
            </a:r>
            <a:r>
              <a:rPr lang="ar-SA" sz="3400" b="1" dirty="0" smtClean="0">
                <a:solidFill>
                  <a:srgbClr val="000000"/>
                </a:solidFill>
                <a:ea typeface="Calibri"/>
                <a:cs typeface="Simplified Arabic"/>
              </a:rPr>
              <a:t> </a:t>
            </a:r>
            <a:r>
              <a:rPr lang="ar-SA" sz="3400" b="1" dirty="0">
                <a:solidFill>
                  <a:srgbClr val="000000"/>
                </a:solidFill>
                <a:ea typeface="Calibri"/>
                <a:cs typeface="Simplified Arabic"/>
              </a:rPr>
              <a:t>بالتعاون مع مؤسسة دولية </a:t>
            </a:r>
            <a:r>
              <a:rPr lang="ar-SA" sz="3400" b="1" dirty="0" smtClean="0">
                <a:solidFill>
                  <a:srgbClr val="000000"/>
                </a:solidFill>
                <a:ea typeface="Calibri"/>
                <a:cs typeface="Simplified Arabic"/>
              </a:rPr>
              <a:t>متخصصة</a:t>
            </a:r>
            <a:r>
              <a:rPr lang="ar-OM" sz="3400" b="1" dirty="0" smtClean="0">
                <a:solidFill>
                  <a:srgbClr val="000000"/>
                </a:solidFill>
                <a:ea typeface="Calibri"/>
                <a:cs typeface="Simplified Arabic"/>
              </a:rPr>
              <a:t> وتشمل المناهج والتقويم وإعداد وتدريب المعلم.</a:t>
            </a:r>
            <a:r>
              <a:rPr lang="ar-SA" sz="3400" b="1" dirty="0" smtClean="0">
                <a:solidFill>
                  <a:srgbClr val="000000"/>
                </a:solidFill>
                <a:ea typeface="Calibri"/>
                <a:cs typeface="Simplified Arabic"/>
              </a:rPr>
              <a:t> </a:t>
            </a:r>
            <a:endParaRPr lang="en-US" sz="3400" b="1" dirty="0">
              <a:ea typeface="Calibri"/>
              <a:cs typeface="Arial"/>
            </a:endParaRPr>
          </a:p>
          <a:p>
            <a:pPr lvl="0" algn="just" rtl="1">
              <a:lnSpc>
                <a:spcPct val="115000"/>
              </a:lnSpc>
              <a:buFont typeface="Symbol"/>
              <a:buChar char=""/>
              <a:tabLst>
                <a:tab pos="685800" algn="l"/>
              </a:tabLst>
            </a:pPr>
            <a:r>
              <a:rPr lang="ar-OM" sz="3400" b="1" dirty="0" smtClean="0">
                <a:solidFill>
                  <a:srgbClr val="000000"/>
                </a:solidFill>
                <a:ea typeface="Calibri"/>
                <a:cs typeface="Simplified Arabic"/>
              </a:rPr>
              <a:t>يتم </a:t>
            </a:r>
            <a:r>
              <a:rPr lang="ar-OM" sz="3400" b="1" dirty="0">
                <a:solidFill>
                  <a:srgbClr val="000000"/>
                </a:solidFill>
                <a:ea typeface="Calibri"/>
                <a:cs typeface="Simplified Arabic"/>
              </a:rPr>
              <a:t>العمل حاليا لتطوير الخطة </a:t>
            </a:r>
            <a:r>
              <a:rPr lang="ar-OM" sz="3400" b="1" dirty="0" smtClean="0">
                <a:solidFill>
                  <a:srgbClr val="000000"/>
                </a:solidFill>
                <a:ea typeface="Calibri"/>
                <a:cs typeface="Simplified Arabic"/>
              </a:rPr>
              <a:t>الدراسية </a:t>
            </a:r>
            <a:r>
              <a:rPr lang="ar-OM" sz="3400" b="1" dirty="0">
                <a:solidFill>
                  <a:srgbClr val="000000"/>
                </a:solidFill>
                <a:ea typeface="Calibri"/>
                <a:cs typeface="Simplified Arabic"/>
              </a:rPr>
              <a:t>لمرحلة التعليم ما بعد </a:t>
            </a:r>
            <a:r>
              <a:rPr lang="ar-OM" sz="3400" b="1" dirty="0" smtClean="0">
                <a:solidFill>
                  <a:srgbClr val="000000"/>
                </a:solidFill>
                <a:ea typeface="Calibri"/>
                <a:cs typeface="Simplified Arabic"/>
              </a:rPr>
              <a:t>الاساسي.</a:t>
            </a:r>
          </a:p>
          <a:p>
            <a:pPr lvl="0" algn="just" rtl="1">
              <a:lnSpc>
                <a:spcPct val="115000"/>
              </a:lnSpc>
              <a:buFont typeface="Symbol"/>
              <a:buChar char=""/>
              <a:tabLst>
                <a:tab pos="685800" algn="l"/>
              </a:tabLst>
            </a:pPr>
            <a:r>
              <a:rPr lang="ar-OM" sz="3400" b="1" dirty="0" smtClean="0">
                <a:solidFill>
                  <a:srgbClr val="000000"/>
                </a:solidFill>
                <a:ea typeface="Calibri"/>
                <a:cs typeface="Simplified Arabic"/>
              </a:rPr>
              <a:t>تضمين </a:t>
            </a:r>
            <a:r>
              <a:rPr lang="ar-OM" sz="3400" b="1" dirty="0">
                <a:solidFill>
                  <a:srgbClr val="000000"/>
                </a:solidFill>
                <a:ea typeface="Calibri"/>
                <a:cs typeface="Simplified Arabic"/>
              </a:rPr>
              <a:t>المناهج الدراسية بعض القيم والمهارات التي يتطلبها سوق العمل مثل مهارات التواصل، وقيم العمل وغيرها مما يطلق عليها المهارات المرنة( </a:t>
            </a:r>
            <a:r>
              <a:rPr lang="en-GB" sz="3400" b="1" dirty="0">
                <a:solidFill>
                  <a:srgbClr val="000000"/>
                </a:solidFill>
                <a:latin typeface="Simplified Arabic"/>
                <a:ea typeface="Calibri"/>
                <a:cs typeface="Arial"/>
              </a:rPr>
              <a:t>soft skills</a:t>
            </a:r>
            <a:r>
              <a:rPr lang="ar-OM" sz="3400" b="1" dirty="0">
                <a:solidFill>
                  <a:srgbClr val="000000"/>
                </a:solidFill>
                <a:ea typeface="Calibri"/>
                <a:cs typeface="Simplified Arabic"/>
              </a:rPr>
              <a:t>)، علما بأن المديرية العامة لتطوير المناهج قد قامت بإعداد قائمة بالمهارات والقيم التي يحتاجها الطلبة وذلك بالتشاور مع الجهات </a:t>
            </a:r>
            <a:r>
              <a:rPr lang="ar-OM" sz="3400" b="1" dirty="0" smtClean="0">
                <a:solidFill>
                  <a:srgbClr val="000000"/>
                </a:solidFill>
                <a:ea typeface="Calibri"/>
                <a:cs typeface="Simplified Arabic"/>
              </a:rPr>
              <a:t>المعنية في السلطنة.</a:t>
            </a:r>
            <a:endParaRPr lang="en-US" sz="3400" b="1" dirty="0">
              <a:ea typeface="Calibri"/>
              <a:cs typeface="Arial"/>
            </a:endParaRPr>
          </a:p>
          <a:p>
            <a:pPr lvl="0" algn="just" rtl="1">
              <a:lnSpc>
                <a:spcPct val="115000"/>
              </a:lnSpc>
              <a:buFont typeface="Symbol"/>
              <a:buChar char=""/>
              <a:tabLst>
                <a:tab pos="685800" algn="l"/>
              </a:tabLst>
            </a:pPr>
            <a:r>
              <a:rPr lang="ar-OM" sz="3400" b="1" dirty="0">
                <a:solidFill>
                  <a:srgbClr val="000000"/>
                </a:solidFill>
                <a:ea typeface="Calibri"/>
                <a:cs typeface="Simplified Arabic"/>
              </a:rPr>
              <a:t>الاستمرار في بناء قدرات أعضاء المناهج والمختصين لإكسابهم المعارف والمهارات المطلوبة لبناء وتطوير المناهج.</a:t>
            </a:r>
            <a:endParaRPr lang="en-US" sz="3400" b="1" dirty="0">
              <a:ea typeface="Calibri"/>
              <a:cs typeface="Arial"/>
            </a:endParaRPr>
          </a:p>
          <a:p>
            <a:pPr algn="r" rtl="1"/>
            <a:endParaRPr lang="en-US" dirty="0"/>
          </a:p>
        </p:txBody>
      </p:sp>
    </p:spTree>
    <p:extLst>
      <p:ext uri="{BB962C8B-B14F-4D97-AF65-F5344CB8AC3E}">
        <p14:creationId xmlns:p14="http://schemas.microsoft.com/office/powerpoint/2010/main" val="3444269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lnSpc>
                <a:spcPct val="115000"/>
              </a:lnSpc>
              <a:spcAft>
                <a:spcPts val="1000"/>
              </a:spcAft>
            </a:pPr>
            <a:r>
              <a:rPr lang="ar-SA" sz="4000" b="1" dirty="0">
                <a:solidFill>
                  <a:srgbClr val="0070C0"/>
                </a:solidFill>
                <a:ea typeface="Calibri"/>
                <a:cs typeface="Simplified Arabic"/>
              </a:rPr>
              <a:t>المجال الخامس: تحسين مستوى تعلم </a:t>
            </a:r>
            <a:r>
              <a:rPr lang="ar-SA" sz="4000" b="1" dirty="0" smtClean="0">
                <a:solidFill>
                  <a:srgbClr val="0070C0"/>
                </a:solidFill>
                <a:ea typeface="Calibri"/>
                <a:cs typeface="Simplified Arabic"/>
              </a:rPr>
              <a:t>الطلبة</a:t>
            </a:r>
            <a:endParaRPr lang="en-US" sz="4000"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lvl="1" algn="just" rtl="1">
              <a:lnSpc>
                <a:spcPct val="115000"/>
              </a:lnSpc>
              <a:buSzPts val="1100"/>
              <a:buFont typeface="Wingdings" panose="05000000000000000000" pitchFamily="2" charset="2"/>
              <a:buChar char="§"/>
            </a:pPr>
            <a:r>
              <a:rPr lang="ar-SA" b="1" dirty="0" smtClean="0">
                <a:solidFill>
                  <a:srgbClr val="000000"/>
                </a:solidFill>
                <a:ea typeface="Calibri"/>
                <a:cs typeface="Simplified Arabic"/>
              </a:rPr>
              <a:t>تدريب </a:t>
            </a:r>
            <a:r>
              <a:rPr lang="ar-SA" b="1" dirty="0">
                <a:solidFill>
                  <a:srgbClr val="000000"/>
                </a:solidFill>
                <a:ea typeface="Calibri"/>
                <a:cs typeface="Simplified Arabic"/>
              </a:rPr>
              <a:t>مديري المدارس والمشرفين التربويين حول كيفية دعم وتعزيز التحصيل الدراسي للطلبة.</a:t>
            </a:r>
            <a:endParaRPr lang="en-US" sz="2400" b="1" dirty="0">
              <a:ea typeface="Calibri"/>
              <a:cs typeface="Arial"/>
            </a:endParaRPr>
          </a:p>
          <a:p>
            <a:pPr lvl="1" algn="just" rtl="1">
              <a:lnSpc>
                <a:spcPct val="115000"/>
              </a:lnSpc>
              <a:buSzPts val="1100"/>
              <a:buFont typeface="Wingdings" panose="05000000000000000000" pitchFamily="2" charset="2"/>
              <a:buChar char="§"/>
            </a:pPr>
            <a:r>
              <a:rPr lang="ar-SA" b="1" dirty="0">
                <a:solidFill>
                  <a:srgbClr val="000000"/>
                </a:solidFill>
                <a:ea typeface="Calibri"/>
                <a:cs typeface="Simplified Arabic"/>
              </a:rPr>
              <a:t>تقليل الفجوة بين المستوى التحصلي للذكور </a:t>
            </a:r>
            <a:r>
              <a:rPr lang="ar-SA" b="1" dirty="0" smtClean="0">
                <a:solidFill>
                  <a:srgbClr val="000000"/>
                </a:solidFill>
                <a:ea typeface="Calibri"/>
                <a:cs typeface="Simplified Arabic"/>
              </a:rPr>
              <a:t>والاناث</a:t>
            </a:r>
            <a:r>
              <a:rPr lang="ar-OM" b="1" dirty="0" smtClean="0">
                <a:solidFill>
                  <a:srgbClr val="000000"/>
                </a:solidFill>
                <a:ea typeface="Calibri"/>
                <a:cs typeface="Simplified Arabic"/>
              </a:rPr>
              <a:t>.</a:t>
            </a:r>
          </a:p>
          <a:p>
            <a:pPr lvl="1" algn="just" rtl="1">
              <a:lnSpc>
                <a:spcPct val="115000"/>
              </a:lnSpc>
              <a:buSzPts val="1100"/>
              <a:buFont typeface="Wingdings" panose="05000000000000000000" pitchFamily="2" charset="2"/>
              <a:buChar char="§"/>
            </a:pPr>
            <a:r>
              <a:rPr lang="ar-SA" b="1" dirty="0" smtClean="0">
                <a:solidFill>
                  <a:srgbClr val="000000"/>
                </a:solidFill>
                <a:ea typeface="Calibri"/>
                <a:cs typeface="Simplified Arabic"/>
              </a:rPr>
              <a:t>التوسع </a:t>
            </a:r>
            <a:r>
              <a:rPr lang="ar-SA" b="1" dirty="0">
                <a:solidFill>
                  <a:srgbClr val="000000"/>
                </a:solidFill>
                <a:ea typeface="Calibri"/>
                <a:cs typeface="Simplified Arabic"/>
              </a:rPr>
              <a:t>في التعليم بمرحلة الطفولة المبكرة (ما قبل المدرسة) حيث أشارت نتائج الدراسات أن التحاق الطلبة بمرحلة التعليم ما قبل المدرسي يساعدهم على التعلم في المراحل اللاحقة كما يقلل من نسبة الانقطاع </a:t>
            </a:r>
            <a:r>
              <a:rPr lang="ar-SA" b="1" dirty="0" smtClean="0">
                <a:solidFill>
                  <a:srgbClr val="000000"/>
                </a:solidFill>
                <a:ea typeface="Calibri"/>
                <a:cs typeface="Simplified Arabic"/>
              </a:rPr>
              <a:t>الدراسي.</a:t>
            </a:r>
            <a:endParaRPr lang="ar-OM" b="1" dirty="0" smtClean="0">
              <a:ea typeface="Calibri"/>
              <a:cs typeface="Arial"/>
            </a:endParaRPr>
          </a:p>
          <a:p>
            <a:pPr lvl="1" algn="just" rtl="1">
              <a:lnSpc>
                <a:spcPct val="115000"/>
              </a:lnSpc>
              <a:buSzPts val="1100"/>
              <a:buFont typeface="Wingdings" panose="05000000000000000000" pitchFamily="2" charset="2"/>
              <a:buChar char="§"/>
            </a:pPr>
            <a:r>
              <a:rPr lang="ar-SA" b="1" dirty="0" smtClean="0">
                <a:solidFill>
                  <a:srgbClr val="FF0000"/>
                </a:solidFill>
                <a:ea typeface="Calibri"/>
                <a:cs typeface="Simplified Arabic"/>
              </a:rPr>
              <a:t>زيادة </a:t>
            </a:r>
            <a:r>
              <a:rPr lang="ar-SA" b="1" dirty="0">
                <a:solidFill>
                  <a:srgbClr val="FF0000"/>
                </a:solidFill>
                <a:ea typeface="Calibri"/>
                <a:cs typeface="Simplified Arabic"/>
              </a:rPr>
              <a:t>زمن التعلم </a:t>
            </a:r>
            <a:r>
              <a:rPr lang="ar-SA" b="1" dirty="0">
                <a:solidFill>
                  <a:srgbClr val="000000"/>
                </a:solidFill>
                <a:ea typeface="Calibri"/>
                <a:cs typeface="Simplified Arabic"/>
              </a:rPr>
              <a:t>حيث أكدت جميع الدراسات الاستشارية والتقويمية على أهمية زيادة زمن التعلم بحيث لايقل عن المتوسط العالمي وهو 180 يوم حيث أن أيام الدراسة الفعلية حاليا لا يتعدى 155 يوم فقط. </a:t>
            </a:r>
            <a:endParaRPr lang="en-US" b="1" dirty="0"/>
          </a:p>
        </p:txBody>
      </p:sp>
    </p:spTree>
    <p:extLst>
      <p:ext uri="{BB962C8B-B14F-4D97-AF65-F5344CB8AC3E}">
        <p14:creationId xmlns:p14="http://schemas.microsoft.com/office/powerpoint/2010/main" val="240423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4000" b="1" dirty="0">
                <a:solidFill>
                  <a:srgbClr val="000000"/>
                </a:solidFill>
                <a:ea typeface="Calibri"/>
                <a:cs typeface="Simplified Arabic"/>
              </a:rPr>
              <a:t>إجمالي متوسط عدد أيام حضور الطلاب</a:t>
            </a:r>
            <a:endParaRPr lang="en-US" sz="4000" b="1" dirty="0"/>
          </a:p>
        </p:txBody>
      </p:sp>
      <p:pic>
        <p:nvPicPr>
          <p:cNvPr id="4" name="Content Placeholder 3"/>
          <p:cNvPicPr>
            <a:picLocks noGrp="1"/>
          </p:cNvPicPr>
          <p:nvPr>
            <p:ph idx="1"/>
          </p:nvPr>
        </p:nvPicPr>
        <p:blipFill>
          <a:blip r:embed="rId2"/>
          <a:stretch>
            <a:fillRect/>
          </a:stretch>
        </p:blipFill>
        <p:spPr>
          <a:xfrm>
            <a:off x="1475656" y="1484784"/>
            <a:ext cx="5976664" cy="4752527"/>
          </a:xfrm>
          <a:prstGeom prst="rect">
            <a:avLst/>
          </a:prstGeom>
        </p:spPr>
      </p:pic>
    </p:spTree>
    <p:extLst>
      <p:ext uri="{BB962C8B-B14F-4D97-AF65-F5344CB8AC3E}">
        <p14:creationId xmlns:p14="http://schemas.microsoft.com/office/powerpoint/2010/main" val="2202874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lnSpc>
                <a:spcPct val="115000"/>
              </a:lnSpc>
              <a:spcAft>
                <a:spcPts val="1000"/>
              </a:spcAft>
            </a:pPr>
            <a:r>
              <a:rPr lang="ar-SA" sz="4000" b="1" dirty="0">
                <a:solidFill>
                  <a:srgbClr val="0070C0"/>
                </a:solidFill>
                <a:ea typeface="Calibri"/>
                <a:cs typeface="Simplified Arabic"/>
              </a:rPr>
              <a:t>المجال السادس: التقويم التربوي </a:t>
            </a:r>
            <a:r>
              <a:rPr lang="ar-SA" sz="4000" b="1" dirty="0" smtClean="0">
                <a:solidFill>
                  <a:srgbClr val="0070C0"/>
                </a:solidFill>
                <a:ea typeface="Calibri"/>
                <a:cs typeface="Simplified Arabic"/>
              </a:rPr>
              <a:t>والامتحانات</a:t>
            </a:r>
            <a:endParaRPr lang="en-US" sz="4000"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lvl="0" algn="just" rtl="1">
              <a:lnSpc>
                <a:spcPct val="115000"/>
              </a:lnSpc>
              <a:buSzPts val="1200"/>
              <a:buFont typeface="Symbol"/>
              <a:buChar char=""/>
              <a:tabLst>
                <a:tab pos="159385" algn="l"/>
              </a:tabLst>
            </a:pPr>
            <a:r>
              <a:rPr lang="ar-SA" b="1" dirty="0">
                <a:solidFill>
                  <a:srgbClr val="000000"/>
                </a:solidFill>
                <a:ea typeface="Calibri"/>
                <a:cs typeface="Simplified Arabic"/>
              </a:rPr>
              <a:t>إنشاء المركز الوطني للتقويم التربوي والامتحانات بهدف تجويد نظام التقويم التربوي والامتحانات المدرسي وفق الأسس والمعايير </a:t>
            </a:r>
            <a:r>
              <a:rPr lang="ar-SA" b="1" dirty="0" smtClean="0">
                <a:solidFill>
                  <a:srgbClr val="000000"/>
                </a:solidFill>
                <a:ea typeface="Calibri"/>
                <a:cs typeface="Simplified Arabic"/>
              </a:rPr>
              <a:t>الدولية</a:t>
            </a:r>
            <a:r>
              <a:rPr lang="ar-OM" b="1" dirty="0" smtClean="0">
                <a:solidFill>
                  <a:srgbClr val="000000"/>
                </a:solidFill>
                <a:ea typeface="Calibri"/>
                <a:cs typeface="Simplified Arabic"/>
              </a:rPr>
              <a:t>.</a:t>
            </a:r>
          </a:p>
          <a:p>
            <a:pPr lvl="0" algn="just" rtl="1">
              <a:lnSpc>
                <a:spcPct val="115000"/>
              </a:lnSpc>
              <a:buSzPts val="1200"/>
              <a:buFont typeface="Symbol"/>
              <a:buChar char=""/>
              <a:tabLst>
                <a:tab pos="159385" algn="l"/>
              </a:tabLst>
            </a:pPr>
            <a:r>
              <a:rPr lang="ar-SA" b="1" dirty="0" smtClean="0">
                <a:solidFill>
                  <a:srgbClr val="000000"/>
                </a:solidFill>
                <a:ea typeface="Calibri"/>
                <a:cs typeface="Simplified Arabic"/>
              </a:rPr>
              <a:t>العمل </a:t>
            </a:r>
            <a:r>
              <a:rPr lang="ar-SA" b="1" dirty="0">
                <a:solidFill>
                  <a:srgbClr val="000000"/>
                </a:solidFill>
                <a:ea typeface="Calibri"/>
                <a:cs typeface="Simplified Arabic"/>
              </a:rPr>
              <a:t>على تجويد الورقة الامتحانية وتضمينها المستويات المعرفية المختلفة بما فيها القدر المناسب من أسئلة مهارات التفكير العليا.</a:t>
            </a:r>
            <a:endParaRPr lang="en-US" sz="2800" b="1" dirty="0">
              <a:ea typeface="Calibri"/>
              <a:cs typeface="Arial"/>
            </a:endParaRPr>
          </a:p>
          <a:p>
            <a:pPr lvl="0" algn="just" rtl="1">
              <a:lnSpc>
                <a:spcPct val="115000"/>
              </a:lnSpc>
              <a:buSzPts val="1200"/>
              <a:buFont typeface="Symbol"/>
              <a:buChar char=""/>
              <a:tabLst>
                <a:tab pos="159385" algn="l"/>
              </a:tabLst>
            </a:pPr>
            <a:r>
              <a:rPr lang="ar-SA" b="1" dirty="0">
                <a:solidFill>
                  <a:srgbClr val="000000"/>
                </a:solidFill>
                <a:ea typeface="Calibri"/>
                <a:cs typeface="Simplified Arabic"/>
              </a:rPr>
              <a:t>متابعة تطبيق التقويم بنوعيه التكويني والختامي، ومعالجة الصعوبات التي تواجه تطبيقه في المدارس، وتدريب المعلمين.</a:t>
            </a:r>
            <a:endParaRPr lang="en-US" sz="2800" b="1" dirty="0">
              <a:ea typeface="Calibri"/>
              <a:cs typeface="Arial"/>
            </a:endParaRPr>
          </a:p>
          <a:p>
            <a:pPr lvl="0" algn="just" rtl="1">
              <a:lnSpc>
                <a:spcPct val="115000"/>
              </a:lnSpc>
              <a:buSzPts val="1200"/>
              <a:buFont typeface="Symbol"/>
              <a:buChar char=""/>
              <a:tabLst>
                <a:tab pos="159385" algn="l"/>
              </a:tabLst>
            </a:pPr>
            <a:r>
              <a:rPr lang="ar-SA" b="1" dirty="0">
                <a:solidFill>
                  <a:srgbClr val="000000"/>
                </a:solidFill>
                <a:ea typeface="Calibri"/>
                <a:cs typeface="Simplified Arabic"/>
              </a:rPr>
              <a:t>الاستمرار في التحليل الإحصائي لنتائج الامتحانات باستخدام برامج </a:t>
            </a:r>
            <a:r>
              <a:rPr lang="ar-OM" b="1" smtClean="0">
                <a:solidFill>
                  <a:srgbClr val="000000"/>
                </a:solidFill>
                <a:ea typeface="Calibri"/>
                <a:cs typeface="Simplified Arabic"/>
              </a:rPr>
              <a:t>التحليل </a:t>
            </a:r>
            <a:r>
              <a:rPr lang="ar-SA" b="1" smtClean="0">
                <a:solidFill>
                  <a:srgbClr val="000000"/>
                </a:solidFill>
                <a:ea typeface="Calibri"/>
                <a:cs typeface="Simplified Arabic"/>
              </a:rPr>
              <a:t>الحديثة</a:t>
            </a:r>
            <a:r>
              <a:rPr lang="ar-SA" b="1" dirty="0">
                <a:solidFill>
                  <a:srgbClr val="000000"/>
                </a:solidFill>
                <a:ea typeface="Calibri"/>
                <a:cs typeface="Simplified Arabic"/>
              </a:rPr>
              <a:t>، وإعداد التقارير الإحصائية </a:t>
            </a:r>
            <a:r>
              <a:rPr lang="ar-SA" b="1" dirty="0" smtClean="0">
                <a:solidFill>
                  <a:srgbClr val="000000"/>
                </a:solidFill>
                <a:ea typeface="Calibri"/>
                <a:cs typeface="Simplified Arabic"/>
              </a:rPr>
              <a:t>والفنية</a:t>
            </a:r>
            <a:r>
              <a:rPr lang="ar-OM" b="1" dirty="0" smtClean="0">
                <a:solidFill>
                  <a:srgbClr val="000000"/>
                </a:solidFill>
                <a:ea typeface="Calibri"/>
                <a:cs typeface="Simplified Arabic"/>
              </a:rPr>
              <a:t>.</a:t>
            </a:r>
          </a:p>
          <a:p>
            <a:pPr lvl="0" algn="just" rtl="1">
              <a:lnSpc>
                <a:spcPct val="115000"/>
              </a:lnSpc>
              <a:buSzPts val="1200"/>
              <a:buFont typeface="Symbol"/>
              <a:buChar char=""/>
              <a:tabLst>
                <a:tab pos="159385" algn="l"/>
              </a:tabLst>
            </a:pPr>
            <a:r>
              <a:rPr lang="ar-SA" b="1" dirty="0" smtClean="0">
                <a:solidFill>
                  <a:srgbClr val="000000"/>
                </a:solidFill>
                <a:ea typeface="Calibri"/>
                <a:cs typeface="Simplified Arabic"/>
              </a:rPr>
              <a:t>الاستمرار </a:t>
            </a:r>
            <a:r>
              <a:rPr lang="ar-SA" b="1" dirty="0">
                <a:solidFill>
                  <a:srgbClr val="000000"/>
                </a:solidFill>
                <a:ea typeface="Calibri"/>
                <a:cs typeface="Simplified Arabic"/>
              </a:rPr>
              <a:t>في مشاركة السلطنة في الدراسات الدولية مثل تيمز وبيرلز.</a:t>
            </a:r>
            <a:endParaRPr lang="en-US" sz="2800" b="1" dirty="0">
              <a:ea typeface="Calibri"/>
              <a:cs typeface="Arial"/>
            </a:endParaRPr>
          </a:p>
          <a:p>
            <a:pPr marL="0" indent="0" algn="r" rtl="1">
              <a:buNone/>
            </a:pPr>
            <a:endParaRPr lang="en-US" dirty="0"/>
          </a:p>
        </p:txBody>
      </p:sp>
    </p:spTree>
    <p:extLst>
      <p:ext uri="{BB962C8B-B14F-4D97-AF65-F5344CB8AC3E}">
        <p14:creationId xmlns:p14="http://schemas.microsoft.com/office/powerpoint/2010/main" val="2860003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lnSpc>
                <a:spcPct val="115000"/>
              </a:lnSpc>
              <a:spcAft>
                <a:spcPts val="0"/>
              </a:spcAft>
            </a:pPr>
            <a:r>
              <a:rPr lang="ar-SA" sz="4000" b="1" dirty="0">
                <a:solidFill>
                  <a:srgbClr val="0070C0"/>
                </a:solidFill>
                <a:ea typeface="Calibri"/>
                <a:cs typeface="Simplified Arabic"/>
              </a:rPr>
              <a:t>المجال السابع: إدارة البيانات </a:t>
            </a:r>
            <a:r>
              <a:rPr lang="ar-SA" sz="4000" b="1" dirty="0" smtClean="0">
                <a:solidFill>
                  <a:srgbClr val="0070C0"/>
                </a:solidFill>
                <a:ea typeface="Calibri"/>
                <a:cs typeface="Simplified Arabic"/>
              </a:rPr>
              <a:t>والمعلومات</a:t>
            </a:r>
            <a:endParaRPr lang="en-US" sz="4000"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lvl="0" algn="just" rtl="1">
              <a:lnSpc>
                <a:spcPct val="115000"/>
              </a:lnSpc>
              <a:buFont typeface="Symbol"/>
              <a:buChar char=""/>
              <a:tabLst>
                <a:tab pos="685800" algn="l"/>
              </a:tabLst>
            </a:pPr>
            <a:r>
              <a:rPr lang="ar-OM" b="1" dirty="0">
                <a:solidFill>
                  <a:srgbClr val="000000"/>
                </a:solidFill>
                <a:ea typeface="Calibri"/>
                <a:cs typeface="Simplified Arabic"/>
              </a:rPr>
              <a:t>الاستمرار في تجميع البيانات إلكترونيا من الحقل التربوي ورفع مستوى دقتها ومصداقيتها.</a:t>
            </a:r>
            <a:endParaRPr lang="en-US" sz="2800" b="1" dirty="0">
              <a:ea typeface="Calibri"/>
              <a:cs typeface="Arial"/>
            </a:endParaRPr>
          </a:p>
          <a:p>
            <a:pPr lvl="0" algn="just" rtl="1">
              <a:lnSpc>
                <a:spcPct val="115000"/>
              </a:lnSpc>
              <a:buFont typeface="Symbol"/>
              <a:buChar char=""/>
              <a:tabLst>
                <a:tab pos="685800" algn="l"/>
              </a:tabLst>
            </a:pPr>
            <a:r>
              <a:rPr lang="ar-OM" b="1" dirty="0">
                <a:solidFill>
                  <a:srgbClr val="000000"/>
                </a:solidFill>
                <a:ea typeface="Calibri"/>
                <a:cs typeface="Simplified Arabic"/>
              </a:rPr>
              <a:t>تدريب المختصين على كيفية تحليل البيانات وتبويبها.</a:t>
            </a:r>
            <a:endParaRPr lang="en-US" sz="2800" b="1" dirty="0">
              <a:ea typeface="Calibri"/>
              <a:cs typeface="Arial"/>
            </a:endParaRPr>
          </a:p>
          <a:p>
            <a:pPr lvl="0" algn="just" rtl="1">
              <a:lnSpc>
                <a:spcPct val="115000"/>
              </a:lnSpc>
              <a:buFont typeface="Symbol"/>
              <a:buChar char=""/>
              <a:tabLst>
                <a:tab pos="685800" algn="l"/>
              </a:tabLst>
            </a:pPr>
            <a:r>
              <a:rPr lang="ar-SA" b="1" dirty="0">
                <a:solidFill>
                  <a:srgbClr val="000000"/>
                </a:solidFill>
                <a:ea typeface="Calibri"/>
                <a:cs typeface="Simplified Arabic"/>
              </a:rPr>
              <a:t>تدريب المختصين على إعداد التقارير الدورية في ضوء نتائج تحليل البيانات.</a:t>
            </a:r>
            <a:endParaRPr lang="en-US" sz="2800" b="1" dirty="0">
              <a:ea typeface="Calibri"/>
              <a:cs typeface="Arial"/>
            </a:endParaRPr>
          </a:p>
          <a:p>
            <a:pPr lvl="0" algn="just" rtl="1">
              <a:lnSpc>
                <a:spcPct val="115000"/>
              </a:lnSpc>
              <a:buFont typeface="Symbol"/>
              <a:buChar char=""/>
              <a:tabLst>
                <a:tab pos="685800" algn="l"/>
              </a:tabLst>
            </a:pPr>
            <a:r>
              <a:rPr lang="ar-SA" b="1" dirty="0">
                <a:solidFill>
                  <a:srgbClr val="000000"/>
                </a:solidFill>
                <a:ea typeface="Calibri"/>
                <a:cs typeface="Simplified Arabic"/>
              </a:rPr>
              <a:t>إعداد مؤشرات أداء </a:t>
            </a:r>
            <a:r>
              <a:rPr lang="ar-SA" b="1" dirty="0" smtClean="0">
                <a:solidFill>
                  <a:srgbClr val="000000"/>
                </a:solidFill>
                <a:ea typeface="Calibri"/>
                <a:cs typeface="Simplified Arabic"/>
              </a:rPr>
              <a:t>رئيسية</a:t>
            </a:r>
            <a:r>
              <a:rPr lang="ar-OM" b="1" dirty="0" smtClean="0">
                <a:solidFill>
                  <a:srgbClr val="000000"/>
                </a:solidFill>
                <a:ea typeface="Calibri"/>
                <a:cs typeface="Simplified Arabic"/>
              </a:rPr>
              <a:t> </a:t>
            </a:r>
            <a:r>
              <a:rPr lang="ar-SA" b="1" dirty="0" smtClean="0">
                <a:solidFill>
                  <a:srgbClr val="000000"/>
                </a:solidFill>
                <a:ea typeface="Calibri"/>
                <a:cs typeface="Simplified Arabic"/>
              </a:rPr>
              <a:t>للنظام </a:t>
            </a:r>
            <a:r>
              <a:rPr lang="ar-SA" b="1" dirty="0">
                <a:solidFill>
                  <a:srgbClr val="000000"/>
                </a:solidFill>
                <a:ea typeface="Calibri"/>
                <a:cs typeface="Simplified Arabic"/>
              </a:rPr>
              <a:t>التعليمي. </a:t>
            </a:r>
            <a:endParaRPr lang="en-US" sz="2800" b="1" dirty="0">
              <a:ea typeface="Calibri"/>
              <a:cs typeface="Arial"/>
            </a:endParaRPr>
          </a:p>
          <a:p>
            <a:pPr lvl="0" algn="just" rtl="1">
              <a:lnSpc>
                <a:spcPct val="115000"/>
              </a:lnSpc>
              <a:buFont typeface="Symbol"/>
              <a:buChar char=""/>
              <a:tabLst>
                <a:tab pos="685800" algn="l"/>
              </a:tabLst>
            </a:pPr>
            <a:r>
              <a:rPr lang="ar-OM" b="1" dirty="0">
                <a:solidFill>
                  <a:srgbClr val="000000"/>
                </a:solidFill>
                <a:ea typeface="Calibri"/>
                <a:cs typeface="Simplified Arabic"/>
              </a:rPr>
              <a:t>الاستعانة بالبيانات والمعلومات في إعدد الخطط المستقبلية ورسم السياسات التعليمية واتخاذ القرارات.</a:t>
            </a:r>
            <a:endParaRPr lang="en-US" sz="2800" b="1" dirty="0">
              <a:ea typeface="Calibri"/>
              <a:cs typeface="Arial"/>
            </a:endParaRPr>
          </a:p>
          <a:p>
            <a:pPr lvl="0" algn="just" rtl="1">
              <a:lnSpc>
                <a:spcPct val="115000"/>
              </a:lnSpc>
              <a:buFont typeface="Symbol"/>
              <a:buChar char=""/>
              <a:tabLst>
                <a:tab pos="685800" algn="l"/>
              </a:tabLst>
            </a:pPr>
            <a:r>
              <a:rPr lang="ar-OM" b="1" dirty="0" smtClean="0">
                <a:solidFill>
                  <a:srgbClr val="000000"/>
                </a:solidFill>
                <a:ea typeface="Calibri"/>
                <a:cs typeface="Simplified Arabic"/>
              </a:rPr>
              <a:t>توفير البيانات </a:t>
            </a:r>
            <a:r>
              <a:rPr lang="ar-OM" b="1" dirty="0">
                <a:solidFill>
                  <a:srgbClr val="000000"/>
                </a:solidFill>
                <a:ea typeface="Calibri"/>
                <a:cs typeface="Simplified Arabic"/>
              </a:rPr>
              <a:t>والمعلومات </a:t>
            </a:r>
            <a:r>
              <a:rPr lang="ar-OM" b="1" dirty="0" smtClean="0">
                <a:solidFill>
                  <a:srgbClr val="000000"/>
                </a:solidFill>
                <a:ea typeface="Calibri"/>
                <a:cs typeface="Simplified Arabic"/>
              </a:rPr>
              <a:t>إلكترونيا </a:t>
            </a:r>
            <a:r>
              <a:rPr lang="ar-OM" b="1" dirty="0">
                <a:solidFill>
                  <a:srgbClr val="000000"/>
                </a:solidFill>
                <a:ea typeface="Calibri"/>
                <a:cs typeface="Simplified Arabic"/>
              </a:rPr>
              <a:t>للمختصين ومتخذي القرار في الوزارة من خلال منصة </a:t>
            </a:r>
            <a:r>
              <a:rPr lang="ar-OM" b="1" dirty="0" smtClean="0">
                <a:solidFill>
                  <a:srgbClr val="000000"/>
                </a:solidFill>
                <a:ea typeface="Calibri"/>
                <a:cs typeface="Simplified Arabic"/>
              </a:rPr>
              <a:t>إلكترونية.</a:t>
            </a:r>
            <a:endParaRPr lang="en-US" sz="2800" b="1" dirty="0">
              <a:ea typeface="Calibri"/>
              <a:cs typeface="Arial"/>
            </a:endParaRPr>
          </a:p>
          <a:p>
            <a:pPr algn="r" rtl="1"/>
            <a:endParaRPr lang="en-US" dirty="0"/>
          </a:p>
        </p:txBody>
      </p:sp>
    </p:spTree>
    <p:extLst>
      <p:ext uri="{BB962C8B-B14F-4D97-AF65-F5344CB8AC3E}">
        <p14:creationId xmlns:p14="http://schemas.microsoft.com/office/powerpoint/2010/main" val="834334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Autofit/>
          </a:bodyPr>
          <a:lstStyle/>
          <a:p>
            <a:pPr rtl="1">
              <a:lnSpc>
                <a:spcPct val="115000"/>
              </a:lnSpc>
              <a:spcAft>
                <a:spcPts val="1000"/>
              </a:spcAft>
            </a:pPr>
            <a:r>
              <a:rPr lang="ar-SA" sz="3600" b="1" dirty="0">
                <a:solidFill>
                  <a:srgbClr val="0070C0"/>
                </a:solidFill>
                <a:ea typeface="Calibri"/>
                <a:cs typeface="Simplified Arabic"/>
              </a:rPr>
              <a:t>المجال الثامن: تعزيز الشراكة </a:t>
            </a:r>
            <a:r>
              <a:rPr lang="ar-SA" sz="3600" b="1" dirty="0" smtClean="0">
                <a:solidFill>
                  <a:srgbClr val="0070C0"/>
                </a:solidFill>
                <a:ea typeface="Calibri"/>
                <a:cs typeface="Simplified Arabic"/>
              </a:rPr>
              <a:t>والتواصل </a:t>
            </a:r>
            <a:r>
              <a:rPr lang="ar-OM" sz="3600" b="1" dirty="0" smtClean="0">
                <a:solidFill>
                  <a:srgbClr val="0070C0"/>
                </a:solidFill>
                <a:ea typeface="Calibri"/>
                <a:cs typeface="Simplified Arabic"/>
              </a:rPr>
              <a:t/>
            </a:r>
            <a:br>
              <a:rPr lang="ar-OM" sz="3600" b="1" dirty="0" smtClean="0">
                <a:solidFill>
                  <a:srgbClr val="0070C0"/>
                </a:solidFill>
                <a:ea typeface="Calibri"/>
                <a:cs typeface="Simplified Arabic"/>
              </a:rPr>
            </a:br>
            <a:r>
              <a:rPr lang="ar-OM" sz="3600" b="1" dirty="0" smtClean="0">
                <a:solidFill>
                  <a:srgbClr val="0070C0"/>
                </a:solidFill>
                <a:ea typeface="Calibri"/>
                <a:cs typeface="Simplified Arabic"/>
              </a:rPr>
              <a:t>             </a:t>
            </a:r>
            <a:r>
              <a:rPr lang="ar-SA" sz="3600" b="1" dirty="0" smtClean="0">
                <a:solidFill>
                  <a:srgbClr val="0070C0"/>
                </a:solidFill>
                <a:ea typeface="Calibri"/>
                <a:cs typeface="Simplified Arabic"/>
              </a:rPr>
              <a:t>مع </a:t>
            </a:r>
            <a:r>
              <a:rPr lang="ar-SA" sz="3600" b="1" dirty="0">
                <a:solidFill>
                  <a:srgbClr val="0070C0"/>
                </a:solidFill>
                <a:ea typeface="Calibri"/>
                <a:cs typeface="Simplified Arabic"/>
              </a:rPr>
              <a:t>الجهات المعنية </a:t>
            </a:r>
            <a:r>
              <a:rPr lang="ar-SA" sz="3600" b="1" dirty="0" smtClean="0">
                <a:solidFill>
                  <a:srgbClr val="0070C0"/>
                </a:solidFill>
                <a:ea typeface="Calibri"/>
                <a:cs typeface="Simplified Arabic"/>
              </a:rPr>
              <a:t>بالتعليم</a:t>
            </a:r>
            <a:endParaRPr lang="en-US" sz="3600" dirty="0">
              <a:solidFill>
                <a:srgbClr val="0070C0"/>
              </a:solidFill>
            </a:endParaRPr>
          </a:p>
        </p:txBody>
      </p:sp>
      <p:sp>
        <p:nvSpPr>
          <p:cNvPr id="3" name="Content Placeholder 2"/>
          <p:cNvSpPr>
            <a:spLocks noGrp="1"/>
          </p:cNvSpPr>
          <p:nvPr>
            <p:ph idx="1"/>
          </p:nvPr>
        </p:nvSpPr>
        <p:spPr>
          <a:xfrm>
            <a:off x="467544" y="1844824"/>
            <a:ext cx="8229600" cy="4525963"/>
          </a:xfrm>
        </p:spPr>
        <p:txBody>
          <a:bodyPr>
            <a:normAutofit fontScale="62500" lnSpcReduction="20000"/>
          </a:bodyPr>
          <a:lstStyle/>
          <a:p>
            <a:pPr lvl="0" algn="just" rtl="1">
              <a:lnSpc>
                <a:spcPct val="115000"/>
              </a:lnSpc>
              <a:spcAft>
                <a:spcPts val="1000"/>
              </a:spcAft>
              <a:buSzPts val="1100"/>
              <a:buFont typeface="Symbol"/>
              <a:buChar char=""/>
              <a:tabLst>
                <a:tab pos="160020" algn="l"/>
              </a:tabLst>
            </a:pPr>
            <a:r>
              <a:rPr lang="ar-SA" sz="3600" b="1" dirty="0">
                <a:solidFill>
                  <a:srgbClr val="000000"/>
                </a:solidFill>
                <a:ea typeface="Calibri"/>
                <a:cs typeface="Simplified Arabic"/>
              </a:rPr>
              <a:t>تفعيل دور مجالس الآباء والأمهات في المدارس، وتطوير الآليات والإجرات المتبعة حاليا.</a:t>
            </a:r>
            <a:endParaRPr lang="en-US" sz="3600" b="1" dirty="0">
              <a:ea typeface="Calibri"/>
              <a:cs typeface="Arial"/>
            </a:endParaRPr>
          </a:p>
          <a:p>
            <a:pPr lvl="0" algn="just" rtl="1">
              <a:lnSpc>
                <a:spcPct val="115000"/>
              </a:lnSpc>
              <a:spcAft>
                <a:spcPts val="1000"/>
              </a:spcAft>
              <a:buSzPts val="1100"/>
              <a:buFont typeface="Symbol"/>
              <a:buChar char=""/>
              <a:tabLst>
                <a:tab pos="160020" algn="l"/>
              </a:tabLst>
            </a:pPr>
            <a:r>
              <a:rPr lang="ar-SA" sz="3600" b="1" dirty="0">
                <a:solidFill>
                  <a:srgbClr val="000000"/>
                </a:solidFill>
                <a:ea typeface="Calibri"/>
                <a:cs typeface="Simplified Arabic"/>
              </a:rPr>
              <a:t>تنمية الوعي لدى أولياء الامور والمجتمع بضرورة المساهمة في متابعة تعلم </a:t>
            </a:r>
            <a:r>
              <a:rPr lang="ar-SA" sz="3600" b="1" dirty="0" smtClean="0">
                <a:solidFill>
                  <a:srgbClr val="000000"/>
                </a:solidFill>
                <a:ea typeface="Calibri"/>
                <a:cs typeface="Simplified Arabic"/>
              </a:rPr>
              <a:t>أبنائهم</a:t>
            </a:r>
            <a:r>
              <a:rPr lang="ar-OM" sz="3600" b="1" dirty="0" smtClean="0">
                <a:solidFill>
                  <a:srgbClr val="000000"/>
                </a:solidFill>
                <a:ea typeface="Calibri"/>
                <a:cs typeface="Simplified Arabic"/>
              </a:rPr>
              <a:t>.</a:t>
            </a:r>
            <a:r>
              <a:rPr lang="ar-SA" sz="3600" b="1" dirty="0" smtClean="0">
                <a:solidFill>
                  <a:srgbClr val="000000"/>
                </a:solidFill>
                <a:ea typeface="Calibri"/>
                <a:cs typeface="Simplified Arabic"/>
              </a:rPr>
              <a:t> </a:t>
            </a:r>
            <a:endParaRPr lang="ar-OM" sz="3600" b="1" dirty="0" smtClean="0">
              <a:solidFill>
                <a:srgbClr val="000000"/>
              </a:solidFill>
              <a:ea typeface="Calibri"/>
              <a:cs typeface="Simplified Arabic"/>
            </a:endParaRPr>
          </a:p>
          <a:p>
            <a:pPr lvl="0" algn="just" rtl="1">
              <a:lnSpc>
                <a:spcPct val="115000"/>
              </a:lnSpc>
              <a:spcAft>
                <a:spcPts val="1000"/>
              </a:spcAft>
              <a:buSzPts val="1100"/>
              <a:buFont typeface="Symbol"/>
              <a:buChar char=""/>
              <a:tabLst>
                <a:tab pos="160020" algn="l"/>
              </a:tabLst>
            </a:pPr>
            <a:r>
              <a:rPr lang="ar-SA" sz="3600" b="1" dirty="0" smtClean="0">
                <a:solidFill>
                  <a:srgbClr val="000000"/>
                </a:solidFill>
                <a:ea typeface="Calibri"/>
                <a:cs typeface="Simplified Arabic"/>
              </a:rPr>
              <a:t>تعزيز </a:t>
            </a:r>
            <a:r>
              <a:rPr lang="ar-SA" sz="3600" b="1" dirty="0">
                <a:solidFill>
                  <a:srgbClr val="000000"/>
                </a:solidFill>
                <a:ea typeface="Calibri"/>
                <a:cs typeface="Simplified Arabic"/>
              </a:rPr>
              <a:t>التواصل والتعاون مع القطاع الخاص وأصحاب الاعمال لزيادة مستوى المواءمة بين مخرجات التعليم ومتطلبات سوق </a:t>
            </a:r>
            <a:r>
              <a:rPr lang="ar-SA" sz="3600" b="1" dirty="0" smtClean="0">
                <a:solidFill>
                  <a:srgbClr val="000000"/>
                </a:solidFill>
                <a:ea typeface="Calibri"/>
                <a:cs typeface="Simplified Arabic"/>
              </a:rPr>
              <a:t>العمل</a:t>
            </a:r>
            <a:r>
              <a:rPr lang="ar-OM" sz="3600" b="1" dirty="0">
                <a:solidFill>
                  <a:srgbClr val="000000"/>
                </a:solidFill>
                <a:ea typeface="Calibri"/>
                <a:cs typeface="Simplified Arabic"/>
              </a:rPr>
              <a:t>.</a:t>
            </a:r>
            <a:endParaRPr lang="en-US" sz="3600" b="1" dirty="0">
              <a:ea typeface="Calibri"/>
              <a:cs typeface="Arial"/>
            </a:endParaRPr>
          </a:p>
          <a:p>
            <a:pPr lvl="0" algn="just" rtl="1">
              <a:lnSpc>
                <a:spcPct val="115000"/>
              </a:lnSpc>
              <a:spcAft>
                <a:spcPts val="1000"/>
              </a:spcAft>
              <a:buSzPts val="1100"/>
              <a:buFont typeface="Symbol"/>
              <a:buChar char=""/>
              <a:tabLst>
                <a:tab pos="160020" algn="l"/>
              </a:tabLst>
            </a:pPr>
            <a:r>
              <a:rPr lang="ar-SA" sz="3600" b="1" dirty="0">
                <a:solidFill>
                  <a:srgbClr val="000000"/>
                </a:solidFill>
                <a:ea typeface="Calibri"/>
                <a:cs typeface="Simplified Arabic"/>
              </a:rPr>
              <a:t>تفعيل التواصل والتعاون مع مؤسسات التعليم العالي لتحسين مستوى المؤائمة بين مخرجات التعليم ومتطلبات تلك المؤسسات لتقليل أعداد الطلبة الملتحقين بالسنة </a:t>
            </a:r>
            <a:r>
              <a:rPr lang="ar-SA" sz="3600" b="1" dirty="0" smtClean="0">
                <a:solidFill>
                  <a:srgbClr val="000000"/>
                </a:solidFill>
                <a:ea typeface="Calibri"/>
                <a:cs typeface="Simplified Arabic"/>
              </a:rPr>
              <a:t>التأسيسية</a:t>
            </a:r>
            <a:r>
              <a:rPr lang="ar-OM" sz="3600" b="1" dirty="0">
                <a:solidFill>
                  <a:srgbClr val="000000"/>
                </a:solidFill>
                <a:ea typeface="Calibri"/>
                <a:cs typeface="Simplified Arabic"/>
              </a:rPr>
              <a:t>.</a:t>
            </a:r>
            <a:endParaRPr lang="en-US" sz="3600" b="1" dirty="0">
              <a:ea typeface="Calibri"/>
              <a:cs typeface="Arial"/>
            </a:endParaRPr>
          </a:p>
          <a:p>
            <a:pPr lvl="0" algn="just" rtl="1">
              <a:lnSpc>
                <a:spcPct val="115000"/>
              </a:lnSpc>
              <a:spcAft>
                <a:spcPts val="1000"/>
              </a:spcAft>
              <a:buSzPts val="1100"/>
              <a:buFont typeface="Symbol"/>
              <a:buChar char=""/>
              <a:tabLst>
                <a:tab pos="160020" algn="l"/>
              </a:tabLst>
            </a:pPr>
            <a:r>
              <a:rPr lang="ar-SA" sz="3600" b="1" dirty="0">
                <a:solidFill>
                  <a:srgbClr val="000000"/>
                </a:solidFill>
                <a:ea typeface="Calibri"/>
                <a:cs typeface="Simplified Arabic"/>
              </a:rPr>
              <a:t>استمرارية التواصل مع المنظمات الإقليمية والدولية مثل اليونسكو وغيرها.</a:t>
            </a:r>
            <a:endParaRPr lang="en-US" sz="3600" b="1" dirty="0">
              <a:ea typeface="Calibri"/>
              <a:cs typeface="Arial"/>
            </a:endParaRPr>
          </a:p>
          <a:p>
            <a:pPr marL="0" indent="0" algn="r" rtl="1">
              <a:buNone/>
            </a:pPr>
            <a:endParaRPr lang="en-US" dirty="0"/>
          </a:p>
        </p:txBody>
      </p:sp>
    </p:spTree>
    <p:extLst>
      <p:ext uri="{BB962C8B-B14F-4D97-AF65-F5344CB8AC3E}">
        <p14:creationId xmlns:p14="http://schemas.microsoft.com/office/powerpoint/2010/main" val="2357287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OM" sz="4000" b="1" dirty="0" smtClean="0">
                <a:solidFill>
                  <a:srgbClr val="0070C0"/>
                </a:solidFill>
              </a:rPr>
              <a:t>تطبيق خارطة الطريق المستقبلية</a:t>
            </a:r>
            <a:endParaRPr lang="en-US" sz="4000"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indent="457200" algn="just" rtl="1">
              <a:lnSpc>
                <a:spcPct val="115000"/>
              </a:lnSpc>
              <a:spcAft>
                <a:spcPts val="1000"/>
              </a:spcAft>
            </a:pPr>
            <a:r>
              <a:rPr lang="ar-OM" b="1" dirty="0">
                <a:solidFill>
                  <a:srgbClr val="FF0000"/>
                </a:solidFill>
                <a:ea typeface="Calibri"/>
                <a:cs typeface="Simplified Arabic"/>
              </a:rPr>
              <a:t>يتطلب استمرارية الدعم من قبل مجلس الوزارء ومجلس التعليم لجهود الوزارة، وإعطاء التعليم المدرسي أولوية في ضوء طموح استراتيجية التعليم 2040 ، وذلك لمواجهة التحديات التالية:</a:t>
            </a:r>
            <a:endParaRPr lang="en-US" sz="2800" b="1" dirty="0">
              <a:solidFill>
                <a:srgbClr val="FF0000"/>
              </a:solidFill>
              <a:ea typeface="Calibri"/>
              <a:cs typeface="Arial"/>
            </a:endParaRPr>
          </a:p>
          <a:p>
            <a:pPr lvl="0" algn="just" rtl="1">
              <a:lnSpc>
                <a:spcPct val="115000"/>
              </a:lnSpc>
              <a:spcAft>
                <a:spcPts val="1000"/>
              </a:spcAft>
              <a:buFont typeface="Times New Roman"/>
              <a:buChar char="-"/>
              <a:tabLst>
                <a:tab pos="685800" algn="l"/>
              </a:tabLst>
            </a:pPr>
            <a:r>
              <a:rPr lang="ar-OM" b="1" dirty="0">
                <a:solidFill>
                  <a:srgbClr val="000000"/>
                </a:solidFill>
                <a:ea typeface="Times New Roman"/>
                <a:cs typeface="Simplified Arabic"/>
              </a:rPr>
              <a:t>الزيادة السكانية المتوقعة في السنوات القادمة وبالتالي زيادة عدد الطلبة الملتحقين بالمدارس وما يتطلبه من زيادة المباني المدرسية، وتوفير الكوادر البشرية من المعلمين وغيرهم.</a:t>
            </a:r>
            <a:endParaRPr lang="en-US" sz="2800" b="1" dirty="0">
              <a:ea typeface="Times New Roman"/>
              <a:cs typeface="Arial"/>
            </a:endParaRPr>
          </a:p>
          <a:p>
            <a:pPr lvl="0" algn="just" rtl="1">
              <a:lnSpc>
                <a:spcPct val="115000"/>
              </a:lnSpc>
              <a:spcAft>
                <a:spcPts val="1000"/>
              </a:spcAft>
              <a:buFont typeface="Times New Roman"/>
              <a:buChar char="-"/>
              <a:tabLst>
                <a:tab pos="685800" algn="l"/>
              </a:tabLst>
            </a:pPr>
            <a:r>
              <a:rPr lang="ar-OM" b="1" dirty="0">
                <a:solidFill>
                  <a:srgbClr val="000000"/>
                </a:solidFill>
                <a:ea typeface="Times New Roman"/>
                <a:cs typeface="Simplified Arabic"/>
              </a:rPr>
              <a:t>استمرارية الدعم </a:t>
            </a:r>
            <a:r>
              <a:rPr lang="ar-OM" b="1">
                <a:solidFill>
                  <a:srgbClr val="000000"/>
                </a:solidFill>
                <a:ea typeface="Times New Roman"/>
                <a:cs typeface="Simplified Arabic"/>
              </a:rPr>
              <a:t>المالي </a:t>
            </a:r>
            <a:r>
              <a:rPr lang="ar-OM" b="1" smtClean="0">
                <a:solidFill>
                  <a:srgbClr val="000000"/>
                </a:solidFill>
                <a:ea typeface="Times New Roman"/>
                <a:cs typeface="Simplified Arabic"/>
              </a:rPr>
              <a:t>من </a:t>
            </a:r>
            <a:r>
              <a:rPr lang="ar-OM" b="1" dirty="0">
                <a:solidFill>
                  <a:srgbClr val="000000"/>
                </a:solidFill>
                <a:ea typeface="Times New Roman"/>
                <a:cs typeface="Simplified Arabic"/>
              </a:rPr>
              <a:t>الجهات المختصة.</a:t>
            </a:r>
            <a:endParaRPr lang="en-US" sz="2800" b="1" dirty="0">
              <a:ea typeface="Times New Roman"/>
              <a:cs typeface="Arial"/>
            </a:endParaRPr>
          </a:p>
          <a:p>
            <a:pPr lvl="0" algn="just" rtl="1">
              <a:lnSpc>
                <a:spcPct val="115000"/>
              </a:lnSpc>
              <a:spcAft>
                <a:spcPts val="1000"/>
              </a:spcAft>
              <a:buFont typeface="Times New Roman"/>
              <a:buChar char="-"/>
              <a:tabLst>
                <a:tab pos="685800" algn="l"/>
              </a:tabLst>
            </a:pPr>
            <a:r>
              <a:rPr lang="ar-OM" b="1" dirty="0">
                <a:solidFill>
                  <a:srgbClr val="000000"/>
                </a:solidFill>
                <a:ea typeface="Times New Roman"/>
                <a:cs typeface="Simplified Arabic"/>
              </a:rPr>
              <a:t>تجويد الكفاءة المهنية للمعلمين.</a:t>
            </a:r>
            <a:endParaRPr lang="en-US" sz="2800" b="1" dirty="0">
              <a:ea typeface="Times New Roman"/>
              <a:cs typeface="Arial"/>
            </a:endParaRPr>
          </a:p>
          <a:p>
            <a:pPr algn="r" rtl="1"/>
            <a:endParaRPr lang="en-US" b="1" dirty="0"/>
          </a:p>
        </p:txBody>
      </p:sp>
    </p:spTree>
    <p:extLst>
      <p:ext uri="{BB962C8B-B14F-4D97-AF65-F5344CB8AC3E}">
        <p14:creationId xmlns:p14="http://schemas.microsoft.com/office/powerpoint/2010/main" val="2065523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82554"/>
          </a:xfrm>
        </p:spPr>
        <p:txBody>
          <a:bodyPr>
            <a:normAutofit/>
          </a:bodyPr>
          <a:lstStyle/>
          <a:p>
            <a:r>
              <a:rPr lang="ar-OM" sz="6000" b="1" dirty="0" smtClean="0">
                <a:solidFill>
                  <a:srgbClr val="0070C0"/>
                </a:solidFill>
                <a:latin typeface="Sakkal Majalla" panose="02000000000000000000" pitchFamily="2" charset="-78"/>
                <a:cs typeface="Sakkal Majalla" panose="02000000000000000000" pitchFamily="2" charset="-78"/>
              </a:rPr>
              <a:t>المناقشة</a:t>
            </a:r>
            <a:endParaRPr lang="en-US" sz="6000" b="1" dirty="0">
              <a:solidFill>
                <a:srgbClr val="0070C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17068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ar-OM" sz="4000" b="1" dirty="0" smtClean="0">
                <a:solidFill>
                  <a:srgbClr val="0070C0"/>
                </a:solidFill>
              </a:rPr>
              <a:t>منطلقات تجويد التعليم المدرسي</a:t>
            </a:r>
            <a:endParaRPr lang="en-US" sz="4000" b="1" dirty="0">
              <a:solidFill>
                <a:srgbClr val="0070C0"/>
              </a:solidFill>
            </a:endParaRPr>
          </a:p>
        </p:txBody>
      </p:sp>
      <p:sp>
        <p:nvSpPr>
          <p:cNvPr id="3" name="Content Placeholder 2"/>
          <p:cNvSpPr>
            <a:spLocks noGrp="1"/>
          </p:cNvSpPr>
          <p:nvPr>
            <p:ph idx="1"/>
          </p:nvPr>
        </p:nvSpPr>
        <p:spPr>
          <a:xfrm>
            <a:off x="467544" y="1412776"/>
            <a:ext cx="8229600" cy="4525963"/>
          </a:xfrm>
        </p:spPr>
        <p:txBody>
          <a:bodyPr>
            <a:normAutofit lnSpcReduction="10000"/>
          </a:bodyPr>
          <a:lstStyle/>
          <a:p>
            <a:pPr indent="457200" algn="just" rtl="1">
              <a:lnSpc>
                <a:spcPct val="115000"/>
              </a:lnSpc>
              <a:spcAft>
                <a:spcPts val="1000"/>
              </a:spcAft>
            </a:pPr>
            <a:r>
              <a:rPr lang="ar-OM" b="1" dirty="0" smtClean="0">
                <a:ea typeface="Calibri"/>
                <a:cs typeface="Simplified Arabic"/>
              </a:rPr>
              <a:t>إجراء </a:t>
            </a:r>
            <a:r>
              <a:rPr lang="ar-OM" b="1" dirty="0">
                <a:ea typeface="Calibri"/>
                <a:cs typeface="Simplified Arabic"/>
              </a:rPr>
              <a:t>دراسات تقويمية للنظام التعليمي بالتعاون مع </a:t>
            </a:r>
            <a:r>
              <a:rPr lang="ar-OM" b="1" dirty="0" smtClean="0">
                <a:ea typeface="Calibri"/>
                <a:cs typeface="Simplified Arabic"/>
              </a:rPr>
              <a:t>مؤسسات تربوية عالمية.</a:t>
            </a:r>
          </a:p>
          <a:p>
            <a:pPr indent="457200" algn="just" rtl="1">
              <a:lnSpc>
                <a:spcPct val="115000"/>
              </a:lnSpc>
              <a:spcAft>
                <a:spcPts val="1000"/>
              </a:spcAft>
            </a:pPr>
            <a:r>
              <a:rPr lang="ar-OM" b="1" dirty="0" smtClean="0">
                <a:ea typeface="Calibri"/>
                <a:cs typeface="Simplified Arabic"/>
              </a:rPr>
              <a:t>التقارير </a:t>
            </a:r>
            <a:r>
              <a:rPr lang="ar-OM" b="1" dirty="0">
                <a:ea typeface="Calibri"/>
                <a:cs typeface="Simplified Arabic"/>
              </a:rPr>
              <a:t>الدولية التي تصدر من المنظمات الدولية مثل </a:t>
            </a:r>
            <a:r>
              <a:rPr lang="ar-OM" b="1" dirty="0" smtClean="0">
                <a:ea typeface="Calibri"/>
                <a:cs typeface="Simplified Arabic"/>
              </a:rPr>
              <a:t>اليونسكو وغيرها.</a:t>
            </a:r>
          </a:p>
          <a:p>
            <a:pPr indent="457200" algn="just" rtl="1">
              <a:lnSpc>
                <a:spcPct val="115000"/>
              </a:lnSpc>
              <a:spcAft>
                <a:spcPts val="1000"/>
              </a:spcAft>
            </a:pPr>
            <a:r>
              <a:rPr lang="ar-OM" b="1" dirty="0">
                <a:ea typeface="Calibri"/>
                <a:cs typeface="Simplified Arabic"/>
              </a:rPr>
              <a:t>الاطلاع على تجارب العديد من الدول المتقدمة في مجال </a:t>
            </a:r>
            <a:r>
              <a:rPr lang="ar-OM" b="1" dirty="0" smtClean="0">
                <a:ea typeface="Calibri"/>
                <a:cs typeface="Simplified Arabic"/>
              </a:rPr>
              <a:t>التعليم.</a:t>
            </a:r>
          </a:p>
          <a:p>
            <a:pPr indent="457200" algn="just" rtl="1">
              <a:lnSpc>
                <a:spcPct val="115000"/>
              </a:lnSpc>
              <a:spcAft>
                <a:spcPts val="1000"/>
              </a:spcAft>
            </a:pPr>
            <a:r>
              <a:rPr lang="ar-OM" b="1" dirty="0">
                <a:ea typeface="Calibri"/>
                <a:cs typeface="Simplified Arabic"/>
              </a:rPr>
              <a:t>تقارير الحقل </a:t>
            </a:r>
            <a:r>
              <a:rPr lang="ar-OM" b="1" dirty="0" smtClean="0">
                <a:ea typeface="Calibri"/>
                <a:cs typeface="Simplified Arabic"/>
              </a:rPr>
              <a:t>التربوي في السلطنة.</a:t>
            </a:r>
            <a:endParaRPr lang="en-US" b="1" dirty="0"/>
          </a:p>
        </p:txBody>
      </p:sp>
    </p:spTree>
    <p:extLst>
      <p:ext uri="{BB962C8B-B14F-4D97-AF65-F5344CB8AC3E}">
        <p14:creationId xmlns:p14="http://schemas.microsoft.com/office/powerpoint/2010/main" val="3260671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a:solidFill>
                  <a:srgbClr val="0070C0"/>
                </a:solidFill>
                <a:ea typeface="Calibri"/>
                <a:cs typeface="Simplified Arabic"/>
              </a:rPr>
              <a:t>التحديات التي تواجه النظام التعليمي</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pPr lvl="0" algn="just" rtl="1">
              <a:buFont typeface="Arial"/>
              <a:buChar char="•"/>
              <a:tabLst>
                <a:tab pos="457200" algn="l"/>
              </a:tabLst>
            </a:pPr>
            <a:r>
              <a:rPr lang="ar-OM" b="1" dirty="0">
                <a:cs typeface="Simplified Arabic"/>
              </a:rPr>
              <a:t>مخرجات المدارس لا تلبي التوقعات المرجوة لمؤسسات التعليم العالي وجهات التوظيف (سوق العمل</a:t>
            </a:r>
            <a:r>
              <a:rPr lang="ar-OM" b="1" dirty="0" smtClean="0">
                <a:cs typeface="Simplified Arabic"/>
              </a:rPr>
              <a:t>). من وجهة نظر مؤسسات التعليم العالي وسوق العمل. </a:t>
            </a:r>
          </a:p>
          <a:p>
            <a:pPr lvl="0" algn="just" rtl="1">
              <a:buFont typeface="Arial"/>
              <a:buChar char="•"/>
              <a:tabLst>
                <a:tab pos="457200" algn="l"/>
              </a:tabLst>
            </a:pPr>
            <a:r>
              <a:rPr lang="ar-OM" b="1" dirty="0" smtClean="0">
                <a:cs typeface="Simplified Arabic"/>
              </a:rPr>
              <a:t>عدم </a:t>
            </a:r>
            <a:r>
              <a:rPr lang="ar-OM" b="1" dirty="0">
                <a:cs typeface="Simplified Arabic"/>
              </a:rPr>
              <a:t>امتلاك بعض المعلمين للمهارات المهنية.</a:t>
            </a:r>
            <a:endParaRPr lang="en-US" b="1" dirty="0">
              <a:cs typeface="Times New Roman"/>
            </a:endParaRPr>
          </a:p>
          <a:p>
            <a:pPr algn="just" rtl="1"/>
            <a:r>
              <a:rPr lang="ar-OM" b="1" dirty="0">
                <a:cs typeface="Simplified Arabic"/>
              </a:rPr>
              <a:t>لا يوجد تعليم حكومي شامل في مرحلة تعليم الطفولة </a:t>
            </a:r>
            <a:r>
              <a:rPr lang="ar-OM" b="1" dirty="0" smtClean="0">
                <a:cs typeface="Simplified Arabic"/>
              </a:rPr>
              <a:t>المبكرة</a:t>
            </a:r>
            <a:r>
              <a:rPr lang="ar-OM" b="1" dirty="0" smtClean="0">
                <a:cs typeface="Simplified Arabic"/>
              </a:rPr>
              <a:t>. ما قبل التعليم المدرسي.</a:t>
            </a:r>
            <a:endParaRPr lang="ar-OM" b="1" dirty="0" smtClean="0">
              <a:cs typeface="Simplified Arabic"/>
            </a:endParaRPr>
          </a:p>
          <a:p>
            <a:pPr lvl="0" algn="just" rtl="1">
              <a:buFont typeface="Arial"/>
              <a:buChar char="•"/>
              <a:tabLst>
                <a:tab pos="457200" algn="l"/>
              </a:tabLst>
            </a:pPr>
            <a:r>
              <a:rPr lang="ar-OM" b="1" dirty="0">
                <a:cs typeface="Simplified Arabic"/>
              </a:rPr>
              <a:t>ضعف آليات تقويم الأداء و المحاسبية في النظام </a:t>
            </a:r>
            <a:r>
              <a:rPr lang="ar-OM" b="1" dirty="0" smtClean="0">
                <a:cs typeface="Simplified Arabic"/>
              </a:rPr>
              <a:t>التعليمي.</a:t>
            </a:r>
          </a:p>
          <a:p>
            <a:pPr lvl="0" algn="just" rtl="1">
              <a:buFont typeface="Arial"/>
              <a:buChar char="•"/>
              <a:tabLst>
                <a:tab pos="457200" algn="l"/>
              </a:tabLst>
            </a:pPr>
            <a:r>
              <a:rPr lang="ar-OM" b="1" dirty="0" smtClean="0">
                <a:cs typeface="Simplified Arabic"/>
              </a:rPr>
              <a:t>محدودية </a:t>
            </a:r>
            <a:r>
              <a:rPr lang="ar-OM" b="1" dirty="0">
                <a:cs typeface="Simplified Arabic"/>
              </a:rPr>
              <a:t>إعداد التقارير المالية التفصيلية التي توضح جوانب الانفاق على الخدمات التعليمية. </a:t>
            </a:r>
            <a:endParaRPr lang="en-US" b="1" dirty="0">
              <a:cs typeface="Times New Roman"/>
            </a:endParaRPr>
          </a:p>
          <a:p>
            <a:pPr algn="just" rtl="1"/>
            <a:endParaRPr lang="en-US" dirty="0"/>
          </a:p>
        </p:txBody>
      </p:sp>
    </p:spTree>
    <p:extLst>
      <p:ext uri="{BB962C8B-B14F-4D97-AF65-F5344CB8AC3E}">
        <p14:creationId xmlns:p14="http://schemas.microsoft.com/office/powerpoint/2010/main" val="20160295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OM" b="1" dirty="0" smtClean="0">
                <a:solidFill>
                  <a:srgbClr val="0070C0"/>
                </a:solidFill>
                <a:ea typeface="Calibri"/>
                <a:cs typeface="Simplified Arabic"/>
              </a:rPr>
              <a:t>تابع: التحديات </a:t>
            </a:r>
            <a:r>
              <a:rPr lang="ar-OM" b="1" dirty="0">
                <a:solidFill>
                  <a:srgbClr val="0070C0"/>
                </a:solidFill>
                <a:ea typeface="Calibri"/>
                <a:cs typeface="Simplified Arabic"/>
              </a:rPr>
              <a:t>التي تواجه النظام التعليمي</a:t>
            </a:r>
            <a:endParaRPr lang="en-US"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lvl="0" algn="just" rtl="1">
              <a:lnSpc>
                <a:spcPct val="115000"/>
              </a:lnSpc>
              <a:spcAft>
                <a:spcPts val="1000"/>
              </a:spcAft>
              <a:buFont typeface="Arial"/>
              <a:buChar char="•"/>
              <a:tabLst>
                <a:tab pos="457200" algn="l"/>
              </a:tabLst>
            </a:pPr>
            <a:r>
              <a:rPr lang="ar-OM" b="1" dirty="0">
                <a:latin typeface="Simplified Arabic" panose="02020603050405020304" pitchFamily="18" charset="-78"/>
                <a:ea typeface="Calibri"/>
                <a:cs typeface="Simplified Arabic" panose="02020603050405020304" pitchFamily="18" charset="-78"/>
              </a:rPr>
              <a:t>قِصر زمن التعلم (الأيام الفعلية للدراسة) مقارنة بالمعدل العالمي والذي يبلغ 180 يوم فأكثر، بينما في السلطنة لايتعدى حاليا 155 يوم.</a:t>
            </a:r>
            <a:endParaRPr lang="en-US" sz="2800" b="1" dirty="0">
              <a:latin typeface="Simplified Arabic" panose="02020603050405020304" pitchFamily="18" charset="-78"/>
              <a:ea typeface="Calibri"/>
              <a:cs typeface="Simplified Arabic" panose="02020603050405020304" pitchFamily="18" charset="-78"/>
            </a:endParaRPr>
          </a:p>
          <a:p>
            <a:pPr lvl="0" algn="just" rtl="1">
              <a:lnSpc>
                <a:spcPct val="115000"/>
              </a:lnSpc>
              <a:spcAft>
                <a:spcPts val="1000"/>
              </a:spcAft>
              <a:buFont typeface="Arial"/>
              <a:buChar char="•"/>
              <a:tabLst>
                <a:tab pos="457200" algn="l"/>
              </a:tabLst>
            </a:pPr>
            <a:r>
              <a:rPr lang="ar-OM" b="1" dirty="0" smtClean="0">
                <a:latin typeface="Simplified Arabic" panose="02020603050405020304" pitchFamily="18" charset="-78"/>
                <a:ea typeface="Calibri"/>
                <a:cs typeface="Simplified Arabic" panose="02020603050405020304" pitchFamily="18" charset="-78"/>
              </a:rPr>
              <a:t>ضعف المشاركة الفعّالة </a:t>
            </a:r>
            <a:r>
              <a:rPr lang="ar-OM" b="1" dirty="0">
                <a:latin typeface="Simplified Arabic" panose="02020603050405020304" pitchFamily="18" charset="-78"/>
                <a:ea typeface="Calibri"/>
                <a:cs typeface="Simplified Arabic" panose="02020603050405020304" pitchFamily="18" charset="-78"/>
              </a:rPr>
              <a:t>بين المدارس وأولياء الأمور والمجتمعات المحلية والجهات المعنية الأخرى.</a:t>
            </a:r>
            <a:endParaRPr lang="en-US" sz="2800" b="1" dirty="0">
              <a:latin typeface="Simplified Arabic" panose="02020603050405020304" pitchFamily="18" charset="-78"/>
              <a:ea typeface="Calibri"/>
              <a:cs typeface="Simplified Arabic" panose="02020603050405020304" pitchFamily="18" charset="-78"/>
            </a:endParaRPr>
          </a:p>
          <a:p>
            <a:pPr lvl="0" algn="just" rtl="1">
              <a:lnSpc>
                <a:spcPct val="115000"/>
              </a:lnSpc>
              <a:spcAft>
                <a:spcPts val="1000"/>
              </a:spcAft>
              <a:buFont typeface="Arial"/>
              <a:buChar char="•"/>
            </a:pPr>
            <a:r>
              <a:rPr lang="ar-OM" b="1" dirty="0">
                <a:latin typeface="Simplified Arabic" panose="02020603050405020304" pitchFamily="18" charset="-78"/>
                <a:ea typeface="Calibri"/>
                <a:cs typeface="Simplified Arabic" panose="02020603050405020304" pitchFamily="18" charset="-78"/>
              </a:rPr>
              <a:t>محدودية المؤشرات الرئيسية المستخدمة في النظام التعليمي رغم وجود بيانات ثرية ولكن لايزال استخدامها محدود.</a:t>
            </a:r>
            <a:endParaRPr lang="en-US" sz="2800" b="1" dirty="0">
              <a:latin typeface="Simplified Arabic" panose="02020603050405020304" pitchFamily="18" charset="-78"/>
              <a:ea typeface="Calibri"/>
              <a:cs typeface="Simplified Arabic" panose="02020603050405020304" pitchFamily="18" charset="-78"/>
            </a:endParaRPr>
          </a:p>
          <a:p>
            <a:pPr lvl="0" algn="just" rtl="1">
              <a:lnSpc>
                <a:spcPct val="115000"/>
              </a:lnSpc>
              <a:spcAft>
                <a:spcPts val="1000"/>
              </a:spcAft>
              <a:buFont typeface="Arial"/>
              <a:buChar char="•"/>
            </a:pPr>
            <a:r>
              <a:rPr lang="ar-OM" b="1" dirty="0">
                <a:latin typeface="Simplified Arabic" panose="02020603050405020304" pitchFamily="18" charset="-78"/>
                <a:ea typeface="Calibri"/>
                <a:cs typeface="Simplified Arabic" panose="02020603050405020304" pitchFamily="18" charset="-78"/>
              </a:rPr>
              <a:t>الفجوة في المستوى التحصيلي بين الذكور والاناث ولصالح </a:t>
            </a:r>
            <a:r>
              <a:rPr lang="ar-OM" b="1" dirty="0" smtClean="0">
                <a:latin typeface="Simplified Arabic" panose="02020603050405020304" pitchFamily="18" charset="-78"/>
                <a:ea typeface="Calibri"/>
                <a:cs typeface="Simplified Arabic" panose="02020603050405020304" pitchFamily="18" charset="-78"/>
              </a:rPr>
              <a:t>الإناث. </a:t>
            </a:r>
            <a:endParaRPr lang="en-US"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44132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lnSpc>
                <a:spcPct val="115000"/>
              </a:lnSpc>
              <a:spcAft>
                <a:spcPts val="1000"/>
              </a:spcAft>
            </a:pPr>
            <a:r>
              <a:rPr lang="ar-OM" sz="4000" b="1" dirty="0" smtClean="0">
                <a:solidFill>
                  <a:srgbClr val="0070C0"/>
                </a:solidFill>
                <a:ea typeface="Calibri"/>
                <a:cs typeface="Simplified Arabic"/>
              </a:rPr>
              <a:t>البرامج والمشاريع </a:t>
            </a:r>
            <a:r>
              <a:rPr lang="ar-OM" sz="4000" b="1" dirty="0" smtClean="0">
                <a:solidFill>
                  <a:srgbClr val="0070C0"/>
                </a:solidFill>
                <a:ea typeface="Calibri"/>
                <a:cs typeface="Simplified Arabic"/>
              </a:rPr>
              <a:t>التطويرية</a:t>
            </a:r>
            <a:endParaRPr lang="en-US" sz="4000" dirty="0">
              <a:solidFill>
                <a:srgbClr val="0070C0"/>
              </a:solidFill>
            </a:endParaRPr>
          </a:p>
        </p:txBody>
      </p:sp>
      <p:sp>
        <p:nvSpPr>
          <p:cNvPr id="3" name="Content Placeholder 2"/>
          <p:cNvSpPr>
            <a:spLocks noGrp="1"/>
          </p:cNvSpPr>
          <p:nvPr>
            <p:ph idx="1"/>
          </p:nvPr>
        </p:nvSpPr>
        <p:spPr/>
        <p:txBody>
          <a:bodyPr/>
          <a:lstStyle/>
          <a:p>
            <a:pPr marL="0" indent="0" algn="r" rtl="1">
              <a:buNone/>
            </a:pPr>
            <a:endParaRPr lang="en-US" dirty="0"/>
          </a:p>
        </p:txBody>
      </p:sp>
      <p:sp>
        <p:nvSpPr>
          <p:cNvPr id="4" name="Oval 3"/>
          <p:cNvSpPr/>
          <p:nvPr/>
        </p:nvSpPr>
        <p:spPr>
          <a:xfrm>
            <a:off x="3434882" y="1556792"/>
            <a:ext cx="2304256" cy="2304256"/>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ar-OM" sz="2400" b="1" dirty="0" smtClean="0">
                <a:solidFill>
                  <a:schemeClr val="tx1"/>
                </a:solidFill>
              </a:rPr>
              <a:t>فلسفة التعليم</a:t>
            </a:r>
            <a:endParaRPr lang="en-US" sz="2400" b="1" dirty="0">
              <a:solidFill>
                <a:schemeClr val="tx1"/>
              </a:solidFill>
            </a:endParaRPr>
          </a:p>
        </p:txBody>
      </p:sp>
      <p:sp>
        <p:nvSpPr>
          <p:cNvPr id="5" name="Oval 4"/>
          <p:cNvSpPr/>
          <p:nvPr/>
        </p:nvSpPr>
        <p:spPr>
          <a:xfrm>
            <a:off x="4587010" y="3244592"/>
            <a:ext cx="2361254" cy="1872208"/>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dirty="0" smtClean="0">
                <a:solidFill>
                  <a:schemeClr val="tx1"/>
                </a:solidFill>
              </a:rPr>
              <a:t> </a:t>
            </a:r>
            <a:r>
              <a:rPr lang="ar-OM" sz="2400" b="1" dirty="0" smtClean="0">
                <a:solidFill>
                  <a:schemeClr val="tx1"/>
                </a:solidFill>
              </a:rPr>
              <a:t>المركز التخصصي للمعلمين</a:t>
            </a:r>
            <a:endParaRPr lang="en-US" sz="2400" b="1" dirty="0">
              <a:solidFill>
                <a:schemeClr val="tx1"/>
              </a:solidFill>
            </a:endParaRPr>
          </a:p>
        </p:txBody>
      </p:sp>
      <p:sp>
        <p:nvSpPr>
          <p:cNvPr id="6" name="Oval 5"/>
          <p:cNvSpPr/>
          <p:nvPr/>
        </p:nvSpPr>
        <p:spPr>
          <a:xfrm>
            <a:off x="2123728" y="3244591"/>
            <a:ext cx="2555344" cy="183555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b="1" dirty="0">
                <a:solidFill>
                  <a:schemeClr val="tx1"/>
                </a:solidFill>
                <a:ea typeface="Calibri"/>
              </a:rPr>
              <a:t>مركز التقويم التربوي</a:t>
            </a:r>
            <a:endParaRPr lang="en-US" sz="2400" b="1" dirty="0">
              <a:solidFill>
                <a:schemeClr val="tx1"/>
              </a:solidFill>
            </a:endParaRPr>
          </a:p>
        </p:txBody>
      </p:sp>
      <p:sp>
        <p:nvSpPr>
          <p:cNvPr id="7" name="Oval 6"/>
          <p:cNvSpPr/>
          <p:nvPr/>
        </p:nvSpPr>
        <p:spPr>
          <a:xfrm>
            <a:off x="3295464" y="4437112"/>
            <a:ext cx="2411504" cy="194356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ar-OM" sz="2400" b="1" dirty="0">
                <a:solidFill>
                  <a:schemeClr val="tx1"/>
                </a:solidFill>
                <a:ea typeface="Times New Roman"/>
              </a:rPr>
              <a:t>تطوير المناهج الدراسية</a:t>
            </a:r>
            <a:endParaRPr lang="en-US" sz="2400" dirty="0">
              <a:solidFill>
                <a:schemeClr val="tx1"/>
              </a:solidFill>
              <a:effectLst/>
              <a:latin typeface="Times New Roman"/>
              <a:ea typeface="Times New Roman"/>
            </a:endParaRPr>
          </a:p>
        </p:txBody>
      </p:sp>
      <p:sp>
        <p:nvSpPr>
          <p:cNvPr id="8" name="Oval 7"/>
          <p:cNvSpPr/>
          <p:nvPr/>
        </p:nvSpPr>
        <p:spPr>
          <a:xfrm>
            <a:off x="5364088" y="1865020"/>
            <a:ext cx="2016224" cy="16878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OM" sz="2400" b="1" dirty="0" smtClean="0"/>
              <a:t>قانون التعليم المدرسي</a:t>
            </a:r>
            <a:endParaRPr lang="en-US" sz="2400" b="1" dirty="0"/>
          </a:p>
        </p:txBody>
      </p:sp>
      <p:sp>
        <p:nvSpPr>
          <p:cNvPr id="9" name="Oval 8"/>
          <p:cNvSpPr/>
          <p:nvPr/>
        </p:nvSpPr>
        <p:spPr>
          <a:xfrm>
            <a:off x="1763688" y="1896636"/>
            <a:ext cx="2088232" cy="165618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OM" sz="2400" b="1" dirty="0" smtClean="0"/>
              <a:t>مشروع تقييم المدارس</a:t>
            </a:r>
            <a:endParaRPr lang="en-US" sz="2400" b="1" dirty="0"/>
          </a:p>
        </p:txBody>
      </p:sp>
      <p:sp>
        <p:nvSpPr>
          <p:cNvPr id="10" name="Oval 9"/>
          <p:cNvSpPr/>
          <p:nvPr/>
        </p:nvSpPr>
        <p:spPr>
          <a:xfrm>
            <a:off x="5364088" y="4725144"/>
            <a:ext cx="2232248"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b="1" dirty="0" smtClean="0"/>
              <a:t>تطوير الخطة الدراسية</a:t>
            </a:r>
            <a:endParaRPr lang="en-US" sz="2400" b="1" dirty="0"/>
          </a:p>
        </p:txBody>
      </p:sp>
      <p:sp>
        <p:nvSpPr>
          <p:cNvPr id="11" name="Oval 10"/>
          <p:cNvSpPr/>
          <p:nvPr/>
        </p:nvSpPr>
        <p:spPr>
          <a:xfrm>
            <a:off x="1547664" y="4686621"/>
            <a:ext cx="2088232" cy="1445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OM" sz="2400" b="1" dirty="0" smtClean="0"/>
              <a:t>نظام الإدارة المالية</a:t>
            </a:r>
            <a:endParaRPr lang="en-US" sz="2400" b="1" dirty="0"/>
          </a:p>
        </p:txBody>
      </p:sp>
    </p:spTree>
    <p:extLst>
      <p:ext uri="{BB962C8B-B14F-4D97-AF65-F5344CB8AC3E}">
        <p14:creationId xmlns:p14="http://schemas.microsoft.com/office/powerpoint/2010/main" val="36186184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rtl="1"/>
            <a:r>
              <a:rPr lang="ar-OM" sz="4000" b="1" dirty="0" smtClean="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5" name="Content Placeholder 2"/>
          <p:cNvSpPr>
            <a:spLocks noGrp="1"/>
          </p:cNvSpPr>
          <p:nvPr>
            <p:ph idx="1"/>
          </p:nvPr>
        </p:nvSpPr>
        <p:spPr>
          <a:xfrm>
            <a:off x="457200" y="1600200"/>
            <a:ext cx="8229600" cy="4525963"/>
          </a:xfrm>
        </p:spPr>
        <p:txBody>
          <a:bodyPr/>
          <a:lstStyle/>
          <a:p>
            <a:pPr marL="0" indent="0" algn="r" rtl="1">
              <a:buNone/>
            </a:pPr>
            <a:r>
              <a:rPr lang="ar-OM" sz="3600" b="1" dirty="0">
                <a:solidFill>
                  <a:srgbClr val="FF0000"/>
                </a:solidFill>
                <a:cs typeface="Simplified Arabic"/>
              </a:rPr>
              <a:t>1- مشروع تطوير وثيقة فلسفة التعليم في </a:t>
            </a:r>
            <a:r>
              <a:rPr lang="ar-OM" sz="3600" b="1" dirty="0" smtClean="0">
                <a:solidFill>
                  <a:srgbClr val="FF0000"/>
                </a:solidFill>
                <a:cs typeface="Simplified Arabic"/>
              </a:rPr>
              <a:t>السلطنة</a:t>
            </a:r>
            <a:r>
              <a:rPr lang="ar-OM" sz="3600" b="1" dirty="0">
                <a:solidFill>
                  <a:srgbClr val="FF0000"/>
                </a:solidFill>
                <a:cs typeface="Simplified Arabic"/>
              </a:rPr>
              <a:t>:</a:t>
            </a:r>
          </a:p>
          <a:p>
            <a:pPr marL="0" indent="0" algn="r" rtl="1">
              <a:buNone/>
            </a:pPr>
            <a:endParaRPr lang="ar-OM" sz="1050" b="1" dirty="0" smtClean="0">
              <a:ea typeface="Calibri"/>
              <a:cs typeface="Simplified Arabic"/>
            </a:endParaRPr>
          </a:p>
          <a:p>
            <a:pPr algn="r" rtl="1">
              <a:buFont typeface="Wingdings" panose="05000000000000000000" pitchFamily="2" charset="2"/>
              <a:buChar char="§"/>
            </a:pPr>
            <a:r>
              <a:rPr lang="ar-OM" b="1" dirty="0" smtClean="0">
                <a:ea typeface="Calibri"/>
                <a:cs typeface="Simplified Arabic"/>
              </a:rPr>
              <a:t>تعتبر فلسفة التعليم المحرك </a:t>
            </a:r>
            <a:r>
              <a:rPr lang="ar-OM" b="1" dirty="0">
                <a:ea typeface="Calibri"/>
                <a:cs typeface="Simplified Arabic"/>
              </a:rPr>
              <a:t>نحو تطوير التعليم </a:t>
            </a:r>
            <a:r>
              <a:rPr lang="ar-OM" b="1" dirty="0" smtClean="0">
                <a:ea typeface="Calibri"/>
                <a:cs typeface="Simplified Arabic"/>
              </a:rPr>
              <a:t>في </a:t>
            </a:r>
            <a:r>
              <a:rPr lang="ar-OM" b="1" dirty="0">
                <a:ea typeface="Calibri"/>
                <a:cs typeface="Simplified Arabic"/>
              </a:rPr>
              <a:t>جميع </a:t>
            </a:r>
            <a:r>
              <a:rPr lang="ar-OM" b="1" dirty="0" smtClean="0">
                <a:ea typeface="Calibri"/>
                <a:cs typeface="Simplified Arabic"/>
              </a:rPr>
              <a:t>المؤسسات التعليمية.</a:t>
            </a:r>
          </a:p>
          <a:p>
            <a:pPr marL="0" indent="0" algn="r" rtl="1">
              <a:buNone/>
            </a:pPr>
            <a:endParaRPr lang="ar-OM" sz="1050" b="1" dirty="0" smtClean="0">
              <a:ea typeface="Calibri"/>
              <a:cs typeface="Simplified Arabic"/>
            </a:endParaRPr>
          </a:p>
          <a:p>
            <a:pPr algn="r" rtl="1">
              <a:buFont typeface="Wingdings" panose="05000000000000000000" pitchFamily="2" charset="2"/>
              <a:buChar char="§"/>
            </a:pPr>
            <a:r>
              <a:rPr lang="ar-OM" b="1" dirty="0" smtClean="0">
                <a:ea typeface="Calibri"/>
                <a:cs typeface="Simplified Arabic"/>
              </a:rPr>
              <a:t> تتمثل أهمية الفلسفة في </a:t>
            </a:r>
            <a:r>
              <a:rPr lang="ar-OM" b="1" dirty="0">
                <a:ea typeface="Calibri"/>
                <a:cs typeface="Simplified Arabic"/>
              </a:rPr>
              <a:t>توحيد الرؤى والممارسات في قطاع التربية والتعليم في </a:t>
            </a:r>
            <a:r>
              <a:rPr lang="ar-OM" b="1" dirty="0" smtClean="0">
                <a:ea typeface="Calibri"/>
                <a:cs typeface="Simplified Arabic"/>
              </a:rPr>
              <a:t>السلطنة.</a:t>
            </a:r>
            <a:endParaRPr lang="en-US" b="1" dirty="0"/>
          </a:p>
        </p:txBody>
      </p:sp>
    </p:spTree>
    <p:extLst>
      <p:ext uri="{BB962C8B-B14F-4D97-AF65-F5344CB8AC3E}">
        <p14:creationId xmlns:p14="http://schemas.microsoft.com/office/powerpoint/2010/main" val="9704760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pPr rtl="1"/>
            <a:r>
              <a:rPr lang="ar-OM" sz="4000" b="1" dirty="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lgn="just" rtl="1">
              <a:buNone/>
            </a:pPr>
            <a:r>
              <a:rPr lang="ar-OM" sz="3600" b="1" dirty="0">
                <a:solidFill>
                  <a:srgbClr val="FF0000"/>
                </a:solidFill>
                <a:cs typeface="Simplified Arabic"/>
              </a:rPr>
              <a:t>2- المركز التخصصي للتدريب المهني للمعلمين:</a:t>
            </a:r>
          </a:p>
          <a:p>
            <a:pPr algn="just" rtl="1">
              <a:buFont typeface="Wingdings" panose="05000000000000000000" pitchFamily="2" charset="2"/>
              <a:buChar char="§"/>
            </a:pPr>
            <a:endParaRPr lang="ar-OM" sz="800" b="1" dirty="0">
              <a:solidFill>
                <a:schemeClr val="accent2">
                  <a:lumMod val="50000"/>
                </a:schemeClr>
              </a:solidFill>
              <a:ea typeface="Calibri"/>
              <a:cs typeface="Simplified Arabic"/>
            </a:endParaRPr>
          </a:p>
          <a:p>
            <a:pPr algn="just" rtl="1">
              <a:buFont typeface="Wingdings" panose="05000000000000000000" pitchFamily="2" charset="2"/>
              <a:buChar char="§"/>
            </a:pPr>
            <a:r>
              <a:rPr lang="ar-OM" b="1" dirty="0" smtClean="0">
                <a:solidFill>
                  <a:srgbClr val="000000"/>
                </a:solidFill>
                <a:ea typeface="Calibri"/>
                <a:cs typeface="Simplified Arabic"/>
              </a:rPr>
              <a:t>تم </a:t>
            </a:r>
            <a:r>
              <a:rPr lang="ar-OM" b="1" dirty="0">
                <a:solidFill>
                  <a:srgbClr val="000000"/>
                </a:solidFill>
                <a:ea typeface="Calibri"/>
                <a:cs typeface="Simplified Arabic"/>
              </a:rPr>
              <a:t>إنشاء المركز التخصصي بمباركة سامية من جلالة السلطان استجابة لاهتمام جلالته بتنمية الموارد البشرية، وبناء قدرات الكوادر التعليمية في الوزارة. </a:t>
            </a:r>
            <a:endParaRPr lang="ar-OM" b="1" dirty="0" smtClean="0">
              <a:solidFill>
                <a:srgbClr val="000000"/>
              </a:solidFill>
              <a:ea typeface="Calibri"/>
              <a:cs typeface="Simplified Arabic"/>
            </a:endParaRPr>
          </a:p>
          <a:p>
            <a:pPr algn="just" rtl="1">
              <a:buFont typeface="Wingdings" panose="05000000000000000000" pitchFamily="2" charset="2"/>
              <a:buChar char="§"/>
            </a:pPr>
            <a:endParaRPr lang="ar-OM" sz="1050" b="1" dirty="0">
              <a:solidFill>
                <a:srgbClr val="000000"/>
              </a:solidFill>
              <a:ea typeface="Calibri"/>
              <a:cs typeface="Simplified Arabic"/>
            </a:endParaRPr>
          </a:p>
          <a:p>
            <a:pPr algn="just" rtl="1">
              <a:buFont typeface="Wingdings" panose="05000000000000000000" pitchFamily="2" charset="2"/>
              <a:buChar char="§"/>
            </a:pPr>
            <a:r>
              <a:rPr lang="ar-OM" b="1" dirty="0" smtClean="0">
                <a:solidFill>
                  <a:srgbClr val="000000"/>
                </a:solidFill>
                <a:ea typeface="Calibri"/>
                <a:cs typeface="Simplified Arabic"/>
              </a:rPr>
              <a:t>من </a:t>
            </a:r>
            <a:r>
              <a:rPr lang="ar-OM" b="1" dirty="0">
                <a:solidFill>
                  <a:srgbClr val="000000"/>
                </a:solidFill>
                <a:ea typeface="Calibri"/>
                <a:cs typeface="Simplified Arabic"/>
              </a:rPr>
              <a:t>أبرز أهداف المركز الارتقاء بمستوى أداء المعلم، وصقل مهاراته من خلال برامج تدريبية تخصصية، وإيجاد آليات وخطط </a:t>
            </a:r>
            <a:r>
              <a:rPr lang="ar-OM" b="1" dirty="0" smtClean="0">
                <a:solidFill>
                  <a:srgbClr val="000000"/>
                </a:solidFill>
                <a:ea typeface="Calibri"/>
                <a:cs typeface="Simplified Arabic"/>
              </a:rPr>
              <a:t>لتدريبه </a:t>
            </a:r>
            <a:r>
              <a:rPr lang="ar-OM" b="1" dirty="0">
                <a:solidFill>
                  <a:srgbClr val="000000"/>
                </a:solidFill>
                <a:ea typeface="Calibri"/>
                <a:cs typeface="Simplified Arabic"/>
              </a:rPr>
              <a:t>ومتابعة أدائه في الحقل التربوي لقياس أثر التدريب.</a:t>
            </a:r>
            <a:endParaRPr lang="en-US" b="1" dirty="0"/>
          </a:p>
        </p:txBody>
      </p:sp>
    </p:spTree>
    <p:extLst>
      <p:ext uri="{BB962C8B-B14F-4D97-AF65-F5344CB8AC3E}">
        <p14:creationId xmlns:p14="http://schemas.microsoft.com/office/powerpoint/2010/main" val="3673631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143000"/>
          </a:xfrm>
        </p:spPr>
        <p:txBody>
          <a:bodyPr>
            <a:normAutofit/>
          </a:bodyPr>
          <a:lstStyle/>
          <a:p>
            <a:pPr rtl="1"/>
            <a:r>
              <a:rPr lang="ar-OM" sz="4000" b="1" dirty="0">
                <a:solidFill>
                  <a:srgbClr val="0070C0"/>
                </a:solidFill>
                <a:ea typeface="Calibri"/>
                <a:cs typeface="Simplified Arabic"/>
              </a:rPr>
              <a:t>تابع: البرامج والمشاريع التطويرية</a:t>
            </a:r>
            <a:endParaRPr lang="en-US" sz="4000" dirty="0">
              <a:solidFill>
                <a:srgbClr val="0070C0"/>
              </a:solidFill>
            </a:endParaRPr>
          </a:p>
        </p:txBody>
      </p:sp>
      <p:sp>
        <p:nvSpPr>
          <p:cNvPr id="3" name="Content Placeholder 2"/>
          <p:cNvSpPr>
            <a:spLocks noGrp="1"/>
          </p:cNvSpPr>
          <p:nvPr>
            <p:ph idx="1"/>
          </p:nvPr>
        </p:nvSpPr>
        <p:spPr>
          <a:xfrm>
            <a:off x="457200" y="1412776"/>
            <a:ext cx="8229600" cy="4713387"/>
          </a:xfrm>
        </p:spPr>
        <p:txBody>
          <a:bodyPr>
            <a:normAutofit/>
          </a:bodyPr>
          <a:lstStyle/>
          <a:p>
            <a:pPr marL="0" indent="0" algn="just" rtl="1">
              <a:buNone/>
            </a:pPr>
            <a:r>
              <a:rPr lang="ar-OM" sz="3600" b="1" dirty="0">
                <a:solidFill>
                  <a:srgbClr val="FF0000"/>
                </a:solidFill>
                <a:cs typeface="Simplified Arabic"/>
              </a:rPr>
              <a:t>3- </a:t>
            </a:r>
            <a:r>
              <a:rPr lang="ar-OM" sz="3600" b="1" dirty="0" smtClean="0">
                <a:solidFill>
                  <a:srgbClr val="FF0000"/>
                </a:solidFill>
                <a:cs typeface="Simplified Arabic"/>
              </a:rPr>
              <a:t>المركز </a:t>
            </a:r>
            <a:r>
              <a:rPr lang="ar-OM" sz="3600" b="1" dirty="0">
                <a:solidFill>
                  <a:srgbClr val="FF0000"/>
                </a:solidFill>
                <a:cs typeface="Simplified Arabic"/>
              </a:rPr>
              <a:t>الوطني للتقويم التربوي </a:t>
            </a:r>
            <a:r>
              <a:rPr lang="ar-OM" sz="3600" b="1" dirty="0" smtClean="0">
                <a:solidFill>
                  <a:srgbClr val="FF0000"/>
                </a:solidFill>
                <a:cs typeface="Simplified Arabic"/>
              </a:rPr>
              <a:t>والامتحانات:</a:t>
            </a:r>
            <a:endParaRPr lang="ar-OM" sz="3600" b="1" dirty="0">
              <a:solidFill>
                <a:srgbClr val="FF0000"/>
              </a:solidFill>
              <a:cs typeface="Simplified Arabic"/>
            </a:endParaRPr>
          </a:p>
          <a:p>
            <a:pPr algn="just" rtl="1">
              <a:buFont typeface="Wingdings" panose="05000000000000000000" pitchFamily="2" charset="2"/>
              <a:buChar char="§"/>
            </a:pPr>
            <a:endParaRPr lang="ar-OM" sz="800" b="1" dirty="0">
              <a:solidFill>
                <a:schemeClr val="accent2">
                  <a:lumMod val="50000"/>
                </a:schemeClr>
              </a:solidFill>
              <a:ea typeface="Calibri"/>
              <a:cs typeface="Simplified Arabic"/>
            </a:endParaRPr>
          </a:p>
          <a:p>
            <a:pPr algn="just" rtl="1">
              <a:buFont typeface="Wingdings" panose="05000000000000000000" pitchFamily="2" charset="2"/>
              <a:buChar char="§"/>
            </a:pPr>
            <a:r>
              <a:rPr lang="ar-OM" b="1" dirty="0" smtClean="0">
                <a:solidFill>
                  <a:srgbClr val="000000"/>
                </a:solidFill>
                <a:ea typeface="Calibri"/>
                <a:cs typeface="Simplified Arabic"/>
              </a:rPr>
              <a:t>إيجاد مقاييس </a:t>
            </a:r>
            <a:r>
              <a:rPr lang="ar-OM" b="1" dirty="0">
                <a:solidFill>
                  <a:srgbClr val="000000"/>
                </a:solidFill>
                <a:ea typeface="Calibri"/>
                <a:cs typeface="Simplified Arabic"/>
              </a:rPr>
              <a:t>أداء مقننة، </a:t>
            </a:r>
            <a:r>
              <a:rPr lang="ar-OM" b="1" dirty="0" smtClean="0">
                <a:solidFill>
                  <a:srgbClr val="000000"/>
                </a:solidFill>
                <a:ea typeface="Calibri"/>
                <a:cs typeface="Simplified Arabic"/>
              </a:rPr>
              <a:t>وأدوات تشخيص </a:t>
            </a:r>
            <a:r>
              <a:rPr lang="ar-OM" b="1" dirty="0">
                <a:solidFill>
                  <a:srgbClr val="000000"/>
                </a:solidFill>
                <a:ea typeface="Calibri"/>
                <a:cs typeface="Simplified Arabic"/>
              </a:rPr>
              <a:t>موضوعية لتقييم مستوى تعلم </a:t>
            </a:r>
            <a:r>
              <a:rPr lang="ar-OM" b="1" dirty="0" smtClean="0">
                <a:solidFill>
                  <a:srgbClr val="000000"/>
                </a:solidFill>
                <a:ea typeface="Calibri"/>
                <a:cs typeface="Simplified Arabic"/>
              </a:rPr>
              <a:t>الطلبة.</a:t>
            </a:r>
          </a:p>
          <a:p>
            <a:pPr marL="0" indent="0" algn="just" rtl="1">
              <a:buNone/>
            </a:pPr>
            <a:endParaRPr lang="ar-OM" sz="1050" b="1" dirty="0" smtClean="0">
              <a:solidFill>
                <a:srgbClr val="000000"/>
              </a:solidFill>
              <a:ea typeface="Calibri"/>
              <a:cs typeface="Simplified Arabic"/>
            </a:endParaRPr>
          </a:p>
          <a:p>
            <a:pPr algn="just" rtl="1">
              <a:buFont typeface="Wingdings" panose="05000000000000000000" pitchFamily="2" charset="2"/>
              <a:buChar char="§"/>
            </a:pPr>
            <a:r>
              <a:rPr lang="ar-OM" b="1" dirty="0" smtClean="0">
                <a:solidFill>
                  <a:srgbClr val="000000"/>
                </a:solidFill>
                <a:ea typeface="Calibri"/>
                <a:cs typeface="Simplified Arabic"/>
              </a:rPr>
              <a:t> توفير </a:t>
            </a:r>
            <a:r>
              <a:rPr lang="ar-OM" b="1" dirty="0">
                <a:solidFill>
                  <a:srgbClr val="000000"/>
                </a:solidFill>
                <a:ea typeface="Calibri"/>
                <a:cs typeface="Simplified Arabic"/>
              </a:rPr>
              <a:t>مؤشرات صادقة وثابتة تعكس مدى جودة مخرجات التعليم </a:t>
            </a:r>
            <a:r>
              <a:rPr lang="ar-OM" b="1" dirty="0" smtClean="0">
                <a:solidFill>
                  <a:srgbClr val="000000"/>
                </a:solidFill>
                <a:ea typeface="Calibri"/>
                <a:cs typeface="Simplified Arabic"/>
              </a:rPr>
              <a:t>المدرسي. </a:t>
            </a:r>
          </a:p>
          <a:p>
            <a:pPr marL="0" indent="0" algn="just" rtl="1">
              <a:buNone/>
            </a:pPr>
            <a:endParaRPr lang="ar-OM" sz="1050" b="1" dirty="0" smtClean="0">
              <a:solidFill>
                <a:srgbClr val="000000"/>
              </a:solidFill>
              <a:ea typeface="Calibri"/>
              <a:cs typeface="Simplified Arabic"/>
            </a:endParaRPr>
          </a:p>
          <a:p>
            <a:pPr algn="just" rtl="1">
              <a:buFont typeface="Wingdings" panose="05000000000000000000" pitchFamily="2" charset="2"/>
              <a:buChar char="§"/>
            </a:pPr>
            <a:r>
              <a:rPr lang="ar-OM" b="1" dirty="0" smtClean="0">
                <a:solidFill>
                  <a:srgbClr val="000000"/>
                </a:solidFill>
                <a:ea typeface="Calibri"/>
                <a:cs typeface="Simplified Arabic"/>
              </a:rPr>
              <a:t>إجراء </a:t>
            </a:r>
            <a:r>
              <a:rPr lang="ar-OM" b="1" dirty="0">
                <a:solidFill>
                  <a:srgbClr val="000000"/>
                </a:solidFill>
                <a:ea typeface="Calibri"/>
                <a:cs typeface="Simplified Arabic"/>
              </a:rPr>
              <a:t>البحوث والدراسات التربوية </a:t>
            </a:r>
            <a:r>
              <a:rPr lang="ar-OM" b="1" dirty="0" smtClean="0">
                <a:solidFill>
                  <a:srgbClr val="000000"/>
                </a:solidFill>
                <a:ea typeface="Calibri"/>
                <a:cs typeface="Simplified Arabic"/>
              </a:rPr>
              <a:t>لتسهم في </a:t>
            </a:r>
            <a:r>
              <a:rPr lang="ar-OM" b="1" dirty="0">
                <a:solidFill>
                  <a:srgbClr val="000000"/>
                </a:solidFill>
                <a:ea typeface="Calibri"/>
                <a:cs typeface="Simplified Arabic"/>
              </a:rPr>
              <a:t>تطوير وتحسين العمل التربوي </a:t>
            </a:r>
            <a:r>
              <a:rPr lang="ar-OM" b="1" dirty="0" smtClean="0">
                <a:solidFill>
                  <a:srgbClr val="000000"/>
                </a:solidFill>
                <a:ea typeface="Calibri"/>
                <a:cs typeface="Simplified Arabic"/>
              </a:rPr>
              <a:t>و رفع </a:t>
            </a:r>
            <a:r>
              <a:rPr lang="ar-OM" b="1" dirty="0">
                <a:solidFill>
                  <a:srgbClr val="000000"/>
                </a:solidFill>
                <a:ea typeface="Calibri"/>
                <a:cs typeface="Simplified Arabic"/>
              </a:rPr>
              <a:t>كفاءة العملية </a:t>
            </a:r>
            <a:r>
              <a:rPr lang="ar-OM" b="1" dirty="0" smtClean="0">
                <a:solidFill>
                  <a:srgbClr val="000000"/>
                </a:solidFill>
                <a:ea typeface="Calibri"/>
                <a:cs typeface="Simplified Arabic"/>
              </a:rPr>
              <a:t>التعليمية.</a:t>
            </a:r>
            <a:endParaRPr lang="en-US" b="1" dirty="0"/>
          </a:p>
        </p:txBody>
      </p:sp>
    </p:spTree>
    <p:extLst>
      <p:ext uri="{BB962C8B-B14F-4D97-AF65-F5344CB8AC3E}">
        <p14:creationId xmlns:p14="http://schemas.microsoft.com/office/powerpoint/2010/main" val="2940395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1171</TotalTime>
  <Words>1694</Words>
  <Application>Microsoft Office PowerPoint</Application>
  <PresentationFormat>On-screen Show (4:3)</PresentationFormat>
  <Paragraphs>159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تحسين جودة التعليم من أولويات الوزارة</vt:lpstr>
      <vt:lpstr>منطلقات تجويد التعليم المدرسي</vt:lpstr>
      <vt:lpstr>التحديات التي تواجه النظام التعليمي</vt:lpstr>
      <vt:lpstr>تابع: التحديات التي تواجه النظام التعليمي</vt:lpstr>
      <vt:lpstr>البرامج والمشاريع التطويرية</vt:lpstr>
      <vt:lpstr>تابع: البرامج والمشاريع التطويرية</vt:lpstr>
      <vt:lpstr>تابع: البرامج والمشاريع التطويرية</vt:lpstr>
      <vt:lpstr>تابع: البرامج والمشاريع التطويرية</vt:lpstr>
      <vt:lpstr>تابع: البرامج والمشاريع التطويرية</vt:lpstr>
      <vt:lpstr>تابع: البرامج والمشاريع التطويرية</vt:lpstr>
      <vt:lpstr>تابع: البرامج والمشاريع التطويرية</vt:lpstr>
      <vt:lpstr>تابع: البرامج والمشاريع التطويرية</vt:lpstr>
      <vt:lpstr>تابع: البرامج والمشاريع التطويرية</vt:lpstr>
      <vt:lpstr>البرامج والمشاريع التطويرية</vt:lpstr>
      <vt:lpstr>تابع: العلاقة التكاملية بين المشاريع التطويرية</vt:lpstr>
      <vt:lpstr>مجالات التحول في النظام التعليمي</vt:lpstr>
      <vt:lpstr>تابع: مجالات التحول في النظام التعليمي</vt:lpstr>
      <vt:lpstr>المجال الثاني: تطوير أداء المعلمين</vt:lpstr>
      <vt:lpstr>تابع المجال الثاني: تطوير أداء المعلمين</vt:lpstr>
      <vt:lpstr>المجال الثالث: الإدارة المدرسية والإشراف التربوي</vt:lpstr>
      <vt:lpstr>المجال الرابع: تطوير المناهج والتعلم الالكتروني</vt:lpstr>
      <vt:lpstr>المجال الخامس: تحسين مستوى تعلم الطلبة</vt:lpstr>
      <vt:lpstr>إجمالي متوسط عدد أيام حضور الطلاب</vt:lpstr>
      <vt:lpstr>المجال السادس: التقويم التربوي والامتحانات</vt:lpstr>
      <vt:lpstr>المجال السابع: إدارة البيانات والمعلومات</vt:lpstr>
      <vt:lpstr>المجال الثامن: تعزيز الشراكة والتواصل               مع الجهات المعنية بالتعليم</vt:lpstr>
      <vt:lpstr>تطبيق خارطة الطريق المستقبلية</vt:lpstr>
      <vt:lpstr>المناقشة</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pc12</dc:creator>
  <cp:lastModifiedBy>pc12</cp:lastModifiedBy>
  <cp:revision>91</cp:revision>
  <dcterms:created xsi:type="dcterms:W3CDTF">2014-09-21T05:12:54Z</dcterms:created>
  <dcterms:modified xsi:type="dcterms:W3CDTF">2014-10-15T04:44:39Z</dcterms:modified>
</cp:coreProperties>
</file>