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9" r:id="rId3"/>
    <p:sldId id="260" r:id="rId4"/>
    <p:sldId id="261" r:id="rId5"/>
    <p:sldId id="262" r:id="rId6"/>
    <p:sldId id="266" r:id="rId7"/>
    <p:sldId id="263" r:id="rId8"/>
    <p:sldId id="264" r:id="rId9"/>
    <p:sldId id="265" r:id="rId10"/>
    <p:sldId id="267" r:id="rId11"/>
    <p:sldId id="268" r:id="rId12"/>
    <p:sldId id="269" r:id="rId13"/>
    <p:sldId id="270" r:id="rId14"/>
    <p:sldId id="271" r:id="rId15"/>
    <p:sldId id="272" r:id="rId16"/>
    <p:sldId id="273" r:id="rId17"/>
    <p:sldId id="274" r:id="rId18"/>
    <p:sldId id="275" r:id="rId19"/>
    <p:sldId id="257" r:id="rId20"/>
    <p:sldId id="258"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AC7D"/>
    <a:srgbClr val="AEA472"/>
    <a:srgbClr val="A79C65"/>
    <a:srgbClr val="F0EA00"/>
    <a:srgbClr val="00823B"/>
    <a:srgbClr val="009A46"/>
    <a:srgbClr val="8AAC46"/>
    <a:srgbClr val="00CC5C"/>
    <a:srgbClr val="3DA5C1"/>
    <a:srgbClr val="E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Monesan01\DATA\DevPlan\DevPlanCom\&#1575;&#1606;&#1601;&#1608;%20&#1580;&#1585;&#1575;&#1601;%20(&#1605;&#1581;&#1575;&#1603;&#1575;&#157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447009518905509E-2"/>
          <c:y val="0.11813780389048743"/>
          <c:w val="0.87506876697695934"/>
          <c:h val="0.57180563967965548"/>
        </c:manualLayout>
      </c:layout>
      <c:barChart>
        <c:barDir val="col"/>
        <c:grouping val="clustered"/>
        <c:varyColors val="0"/>
        <c:ser>
          <c:idx val="0"/>
          <c:order val="0"/>
          <c:tx>
            <c:strRef>
              <c:f>Sheet1!$A$2</c:f>
              <c:strCache>
                <c:ptCount val="1"/>
                <c:pt idx="0">
                  <c:v>الطلب</c:v>
                </c:pt>
              </c:strCache>
            </c:strRef>
          </c:tx>
          <c:spPr>
            <a:solidFill>
              <a:srgbClr val="AA9C48"/>
            </a:solidFill>
            <a:ln w="25335">
              <a:noFill/>
            </a:ln>
          </c:spPr>
          <c:invertIfNegative val="0"/>
          <c:dLbls>
            <c:spPr>
              <a:noFill/>
              <a:ln w="25335">
                <a:noFill/>
              </a:ln>
            </c:spPr>
            <c:txPr>
              <a:bodyPr/>
              <a:lstStyle/>
              <a:p>
                <a:pPr algn="ctr" rtl="1">
                  <a:defRPr sz="800" b="0" i="0" u="none" strike="noStrike" baseline="0">
                    <a:solidFill>
                      <a:schemeClr val="tx1">
                        <a:lumMod val="75000"/>
                        <a:lumOff val="25000"/>
                      </a:schemeClr>
                    </a:solidFill>
                    <a:latin typeface="Arabic Transparent"/>
                    <a:ea typeface="Arabic Transparent"/>
                    <a:cs typeface="Arabic Transparent"/>
                  </a:defRPr>
                </a:pPr>
                <a:endParaRPr lang="en-US"/>
              </a:p>
            </c:txPr>
            <c:dLblPos val="outEnd"/>
            <c:showLegendKey val="0"/>
            <c:showVal val="1"/>
            <c:showCatName val="0"/>
            <c:showSerName val="0"/>
            <c:showPercent val="0"/>
            <c:showBubbleSize val="0"/>
            <c:showLeaderLines val="0"/>
          </c:dLbls>
          <c:cat>
            <c:strRef>
              <c:f>Sheet1!$B$1:$E$1</c:f>
              <c:strCache>
                <c:ptCount val="4"/>
                <c:pt idx="0">
                  <c:v>اختصاصيين وتقنيين</c:v>
                </c:pt>
                <c:pt idx="1">
                  <c:v>عمال مهرة</c:v>
                </c:pt>
                <c:pt idx="2">
                  <c:v>عمال محدودي المهارة</c:v>
                </c:pt>
                <c:pt idx="3">
                  <c:v>عمال غير مهرة</c:v>
                </c:pt>
              </c:strCache>
            </c:strRef>
          </c:cat>
          <c:val>
            <c:numRef>
              <c:f>Sheet1!$B$2:$E$2</c:f>
              <c:numCache>
                <c:formatCode>General</c:formatCode>
                <c:ptCount val="4"/>
                <c:pt idx="0">
                  <c:v>16.600000000000001</c:v>
                </c:pt>
                <c:pt idx="1">
                  <c:v>23.7</c:v>
                </c:pt>
                <c:pt idx="2">
                  <c:v>32.200000000000003</c:v>
                </c:pt>
                <c:pt idx="3">
                  <c:v>27.4</c:v>
                </c:pt>
              </c:numCache>
            </c:numRef>
          </c:val>
        </c:ser>
        <c:ser>
          <c:idx val="1"/>
          <c:order val="1"/>
          <c:tx>
            <c:strRef>
              <c:f>Sheet1!$A$3</c:f>
              <c:strCache>
                <c:ptCount val="1"/>
                <c:pt idx="0">
                  <c:v>العرض</c:v>
                </c:pt>
              </c:strCache>
            </c:strRef>
          </c:tx>
          <c:spPr>
            <a:solidFill>
              <a:srgbClr val="9E0000"/>
            </a:solidFill>
            <a:ln w="25335">
              <a:noFill/>
            </a:ln>
          </c:spPr>
          <c:invertIfNegative val="0"/>
          <c:dLbls>
            <c:spPr>
              <a:noFill/>
              <a:ln w="25335">
                <a:noFill/>
              </a:ln>
            </c:spPr>
            <c:txPr>
              <a:bodyPr/>
              <a:lstStyle/>
              <a:p>
                <a:pPr algn="ctr" rtl="1">
                  <a:defRPr sz="800" b="0" i="0" u="none" strike="noStrike" baseline="0">
                    <a:solidFill>
                      <a:schemeClr val="tx1">
                        <a:lumMod val="75000"/>
                        <a:lumOff val="25000"/>
                      </a:schemeClr>
                    </a:solidFill>
                    <a:latin typeface="Arabic Transparent"/>
                    <a:ea typeface="Arabic Transparent"/>
                    <a:cs typeface="Arabic Transparent"/>
                  </a:defRPr>
                </a:pPr>
                <a:endParaRPr lang="en-US"/>
              </a:p>
            </c:txPr>
            <c:dLblPos val="outEnd"/>
            <c:showLegendKey val="0"/>
            <c:showVal val="1"/>
            <c:showCatName val="0"/>
            <c:showSerName val="0"/>
            <c:showPercent val="0"/>
            <c:showBubbleSize val="0"/>
            <c:showLeaderLines val="0"/>
          </c:dLbls>
          <c:cat>
            <c:strRef>
              <c:f>Sheet1!$B$1:$E$1</c:f>
              <c:strCache>
                <c:ptCount val="4"/>
                <c:pt idx="0">
                  <c:v>اختصاصيين وتقنيين</c:v>
                </c:pt>
                <c:pt idx="1">
                  <c:v>عمال مهرة</c:v>
                </c:pt>
                <c:pt idx="2">
                  <c:v>عمال محدودي المهارة</c:v>
                </c:pt>
                <c:pt idx="3">
                  <c:v>عمال غير مهرة</c:v>
                </c:pt>
              </c:strCache>
            </c:strRef>
          </c:cat>
          <c:val>
            <c:numRef>
              <c:f>Sheet1!$B$3:$E$3</c:f>
              <c:numCache>
                <c:formatCode>General</c:formatCode>
                <c:ptCount val="4"/>
                <c:pt idx="0">
                  <c:v>45.6</c:v>
                </c:pt>
                <c:pt idx="1">
                  <c:v>40.1</c:v>
                </c:pt>
                <c:pt idx="2">
                  <c:v>12.6</c:v>
                </c:pt>
                <c:pt idx="3">
                  <c:v>1.7</c:v>
                </c:pt>
              </c:numCache>
            </c:numRef>
          </c:val>
        </c:ser>
        <c:dLbls>
          <c:showLegendKey val="0"/>
          <c:showVal val="0"/>
          <c:showCatName val="0"/>
          <c:showSerName val="0"/>
          <c:showPercent val="0"/>
          <c:showBubbleSize val="0"/>
        </c:dLbls>
        <c:gapWidth val="150"/>
        <c:axId val="183674368"/>
        <c:axId val="180081728"/>
      </c:barChart>
      <c:catAx>
        <c:axId val="183674368"/>
        <c:scaling>
          <c:orientation val="minMax"/>
        </c:scaling>
        <c:delete val="0"/>
        <c:axPos val="b"/>
        <c:numFmt formatCode="General" sourceLinked="1"/>
        <c:majorTickMark val="out"/>
        <c:minorTickMark val="none"/>
        <c:tickLblPos val="nextTo"/>
        <c:spPr>
          <a:ln w="3166">
            <a:solidFill>
              <a:srgbClr val="000000"/>
            </a:solidFill>
            <a:prstDash val="solid"/>
          </a:ln>
        </c:spPr>
        <c:txPr>
          <a:bodyPr rot="0" vert="horz"/>
          <a:lstStyle/>
          <a:p>
            <a:pPr>
              <a:defRPr sz="1200" b="0" i="0" u="none" strike="noStrike" baseline="0">
                <a:solidFill>
                  <a:schemeClr val="tx1">
                    <a:lumMod val="75000"/>
                    <a:lumOff val="25000"/>
                  </a:schemeClr>
                </a:solidFill>
                <a:latin typeface="AL-Mohanad"/>
                <a:ea typeface="AL-Mohanad"/>
                <a:cs typeface="AF_Najed" pitchFamily="2" charset="-78"/>
              </a:defRPr>
            </a:pPr>
            <a:endParaRPr lang="en-US"/>
          </a:p>
        </c:txPr>
        <c:crossAx val="180081728"/>
        <c:crosses val="autoZero"/>
        <c:auto val="1"/>
        <c:lblAlgn val="ctr"/>
        <c:lblOffset val="100"/>
        <c:tickLblSkip val="1"/>
        <c:tickMarkSkip val="1"/>
        <c:noMultiLvlLbl val="0"/>
      </c:catAx>
      <c:valAx>
        <c:axId val="180081728"/>
        <c:scaling>
          <c:orientation val="minMax"/>
        </c:scaling>
        <c:delete val="0"/>
        <c:axPos val="l"/>
        <c:numFmt formatCode="General" sourceLinked="1"/>
        <c:majorTickMark val="out"/>
        <c:minorTickMark val="none"/>
        <c:tickLblPos val="nextTo"/>
        <c:spPr>
          <a:ln w="3166">
            <a:solidFill>
              <a:schemeClr val="tx1">
                <a:lumMod val="75000"/>
                <a:lumOff val="25000"/>
              </a:schemeClr>
            </a:solidFill>
            <a:prstDash val="solid"/>
          </a:ln>
        </c:spPr>
        <c:txPr>
          <a:bodyPr rot="0" vert="horz"/>
          <a:lstStyle/>
          <a:p>
            <a:pPr rtl="1">
              <a:defRPr sz="800" b="1" i="0" u="none" strike="noStrike" baseline="0">
                <a:solidFill>
                  <a:schemeClr val="tx1">
                    <a:lumMod val="75000"/>
                    <a:lumOff val="25000"/>
                  </a:schemeClr>
                </a:solidFill>
                <a:latin typeface="Calibri"/>
                <a:ea typeface="Calibri"/>
                <a:cs typeface="Calibri"/>
              </a:defRPr>
            </a:pPr>
            <a:endParaRPr lang="en-US"/>
          </a:p>
        </c:txPr>
        <c:crossAx val="183674368"/>
        <c:crosses val="autoZero"/>
        <c:crossBetween val="between"/>
      </c:valAx>
      <c:spPr>
        <a:noFill/>
        <a:ln w="25403">
          <a:noFill/>
        </a:ln>
      </c:spPr>
    </c:plotArea>
    <c:legend>
      <c:legendPos val="r"/>
      <c:layout>
        <c:manualLayout>
          <c:xMode val="edge"/>
          <c:yMode val="edge"/>
          <c:x val="0.27567228373460612"/>
          <c:y val="0.86500992177140823"/>
          <c:w val="0.43072289156626509"/>
          <c:h val="8.0357142857142863E-2"/>
        </c:manualLayout>
      </c:layout>
      <c:overlay val="0"/>
      <c:spPr>
        <a:noFill/>
        <a:ln w="25335">
          <a:noFill/>
        </a:ln>
      </c:spPr>
      <c:txPr>
        <a:bodyPr/>
        <a:lstStyle/>
        <a:p>
          <a:pPr>
            <a:defRPr sz="1600" b="0" i="0" u="none" strike="noStrike" baseline="0">
              <a:solidFill>
                <a:schemeClr val="tx1">
                  <a:lumMod val="75000"/>
                  <a:lumOff val="25000"/>
                </a:schemeClr>
              </a:solidFill>
              <a:latin typeface="AL-Mohanad"/>
              <a:ea typeface="AL-Mohanad"/>
              <a:cs typeface="AF_Najed" pitchFamily="2" charset="-78"/>
            </a:defRPr>
          </a:pPr>
          <a:endParaRPr lang="en-US"/>
        </a:p>
      </c:txPr>
    </c:legend>
    <c:plotVisOnly val="1"/>
    <c:dispBlanksAs val="gap"/>
    <c:showDLblsOverMax val="0"/>
  </c:chart>
  <c:spPr>
    <a:noFill/>
    <a:ln>
      <a:noFill/>
    </a:ln>
  </c:spPr>
  <c:txPr>
    <a:bodyPr/>
    <a:lstStyle/>
    <a:p>
      <a:pPr>
        <a:defRPr sz="1195" b="1"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031307550644568E-2"/>
          <c:y val="7.8530183727034131E-2"/>
          <c:w val="0.91160220994475138"/>
          <c:h val="0.62066702869037926"/>
        </c:manualLayout>
      </c:layout>
      <c:barChart>
        <c:barDir val="col"/>
        <c:grouping val="clustered"/>
        <c:varyColors val="0"/>
        <c:ser>
          <c:idx val="0"/>
          <c:order val="0"/>
          <c:tx>
            <c:strRef>
              <c:f>Sheet1!$A$2</c:f>
              <c:strCache>
                <c:ptCount val="1"/>
                <c:pt idx="0">
                  <c:v>ذكور</c:v>
                </c:pt>
              </c:strCache>
            </c:strRef>
          </c:tx>
          <c:spPr>
            <a:solidFill>
              <a:srgbClr val="AA9C48"/>
            </a:solidFill>
            <a:ln w="25357">
              <a:noFill/>
            </a:ln>
          </c:spPr>
          <c:invertIfNegative val="0"/>
          <c:dLbls>
            <c:spPr>
              <a:noFill/>
              <a:ln w="25357">
                <a:noFill/>
              </a:ln>
            </c:spPr>
            <c:txPr>
              <a:bodyPr/>
              <a:lstStyle/>
              <a:p>
                <a:pPr algn="ctr" rtl="1">
                  <a:defRPr sz="800" b="0" i="0" u="none" strike="noStrike" baseline="0">
                    <a:solidFill>
                      <a:schemeClr val="tx1">
                        <a:lumMod val="75000"/>
                        <a:lumOff val="25000"/>
                      </a:schemeClr>
                    </a:solidFill>
                    <a:latin typeface="Arial" panose="020B0604020202020204" pitchFamily="34" charset="0"/>
                    <a:ea typeface="Arabic Transparent"/>
                    <a:cs typeface="Arial" panose="020B0604020202020204" pitchFamily="34" charset="0"/>
                  </a:defRPr>
                </a:pPr>
                <a:endParaRPr lang="en-US"/>
              </a:p>
            </c:txPr>
            <c:dLblPos val="outEnd"/>
            <c:showLegendKey val="0"/>
            <c:showVal val="1"/>
            <c:showCatName val="0"/>
            <c:showSerName val="0"/>
            <c:showPercent val="0"/>
            <c:showBubbleSize val="0"/>
            <c:showLeaderLines val="0"/>
          </c:dLbls>
          <c:cat>
            <c:strRef>
              <c:f>Sheet1!$B$1:$F$1</c:f>
              <c:strCache>
                <c:ptCount val="5"/>
                <c:pt idx="0">
                  <c:v>ماجستير ودكتوراة</c:v>
                </c:pt>
                <c:pt idx="1">
                  <c:v>بكالوريوس</c:v>
                </c:pt>
                <c:pt idx="2">
                  <c:v>دبلوم جامعى</c:v>
                </c:pt>
                <c:pt idx="3">
                  <c:v>الدبلوم العام ومايعادلة</c:v>
                </c:pt>
                <c:pt idx="4">
                  <c:v>دون الدبلوم العام</c:v>
                </c:pt>
              </c:strCache>
            </c:strRef>
          </c:cat>
          <c:val>
            <c:numRef>
              <c:f>Sheet1!$B$2:$F$2</c:f>
              <c:numCache>
                <c:formatCode>General</c:formatCode>
                <c:ptCount val="5"/>
                <c:pt idx="0">
                  <c:v>0.1</c:v>
                </c:pt>
                <c:pt idx="1">
                  <c:v>4.5999999999999996</c:v>
                </c:pt>
                <c:pt idx="2">
                  <c:v>2.5</c:v>
                </c:pt>
                <c:pt idx="3">
                  <c:v>49.6</c:v>
                </c:pt>
                <c:pt idx="4">
                  <c:v>43.1</c:v>
                </c:pt>
              </c:numCache>
            </c:numRef>
          </c:val>
        </c:ser>
        <c:ser>
          <c:idx val="1"/>
          <c:order val="1"/>
          <c:tx>
            <c:strRef>
              <c:f>Sheet1!$A$3</c:f>
              <c:strCache>
                <c:ptCount val="1"/>
                <c:pt idx="0">
                  <c:v>اناث</c:v>
                </c:pt>
              </c:strCache>
            </c:strRef>
          </c:tx>
          <c:spPr>
            <a:solidFill>
              <a:srgbClr val="9E0000"/>
            </a:solidFill>
            <a:ln w="25357">
              <a:noFill/>
            </a:ln>
          </c:spPr>
          <c:invertIfNegative val="0"/>
          <c:dLbls>
            <c:spPr>
              <a:noFill/>
              <a:ln w="25357">
                <a:noFill/>
              </a:ln>
            </c:spPr>
            <c:txPr>
              <a:bodyPr/>
              <a:lstStyle/>
              <a:p>
                <a:pPr algn="ctr" rtl="1">
                  <a:defRPr sz="800" b="0" i="0" u="none" strike="noStrike" baseline="0">
                    <a:solidFill>
                      <a:schemeClr val="tx1">
                        <a:lumMod val="75000"/>
                        <a:lumOff val="25000"/>
                      </a:schemeClr>
                    </a:solidFill>
                    <a:latin typeface="Arial" panose="020B0604020202020204" pitchFamily="34" charset="0"/>
                    <a:ea typeface="Arabic Transparent"/>
                    <a:cs typeface="Arial" panose="020B0604020202020204" pitchFamily="34" charset="0"/>
                  </a:defRPr>
                </a:pPr>
                <a:endParaRPr lang="en-US"/>
              </a:p>
            </c:txPr>
            <c:dLblPos val="outEnd"/>
            <c:showLegendKey val="0"/>
            <c:showVal val="1"/>
            <c:showCatName val="0"/>
            <c:showSerName val="0"/>
            <c:showPercent val="0"/>
            <c:showBubbleSize val="0"/>
            <c:showLeaderLines val="0"/>
          </c:dLbls>
          <c:cat>
            <c:strRef>
              <c:f>Sheet1!$B$1:$F$1</c:f>
              <c:strCache>
                <c:ptCount val="5"/>
                <c:pt idx="0">
                  <c:v>ماجستير ودكتوراة</c:v>
                </c:pt>
                <c:pt idx="1">
                  <c:v>بكالوريوس</c:v>
                </c:pt>
                <c:pt idx="2">
                  <c:v>دبلوم جامعى</c:v>
                </c:pt>
                <c:pt idx="3">
                  <c:v>الدبلوم العام ومايعادلة</c:v>
                </c:pt>
                <c:pt idx="4">
                  <c:v>دون الدبلوم العام</c:v>
                </c:pt>
              </c:strCache>
            </c:strRef>
          </c:cat>
          <c:val>
            <c:numRef>
              <c:f>Sheet1!$B$3:$F$3</c:f>
              <c:numCache>
                <c:formatCode>General</c:formatCode>
                <c:ptCount val="5"/>
                <c:pt idx="0">
                  <c:v>0.1</c:v>
                </c:pt>
                <c:pt idx="1">
                  <c:v>8.5</c:v>
                </c:pt>
                <c:pt idx="2">
                  <c:v>5.9</c:v>
                </c:pt>
                <c:pt idx="3">
                  <c:v>68.7</c:v>
                </c:pt>
                <c:pt idx="4">
                  <c:v>16.899999999999999</c:v>
                </c:pt>
              </c:numCache>
            </c:numRef>
          </c:val>
        </c:ser>
        <c:dLbls>
          <c:showLegendKey val="0"/>
          <c:showVal val="0"/>
          <c:showCatName val="0"/>
          <c:showSerName val="0"/>
          <c:showPercent val="0"/>
          <c:showBubbleSize val="0"/>
        </c:dLbls>
        <c:gapWidth val="150"/>
        <c:axId val="183789056"/>
        <c:axId val="115358464"/>
      </c:barChart>
      <c:catAx>
        <c:axId val="183789056"/>
        <c:scaling>
          <c:orientation val="minMax"/>
        </c:scaling>
        <c:delete val="0"/>
        <c:axPos val="b"/>
        <c:numFmt formatCode="General" sourceLinked="1"/>
        <c:majorTickMark val="out"/>
        <c:minorTickMark val="none"/>
        <c:tickLblPos val="nextTo"/>
        <c:spPr>
          <a:ln w="3169">
            <a:solidFill>
              <a:srgbClr val="000000"/>
            </a:solidFill>
            <a:prstDash val="solid"/>
          </a:ln>
        </c:spPr>
        <c:txPr>
          <a:bodyPr rot="0" vert="horz"/>
          <a:lstStyle/>
          <a:p>
            <a:pPr>
              <a:defRPr sz="900" b="0" i="0" u="none" strike="noStrike" baseline="0">
                <a:solidFill>
                  <a:schemeClr val="tx1">
                    <a:lumMod val="75000"/>
                    <a:lumOff val="25000"/>
                  </a:schemeClr>
                </a:solidFill>
                <a:latin typeface="AL-Mohanad"/>
                <a:ea typeface="AL-Mohanad"/>
                <a:cs typeface="AL-Mohanad"/>
              </a:defRPr>
            </a:pPr>
            <a:endParaRPr lang="en-US"/>
          </a:p>
        </c:txPr>
        <c:crossAx val="115358464"/>
        <c:crosses val="autoZero"/>
        <c:auto val="1"/>
        <c:lblAlgn val="ctr"/>
        <c:lblOffset val="100"/>
        <c:tickLblSkip val="1"/>
        <c:tickMarkSkip val="1"/>
        <c:noMultiLvlLbl val="0"/>
      </c:catAx>
      <c:valAx>
        <c:axId val="115358464"/>
        <c:scaling>
          <c:orientation val="minMax"/>
        </c:scaling>
        <c:delete val="0"/>
        <c:axPos val="l"/>
        <c:numFmt formatCode="General" sourceLinked="1"/>
        <c:majorTickMark val="out"/>
        <c:minorTickMark val="none"/>
        <c:tickLblPos val="nextTo"/>
        <c:spPr>
          <a:ln w="3169">
            <a:solidFill>
              <a:schemeClr val="tx1">
                <a:lumMod val="50000"/>
                <a:lumOff val="50000"/>
              </a:schemeClr>
            </a:solidFill>
            <a:prstDash val="solid"/>
          </a:ln>
        </c:spPr>
        <c:txPr>
          <a:bodyPr rot="0" vert="horz"/>
          <a:lstStyle/>
          <a:p>
            <a:pPr rtl="1">
              <a:defRPr sz="800" b="1" i="0" u="none" strike="noStrike" baseline="0">
                <a:solidFill>
                  <a:schemeClr val="tx1">
                    <a:lumMod val="75000"/>
                    <a:lumOff val="25000"/>
                  </a:schemeClr>
                </a:solidFill>
                <a:latin typeface="Calibri"/>
                <a:ea typeface="Calibri"/>
                <a:cs typeface="Calibri"/>
              </a:defRPr>
            </a:pPr>
            <a:endParaRPr lang="en-US"/>
          </a:p>
        </c:txPr>
        <c:crossAx val="183789056"/>
        <c:crosses val="autoZero"/>
        <c:crossBetween val="between"/>
      </c:valAx>
      <c:spPr>
        <a:noFill/>
        <a:ln w="25393">
          <a:noFill/>
        </a:ln>
      </c:spPr>
    </c:plotArea>
    <c:legend>
      <c:legendPos val="r"/>
      <c:layout>
        <c:manualLayout>
          <c:xMode val="edge"/>
          <c:yMode val="edge"/>
          <c:x val="0.2179930795847751"/>
          <c:y val="0.90990990990990994"/>
          <c:w val="0.62283737024221453"/>
          <c:h val="8.1081081081081086E-2"/>
        </c:manualLayout>
      </c:layout>
      <c:overlay val="0"/>
      <c:spPr>
        <a:noFill/>
        <a:ln w="25357">
          <a:noFill/>
        </a:ln>
      </c:spPr>
      <c:txPr>
        <a:bodyPr/>
        <a:lstStyle/>
        <a:p>
          <a:pPr>
            <a:defRPr sz="1050" b="1" i="0" u="none" strike="noStrike" baseline="0">
              <a:solidFill>
                <a:schemeClr val="tx1">
                  <a:lumMod val="75000"/>
                  <a:lumOff val="25000"/>
                </a:schemeClr>
              </a:solidFill>
              <a:latin typeface="AL-Mohanad"/>
              <a:ea typeface="AL-Mohanad"/>
              <a:cs typeface="AL-Mohanad"/>
            </a:defRPr>
          </a:pPr>
          <a:endParaRPr lang="en-US"/>
        </a:p>
      </c:txPr>
    </c:legend>
    <c:plotVisOnly val="1"/>
    <c:dispBlanksAs val="gap"/>
    <c:showDLblsOverMax val="0"/>
  </c:chart>
  <c:spPr>
    <a:noFill/>
    <a:ln>
      <a:noFill/>
    </a:ln>
  </c:spPr>
  <c:txPr>
    <a:bodyPr/>
    <a:lstStyle/>
    <a:p>
      <a:pPr>
        <a:defRPr sz="1200" b="1"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859013086747253E-2"/>
          <c:y val="0.25372851477291342"/>
          <c:w val="0.88962777883561006"/>
          <c:h val="0.66875960396300238"/>
        </c:manualLayout>
      </c:layout>
      <c:barChart>
        <c:barDir val="col"/>
        <c:grouping val="clustered"/>
        <c:varyColors val="0"/>
        <c:ser>
          <c:idx val="0"/>
          <c:order val="0"/>
          <c:tx>
            <c:strRef>
              <c:f>Sheet3!$C$5</c:f>
              <c:strCache>
                <c:ptCount val="1"/>
                <c:pt idx="0">
                  <c:v>الترتيب</c:v>
                </c:pt>
              </c:strCache>
            </c:strRef>
          </c:tx>
          <c:spPr>
            <a:solidFill>
              <a:srgbClr val="AB940D"/>
            </a:solidFill>
            <a:ln>
              <a:noFill/>
            </a:ln>
            <a:effectLst>
              <a:outerShdw blurRad="40000" dist="23000" dir="5400000" rotWithShape="0">
                <a:srgbClr val="000000">
                  <a:alpha val="35000"/>
                </a:srgbClr>
              </a:outerShdw>
            </a:effectLst>
            <a:scene3d>
              <a:camera prst="orthographicFront"/>
              <a:lightRig rig="threePt" dir="t"/>
            </a:scene3d>
          </c:spPr>
          <c:invertIfNegative val="0"/>
          <c:dLbls>
            <c:txPr>
              <a:bodyPr/>
              <a:lstStyle/>
              <a:p>
                <a:pPr>
                  <a:defRPr sz="1100" b="1"/>
                </a:pPr>
                <a:endParaRPr lang="en-US"/>
              </a:p>
            </c:txPr>
            <c:showLegendKey val="0"/>
            <c:showVal val="1"/>
            <c:showCatName val="0"/>
            <c:showSerName val="0"/>
            <c:showPercent val="0"/>
            <c:showBubbleSize val="0"/>
            <c:showLeaderLines val="0"/>
          </c:dLbls>
          <c:cat>
            <c:strRef>
              <c:f>Sheet3!$I$5:$I$12</c:f>
              <c:strCache>
                <c:ptCount val="8"/>
                <c:pt idx="0">
                  <c:v>الابتكار</c:v>
                </c:pt>
                <c:pt idx="1">
                  <c:v>جودة البحوث العلمية</c:v>
                </c:pt>
                <c:pt idx="2">
                  <c:v>جودة كليات الإدارة</c:v>
                </c:pt>
                <c:pt idx="3">
                  <c:v>جودة التعليم في الرياضيات والعلوم</c:v>
                </c:pt>
                <c:pt idx="4">
                  <c:v>جودة التعليم العالي</c:v>
                </c:pt>
                <c:pt idx="5">
                  <c:v>جودة التعليم الأساسي</c:v>
                </c:pt>
                <c:pt idx="6">
                  <c:v>الصحة والتعليم الأساسي</c:v>
                </c:pt>
                <c:pt idx="7">
                  <c:v>الترتيب العام</c:v>
                </c:pt>
              </c:strCache>
            </c:strRef>
          </c:cat>
          <c:val>
            <c:numRef>
              <c:f>Sheet3!$J$5:$J$12</c:f>
              <c:numCache>
                <c:formatCode>General</c:formatCode>
                <c:ptCount val="8"/>
                <c:pt idx="0">
                  <c:v>103</c:v>
                </c:pt>
                <c:pt idx="1">
                  <c:v>92</c:v>
                </c:pt>
                <c:pt idx="2">
                  <c:v>113</c:v>
                </c:pt>
                <c:pt idx="3">
                  <c:v>95</c:v>
                </c:pt>
                <c:pt idx="4">
                  <c:v>81</c:v>
                </c:pt>
                <c:pt idx="5">
                  <c:v>73</c:v>
                </c:pt>
                <c:pt idx="6">
                  <c:v>54</c:v>
                </c:pt>
                <c:pt idx="7">
                  <c:v>46</c:v>
                </c:pt>
              </c:numCache>
            </c:numRef>
          </c:val>
        </c:ser>
        <c:dLbls>
          <c:showLegendKey val="0"/>
          <c:showVal val="0"/>
          <c:showCatName val="0"/>
          <c:showSerName val="0"/>
          <c:showPercent val="0"/>
          <c:showBubbleSize val="0"/>
        </c:dLbls>
        <c:gapWidth val="150"/>
        <c:axId val="179167232"/>
        <c:axId val="168147136"/>
      </c:barChart>
      <c:catAx>
        <c:axId val="179167232"/>
        <c:scaling>
          <c:orientation val="minMax"/>
        </c:scaling>
        <c:delete val="0"/>
        <c:axPos val="t"/>
        <c:majorTickMark val="out"/>
        <c:minorTickMark val="none"/>
        <c:tickLblPos val="nextTo"/>
        <c:spPr>
          <a:noFill/>
          <a:ln w="9525" cap="flat" cmpd="sng" algn="ctr">
            <a:solidFill>
              <a:schemeClr val="dk1">
                <a:shade val="95000"/>
                <a:satMod val="105000"/>
              </a:schemeClr>
            </a:solidFill>
            <a:prstDash val="solid"/>
          </a:ln>
          <a:effectLst/>
        </c:spPr>
        <c:txPr>
          <a:bodyPr/>
          <a:lstStyle/>
          <a:p>
            <a:pPr>
              <a:defRPr sz="1050">
                <a:solidFill>
                  <a:schemeClr val="tx1"/>
                </a:solidFill>
                <a:latin typeface="+mn-lt"/>
                <a:ea typeface="+mn-ea"/>
                <a:cs typeface="AF_Najed" pitchFamily="2" charset="-78"/>
              </a:defRPr>
            </a:pPr>
            <a:endParaRPr lang="en-US"/>
          </a:p>
        </c:txPr>
        <c:crossAx val="168147136"/>
        <c:crosses val="autoZero"/>
        <c:auto val="1"/>
        <c:lblAlgn val="ctr"/>
        <c:lblOffset val="100"/>
        <c:noMultiLvlLbl val="0"/>
      </c:catAx>
      <c:valAx>
        <c:axId val="168147136"/>
        <c:scaling>
          <c:orientation val="maxMin"/>
        </c:scaling>
        <c:delete val="1"/>
        <c:axPos val="l"/>
        <c:numFmt formatCode="General" sourceLinked="1"/>
        <c:majorTickMark val="out"/>
        <c:minorTickMark val="none"/>
        <c:tickLblPos val="nextTo"/>
        <c:crossAx val="179167232"/>
        <c:crosses val="autoZero"/>
        <c:crossBetween val="between"/>
      </c:valAx>
      <c:spPr>
        <a:noFill/>
        <a:ln w="25400">
          <a:noFill/>
        </a:ln>
      </c:spPr>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48765545443247"/>
          <c:y val="3.3833981168897076E-2"/>
          <c:w val="0.86589283476870926"/>
          <c:h val="0.63645849066699545"/>
        </c:manualLayout>
      </c:layout>
      <c:lineChart>
        <c:grouping val="standard"/>
        <c:varyColors val="0"/>
        <c:ser>
          <c:idx val="0"/>
          <c:order val="0"/>
          <c:tx>
            <c:strRef>
              <c:f>Sheet1!$G$5</c:f>
              <c:strCache>
                <c:ptCount val="1"/>
                <c:pt idx="0">
                  <c:v>الترتيب العام</c:v>
                </c:pt>
              </c:strCache>
            </c:strRef>
          </c:tx>
          <c:marker>
            <c:symbol val="none"/>
          </c:marker>
          <c:cat>
            <c:strRef>
              <c:f>Sheet1!$H$6:$H$14</c:f>
              <c:strCache>
                <c:ptCount val="8"/>
                <c:pt idx="0">
                  <c:v>2007</c:v>
                </c:pt>
                <c:pt idx="1">
                  <c:v>2008- 2009</c:v>
                </c:pt>
                <c:pt idx="2">
                  <c:v>2009- 2010</c:v>
                </c:pt>
                <c:pt idx="3">
                  <c:v>2010- 2011</c:v>
                </c:pt>
                <c:pt idx="4">
                  <c:v>2011- 2012</c:v>
                </c:pt>
                <c:pt idx="5">
                  <c:v>2012- 2013</c:v>
                </c:pt>
                <c:pt idx="6">
                  <c:v>2013- 2014</c:v>
                </c:pt>
                <c:pt idx="7">
                  <c:v>2014- 2015</c:v>
                </c:pt>
              </c:strCache>
            </c:strRef>
          </c:cat>
          <c:val>
            <c:numRef>
              <c:f>Sheet1!$G$6:$G$14</c:f>
              <c:numCache>
                <c:formatCode>General</c:formatCode>
                <c:ptCount val="8"/>
                <c:pt idx="0">
                  <c:v>40</c:v>
                </c:pt>
                <c:pt idx="1">
                  <c:v>38</c:v>
                </c:pt>
                <c:pt idx="2">
                  <c:v>41</c:v>
                </c:pt>
                <c:pt idx="3">
                  <c:v>34</c:v>
                </c:pt>
                <c:pt idx="4">
                  <c:v>32</c:v>
                </c:pt>
                <c:pt idx="5">
                  <c:v>32</c:v>
                </c:pt>
                <c:pt idx="6">
                  <c:v>33</c:v>
                </c:pt>
                <c:pt idx="7">
                  <c:v>46</c:v>
                </c:pt>
              </c:numCache>
            </c:numRef>
          </c:val>
          <c:smooth val="0"/>
        </c:ser>
        <c:ser>
          <c:idx val="1"/>
          <c:order val="1"/>
          <c:tx>
            <c:strRef>
              <c:f>Sheet1!$E$5</c:f>
              <c:strCache>
                <c:ptCount val="1"/>
                <c:pt idx="0">
                  <c:v>مؤشر الصحة والتعليم الاساسي</c:v>
                </c:pt>
              </c:strCache>
            </c:strRef>
          </c:tx>
          <c:marker>
            <c:symbol val="none"/>
          </c:marker>
          <c:cat>
            <c:strRef>
              <c:f>Sheet1!$H$6:$H$14</c:f>
              <c:strCache>
                <c:ptCount val="8"/>
                <c:pt idx="0">
                  <c:v>2007</c:v>
                </c:pt>
                <c:pt idx="1">
                  <c:v>2008- 2009</c:v>
                </c:pt>
                <c:pt idx="2">
                  <c:v>2009- 2010</c:v>
                </c:pt>
                <c:pt idx="3">
                  <c:v>2010- 2011</c:v>
                </c:pt>
                <c:pt idx="4">
                  <c:v>2011- 2012</c:v>
                </c:pt>
                <c:pt idx="5">
                  <c:v>2012- 2013</c:v>
                </c:pt>
                <c:pt idx="6">
                  <c:v>2013- 2014</c:v>
                </c:pt>
                <c:pt idx="7">
                  <c:v>2014- 2015</c:v>
                </c:pt>
              </c:strCache>
            </c:strRef>
          </c:cat>
          <c:val>
            <c:numRef>
              <c:f>Sheet1!$E$6:$E$14</c:f>
              <c:numCache>
                <c:formatCode>General</c:formatCode>
                <c:ptCount val="8"/>
                <c:pt idx="0">
                  <c:v>36</c:v>
                </c:pt>
                <c:pt idx="1">
                  <c:v>80</c:v>
                </c:pt>
                <c:pt idx="2">
                  <c:v>92</c:v>
                </c:pt>
                <c:pt idx="3">
                  <c:v>99</c:v>
                </c:pt>
                <c:pt idx="4">
                  <c:v>81</c:v>
                </c:pt>
                <c:pt idx="5">
                  <c:v>52</c:v>
                </c:pt>
                <c:pt idx="6">
                  <c:v>48</c:v>
                </c:pt>
                <c:pt idx="7">
                  <c:v>54</c:v>
                </c:pt>
              </c:numCache>
            </c:numRef>
          </c:val>
          <c:smooth val="0"/>
        </c:ser>
        <c:ser>
          <c:idx val="2"/>
          <c:order val="2"/>
          <c:tx>
            <c:strRef>
              <c:f>Sheet1!$D$5</c:f>
              <c:strCache>
                <c:ptCount val="1"/>
                <c:pt idx="0">
                  <c:v>مؤشر التعليم العالي والتدريب</c:v>
                </c:pt>
              </c:strCache>
            </c:strRef>
          </c:tx>
          <c:marker>
            <c:symbol val="none"/>
          </c:marker>
          <c:cat>
            <c:strRef>
              <c:f>Sheet1!$H$6:$H$14</c:f>
              <c:strCache>
                <c:ptCount val="8"/>
                <c:pt idx="0">
                  <c:v>2007</c:v>
                </c:pt>
                <c:pt idx="1">
                  <c:v>2008- 2009</c:v>
                </c:pt>
                <c:pt idx="2">
                  <c:v>2009- 2010</c:v>
                </c:pt>
                <c:pt idx="3">
                  <c:v>2010- 2011</c:v>
                </c:pt>
                <c:pt idx="4">
                  <c:v>2011- 2012</c:v>
                </c:pt>
                <c:pt idx="5">
                  <c:v>2012- 2013</c:v>
                </c:pt>
                <c:pt idx="6">
                  <c:v>2013- 2014</c:v>
                </c:pt>
                <c:pt idx="7">
                  <c:v>2014- 2015</c:v>
                </c:pt>
              </c:strCache>
            </c:strRef>
          </c:cat>
          <c:val>
            <c:numRef>
              <c:f>Sheet1!$D$6:$D$14</c:f>
              <c:numCache>
                <c:formatCode>General</c:formatCode>
                <c:ptCount val="8"/>
                <c:pt idx="0">
                  <c:v>55</c:v>
                </c:pt>
                <c:pt idx="1">
                  <c:v>66</c:v>
                </c:pt>
                <c:pt idx="2">
                  <c:v>67</c:v>
                </c:pt>
                <c:pt idx="3">
                  <c:v>63</c:v>
                </c:pt>
                <c:pt idx="4">
                  <c:v>63</c:v>
                </c:pt>
                <c:pt idx="5">
                  <c:v>61</c:v>
                </c:pt>
                <c:pt idx="6">
                  <c:v>57</c:v>
                </c:pt>
                <c:pt idx="7">
                  <c:v>79</c:v>
                </c:pt>
              </c:numCache>
            </c:numRef>
          </c:val>
          <c:smooth val="0"/>
        </c:ser>
        <c:ser>
          <c:idx val="3"/>
          <c:order val="3"/>
          <c:tx>
            <c:strRef>
              <c:f>Sheet1!$C$5</c:f>
              <c:strCache>
                <c:ptCount val="1"/>
                <c:pt idx="0">
                  <c:v>مؤشر كفاءة سوق العمل</c:v>
                </c:pt>
              </c:strCache>
            </c:strRef>
          </c:tx>
          <c:marker>
            <c:symbol val="none"/>
          </c:marker>
          <c:cat>
            <c:strRef>
              <c:f>Sheet1!$H$6:$H$14</c:f>
              <c:strCache>
                <c:ptCount val="8"/>
                <c:pt idx="0">
                  <c:v>2007</c:v>
                </c:pt>
                <c:pt idx="1">
                  <c:v>2008- 2009</c:v>
                </c:pt>
                <c:pt idx="2">
                  <c:v>2009- 2010</c:v>
                </c:pt>
                <c:pt idx="3">
                  <c:v>2010- 2011</c:v>
                </c:pt>
                <c:pt idx="4">
                  <c:v>2011- 2012</c:v>
                </c:pt>
                <c:pt idx="5">
                  <c:v>2012- 2013</c:v>
                </c:pt>
                <c:pt idx="6">
                  <c:v>2013- 2014</c:v>
                </c:pt>
                <c:pt idx="7">
                  <c:v>2014- 2015</c:v>
                </c:pt>
              </c:strCache>
            </c:strRef>
          </c:cat>
          <c:val>
            <c:numRef>
              <c:f>Sheet1!$C$6:$C$14</c:f>
              <c:numCache>
                <c:formatCode>General</c:formatCode>
                <c:ptCount val="8"/>
                <c:pt idx="0">
                  <c:v>32</c:v>
                </c:pt>
                <c:pt idx="1">
                  <c:v>44</c:v>
                </c:pt>
                <c:pt idx="2">
                  <c:v>33</c:v>
                </c:pt>
                <c:pt idx="3">
                  <c:v>36</c:v>
                </c:pt>
                <c:pt idx="4">
                  <c:v>40</c:v>
                </c:pt>
                <c:pt idx="5">
                  <c:v>36</c:v>
                </c:pt>
                <c:pt idx="6">
                  <c:v>28</c:v>
                </c:pt>
                <c:pt idx="7">
                  <c:v>48</c:v>
                </c:pt>
              </c:numCache>
            </c:numRef>
          </c:val>
          <c:smooth val="0"/>
        </c:ser>
        <c:dLbls>
          <c:showLegendKey val="0"/>
          <c:showVal val="0"/>
          <c:showCatName val="0"/>
          <c:showSerName val="0"/>
          <c:showPercent val="0"/>
          <c:showBubbleSize val="0"/>
        </c:dLbls>
        <c:marker val="1"/>
        <c:smooth val="0"/>
        <c:axId val="179167744"/>
        <c:axId val="168149568"/>
      </c:lineChart>
      <c:catAx>
        <c:axId val="179167744"/>
        <c:scaling>
          <c:orientation val="minMax"/>
        </c:scaling>
        <c:delete val="0"/>
        <c:axPos val="b"/>
        <c:majorTickMark val="out"/>
        <c:minorTickMark val="none"/>
        <c:tickLblPos val="nextTo"/>
        <c:txPr>
          <a:bodyPr/>
          <a:lstStyle/>
          <a:p>
            <a:pPr>
              <a:defRPr sz="1050" b="1"/>
            </a:pPr>
            <a:endParaRPr lang="en-US"/>
          </a:p>
        </c:txPr>
        <c:crossAx val="168149568"/>
        <c:crosses val="autoZero"/>
        <c:auto val="1"/>
        <c:lblAlgn val="ctr"/>
        <c:lblOffset val="100"/>
        <c:noMultiLvlLbl val="0"/>
      </c:catAx>
      <c:valAx>
        <c:axId val="168149568"/>
        <c:scaling>
          <c:orientation val="minMax"/>
        </c:scaling>
        <c:delete val="0"/>
        <c:axPos val="l"/>
        <c:majorGridlines/>
        <c:numFmt formatCode="General" sourceLinked="1"/>
        <c:majorTickMark val="out"/>
        <c:minorTickMark val="none"/>
        <c:tickLblPos val="nextTo"/>
        <c:txPr>
          <a:bodyPr/>
          <a:lstStyle/>
          <a:p>
            <a:pPr>
              <a:defRPr sz="1050" b="1"/>
            </a:pPr>
            <a:endParaRPr lang="en-US"/>
          </a:p>
        </c:txPr>
        <c:crossAx val="179167744"/>
        <c:crosses val="autoZero"/>
        <c:crossBetween val="between"/>
      </c:valAx>
    </c:plotArea>
    <c:legend>
      <c:legendPos val="r"/>
      <c:layout>
        <c:manualLayout>
          <c:xMode val="edge"/>
          <c:yMode val="edge"/>
          <c:x val="0.10156599265082937"/>
          <c:y val="0.81972593294487295"/>
          <c:w val="0.85870701749660139"/>
          <c:h val="0.15671658144534689"/>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608286763871459"/>
          <c:y val="1.3052180318724958E-2"/>
          <c:w val="0.56096673569812261"/>
          <c:h val="0.88421052631578967"/>
        </c:manualLayout>
      </c:layout>
      <c:barChart>
        <c:barDir val="bar"/>
        <c:grouping val="clustered"/>
        <c:varyColors val="0"/>
        <c:ser>
          <c:idx val="0"/>
          <c:order val="0"/>
          <c:tx>
            <c:strRef>
              <c:f>Sheet1!$B$1</c:f>
              <c:strCache>
                <c:ptCount val="1"/>
                <c:pt idx="0">
                  <c:v>Series 1</c:v>
                </c:pt>
              </c:strCache>
            </c:strRef>
          </c:tx>
          <c:spPr>
            <a:solidFill>
              <a:srgbClr val="AA9C48"/>
            </a:solidFill>
            <a:ln>
              <a:noFill/>
            </a:ln>
          </c:spPr>
          <c:invertIfNegative val="0"/>
          <c:dLbls>
            <c:txPr>
              <a:bodyPr/>
              <a:lstStyle/>
              <a:p>
                <a:pPr>
                  <a:defRPr sz="1050" b="1"/>
                </a:pPr>
                <a:endParaRPr lang="en-US"/>
              </a:p>
            </c:txPr>
            <c:dLblPos val="outEnd"/>
            <c:showLegendKey val="0"/>
            <c:showVal val="1"/>
            <c:showCatName val="0"/>
            <c:showSerName val="0"/>
            <c:showPercent val="0"/>
            <c:showBubbleSize val="0"/>
            <c:showLeaderLines val="0"/>
          </c:dLbls>
          <c:cat>
            <c:strRef>
              <c:f>Sheet1!$A$2:$A$17</c:f>
              <c:strCache>
                <c:ptCount val="16"/>
                <c:pt idx="0">
                  <c:v>تدني جودة الخدمات الصحية</c:v>
                </c:pt>
                <c:pt idx="1">
                  <c:v>عدم استقرار الحكومة</c:v>
                </c:pt>
                <c:pt idx="2">
                  <c:v>قوانين الضرائب</c:v>
                </c:pt>
                <c:pt idx="3">
                  <c:v>الجرائم والسرقة</c:v>
                </c:pt>
                <c:pt idx="4">
                  <c:v>قواعد صرف العملات الأجنبية</c:v>
                </c:pt>
                <c:pt idx="5">
                  <c:v>معدلات الضرائب</c:v>
                </c:pt>
                <c:pt idx="6">
                  <c:v>الفساد</c:v>
                </c:pt>
                <c:pt idx="7">
                  <c:v>عدم استقرار السياسات</c:v>
                </c:pt>
                <c:pt idx="8">
                  <c:v>صعوبة الحصول على التمويل</c:v>
                </c:pt>
                <c:pt idx="9">
                  <c:v>عدم كفاية البنية الأساسية</c:v>
                </c:pt>
                <c:pt idx="10">
                  <c:v>التضخم</c:v>
                </c:pt>
                <c:pt idx="11">
                  <c:v>عدم كفاية المهارات الابتكارية</c:v>
                </c:pt>
                <c:pt idx="12">
                  <c:v>ضعف كفاءة الجهاز الإداري الحكومي</c:v>
                </c:pt>
                <c:pt idx="13">
                  <c:v>ضعف أخلاقيات العمل بين العمالة الوطنية</c:v>
                </c:pt>
                <c:pt idx="14">
                  <c:v>قلة كفاءة المستوى التعليمي لقوة العمل</c:v>
                </c:pt>
                <c:pt idx="15">
                  <c:v>تشريعات العمل المعيقة</c:v>
                </c:pt>
              </c:strCache>
            </c:strRef>
          </c:cat>
          <c:val>
            <c:numRef>
              <c:f>Sheet1!$B$2:$B$17</c:f>
              <c:numCache>
                <c:formatCode>General</c:formatCode>
                <c:ptCount val="16"/>
                <c:pt idx="0">
                  <c:v>0.1</c:v>
                </c:pt>
                <c:pt idx="1">
                  <c:v>0.2</c:v>
                </c:pt>
                <c:pt idx="2">
                  <c:v>0.4</c:v>
                </c:pt>
                <c:pt idx="3">
                  <c:v>0.4</c:v>
                </c:pt>
                <c:pt idx="4">
                  <c:v>0.6</c:v>
                </c:pt>
                <c:pt idx="5">
                  <c:v>1.2</c:v>
                </c:pt>
                <c:pt idx="6">
                  <c:v>1.2</c:v>
                </c:pt>
                <c:pt idx="7">
                  <c:v>2.8</c:v>
                </c:pt>
                <c:pt idx="8">
                  <c:v>3.6</c:v>
                </c:pt>
                <c:pt idx="9">
                  <c:v>3.7</c:v>
                </c:pt>
                <c:pt idx="10">
                  <c:v>5.0999999999999996</c:v>
                </c:pt>
                <c:pt idx="11">
                  <c:v>5.9</c:v>
                </c:pt>
                <c:pt idx="12">
                  <c:v>7.4</c:v>
                </c:pt>
                <c:pt idx="13">
                  <c:v>17.5</c:v>
                </c:pt>
                <c:pt idx="14">
                  <c:v>21.8</c:v>
                </c:pt>
                <c:pt idx="15">
                  <c:v>28</c:v>
                </c:pt>
              </c:numCache>
            </c:numRef>
          </c:val>
        </c:ser>
        <c:dLbls>
          <c:showLegendKey val="0"/>
          <c:showVal val="0"/>
          <c:showCatName val="0"/>
          <c:showSerName val="0"/>
          <c:showPercent val="0"/>
          <c:showBubbleSize val="0"/>
        </c:dLbls>
        <c:gapWidth val="111"/>
        <c:axId val="215972352"/>
        <c:axId val="115346816"/>
      </c:barChart>
      <c:catAx>
        <c:axId val="215972352"/>
        <c:scaling>
          <c:orientation val="minMax"/>
        </c:scaling>
        <c:delete val="0"/>
        <c:axPos val="l"/>
        <c:numFmt formatCode="General" sourceLinked="1"/>
        <c:majorTickMark val="out"/>
        <c:minorTickMark val="none"/>
        <c:tickLblPos val="nextTo"/>
        <c:txPr>
          <a:bodyPr rot="0" vert="horz"/>
          <a:lstStyle/>
          <a:p>
            <a:pPr>
              <a:defRPr sz="1400">
                <a:cs typeface="AF_Najed" pitchFamily="2" charset="-78"/>
              </a:defRPr>
            </a:pPr>
            <a:endParaRPr lang="en-US"/>
          </a:p>
        </c:txPr>
        <c:crossAx val="115346816"/>
        <c:crosses val="autoZero"/>
        <c:auto val="1"/>
        <c:lblAlgn val="ctr"/>
        <c:lblOffset val="100"/>
        <c:tickLblSkip val="1"/>
        <c:noMultiLvlLbl val="0"/>
      </c:catAx>
      <c:valAx>
        <c:axId val="115346816"/>
        <c:scaling>
          <c:orientation val="minMax"/>
        </c:scaling>
        <c:delete val="1"/>
        <c:axPos val="b"/>
        <c:numFmt formatCode="General" sourceLinked="1"/>
        <c:majorTickMark val="out"/>
        <c:minorTickMark val="none"/>
        <c:tickLblPos val="nextTo"/>
        <c:crossAx val="215972352"/>
        <c:crosses val="autoZero"/>
        <c:crossBetween val="between"/>
      </c:valAx>
    </c:plotArea>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Sakkal Majalla" panose="02000000000000000000" pitchFamily="2" charset="-78"/>
                <a:cs typeface="Sakkal Majalla" panose="02000000000000000000" pitchFamily="2" charset="-78"/>
              </a:defRPr>
            </a:pPr>
            <a:r>
              <a:rPr lang="ar-OM" dirty="0">
                <a:latin typeface="Sakkal Majalla" panose="02000000000000000000" pitchFamily="2" charset="-78"/>
                <a:cs typeface="Sakkal Majalla" panose="02000000000000000000" pitchFamily="2" charset="-78"/>
              </a:rPr>
              <a:t>أمريكا </a:t>
            </a:r>
            <a:r>
              <a:rPr lang="ar-OM" dirty="0" smtClean="0">
                <a:latin typeface="Sakkal Majalla" panose="02000000000000000000" pitchFamily="2" charset="-78"/>
                <a:cs typeface="Sakkal Majalla" panose="02000000000000000000" pitchFamily="2" charset="-78"/>
              </a:rPr>
              <a:t>اللاتينية ***</a:t>
            </a:r>
            <a:endParaRPr lang="ar-OM" dirty="0">
              <a:latin typeface="Sakkal Majalla" panose="02000000000000000000" pitchFamily="2" charset="-78"/>
              <a:cs typeface="Sakkal Majalla" panose="02000000000000000000" pitchFamily="2" charset="-78"/>
            </a:endParaRPr>
          </a:p>
        </c:rich>
      </c:tx>
      <c:layout/>
      <c:overlay val="0"/>
      <c:spPr>
        <a:solidFill>
          <a:srgbClr val="B5AC7D"/>
        </a:solidFill>
      </c:spPr>
    </c:title>
    <c:autoTitleDeleted val="0"/>
    <c:plotArea>
      <c:layout>
        <c:manualLayout>
          <c:layoutTarget val="inner"/>
          <c:xMode val="edge"/>
          <c:yMode val="edge"/>
          <c:x val="0.20952337074886912"/>
          <c:y val="0.18504785978932894"/>
          <c:w val="0.58449935779304185"/>
          <c:h val="0.81495214021067119"/>
        </c:manualLayout>
      </c:layout>
      <c:pieChart>
        <c:varyColors val="1"/>
        <c:ser>
          <c:idx val="0"/>
          <c:order val="0"/>
          <c:tx>
            <c:strRef>
              <c:f>Sheet1!$C$5</c:f>
              <c:strCache>
                <c:ptCount val="1"/>
                <c:pt idx="0">
                  <c:v>النسبة</c:v>
                </c:pt>
              </c:strCache>
            </c:strRef>
          </c:tx>
          <c:spPr>
            <a:ln>
              <a:noFill/>
            </a:ln>
          </c:spPr>
          <c:dPt>
            <c:idx val="0"/>
            <c:bubble3D val="0"/>
            <c:spPr>
              <a:solidFill>
                <a:schemeClr val="bg1">
                  <a:lumMod val="65000"/>
                </a:schemeClr>
              </a:solidFill>
              <a:ln>
                <a:noFill/>
              </a:ln>
            </c:spPr>
          </c:dPt>
          <c:dPt>
            <c:idx val="1"/>
            <c:bubble3D val="0"/>
            <c:spPr>
              <a:solidFill>
                <a:schemeClr val="accent6">
                  <a:lumMod val="50000"/>
                </a:schemeClr>
              </a:solidFill>
              <a:ln>
                <a:noFill/>
              </a:ln>
            </c:spPr>
          </c:dPt>
          <c:dPt>
            <c:idx val="2"/>
            <c:bubble3D val="0"/>
            <c:spPr>
              <a:solidFill>
                <a:srgbClr val="00823B"/>
              </a:solidFill>
              <a:ln>
                <a:noFill/>
              </a:ln>
            </c:spPr>
          </c:dPt>
          <c:dPt>
            <c:idx val="3"/>
            <c:bubble3D val="0"/>
            <c:spPr>
              <a:solidFill>
                <a:srgbClr val="8AAC46"/>
              </a:solidFill>
              <a:ln>
                <a:noFill/>
              </a:ln>
            </c:spPr>
          </c:dPt>
          <c:dPt>
            <c:idx val="4"/>
            <c:bubble3D val="0"/>
            <c:spPr>
              <a:solidFill>
                <a:srgbClr val="F0EA00"/>
              </a:solidFill>
              <a:ln>
                <a:noFill/>
              </a:ln>
            </c:spPr>
          </c:dPt>
          <c:dLbls>
            <c:dLbl>
              <c:idx val="0"/>
              <c:layout>
                <c:manualLayout>
                  <c:x val="-9.8874183280281525E-2"/>
                  <c:y val="0.17714121880029729"/>
                </c:manualLayout>
              </c:layout>
              <c:dLblPos val="bestFit"/>
              <c:showLegendKey val="0"/>
              <c:showVal val="1"/>
              <c:showCatName val="0"/>
              <c:showSerName val="0"/>
              <c:showPercent val="0"/>
              <c:showBubbleSize val="0"/>
            </c:dLbl>
            <c:dLbl>
              <c:idx val="1"/>
              <c:layout>
                <c:manualLayout>
                  <c:x val="-0.19093766404199475"/>
                  <c:y val="-0.12406277340332458"/>
                </c:manualLayout>
              </c:layout>
              <c:dLblPos val="bestFit"/>
              <c:showLegendKey val="0"/>
              <c:showVal val="1"/>
              <c:showCatName val="0"/>
              <c:showSerName val="0"/>
              <c:showPercent val="0"/>
              <c:showBubbleSize val="0"/>
            </c:dLbl>
            <c:dLbl>
              <c:idx val="2"/>
              <c:layout>
                <c:manualLayout>
                  <c:x val="0.10375858602781035"/>
                  <c:y val="-0.15232091497799027"/>
                </c:manualLayout>
              </c:layout>
              <c:dLblPos val="bestFit"/>
              <c:showLegendKey val="0"/>
              <c:showVal val="1"/>
              <c:showCatName val="0"/>
              <c:showSerName val="0"/>
              <c:showPercent val="0"/>
              <c:showBubbleSize val="0"/>
            </c:dLbl>
            <c:dLbl>
              <c:idx val="3"/>
              <c:layout>
                <c:manualLayout>
                  <c:x val="0.18649278215223097"/>
                  <c:y val="8.2622120151647716E-2"/>
                </c:manualLayout>
              </c:layout>
              <c:dLblPos val="bestFit"/>
              <c:showLegendKey val="0"/>
              <c:showVal val="1"/>
              <c:showCatName val="0"/>
              <c:showSerName val="0"/>
              <c:showPercent val="0"/>
              <c:showBubbleSize val="0"/>
            </c:dLbl>
            <c:dLbl>
              <c:idx val="4"/>
              <c:layout>
                <c:manualLayout>
                  <c:x val="5.3372424191656831E-2"/>
                  <c:y val="0.14267696033312496"/>
                </c:manualLayout>
              </c:layout>
              <c:dLblPos val="bestFit"/>
              <c:showLegendKey val="0"/>
              <c:showVal val="1"/>
              <c:showCatName val="0"/>
              <c:showSerName val="0"/>
              <c:showPercent val="0"/>
              <c:showBubbleSize val="0"/>
            </c:dLbl>
            <c:txPr>
              <a:bodyPr/>
              <a:lstStyle/>
              <a:p>
                <a:pPr>
                  <a:defRPr sz="1050" b="1"/>
                </a:pPr>
                <a:endParaRPr lang="en-US"/>
              </a:p>
            </c:txPr>
            <c:dLblPos val="ctr"/>
            <c:showLegendKey val="0"/>
            <c:showVal val="1"/>
            <c:showCatName val="0"/>
            <c:showSerName val="0"/>
            <c:showPercent val="0"/>
            <c:showBubbleSize val="0"/>
            <c:showLeaderLines val="1"/>
          </c:dLbls>
          <c:cat>
            <c:strRef>
              <c:f>Sheet1!$B$6:$B$10</c:f>
              <c:strCache>
                <c:ptCount val="5"/>
                <c:pt idx="0">
                  <c:v>الدراسات الإنسانية</c:v>
                </c:pt>
                <c:pt idx="1">
                  <c:v>العلوم الاجتماعية</c:v>
                </c:pt>
                <c:pt idx="2">
                  <c:v>الطب</c:v>
                </c:pt>
                <c:pt idx="3">
                  <c:v>العلوم، والدراسات التقنية، والهندسة</c:v>
                </c:pt>
                <c:pt idx="4">
                  <c:v>أخرى</c:v>
                </c:pt>
              </c:strCache>
            </c:strRef>
          </c:cat>
          <c:val>
            <c:numRef>
              <c:f>Sheet1!$C$6:$C$10</c:f>
              <c:numCache>
                <c:formatCode>General</c:formatCode>
                <c:ptCount val="5"/>
                <c:pt idx="0">
                  <c:v>17</c:v>
                </c:pt>
                <c:pt idx="1">
                  <c:v>39</c:v>
                </c:pt>
                <c:pt idx="2">
                  <c:v>11</c:v>
                </c:pt>
                <c:pt idx="3">
                  <c:v>24</c:v>
                </c:pt>
                <c:pt idx="4">
                  <c:v>9</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1">
              <a:defRPr lang="ar-OM" sz="1800" b="1" i="0" u="none" strike="noStrike" kern="1200" baseline="0">
                <a:solidFill>
                  <a:prstClr val="black"/>
                </a:solidFill>
                <a:latin typeface="Sakkal Majalla" panose="02000000000000000000" pitchFamily="2" charset="-78"/>
                <a:ea typeface="+mn-ea"/>
                <a:cs typeface="Sakkal Majalla" panose="02000000000000000000" pitchFamily="2" charset="-78"/>
              </a:defRPr>
            </a:pPr>
            <a:r>
              <a:rPr lang="ar-OM" sz="1800" b="1" i="0" u="none" strike="noStrike" kern="1200" baseline="0" dirty="0">
                <a:solidFill>
                  <a:prstClr val="black"/>
                </a:solidFill>
                <a:latin typeface="Sakkal Majalla" panose="02000000000000000000" pitchFamily="2" charset="-78"/>
                <a:ea typeface="+mn-ea"/>
                <a:cs typeface="Sakkal Majalla" panose="02000000000000000000" pitchFamily="2" charset="-78"/>
              </a:rPr>
              <a:t>الدول </a:t>
            </a:r>
            <a:r>
              <a:rPr lang="ar-OM" sz="1800" b="1" i="0" u="none" strike="noStrike" kern="1200" baseline="0" dirty="0" smtClean="0">
                <a:solidFill>
                  <a:prstClr val="black"/>
                </a:solidFill>
                <a:latin typeface="Sakkal Majalla" panose="02000000000000000000" pitchFamily="2" charset="-78"/>
                <a:ea typeface="+mn-ea"/>
                <a:cs typeface="Sakkal Majalla" panose="02000000000000000000" pitchFamily="2" charset="-78"/>
              </a:rPr>
              <a:t>الآسيوية**</a:t>
            </a:r>
            <a:endParaRPr lang="ar-OM" sz="1800" b="1" i="0" u="none" strike="noStrike" kern="1200" baseline="0" dirty="0">
              <a:solidFill>
                <a:prstClr val="black"/>
              </a:solidFill>
              <a:latin typeface="Sakkal Majalla" panose="02000000000000000000" pitchFamily="2" charset="-78"/>
              <a:ea typeface="+mn-ea"/>
              <a:cs typeface="Sakkal Majalla" panose="02000000000000000000" pitchFamily="2" charset="-78"/>
            </a:endParaRPr>
          </a:p>
        </c:rich>
      </c:tx>
      <c:layout/>
      <c:overlay val="0"/>
      <c:spPr>
        <a:solidFill>
          <a:srgbClr val="B5AC7D"/>
        </a:solidFill>
      </c:spPr>
    </c:title>
    <c:autoTitleDeleted val="0"/>
    <c:plotArea>
      <c:layout>
        <c:manualLayout>
          <c:layoutTarget val="inner"/>
          <c:xMode val="edge"/>
          <c:yMode val="edge"/>
          <c:x val="0.22608723026259958"/>
          <c:y val="0.17922340792006369"/>
          <c:w val="0.56173184892789396"/>
          <c:h val="0.84279098994387713"/>
        </c:manualLayout>
      </c:layout>
      <c:pieChart>
        <c:varyColors val="1"/>
        <c:ser>
          <c:idx val="0"/>
          <c:order val="0"/>
          <c:tx>
            <c:strRef>
              <c:f>Sheet1!$G$5</c:f>
              <c:strCache>
                <c:ptCount val="1"/>
                <c:pt idx="0">
                  <c:v>النسبة</c:v>
                </c:pt>
              </c:strCache>
            </c:strRef>
          </c:tx>
          <c:spPr>
            <a:ln>
              <a:noFill/>
            </a:ln>
          </c:spPr>
          <c:dPt>
            <c:idx val="0"/>
            <c:bubble3D val="0"/>
            <c:spPr>
              <a:solidFill>
                <a:schemeClr val="bg1">
                  <a:lumMod val="65000"/>
                </a:schemeClr>
              </a:solidFill>
              <a:ln>
                <a:noFill/>
              </a:ln>
            </c:spPr>
          </c:dPt>
          <c:dPt>
            <c:idx val="1"/>
            <c:bubble3D val="0"/>
            <c:spPr>
              <a:solidFill>
                <a:schemeClr val="accent6">
                  <a:lumMod val="50000"/>
                </a:schemeClr>
              </a:solidFill>
              <a:ln>
                <a:noFill/>
              </a:ln>
            </c:spPr>
          </c:dPt>
          <c:dPt>
            <c:idx val="2"/>
            <c:bubble3D val="0"/>
            <c:spPr>
              <a:solidFill>
                <a:srgbClr val="00823B"/>
              </a:solidFill>
              <a:ln>
                <a:noFill/>
              </a:ln>
            </c:spPr>
          </c:dPt>
          <c:dPt>
            <c:idx val="3"/>
            <c:bubble3D val="0"/>
            <c:spPr>
              <a:solidFill>
                <a:srgbClr val="8AAC46"/>
              </a:solidFill>
              <a:ln>
                <a:noFill/>
              </a:ln>
            </c:spPr>
          </c:dPt>
          <c:dPt>
            <c:idx val="4"/>
            <c:bubble3D val="0"/>
            <c:spPr>
              <a:solidFill>
                <a:srgbClr val="F0EA00"/>
              </a:solidFill>
              <a:ln>
                <a:noFill/>
              </a:ln>
            </c:spPr>
          </c:dPt>
          <c:dLbls>
            <c:dLbl>
              <c:idx val="0"/>
              <c:layout>
                <c:manualLayout>
                  <c:x val="-9.2335255906643349E-2"/>
                  <c:y val="0.20001437469068742"/>
                </c:manualLayout>
              </c:layout>
              <c:dLblPos val="bestFit"/>
              <c:showLegendKey val="0"/>
              <c:showVal val="1"/>
              <c:showCatName val="0"/>
              <c:showSerName val="0"/>
              <c:showPercent val="0"/>
              <c:showBubbleSize val="0"/>
            </c:dLbl>
            <c:dLbl>
              <c:idx val="1"/>
              <c:layout>
                <c:manualLayout>
                  <c:x val="-0.13443742147059065"/>
                  <c:y val="-0.11386767481164022"/>
                </c:manualLayout>
              </c:layout>
              <c:dLblPos val="bestFit"/>
              <c:showLegendKey val="0"/>
              <c:showVal val="1"/>
              <c:showCatName val="0"/>
              <c:showSerName val="0"/>
              <c:showPercent val="0"/>
              <c:showBubbleSize val="0"/>
            </c:dLbl>
            <c:dLbl>
              <c:idx val="2"/>
              <c:layout>
                <c:manualLayout>
                  <c:x val="6.7054466219009054E-2"/>
                  <c:y val="-0.10640104976312573"/>
                </c:manualLayout>
              </c:layout>
              <c:dLblPos val="bestFit"/>
              <c:showLegendKey val="0"/>
              <c:showVal val="1"/>
              <c:showCatName val="0"/>
              <c:showSerName val="0"/>
              <c:showPercent val="0"/>
              <c:showBubbleSize val="0"/>
            </c:dLbl>
            <c:dLbl>
              <c:idx val="3"/>
              <c:layout>
                <c:manualLayout>
                  <c:x val="0.13664021417484923"/>
                  <c:y val="-1.3115467783237878E-2"/>
                </c:manualLayout>
              </c:layout>
              <c:dLblPos val="bestFit"/>
              <c:showLegendKey val="0"/>
              <c:showVal val="1"/>
              <c:showCatName val="0"/>
              <c:showSerName val="0"/>
              <c:showPercent val="0"/>
              <c:showBubbleSize val="0"/>
            </c:dLbl>
            <c:dLbl>
              <c:idx val="4"/>
              <c:layout>
                <c:manualLayout>
                  <c:x val="6.9273409634035776E-2"/>
                  <c:y val="0.20260346183622299"/>
                </c:manualLayout>
              </c:layout>
              <c:dLblPos val="bestFit"/>
              <c:showLegendKey val="0"/>
              <c:showVal val="1"/>
              <c:showCatName val="0"/>
              <c:showSerName val="0"/>
              <c:showPercent val="0"/>
              <c:showBubbleSize val="0"/>
            </c:dLbl>
            <c:txPr>
              <a:bodyPr/>
              <a:lstStyle/>
              <a:p>
                <a:pPr algn="ctr">
                  <a:defRPr lang="en-US" sz="1050" b="1" i="0" u="none" strike="noStrike" kern="1200" baseline="0">
                    <a:solidFill>
                      <a:prstClr val="black"/>
                    </a:solidFill>
                    <a:latin typeface="+mn-lt"/>
                    <a:ea typeface="+mn-ea"/>
                    <a:cs typeface="+mn-cs"/>
                  </a:defRPr>
                </a:pPr>
                <a:endParaRPr lang="en-US"/>
              </a:p>
            </c:txPr>
            <c:dLblPos val="ctr"/>
            <c:showLegendKey val="0"/>
            <c:showVal val="1"/>
            <c:showCatName val="0"/>
            <c:showSerName val="0"/>
            <c:showPercent val="0"/>
            <c:showBubbleSize val="0"/>
            <c:showLeaderLines val="1"/>
          </c:dLbls>
          <c:cat>
            <c:strRef>
              <c:f>Sheet1!$F$6:$F$10</c:f>
              <c:strCache>
                <c:ptCount val="5"/>
                <c:pt idx="0">
                  <c:v>الدراسات الإنسانية</c:v>
                </c:pt>
                <c:pt idx="1">
                  <c:v>العلوم الاجتماعية</c:v>
                </c:pt>
                <c:pt idx="2">
                  <c:v>الطب</c:v>
                </c:pt>
                <c:pt idx="3">
                  <c:v>العلوم، والدراسات التقنية، والهندسة</c:v>
                </c:pt>
                <c:pt idx="4">
                  <c:v>أخرى</c:v>
                </c:pt>
              </c:strCache>
            </c:strRef>
          </c:cat>
          <c:val>
            <c:numRef>
              <c:f>Sheet1!$G$6:$G$10</c:f>
              <c:numCache>
                <c:formatCode>General</c:formatCode>
                <c:ptCount val="5"/>
                <c:pt idx="0">
                  <c:v>19</c:v>
                </c:pt>
                <c:pt idx="1">
                  <c:v>34</c:v>
                </c:pt>
                <c:pt idx="2">
                  <c:v>6</c:v>
                </c:pt>
                <c:pt idx="3">
                  <c:v>31</c:v>
                </c:pt>
                <c:pt idx="4">
                  <c:v>10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1">
              <a:defRPr lang="ar-OM" sz="1800" b="1" i="0" u="none" strike="noStrike" kern="1200" baseline="0">
                <a:solidFill>
                  <a:prstClr val="black"/>
                </a:solidFill>
                <a:latin typeface="Sakkal Majalla" panose="02000000000000000000" pitchFamily="2" charset="-78"/>
                <a:ea typeface="+mn-ea"/>
                <a:cs typeface="Sakkal Majalla" panose="02000000000000000000" pitchFamily="2" charset="-78"/>
              </a:defRPr>
            </a:pPr>
            <a:r>
              <a:rPr lang="ar-OM" sz="1800" b="1" i="0" u="none" strike="noStrike" kern="1200" baseline="0" dirty="0">
                <a:solidFill>
                  <a:prstClr val="black"/>
                </a:solidFill>
                <a:latin typeface="Sakkal Majalla" panose="02000000000000000000" pitchFamily="2" charset="-78"/>
                <a:ea typeface="+mn-ea"/>
                <a:cs typeface="Sakkal Majalla" panose="02000000000000000000" pitchFamily="2" charset="-78"/>
              </a:rPr>
              <a:t>الدول </a:t>
            </a:r>
            <a:r>
              <a:rPr lang="ar-OM" sz="1800" b="1" i="0" u="none" strike="noStrike" kern="1200" baseline="0" dirty="0" smtClean="0">
                <a:solidFill>
                  <a:prstClr val="black"/>
                </a:solidFill>
                <a:latin typeface="Sakkal Majalla" panose="02000000000000000000" pitchFamily="2" charset="-78"/>
                <a:ea typeface="+mn-ea"/>
                <a:cs typeface="Sakkal Majalla" panose="02000000000000000000" pitchFamily="2" charset="-78"/>
              </a:rPr>
              <a:t>العربية*</a:t>
            </a:r>
            <a:endParaRPr lang="ar-OM" sz="1800" b="1" i="0" u="none" strike="noStrike" kern="1200" baseline="0" dirty="0">
              <a:solidFill>
                <a:prstClr val="black"/>
              </a:solidFill>
              <a:latin typeface="Sakkal Majalla" panose="02000000000000000000" pitchFamily="2" charset="-78"/>
              <a:ea typeface="+mn-ea"/>
              <a:cs typeface="Sakkal Majalla" panose="02000000000000000000" pitchFamily="2" charset="-78"/>
            </a:endParaRPr>
          </a:p>
        </c:rich>
      </c:tx>
      <c:layout/>
      <c:overlay val="0"/>
      <c:spPr>
        <a:solidFill>
          <a:srgbClr val="B5AC7D"/>
        </a:solidFill>
      </c:spPr>
    </c:title>
    <c:autoTitleDeleted val="0"/>
    <c:plotArea>
      <c:layout>
        <c:manualLayout>
          <c:layoutTarget val="inner"/>
          <c:xMode val="edge"/>
          <c:yMode val="edge"/>
          <c:x val="0.22864771567237985"/>
          <c:y val="0.20150289179365952"/>
          <c:w val="0.54270483435814953"/>
          <c:h val="0.79517512714860117"/>
        </c:manualLayout>
      </c:layout>
      <c:pieChart>
        <c:varyColors val="1"/>
        <c:ser>
          <c:idx val="0"/>
          <c:order val="0"/>
          <c:tx>
            <c:strRef>
              <c:f>Sheet1!$K$5</c:f>
              <c:strCache>
                <c:ptCount val="1"/>
                <c:pt idx="0">
                  <c:v>النسبة</c:v>
                </c:pt>
              </c:strCache>
            </c:strRef>
          </c:tx>
          <c:spPr>
            <a:ln>
              <a:noFill/>
            </a:ln>
          </c:spPr>
          <c:dPt>
            <c:idx val="0"/>
            <c:bubble3D val="0"/>
            <c:spPr>
              <a:solidFill>
                <a:schemeClr val="bg1">
                  <a:lumMod val="65000"/>
                </a:schemeClr>
              </a:solidFill>
              <a:ln>
                <a:noFill/>
              </a:ln>
            </c:spPr>
          </c:dPt>
          <c:dPt>
            <c:idx val="1"/>
            <c:bubble3D val="0"/>
            <c:spPr>
              <a:solidFill>
                <a:schemeClr val="accent6">
                  <a:lumMod val="50000"/>
                </a:schemeClr>
              </a:solidFill>
              <a:ln>
                <a:noFill/>
              </a:ln>
            </c:spPr>
          </c:dPt>
          <c:dPt>
            <c:idx val="2"/>
            <c:bubble3D val="0"/>
            <c:spPr>
              <a:solidFill>
                <a:srgbClr val="00823B"/>
              </a:solidFill>
              <a:ln>
                <a:noFill/>
              </a:ln>
            </c:spPr>
          </c:dPt>
          <c:dPt>
            <c:idx val="3"/>
            <c:bubble3D val="0"/>
            <c:spPr>
              <a:solidFill>
                <a:srgbClr val="8AAC46"/>
              </a:solidFill>
              <a:ln>
                <a:noFill/>
              </a:ln>
            </c:spPr>
          </c:dPt>
          <c:dPt>
            <c:idx val="4"/>
            <c:bubble3D val="0"/>
            <c:spPr>
              <a:solidFill>
                <a:srgbClr val="F0EA00"/>
              </a:solidFill>
              <a:ln>
                <a:noFill/>
              </a:ln>
            </c:spPr>
          </c:dPt>
          <c:dLbls>
            <c:dLbl>
              <c:idx val="0"/>
              <c:layout>
                <c:manualLayout>
                  <c:x val="-0.13195364440767116"/>
                  <c:y val="0.12199410747238612"/>
                </c:manualLayout>
              </c:layout>
              <c:dLblPos val="bestFit"/>
              <c:showLegendKey val="0"/>
              <c:showVal val="1"/>
              <c:showCatName val="0"/>
              <c:showSerName val="0"/>
              <c:showPercent val="0"/>
              <c:showBubbleSize val="0"/>
            </c:dLbl>
            <c:dLbl>
              <c:idx val="1"/>
              <c:layout>
                <c:manualLayout>
                  <c:x val="3.7483506491919179E-2"/>
                  <c:y val="-0.10581898381585257"/>
                </c:manualLayout>
              </c:layout>
              <c:dLblPos val="bestFit"/>
              <c:showLegendKey val="0"/>
              <c:showVal val="1"/>
              <c:showCatName val="0"/>
              <c:showSerName val="0"/>
              <c:showPercent val="0"/>
              <c:showBubbleSize val="0"/>
            </c:dLbl>
            <c:dLbl>
              <c:idx val="2"/>
              <c:layout>
                <c:manualLayout>
                  <c:x val="8.5796000746093767E-2"/>
                  <c:y val="-2.7628349924097715E-2"/>
                </c:manualLayout>
              </c:layout>
              <c:dLblPos val="bestFit"/>
              <c:showLegendKey val="0"/>
              <c:showVal val="1"/>
              <c:showCatName val="0"/>
              <c:showSerName val="0"/>
              <c:showPercent val="0"/>
              <c:showBubbleSize val="0"/>
            </c:dLbl>
            <c:dLbl>
              <c:idx val="3"/>
              <c:layout>
                <c:manualLayout>
                  <c:x val="0.11865122826483777"/>
                  <c:y val="0.10764014646413474"/>
                </c:manualLayout>
              </c:layout>
              <c:dLblPos val="bestFit"/>
              <c:showLegendKey val="0"/>
              <c:showVal val="1"/>
              <c:showCatName val="0"/>
              <c:showSerName val="0"/>
              <c:showPercent val="0"/>
              <c:showBubbleSize val="0"/>
            </c:dLbl>
            <c:dLbl>
              <c:idx val="4"/>
              <c:layout>
                <c:manualLayout>
                  <c:x val="3.8339069859140262E-2"/>
                  <c:y val="0.1486286112035137"/>
                </c:manualLayout>
              </c:layout>
              <c:dLblPos val="bestFit"/>
              <c:showLegendKey val="0"/>
              <c:showVal val="1"/>
              <c:showCatName val="0"/>
              <c:showSerName val="0"/>
              <c:showPercent val="0"/>
              <c:showBubbleSize val="0"/>
            </c:dLbl>
            <c:txPr>
              <a:bodyPr/>
              <a:lstStyle/>
              <a:p>
                <a:pPr algn="ctr">
                  <a:defRPr lang="en-US" sz="1050" b="1" i="0" u="none" strike="noStrike" kern="1200" baseline="0">
                    <a:solidFill>
                      <a:prstClr val="black"/>
                    </a:solidFill>
                    <a:latin typeface="+mn-lt"/>
                    <a:ea typeface="+mn-ea"/>
                    <a:cs typeface="+mn-cs"/>
                  </a:defRPr>
                </a:pPr>
                <a:endParaRPr lang="en-US"/>
              </a:p>
            </c:txPr>
            <c:dLblPos val="ctr"/>
            <c:showLegendKey val="0"/>
            <c:showVal val="1"/>
            <c:showCatName val="0"/>
            <c:showSerName val="0"/>
            <c:showPercent val="0"/>
            <c:showBubbleSize val="0"/>
            <c:showLeaderLines val="1"/>
          </c:dLbls>
          <c:cat>
            <c:strRef>
              <c:f>Sheet1!$J$6:$J$10</c:f>
              <c:strCache>
                <c:ptCount val="5"/>
                <c:pt idx="0">
                  <c:v>الدراسات الإنسانية</c:v>
                </c:pt>
                <c:pt idx="1">
                  <c:v>العلوم الاجتماعية</c:v>
                </c:pt>
                <c:pt idx="2">
                  <c:v>الطب</c:v>
                </c:pt>
                <c:pt idx="3">
                  <c:v>العلوم، والدراسات التقنية، والهندسة</c:v>
                </c:pt>
                <c:pt idx="4">
                  <c:v>أخرى</c:v>
                </c:pt>
              </c:strCache>
            </c:strRef>
          </c:cat>
          <c:val>
            <c:numRef>
              <c:f>Sheet1!$K$6:$K$10</c:f>
              <c:numCache>
                <c:formatCode>General</c:formatCode>
                <c:ptCount val="5"/>
                <c:pt idx="0">
                  <c:v>37</c:v>
                </c:pt>
                <c:pt idx="1">
                  <c:v>31</c:v>
                </c:pt>
                <c:pt idx="2">
                  <c:v>6</c:v>
                </c:pt>
                <c:pt idx="3">
                  <c:v>18</c:v>
                </c:pt>
                <c:pt idx="4">
                  <c:v>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2905E4-59BF-479A-8C29-039F566D73E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B22CB4D-6E1E-492D-BC1D-A31F627856F7}">
      <dgm:prSet phldrT="[Text]" custT="1"/>
      <dgm:spPr>
        <a:solidFill>
          <a:schemeClr val="bg2">
            <a:lumMod val="90000"/>
          </a:schemeClr>
        </a:solidFill>
      </dgm:spPr>
      <dgm:t>
        <a:bodyPr/>
        <a:lstStyle/>
        <a:p>
          <a:r>
            <a:rPr lang="ar-OM" sz="2000" dirty="0" smtClean="0">
              <a:solidFill>
                <a:schemeClr val="tx1"/>
              </a:solidFill>
              <a:cs typeface="AF_Najed" pitchFamily="2" charset="-78"/>
            </a:rPr>
            <a:t>الدعم المؤسسي لتنمية المؤسسات الصغيرة والمتوسطة</a:t>
          </a:r>
          <a:endParaRPr lang="en-US" sz="2000" dirty="0">
            <a:solidFill>
              <a:schemeClr val="tx1"/>
            </a:solidFill>
            <a:cs typeface="AF_Najed" pitchFamily="2" charset="-78"/>
          </a:endParaRPr>
        </a:p>
      </dgm:t>
    </dgm:pt>
    <dgm:pt modelId="{24858FFB-C3B8-40F4-86E8-0A7954193C7A}" type="parTrans" cxnId="{BF446B69-1B6E-4D2F-8B16-4D8241A70AFC}">
      <dgm:prSet/>
      <dgm:spPr/>
      <dgm:t>
        <a:bodyPr/>
        <a:lstStyle/>
        <a:p>
          <a:endParaRPr lang="en-US"/>
        </a:p>
      </dgm:t>
    </dgm:pt>
    <dgm:pt modelId="{F6271940-9340-483B-A034-8403B8AA8EAD}" type="sibTrans" cxnId="{BF446B69-1B6E-4D2F-8B16-4D8241A70AFC}">
      <dgm:prSet/>
      <dgm:spPr/>
      <dgm:t>
        <a:bodyPr/>
        <a:lstStyle/>
        <a:p>
          <a:endParaRPr lang="en-US"/>
        </a:p>
      </dgm:t>
    </dgm:pt>
    <dgm:pt modelId="{D83D12FA-DBFD-413A-A968-AD525F5A3B73}">
      <dgm:prSet phldrT="[Text]" custT="1"/>
      <dgm:spPr>
        <a:solidFill>
          <a:schemeClr val="bg2">
            <a:lumMod val="90000"/>
          </a:schemeClr>
        </a:solidFill>
      </dgm:spPr>
      <dgm:t>
        <a:bodyPr/>
        <a:lstStyle/>
        <a:p>
          <a:r>
            <a:rPr lang="ar-OM" sz="2400" dirty="0" smtClean="0">
              <a:solidFill>
                <a:schemeClr val="tx1"/>
              </a:solidFill>
              <a:cs typeface="AF_Najed" pitchFamily="2" charset="-78"/>
            </a:rPr>
            <a:t>سياسات الأجور والأسعار الانتاجية</a:t>
          </a:r>
          <a:endParaRPr lang="en-US" sz="2400" dirty="0">
            <a:solidFill>
              <a:schemeClr val="tx1"/>
            </a:solidFill>
            <a:cs typeface="AF_Najed" pitchFamily="2" charset="-78"/>
          </a:endParaRPr>
        </a:p>
      </dgm:t>
    </dgm:pt>
    <dgm:pt modelId="{9A05D50D-E8C8-4C7A-8F91-3608DCB1BC8E}" type="parTrans" cxnId="{04F7893E-2DB3-458C-8694-F287A896C1F6}">
      <dgm:prSet/>
      <dgm:spPr/>
      <dgm:t>
        <a:bodyPr/>
        <a:lstStyle/>
        <a:p>
          <a:endParaRPr lang="en-US"/>
        </a:p>
      </dgm:t>
    </dgm:pt>
    <dgm:pt modelId="{6C8892F8-D78D-40F1-A26D-55DDCAE66FA7}" type="sibTrans" cxnId="{04F7893E-2DB3-458C-8694-F287A896C1F6}">
      <dgm:prSet/>
      <dgm:spPr/>
      <dgm:t>
        <a:bodyPr/>
        <a:lstStyle/>
        <a:p>
          <a:endParaRPr lang="en-US"/>
        </a:p>
      </dgm:t>
    </dgm:pt>
    <dgm:pt modelId="{690A6E85-5CF0-45D7-AAA7-B432CAB96291}">
      <dgm:prSet phldrT="[Text]" custT="1"/>
      <dgm:spPr>
        <a:solidFill>
          <a:schemeClr val="bg2">
            <a:lumMod val="90000"/>
          </a:schemeClr>
        </a:solidFill>
      </dgm:spPr>
      <dgm:t>
        <a:bodyPr/>
        <a:lstStyle/>
        <a:p>
          <a:pPr rtl="1"/>
          <a:r>
            <a:rPr lang="ar-OM" sz="2000" dirty="0" smtClean="0">
              <a:solidFill>
                <a:schemeClr val="tx1"/>
              </a:solidFill>
              <a:cs typeface="AF_Najed" pitchFamily="2" charset="-78"/>
            </a:rPr>
            <a:t>سياسات سوق العمل النشطة:</a:t>
          </a:r>
        </a:p>
        <a:p>
          <a:pPr rtl="1"/>
          <a:r>
            <a:rPr lang="ar-OM" sz="1800" dirty="0" smtClean="0">
              <a:solidFill>
                <a:schemeClr val="bg2">
                  <a:lumMod val="50000"/>
                </a:schemeClr>
              </a:solidFill>
              <a:cs typeface="AF_Najed" pitchFamily="2" charset="-78"/>
            </a:rPr>
            <a:t>التعليم والتأهيل والتدريب</a:t>
          </a:r>
          <a:endParaRPr lang="en-US" sz="1800" dirty="0">
            <a:solidFill>
              <a:schemeClr val="tx1"/>
            </a:solidFill>
            <a:cs typeface="AF_Najed" pitchFamily="2" charset="-78"/>
          </a:endParaRPr>
        </a:p>
      </dgm:t>
    </dgm:pt>
    <dgm:pt modelId="{17884719-7F82-48CD-B907-BD12390C47D0}" type="parTrans" cxnId="{F943E122-FFB9-4688-89CE-E8D764CBCA6F}">
      <dgm:prSet/>
      <dgm:spPr/>
      <dgm:t>
        <a:bodyPr/>
        <a:lstStyle/>
        <a:p>
          <a:endParaRPr lang="en-US"/>
        </a:p>
      </dgm:t>
    </dgm:pt>
    <dgm:pt modelId="{0FC8B534-110A-4E67-A8E0-FD1D95D5F225}" type="sibTrans" cxnId="{F943E122-FFB9-4688-89CE-E8D764CBCA6F}">
      <dgm:prSet/>
      <dgm:spPr/>
      <dgm:t>
        <a:bodyPr/>
        <a:lstStyle/>
        <a:p>
          <a:endParaRPr lang="en-US"/>
        </a:p>
      </dgm:t>
    </dgm:pt>
    <dgm:pt modelId="{AED21A01-34AA-48A0-B161-C5A59505E26A}">
      <dgm:prSet phldrT="[Text]" phldr="1"/>
      <dgm:spPr>
        <a:noFill/>
        <a:ln>
          <a:noFill/>
        </a:ln>
      </dgm:spPr>
      <dgm:t>
        <a:bodyPr/>
        <a:lstStyle/>
        <a:p>
          <a:endParaRPr lang="en-US" dirty="0">
            <a:noFill/>
          </a:endParaRPr>
        </a:p>
      </dgm:t>
    </dgm:pt>
    <dgm:pt modelId="{A787A943-FC8B-4174-A53A-8C82E1CE641C}" type="sibTrans" cxnId="{5495229D-9D03-4567-97D0-B5490C9A9C8B}">
      <dgm:prSet/>
      <dgm:spPr/>
      <dgm:t>
        <a:bodyPr/>
        <a:lstStyle/>
        <a:p>
          <a:endParaRPr lang="en-US"/>
        </a:p>
      </dgm:t>
    </dgm:pt>
    <dgm:pt modelId="{4F68022F-FAF5-40DC-AE91-E4D268241FC9}" type="parTrans" cxnId="{5495229D-9D03-4567-97D0-B5490C9A9C8B}">
      <dgm:prSet/>
      <dgm:spPr/>
      <dgm:t>
        <a:bodyPr/>
        <a:lstStyle/>
        <a:p>
          <a:endParaRPr lang="en-US"/>
        </a:p>
      </dgm:t>
    </dgm:pt>
    <dgm:pt modelId="{885A13A4-A5BF-4016-990C-8E5166D2AF49}" type="pres">
      <dgm:prSet presAssocID="{DD2905E4-59BF-479A-8C29-039F566D73EA}" presName="hierChild1" presStyleCnt="0">
        <dgm:presLayoutVars>
          <dgm:orgChart val="1"/>
          <dgm:chPref val="1"/>
          <dgm:dir/>
          <dgm:animOne val="branch"/>
          <dgm:animLvl val="lvl"/>
          <dgm:resizeHandles/>
        </dgm:presLayoutVars>
      </dgm:prSet>
      <dgm:spPr/>
      <dgm:t>
        <a:bodyPr/>
        <a:lstStyle/>
        <a:p>
          <a:endParaRPr lang="en-US"/>
        </a:p>
      </dgm:t>
    </dgm:pt>
    <dgm:pt modelId="{716EA280-A6E9-4035-AECA-DEDFD908D032}" type="pres">
      <dgm:prSet presAssocID="{AED21A01-34AA-48A0-B161-C5A59505E26A}" presName="hierRoot1" presStyleCnt="0">
        <dgm:presLayoutVars>
          <dgm:hierBranch val="init"/>
        </dgm:presLayoutVars>
      </dgm:prSet>
      <dgm:spPr/>
    </dgm:pt>
    <dgm:pt modelId="{0C506371-1512-42E8-9EEF-5979B911E31E}" type="pres">
      <dgm:prSet presAssocID="{AED21A01-34AA-48A0-B161-C5A59505E26A}" presName="rootComposite1" presStyleCnt="0"/>
      <dgm:spPr/>
    </dgm:pt>
    <dgm:pt modelId="{098F7E35-2057-4169-B99B-53A4489A8837}" type="pres">
      <dgm:prSet presAssocID="{AED21A01-34AA-48A0-B161-C5A59505E26A}" presName="rootText1" presStyleLbl="node0" presStyleIdx="0" presStyleCnt="1">
        <dgm:presLayoutVars>
          <dgm:chPref val="3"/>
        </dgm:presLayoutVars>
      </dgm:prSet>
      <dgm:spPr/>
      <dgm:t>
        <a:bodyPr/>
        <a:lstStyle/>
        <a:p>
          <a:endParaRPr lang="en-US"/>
        </a:p>
      </dgm:t>
    </dgm:pt>
    <dgm:pt modelId="{A8808F1E-52C0-4DE6-90AE-21B8D7156EE2}" type="pres">
      <dgm:prSet presAssocID="{AED21A01-34AA-48A0-B161-C5A59505E26A}" presName="rootConnector1" presStyleLbl="node1" presStyleIdx="0" presStyleCnt="0"/>
      <dgm:spPr/>
      <dgm:t>
        <a:bodyPr/>
        <a:lstStyle/>
        <a:p>
          <a:endParaRPr lang="en-US"/>
        </a:p>
      </dgm:t>
    </dgm:pt>
    <dgm:pt modelId="{2020A992-35A0-4D77-B0C6-41EB063ABB45}" type="pres">
      <dgm:prSet presAssocID="{AED21A01-34AA-48A0-B161-C5A59505E26A}" presName="hierChild2" presStyleCnt="0"/>
      <dgm:spPr/>
    </dgm:pt>
    <dgm:pt modelId="{B8AA7571-CC6E-46F4-A337-0AC9317F3CA3}" type="pres">
      <dgm:prSet presAssocID="{24858FFB-C3B8-40F4-86E8-0A7954193C7A}" presName="Name37" presStyleLbl="parChTrans1D2" presStyleIdx="0" presStyleCnt="3"/>
      <dgm:spPr/>
      <dgm:t>
        <a:bodyPr/>
        <a:lstStyle/>
        <a:p>
          <a:endParaRPr lang="en-US"/>
        </a:p>
      </dgm:t>
    </dgm:pt>
    <dgm:pt modelId="{0280B2CB-1D50-4F61-A453-00FAB47B3EA6}" type="pres">
      <dgm:prSet presAssocID="{EB22CB4D-6E1E-492D-BC1D-A31F627856F7}" presName="hierRoot2" presStyleCnt="0">
        <dgm:presLayoutVars>
          <dgm:hierBranch val="init"/>
        </dgm:presLayoutVars>
      </dgm:prSet>
      <dgm:spPr/>
    </dgm:pt>
    <dgm:pt modelId="{258E3F8F-2DF3-40F3-B6DC-AE4C0F0D909D}" type="pres">
      <dgm:prSet presAssocID="{EB22CB4D-6E1E-492D-BC1D-A31F627856F7}" presName="rootComposite" presStyleCnt="0"/>
      <dgm:spPr/>
    </dgm:pt>
    <dgm:pt modelId="{B2A9CEE1-BD76-4B41-BA80-4CF2DFD009C4}" type="pres">
      <dgm:prSet presAssocID="{EB22CB4D-6E1E-492D-BC1D-A31F627856F7}" presName="rootText" presStyleLbl="node2" presStyleIdx="0" presStyleCnt="3" custScaleX="76342" custScaleY="71340">
        <dgm:presLayoutVars>
          <dgm:chPref val="3"/>
        </dgm:presLayoutVars>
      </dgm:prSet>
      <dgm:spPr/>
      <dgm:t>
        <a:bodyPr/>
        <a:lstStyle/>
        <a:p>
          <a:endParaRPr lang="en-US"/>
        </a:p>
      </dgm:t>
    </dgm:pt>
    <dgm:pt modelId="{F80474A9-7B17-4288-85C4-A834D39FB8DD}" type="pres">
      <dgm:prSet presAssocID="{EB22CB4D-6E1E-492D-BC1D-A31F627856F7}" presName="rootConnector" presStyleLbl="node2" presStyleIdx="0" presStyleCnt="3"/>
      <dgm:spPr/>
      <dgm:t>
        <a:bodyPr/>
        <a:lstStyle/>
        <a:p>
          <a:endParaRPr lang="en-US"/>
        </a:p>
      </dgm:t>
    </dgm:pt>
    <dgm:pt modelId="{CB42DFE4-56F0-4CED-8CFE-9E298C25D731}" type="pres">
      <dgm:prSet presAssocID="{EB22CB4D-6E1E-492D-BC1D-A31F627856F7}" presName="hierChild4" presStyleCnt="0"/>
      <dgm:spPr/>
    </dgm:pt>
    <dgm:pt modelId="{839BD37C-4C56-4D74-8000-2A4949D4059E}" type="pres">
      <dgm:prSet presAssocID="{EB22CB4D-6E1E-492D-BC1D-A31F627856F7}" presName="hierChild5" presStyleCnt="0"/>
      <dgm:spPr/>
    </dgm:pt>
    <dgm:pt modelId="{9A810229-6147-4E42-BA1D-D912B7D57D17}" type="pres">
      <dgm:prSet presAssocID="{9A05D50D-E8C8-4C7A-8F91-3608DCB1BC8E}" presName="Name37" presStyleLbl="parChTrans1D2" presStyleIdx="1" presStyleCnt="3"/>
      <dgm:spPr/>
      <dgm:t>
        <a:bodyPr/>
        <a:lstStyle/>
        <a:p>
          <a:endParaRPr lang="en-US"/>
        </a:p>
      </dgm:t>
    </dgm:pt>
    <dgm:pt modelId="{A4A7D9DE-1081-420A-95B7-4EEC9A975E37}" type="pres">
      <dgm:prSet presAssocID="{D83D12FA-DBFD-413A-A968-AD525F5A3B73}" presName="hierRoot2" presStyleCnt="0">
        <dgm:presLayoutVars>
          <dgm:hierBranch val="init"/>
        </dgm:presLayoutVars>
      </dgm:prSet>
      <dgm:spPr/>
    </dgm:pt>
    <dgm:pt modelId="{D36ABC3C-E4A2-4D42-9182-09ACB0EF74DD}" type="pres">
      <dgm:prSet presAssocID="{D83D12FA-DBFD-413A-A968-AD525F5A3B73}" presName="rootComposite" presStyleCnt="0"/>
      <dgm:spPr/>
    </dgm:pt>
    <dgm:pt modelId="{9589E07E-A28B-4F76-B453-4841214D8AA0}" type="pres">
      <dgm:prSet presAssocID="{D83D12FA-DBFD-413A-A968-AD525F5A3B73}" presName="rootText" presStyleLbl="node2" presStyleIdx="1" presStyleCnt="3" custScaleX="76342" custScaleY="71340">
        <dgm:presLayoutVars>
          <dgm:chPref val="3"/>
        </dgm:presLayoutVars>
      </dgm:prSet>
      <dgm:spPr/>
      <dgm:t>
        <a:bodyPr/>
        <a:lstStyle/>
        <a:p>
          <a:endParaRPr lang="en-US"/>
        </a:p>
      </dgm:t>
    </dgm:pt>
    <dgm:pt modelId="{CA1E7C4E-B213-4DE9-B273-5DDCA950F72C}" type="pres">
      <dgm:prSet presAssocID="{D83D12FA-DBFD-413A-A968-AD525F5A3B73}" presName="rootConnector" presStyleLbl="node2" presStyleIdx="1" presStyleCnt="3"/>
      <dgm:spPr/>
      <dgm:t>
        <a:bodyPr/>
        <a:lstStyle/>
        <a:p>
          <a:endParaRPr lang="en-US"/>
        </a:p>
      </dgm:t>
    </dgm:pt>
    <dgm:pt modelId="{F74E6BB8-1E36-4641-BBCA-8A4593F74119}" type="pres">
      <dgm:prSet presAssocID="{D83D12FA-DBFD-413A-A968-AD525F5A3B73}" presName="hierChild4" presStyleCnt="0"/>
      <dgm:spPr/>
    </dgm:pt>
    <dgm:pt modelId="{65B4A5F7-6746-4D30-8FA0-4B5B521763DB}" type="pres">
      <dgm:prSet presAssocID="{D83D12FA-DBFD-413A-A968-AD525F5A3B73}" presName="hierChild5" presStyleCnt="0"/>
      <dgm:spPr/>
    </dgm:pt>
    <dgm:pt modelId="{6ED7B4A8-BCFD-41A2-8A14-20DAB456744C}" type="pres">
      <dgm:prSet presAssocID="{17884719-7F82-48CD-B907-BD12390C47D0}" presName="Name37" presStyleLbl="parChTrans1D2" presStyleIdx="2" presStyleCnt="3"/>
      <dgm:spPr/>
      <dgm:t>
        <a:bodyPr/>
        <a:lstStyle/>
        <a:p>
          <a:endParaRPr lang="en-US"/>
        </a:p>
      </dgm:t>
    </dgm:pt>
    <dgm:pt modelId="{E35E06BD-FA23-4565-8B6D-AC591B2CDE2F}" type="pres">
      <dgm:prSet presAssocID="{690A6E85-5CF0-45D7-AAA7-B432CAB96291}" presName="hierRoot2" presStyleCnt="0">
        <dgm:presLayoutVars>
          <dgm:hierBranch val="init"/>
        </dgm:presLayoutVars>
      </dgm:prSet>
      <dgm:spPr/>
    </dgm:pt>
    <dgm:pt modelId="{16093D4A-8FE5-437A-ABF9-219B4D5BC5CB}" type="pres">
      <dgm:prSet presAssocID="{690A6E85-5CF0-45D7-AAA7-B432CAB96291}" presName="rootComposite" presStyleCnt="0"/>
      <dgm:spPr/>
    </dgm:pt>
    <dgm:pt modelId="{0CA3D042-0ECB-411E-AE7C-60CCDED69154}" type="pres">
      <dgm:prSet presAssocID="{690A6E85-5CF0-45D7-AAA7-B432CAB96291}" presName="rootText" presStyleLbl="node2" presStyleIdx="2" presStyleCnt="3" custScaleX="76342" custScaleY="71340">
        <dgm:presLayoutVars>
          <dgm:chPref val="3"/>
        </dgm:presLayoutVars>
      </dgm:prSet>
      <dgm:spPr/>
      <dgm:t>
        <a:bodyPr/>
        <a:lstStyle/>
        <a:p>
          <a:endParaRPr lang="en-US"/>
        </a:p>
      </dgm:t>
    </dgm:pt>
    <dgm:pt modelId="{13088364-6166-4FCA-A636-30CB2AAF39F0}" type="pres">
      <dgm:prSet presAssocID="{690A6E85-5CF0-45D7-AAA7-B432CAB96291}" presName="rootConnector" presStyleLbl="node2" presStyleIdx="2" presStyleCnt="3"/>
      <dgm:spPr/>
      <dgm:t>
        <a:bodyPr/>
        <a:lstStyle/>
        <a:p>
          <a:endParaRPr lang="en-US"/>
        </a:p>
      </dgm:t>
    </dgm:pt>
    <dgm:pt modelId="{58A22DAF-1F80-45C5-BC13-A673B2F9D0A1}" type="pres">
      <dgm:prSet presAssocID="{690A6E85-5CF0-45D7-AAA7-B432CAB96291}" presName="hierChild4" presStyleCnt="0"/>
      <dgm:spPr/>
    </dgm:pt>
    <dgm:pt modelId="{0511B11E-4DF3-43B0-8C10-77FD8ADCE533}" type="pres">
      <dgm:prSet presAssocID="{690A6E85-5CF0-45D7-AAA7-B432CAB96291}" presName="hierChild5" presStyleCnt="0"/>
      <dgm:spPr/>
    </dgm:pt>
    <dgm:pt modelId="{16CC1765-ACC6-4398-8A26-FF8C0D6B6D7D}" type="pres">
      <dgm:prSet presAssocID="{AED21A01-34AA-48A0-B161-C5A59505E26A}" presName="hierChild3" presStyleCnt="0"/>
      <dgm:spPr/>
    </dgm:pt>
  </dgm:ptLst>
  <dgm:cxnLst>
    <dgm:cxn modelId="{674F0FF6-62E7-4F36-9CB9-0DECAA90DEDC}" type="presOf" srcId="{EB22CB4D-6E1E-492D-BC1D-A31F627856F7}" destId="{F80474A9-7B17-4288-85C4-A834D39FB8DD}" srcOrd="1" destOrd="0" presId="urn:microsoft.com/office/officeart/2005/8/layout/orgChart1"/>
    <dgm:cxn modelId="{1E3EB5A5-9C03-4FDC-8591-20F4952DA32B}" type="presOf" srcId="{24858FFB-C3B8-40F4-86E8-0A7954193C7A}" destId="{B8AA7571-CC6E-46F4-A337-0AC9317F3CA3}" srcOrd="0" destOrd="0" presId="urn:microsoft.com/office/officeart/2005/8/layout/orgChart1"/>
    <dgm:cxn modelId="{BF446B69-1B6E-4D2F-8B16-4D8241A70AFC}" srcId="{AED21A01-34AA-48A0-B161-C5A59505E26A}" destId="{EB22CB4D-6E1E-492D-BC1D-A31F627856F7}" srcOrd="0" destOrd="0" parTransId="{24858FFB-C3B8-40F4-86E8-0A7954193C7A}" sibTransId="{F6271940-9340-483B-A034-8403B8AA8EAD}"/>
    <dgm:cxn modelId="{F441BBCD-DD11-4A6B-8193-10800932A713}" type="presOf" srcId="{D83D12FA-DBFD-413A-A968-AD525F5A3B73}" destId="{9589E07E-A28B-4F76-B453-4841214D8AA0}" srcOrd="0" destOrd="0" presId="urn:microsoft.com/office/officeart/2005/8/layout/orgChart1"/>
    <dgm:cxn modelId="{5385A5CD-7890-4DC4-B2F9-C4626743966E}" type="presOf" srcId="{DD2905E4-59BF-479A-8C29-039F566D73EA}" destId="{885A13A4-A5BF-4016-990C-8E5166D2AF49}" srcOrd="0" destOrd="0" presId="urn:microsoft.com/office/officeart/2005/8/layout/orgChart1"/>
    <dgm:cxn modelId="{FFC1C025-AFAB-4B0A-A107-3FE4AD8F25FA}" type="presOf" srcId="{690A6E85-5CF0-45D7-AAA7-B432CAB96291}" destId="{13088364-6166-4FCA-A636-30CB2AAF39F0}" srcOrd="1" destOrd="0" presId="urn:microsoft.com/office/officeart/2005/8/layout/orgChart1"/>
    <dgm:cxn modelId="{1B3CCE4C-6470-452C-A624-15ED0CE52DF8}" type="presOf" srcId="{17884719-7F82-48CD-B907-BD12390C47D0}" destId="{6ED7B4A8-BCFD-41A2-8A14-20DAB456744C}" srcOrd="0" destOrd="0" presId="urn:microsoft.com/office/officeart/2005/8/layout/orgChart1"/>
    <dgm:cxn modelId="{24C12AF9-300A-4198-BCE4-F3D8134F224A}" type="presOf" srcId="{AED21A01-34AA-48A0-B161-C5A59505E26A}" destId="{098F7E35-2057-4169-B99B-53A4489A8837}" srcOrd="0" destOrd="0" presId="urn:microsoft.com/office/officeart/2005/8/layout/orgChart1"/>
    <dgm:cxn modelId="{04F7893E-2DB3-458C-8694-F287A896C1F6}" srcId="{AED21A01-34AA-48A0-B161-C5A59505E26A}" destId="{D83D12FA-DBFD-413A-A968-AD525F5A3B73}" srcOrd="1" destOrd="0" parTransId="{9A05D50D-E8C8-4C7A-8F91-3608DCB1BC8E}" sibTransId="{6C8892F8-D78D-40F1-A26D-55DDCAE66FA7}"/>
    <dgm:cxn modelId="{4D82692C-6B23-4066-B8DF-33FB3887497B}" type="presOf" srcId="{690A6E85-5CF0-45D7-AAA7-B432CAB96291}" destId="{0CA3D042-0ECB-411E-AE7C-60CCDED69154}" srcOrd="0" destOrd="0" presId="urn:microsoft.com/office/officeart/2005/8/layout/orgChart1"/>
    <dgm:cxn modelId="{6B1942E2-2526-4046-9951-C2112E5C5593}" type="presOf" srcId="{EB22CB4D-6E1E-492D-BC1D-A31F627856F7}" destId="{B2A9CEE1-BD76-4B41-BA80-4CF2DFD009C4}" srcOrd="0" destOrd="0" presId="urn:microsoft.com/office/officeart/2005/8/layout/orgChart1"/>
    <dgm:cxn modelId="{5495229D-9D03-4567-97D0-B5490C9A9C8B}" srcId="{DD2905E4-59BF-479A-8C29-039F566D73EA}" destId="{AED21A01-34AA-48A0-B161-C5A59505E26A}" srcOrd="0" destOrd="0" parTransId="{4F68022F-FAF5-40DC-AE91-E4D268241FC9}" sibTransId="{A787A943-FC8B-4174-A53A-8C82E1CE641C}"/>
    <dgm:cxn modelId="{C5D3A0D6-8477-4FB7-8482-08B66AAFCF34}" type="presOf" srcId="{AED21A01-34AA-48A0-B161-C5A59505E26A}" destId="{A8808F1E-52C0-4DE6-90AE-21B8D7156EE2}" srcOrd="1" destOrd="0" presId="urn:microsoft.com/office/officeart/2005/8/layout/orgChart1"/>
    <dgm:cxn modelId="{DC124DBD-2D52-42B4-AA15-28469C26B2E1}" type="presOf" srcId="{9A05D50D-E8C8-4C7A-8F91-3608DCB1BC8E}" destId="{9A810229-6147-4E42-BA1D-D912B7D57D17}" srcOrd="0" destOrd="0" presId="urn:microsoft.com/office/officeart/2005/8/layout/orgChart1"/>
    <dgm:cxn modelId="{A1C60468-D13C-4900-BA83-FF8905D57DF5}" type="presOf" srcId="{D83D12FA-DBFD-413A-A968-AD525F5A3B73}" destId="{CA1E7C4E-B213-4DE9-B273-5DDCA950F72C}" srcOrd="1" destOrd="0" presId="urn:microsoft.com/office/officeart/2005/8/layout/orgChart1"/>
    <dgm:cxn modelId="{F943E122-FFB9-4688-89CE-E8D764CBCA6F}" srcId="{AED21A01-34AA-48A0-B161-C5A59505E26A}" destId="{690A6E85-5CF0-45D7-AAA7-B432CAB96291}" srcOrd="2" destOrd="0" parTransId="{17884719-7F82-48CD-B907-BD12390C47D0}" sibTransId="{0FC8B534-110A-4E67-A8E0-FD1D95D5F225}"/>
    <dgm:cxn modelId="{351DE3F9-FD52-4236-AE97-9DDFF0813D52}" type="presParOf" srcId="{885A13A4-A5BF-4016-990C-8E5166D2AF49}" destId="{716EA280-A6E9-4035-AECA-DEDFD908D032}" srcOrd="0" destOrd="0" presId="urn:microsoft.com/office/officeart/2005/8/layout/orgChart1"/>
    <dgm:cxn modelId="{423848A1-E155-4E6B-AC4D-A8F0846183AA}" type="presParOf" srcId="{716EA280-A6E9-4035-AECA-DEDFD908D032}" destId="{0C506371-1512-42E8-9EEF-5979B911E31E}" srcOrd="0" destOrd="0" presId="urn:microsoft.com/office/officeart/2005/8/layout/orgChart1"/>
    <dgm:cxn modelId="{8D3436D4-B004-47F5-9FCA-54170A1544F7}" type="presParOf" srcId="{0C506371-1512-42E8-9EEF-5979B911E31E}" destId="{098F7E35-2057-4169-B99B-53A4489A8837}" srcOrd="0" destOrd="0" presId="urn:microsoft.com/office/officeart/2005/8/layout/orgChart1"/>
    <dgm:cxn modelId="{21890A0D-B461-4124-9A6A-366A849D610F}" type="presParOf" srcId="{0C506371-1512-42E8-9EEF-5979B911E31E}" destId="{A8808F1E-52C0-4DE6-90AE-21B8D7156EE2}" srcOrd="1" destOrd="0" presId="urn:microsoft.com/office/officeart/2005/8/layout/orgChart1"/>
    <dgm:cxn modelId="{5D3B11EC-61B8-49A3-9DE9-A4BA0C6F2D7A}" type="presParOf" srcId="{716EA280-A6E9-4035-AECA-DEDFD908D032}" destId="{2020A992-35A0-4D77-B0C6-41EB063ABB45}" srcOrd="1" destOrd="0" presId="urn:microsoft.com/office/officeart/2005/8/layout/orgChart1"/>
    <dgm:cxn modelId="{B6AE4FC0-F755-41B7-8B47-9DAF74553F87}" type="presParOf" srcId="{2020A992-35A0-4D77-B0C6-41EB063ABB45}" destId="{B8AA7571-CC6E-46F4-A337-0AC9317F3CA3}" srcOrd="0" destOrd="0" presId="urn:microsoft.com/office/officeart/2005/8/layout/orgChart1"/>
    <dgm:cxn modelId="{69A7AC45-4CBF-4D97-9973-99725DA59309}" type="presParOf" srcId="{2020A992-35A0-4D77-B0C6-41EB063ABB45}" destId="{0280B2CB-1D50-4F61-A453-00FAB47B3EA6}" srcOrd="1" destOrd="0" presId="urn:microsoft.com/office/officeart/2005/8/layout/orgChart1"/>
    <dgm:cxn modelId="{DB2F5215-068B-4443-A2B2-E90736457849}" type="presParOf" srcId="{0280B2CB-1D50-4F61-A453-00FAB47B3EA6}" destId="{258E3F8F-2DF3-40F3-B6DC-AE4C0F0D909D}" srcOrd="0" destOrd="0" presId="urn:microsoft.com/office/officeart/2005/8/layout/orgChart1"/>
    <dgm:cxn modelId="{EEE6B4E1-9D58-48BC-BD9B-7A36E31EEC26}" type="presParOf" srcId="{258E3F8F-2DF3-40F3-B6DC-AE4C0F0D909D}" destId="{B2A9CEE1-BD76-4B41-BA80-4CF2DFD009C4}" srcOrd="0" destOrd="0" presId="urn:microsoft.com/office/officeart/2005/8/layout/orgChart1"/>
    <dgm:cxn modelId="{30BCD7B2-0B9D-4882-9AF0-DAB75921036A}" type="presParOf" srcId="{258E3F8F-2DF3-40F3-B6DC-AE4C0F0D909D}" destId="{F80474A9-7B17-4288-85C4-A834D39FB8DD}" srcOrd="1" destOrd="0" presId="urn:microsoft.com/office/officeart/2005/8/layout/orgChart1"/>
    <dgm:cxn modelId="{32BA7163-E5E5-495D-9E3A-C783AA4CD23A}" type="presParOf" srcId="{0280B2CB-1D50-4F61-A453-00FAB47B3EA6}" destId="{CB42DFE4-56F0-4CED-8CFE-9E298C25D731}" srcOrd="1" destOrd="0" presId="urn:microsoft.com/office/officeart/2005/8/layout/orgChart1"/>
    <dgm:cxn modelId="{036F7456-0490-4656-AD71-37A4F659DA72}" type="presParOf" srcId="{0280B2CB-1D50-4F61-A453-00FAB47B3EA6}" destId="{839BD37C-4C56-4D74-8000-2A4949D4059E}" srcOrd="2" destOrd="0" presId="urn:microsoft.com/office/officeart/2005/8/layout/orgChart1"/>
    <dgm:cxn modelId="{47FA6BDC-0B03-42BE-B12E-5AAD326939F0}" type="presParOf" srcId="{2020A992-35A0-4D77-B0C6-41EB063ABB45}" destId="{9A810229-6147-4E42-BA1D-D912B7D57D17}" srcOrd="2" destOrd="0" presId="urn:microsoft.com/office/officeart/2005/8/layout/orgChart1"/>
    <dgm:cxn modelId="{490F201C-2946-45EB-BDAC-C1C544B827C0}" type="presParOf" srcId="{2020A992-35A0-4D77-B0C6-41EB063ABB45}" destId="{A4A7D9DE-1081-420A-95B7-4EEC9A975E37}" srcOrd="3" destOrd="0" presId="urn:microsoft.com/office/officeart/2005/8/layout/orgChart1"/>
    <dgm:cxn modelId="{24D04741-10F8-4252-BEF0-C61E0C9CF04F}" type="presParOf" srcId="{A4A7D9DE-1081-420A-95B7-4EEC9A975E37}" destId="{D36ABC3C-E4A2-4D42-9182-09ACB0EF74DD}" srcOrd="0" destOrd="0" presId="urn:microsoft.com/office/officeart/2005/8/layout/orgChart1"/>
    <dgm:cxn modelId="{B3AC8D7F-6B69-45C5-932C-427439E25374}" type="presParOf" srcId="{D36ABC3C-E4A2-4D42-9182-09ACB0EF74DD}" destId="{9589E07E-A28B-4F76-B453-4841214D8AA0}" srcOrd="0" destOrd="0" presId="urn:microsoft.com/office/officeart/2005/8/layout/orgChart1"/>
    <dgm:cxn modelId="{11DD4802-B004-48FB-9E36-8FED1FC910B1}" type="presParOf" srcId="{D36ABC3C-E4A2-4D42-9182-09ACB0EF74DD}" destId="{CA1E7C4E-B213-4DE9-B273-5DDCA950F72C}" srcOrd="1" destOrd="0" presId="urn:microsoft.com/office/officeart/2005/8/layout/orgChart1"/>
    <dgm:cxn modelId="{42455E21-F4C4-4F3D-B1DC-22E0CC9733F3}" type="presParOf" srcId="{A4A7D9DE-1081-420A-95B7-4EEC9A975E37}" destId="{F74E6BB8-1E36-4641-BBCA-8A4593F74119}" srcOrd="1" destOrd="0" presId="urn:microsoft.com/office/officeart/2005/8/layout/orgChart1"/>
    <dgm:cxn modelId="{20182236-9F4E-46BA-9DCA-44523410B98F}" type="presParOf" srcId="{A4A7D9DE-1081-420A-95B7-4EEC9A975E37}" destId="{65B4A5F7-6746-4D30-8FA0-4B5B521763DB}" srcOrd="2" destOrd="0" presId="urn:microsoft.com/office/officeart/2005/8/layout/orgChart1"/>
    <dgm:cxn modelId="{14805D3E-553F-42B2-909E-D5765294CFD3}" type="presParOf" srcId="{2020A992-35A0-4D77-B0C6-41EB063ABB45}" destId="{6ED7B4A8-BCFD-41A2-8A14-20DAB456744C}" srcOrd="4" destOrd="0" presId="urn:microsoft.com/office/officeart/2005/8/layout/orgChart1"/>
    <dgm:cxn modelId="{4B705F79-4254-4F42-955D-49EF44AA56D0}" type="presParOf" srcId="{2020A992-35A0-4D77-B0C6-41EB063ABB45}" destId="{E35E06BD-FA23-4565-8B6D-AC591B2CDE2F}" srcOrd="5" destOrd="0" presId="urn:microsoft.com/office/officeart/2005/8/layout/orgChart1"/>
    <dgm:cxn modelId="{2B3B8A5C-1D25-4D60-ACF4-EDF08891D162}" type="presParOf" srcId="{E35E06BD-FA23-4565-8B6D-AC591B2CDE2F}" destId="{16093D4A-8FE5-437A-ABF9-219B4D5BC5CB}" srcOrd="0" destOrd="0" presId="urn:microsoft.com/office/officeart/2005/8/layout/orgChart1"/>
    <dgm:cxn modelId="{3DB21DFB-E368-4486-A88B-3F63661E811B}" type="presParOf" srcId="{16093D4A-8FE5-437A-ABF9-219B4D5BC5CB}" destId="{0CA3D042-0ECB-411E-AE7C-60CCDED69154}" srcOrd="0" destOrd="0" presId="urn:microsoft.com/office/officeart/2005/8/layout/orgChart1"/>
    <dgm:cxn modelId="{A18A37F4-7CC4-49C1-AF53-48BF1BF8A2DA}" type="presParOf" srcId="{16093D4A-8FE5-437A-ABF9-219B4D5BC5CB}" destId="{13088364-6166-4FCA-A636-30CB2AAF39F0}" srcOrd="1" destOrd="0" presId="urn:microsoft.com/office/officeart/2005/8/layout/orgChart1"/>
    <dgm:cxn modelId="{E4D64796-548E-4026-AFCA-F11AB5D912D5}" type="presParOf" srcId="{E35E06BD-FA23-4565-8B6D-AC591B2CDE2F}" destId="{58A22DAF-1F80-45C5-BC13-A673B2F9D0A1}" srcOrd="1" destOrd="0" presId="urn:microsoft.com/office/officeart/2005/8/layout/orgChart1"/>
    <dgm:cxn modelId="{1D40F90C-0C47-433D-80B4-719D507B4537}" type="presParOf" srcId="{E35E06BD-FA23-4565-8B6D-AC591B2CDE2F}" destId="{0511B11E-4DF3-43B0-8C10-77FD8ADCE533}" srcOrd="2" destOrd="0" presId="urn:microsoft.com/office/officeart/2005/8/layout/orgChart1"/>
    <dgm:cxn modelId="{ADAC39D4-A1C0-4FC2-B00F-84B67975D0C8}" type="presParOf" srcId="{716EA280-A6E9-4035-AECA-DEDFD908D032}" destId="{16CC1765-ACC6-4398-8A26-FF8C0D6B6D7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7B4A8-BCFD-41A2-8A14-20DAB456744C}">
      <dsp:nvSpPr>
        <dsp:cNvPr id="0" name=""/>
        <dsp:cNvSpPr/>
      </dsp:nvSpPr>
      <dsp:spPr>
        <a:xfrm>
          <a:off x="3886200" y="1266402"/>
          <a:ext cx="2461289" cy="530984"/>
        </a:xfrm>
        <a:custGeom>
          <a:avLst/>
          <a:gdLst/>
          <a:ahLst/>
          <a:cxnLst/>
          <a:rect l="0" t="0" r="0" b="0"/>
          <a:pathLst>
            <a:path>
              <a:moveTo>
                <a:pt x="0" y="0"/>
              </a:moveTo>
              <a:lnTo>
                <a:pt x="0" y="265492"/>
              </a:lnTo>
              <a:lnTo>
                <a:pt x="2461289" y="265492"/>
              </a:lnTo>
              <a:lnTo>
                <a:pt x="2461289" y="5309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810229-6147-4E42-BA1D-D912B7D57D17}">
      <dsp:nvSpPr>
        <dsp:cNvPr id="0" name=""/>
        <dsp:cNvSpPr/>
      </dsp:nvSpPr>
      <dsp:spPr>
        <a:xfrm>
          <a:off x="3840480" y="1266402"/>
          <a:ext cx="91440" cy="530984"/>
        </a:xfrm>
        <a:custGeom>
          <a:avLst/>
          <a:gdLst/>
          <a:ahLst/>
          <a:cxnLst/>
          <a:rect l="0" t="0" r="0" b="0"/>
          <a:pathLst>
            <a:path>
              <a:moveTo>
                <a:pt x="45720" y="0"/>
              </a:moveTo>
              <a:lnTo>
                <a:pt x="45720" y="5309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AA7571-CC6E-46F4-A337-0AC9317F3CA3}">
      <dsp:nvSpPr>
        <dsp:cNvPr id="0" name=""/>
        <dsp:cNvSpPr/>
      </dsp:nvSpPr>
      <dsp:spPr>
        <a:xfrm>
          <a:off x="1424910" y="1266402"/>
          <a:ext cx="2461289" cy="530984"/>
        </a:xfrm>
        <a:custGeom>
          <a:avLst/>
          <a:gdLst/>
          <a:ahLst/>
          <a:cxnLst/>
          <a:rect l="0" t="0" r="0" b="0"/>
          <a:pathLst>
            <a:path>
              <a:moveTo>
                <a:pt x="2461289" y="0"/>
              </a:moveTo>
              <a:lnTo>
                <a:pt x="2461289" y="265492"/>
              </a:lnTo>
              <a:lnTo>
                <a:pt x="0" y="265492"/>
              </a:lnTo>
              <a:lnTo>
                <a:pt x="0" y="5309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8F7E35-2057-4169-B99B-53A4489A8837}">
      <dsp:nvSpPr>
        <dsp:cNvPr id="0" name=""/>
        <dsp:cNvSpPr/>
      </dsp:nvSpPr>
      <dsp:spPr>
        <a:xfrm>
          <a:off x="2621951" y="2154"/>
          <a:ext cx="2528496" cy="1264248"/>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dirty="0">
            <a:noFill/>
          </a:endParaRPr>
        </a:p>
      </dsp:txBody>
      <dsp:txXfrm>
        <a:off x="2621951" y="2154"/>
        <a:ext cx="2528496" cy="1264248"/>
      </dsp:txXfrm>
    </dsp:sp>
    <dsp:sp modelId="{B2A9CEE1-BD76-4B41-BA80-4CF2DFD009C4}">
      <dsp:nvSpPr>
        <dsp:cNvPr id="0" name=""/>
        <dsp:cNvSpPr/>
      </dsp:nvSpPr>
      <dsp:spPr>
        <a:xfrm>
          <a:off x="459758" y="1797386"/>
          <a:ext cx="1930305" cy="901914"/>
        </a:xfrm>
        <a:prstGeom prst="rect">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ar-OM" sz="2000" kern="1200" dirty="0" smtClean="0">
              <a:solidFill>
                <a:schemeClr val="tx1"/>
              </a:solidFill>
              <a:cs typeface="AF_Najed" pitchFamily="2" charset="-78"/>
            </a:rPr>
            <a:t>الدعم المؤسسي لتنمية المؤسسات الصغيرة والمتوسطة</a:t>
          </a:r>
          <a:endParaRPr lang="en-US" sz="2000" kern="1200" dirty="0">
            <a:solidFill>
              <a:schemeClr val="tx1"/>
            </a:solidFill>
            <a:cs typeface="AF_Najed" pitchFamily="2" charset="-78"/>
          </a:endParaRPr>
        </a:p>
      </dsp:txBody>
      <dsp:txXfrm>
        <a:off x="459758" y="1797386"/>
        <a:ext cx="1930305" cy="901914"/>
      </dsp:txXfrm>
    </dsp:sp>
    <dsp:sp modelId="{9589E07E-A28B-4F76-B453-4841214D8AA0}">
      <dsp:nvSpPr>
        <dsp:cNvPr id="0" name=""/>
        <dsp:cNvSpPr/>
      </dsp:nvSpPr>
      <dsp:spPr>
        <a:xfrm>
          <a:off x="2921047" y="1797386"/>
          <a:ext cx="1930305" cy="901914"/>
        </a:xfrm>
        <a:prstGeom prst="rect">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ar-OM" sz="2400" kern="1200" dirty="0" smtClean="0">
              <a:solidFill>
                <a:schemeClr val="tx1"/>
              </a:solidFill>
              <a:cs typeface="AF_Najed" pitchFamily="2" charset="-78"/>
            </a:rPr>
            <a:t>سياسات الأجور والأسعار الانتاجية</a:t>
          </a:r>
          <a:endParaRPr lang="en-US" sz="2400" kern="1200" dirty="0">
            <a:solidFill>
              <a:schemeClr val="tx1"/>
            </a:solidFill>
            <a:cs typeface="AF_Najed" pitchFamily="2" charset="-78"/>
          </a:endParaRPr>
        </a:p>
      </dsp:txBody>
      <dsp:txXfrm>
        <a:off x="2921047" y="1797386"/>
        <a:ext cx="1930305" cy="901914"/>
      </dsp:txXfrm>
    </dsp:sp>
    <dsp:sp modelId="{0CA3D042-0ECB-411E-AE7C-60CCDED69154}">
      <dsp:nvSpPr>
        <dsp:cNvPr id="0" name=""/>
        <dsp:cNvSpPr/>
      </dsp:nvSpPr>
      <dsp:spPr>
        <a:xfrm>
          <a:off x="5382336" y="1797386"/>
          <a:ext cx="1930305" cy="901914"/>
        </a:xfrm>
        <a:prstGeom prst="rect">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OM" sz="2000" kern="1200" dirty="0" smtClean="0">
              <a:solidFill>
                <a:schemeClr val="tx1"/>
              </a:solidFill>
              <a:cs typeface="AF_Najed" pitchFamily="2" charset="-78"/>
            </a:rPr>
            <a:t>سياسات سوق العمل النشطة:</a:t>
          </a:r>
        </a:p>
        <a:p>
          <a:pPr lvl="0" algn="ctr" defTabSz="889000" rtl="1">
            <a:lnSpc>
              <a:spcPct val="90000"/>
            </a:lnSpc>
            <a:spcBef>
              <a:spcPct val="0"/>
            </a:spcBef>
            <a:spcAft>
              <a:spcPct val="35000"/>
            </a:spcAft>
          </a:pPr>
          <a:r>
            <a:rPr lang="ar-OM" sz="1800" kern="1200" dirty="0" smtClean="0">
              <a:solidFill>
                <a:schemeClr val="bg2">
                  <a:lumMod val="50000"/>
                </a:schemeClr>
              </a:solidFill>
              <a:cs typeface="AF_Najed" pitchFamily="2" charset="-78"/>
            </a:rPr>
            <a:t>التعليم والتأهيل والتدريب</a:t>
          </a:r>
          <a:endParaRPr lang="en-US" sz="1800" kern="1200" dirty="0">
            <a:solidFill>
              <a:schemeClr val="tx1"/>
            </a:solidFill>
            <a:cs typeface="AF_Najed" pitchFamily="2" charset="-78"/>
          </a:endParaRPr>
        </a:p>
      </dsp:txBody>
      <dsp:txXfrm>
        <a:off x="5382336" y="1797386"/>
        <a:ext cx="1930305" cy="90191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4916AA4-9E00-4057-A540-6B0C19F5D612}" type="datetimeFigureOut">
              <a:rPr lang="en-US" smtClean="0"/>
              <a:t>10/13/2014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A632876-1984-46A4-93C4-C0B656D65D29}" type="slidenum">
              <a:rPr lang="en-US" smtClean="0"/>
              <a:t>‹#›</a:t>
            </a:fld>
            <a:endParaRPr lang="en-US"/>
          </a:p>
        </p:txBody>
      </p:sp>
    </p:spTree>
    <p:extLst>
      <p:ext uri="{BB962C8B-B14F-4D97-AF65-F5344CB8AC3E}">
        <p14:creationId xmlns:p14="http://schemas.microsoft.com/office/powerpoint/2010/main" val="1164114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632876-1984-46A4-93C4-C0B656D65D29}" type="slidenum">
              <a:rPr lang="en-US" smtClean="0"/>
              <a:t>16</a:t>
            </a:fld>
            <a:endParaRPr lang="en-US"/>
          </a:p>
        </p:txBody>
      </p:sp>
    </p:spTree>
    <p:extLst>
      <p:ext uri="{BB962C8B-B14F-4D97-AF65-F5344CB8AC3E}">
        <p14:creationId xmlns:p14="http://schemas.microsoft.com/office/powerpoint/2010/main" val="2100209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chart" Target="../charts/chart8.xml"/><Relationship Id="rId4" Type="http://schemas.openxmlformats.org/officeDocument/2006/relationships/chart" Target="../charts/char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jpg"/>
          <p:cNvPicPr>
            <a:picLocks noChangeAspect="1"/>
          </p:cNvPicPr>
          <p:nvPr/>
        </p:nvPicPr>
        <p:blipFill>
          <a:blip r:embed="rId2" cstate="print"/>
          <a:stretch>
            <a:fillRect/>
          </a:stretch>
        </p:blipFill>
        <p:spPr>
          <a:xfrm>
            <a:off x="0" y="-12601"/>
            <a:ext cx="9144000" cy="6857463"/>
          </a:xfrm>
          <a:prstGeom prst="rect">
            <a:avLst/>
          </a:prstGeom>
        </p:spPr>
      </p:pic>
      <p:grpSp>
        <p:nvGrpSpPr>
          <p:cNvPr id="9" name="Group 8"/>
          <p:cNvGrpSpPr/>
          <p:nvPr/>
        </p:nvGrpSpPr>
        <p:grpSpPr>
          <a:xfrm>
            <a:off x="7083506" y="457200"/>
            <a:ext cx="1755694" cy="1524000"/>
            <a:chOff x="3304939" y="2576195"/>
            <a:chExt cx="2289094" cy="1844842"/>
          </a:xfrm>
        </p:grpSpPr>
        <p:grpSp>
          <p:nvGrpSpPr>
            <p:cNvPr id="5" name="Group 4"/>
            <p:cNvGrpSpPr/>
            <p:nvPr/>
          </p:nvGrpSpPr>
          <p:grpSpPr>
            <a:xfrm>
              <a:off x="3460433" y="2576195"/>
              <a:ext cx="1905002" cy="1705610"/>
              <a:chOff x="215668" y="0"/>
              <a:chExt cx="1347926" cy="1353312"/>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814" y="0"/>
                <a:ext cx="1141171" cy="1111911"/>
              </a:xfrm>
              <a:prstGeom prst="rect">
                <a:avLst/>
              </a:prstGeom>
              <a:noFill/>
              <a:ln>
                <a:noFill/>
              </a:ln>
            </p:spPr>
          </p:pic>
          <p:sp>
            <p:nvSpPr>
              <p:cNvPr id="7" name="Rectangle 6"/>
              <p:cNvSpPr/>
              <p:nvPr/>
            </p:nvSpPr>
            <p:spPr>
              <a:xfrm>
                <a:off x="215668" y="621792"/>
                <a:ext cx="1347926" cy="731520"/>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8" name="Text Box 22"/>
            <p:cNvSpPr txBox="1">
              <a:spLocks/>
            </p:cNvSpPr>
            <p:nvPr/>
          </p:nvSpPr>
          <p:spPr bwMode="auto">
            <a:xfrm>
              <a:off x="3304939" y="3337727"/>
              <a:ext cx="2289094" cy="1083310"/>
            </a:xfrm>
            <a:prstGeom prst="rect">
              <a:avLst/>
            </a:prstGeom>
            <a:noFill/>
            <a:ln w="9525">
              <a:noFill/>
              <a:miter lim="800000"/>
              <a:headEnd/>
              <a:tailEnd/>
            </a:ln>
          </p:spPr>
          <p:txBody>
            <a:bodyPr anchor="b">
              <a:noAutofit/>
            </a:bodyPr>
            <a:lstStyle/>
            <a:p>
              <a:pPr marL="0" marR="0" algn="ctr">
                <a:lnSpc>
                  <a:spcPct val="80000"/>
                </a:lnSpc>
                <a:spcBef>
                  <a:spcPts val="670"/>
                </a:spcBef>
                <a:spcAft>
                  <a:spcPts val="0"/>
                </a:spcAft>
              </a:pPr>
              <a:r>
                <a:rPr lang="ar-OM" sz="2400" b="1" kern="1200" dirty="0">
                  <a:solidFill>
                    <a:srgbClr val="C00000"/>
                  </a:solidFill>
                  <a:effectLst/>
                  <a:latin typeface="AGA Cordoba V2 قرطبة"/>
                  <a:ea typeface="AGA Cordoba V2 قرطبة"/>
                  <a:cs typeface="AGA Cordoba V2 قرطبة"/>
                </a:rPr>
                <a:t>سلطنة عمان</a:t>
              </a:r>
              <a:br>
                <a:rPr lang="ar-OM" sz="2400" b="1" kern="1200" dirty="0">
                  <a:solidFill>
                    <a:srgbClr val="C00000"/>
                  </a:solidFill>
                  <a:effectLst/>
                  <a:latin typeface="AGA Cordoba V2 قرطبة"/>
                  <a:ea typeface="AGA Cordoba V2 قرطبة"/>
                  <a:cs typeface="AGA Cordoba V2 قرطبة"/>
                </a:rPr>
              </a:br>
              <a:r>
                <a:rPr lang="ar-OM" sz="2400" b="1" kern="1200" dirty="0">
                  <a:solidFill>
                    <a:srgbClr val="C00000"/>
                  </a:solidFill>
                  <a:effectLst/>
                  <a:latin typeface="AGA Cordoba V2 قرطبة"/>
                  <a:ea typeface="AGA Cordoba V2 قرطبة"/>
                  <a:cs typeface="AGA Cordoba V2 قرطبة"/>
                </a:rPr>
                <a:t>المجلس الأعلى للتخطيط</a:t>
              </a:r>
              <a:br>
                <a:rPr lang="ar-OM" sz="2400" b="1" kern="1200" dirty="0">
                  <a:solidFill>
                    <a:srgbClr val="C00000"/>
                  </a:solidFill>
                  <a:effectLst/>
                  <a:latin typeface="AGA Cordoba V2 قرطبة"/>
                  <a:ea typeface="AGA Cordoba V2 قرطبة"/>
                  <a:cs typeface="AGA Cordoba V2 قرطبة"/>
                </a:rPr>
              </a:br>
              <a:r>
                <a:rPr lang="ar-OM" sz="2400" b="1" kern="1200" dirty="0">
                  <a:solidFill>
                    <a:srgbClr val="C00000"/>
                  </a:solidFill>
                  <a:effectLst/>
                  <a:latin typeface="AGA Cordoba V2 قرطبة"/>
                  <a:ea typeface="AGA Cordoba V2 قرطبة"/>
                  <a:cs typeface="AGA Cordoba V2 قرطبة"/>
                </a:rPr>
                <a:t>الأمانة العامة</a:t>
              </a:r>
              <a:endParaRPr lang="en-US" sz="1100" dirty="0">
                <a:effectLst/>
                <a:latin typeface="Times New Roman"/>
                <a:ea typeface="Times New Roman"/>
              </a:endParaRPr>
            </a:p>
          </p:txBody>
        </p:sp>
      </p:grpSp>
      <p:sp>
        <p:nvSpPr>
          <p:cNvPr id="10" name="Text Box 1"/>
          <p:cNvSpPr txBox="1"/>
          <p:nvPr/>
        </p:nvSpPr>
        <p:spPr>
          <a:xfrm>
            <a:off x="381000" y="2057400"/>
            <a:ext cx="8458200" cy="1625888"/>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spcBef>
                <a:spcPts val="0"/>
              </a:spcBef>
              <a:spcAft>
                <a:spcPts val="1000"/>
              </a:spcAft>
            </a:pPr>
            <a:r>
              <a:rPr lang="ar-OM" sz="4400" b="1" dirty="0" smtClean="0">
                <a:solidFill>
                  <a:srgbClr val="0070C0"/>
                </a:solidFill>
                <a:effectLst>
                  <a:outerShdw blurRad="41275" dist="20320" dir="1800000" algn="tl">
                    <a:srgbClr val="000000">
                      <a:alpha val="40000"/>
                    </a:srgbClr>
                  </a:outerShdw>
                </a:effectLst>
                <a:latin typeface="Microsoft Uighur" panose="02000000000000000000" pitchFamily="2" charset="-78"/>
                <a:ea typeface="Calibri"/>
                <a:cs typeface="Microsoft Uighur" panose="02000000000000000000" pitchFamily="2" charset="-78"/>
              </a:rPr>
              <a:t>التعليم </a:t>
            </a:r>
            <a:r>
              <a:rPr lang="ar-OM" sz="4400" b="1" dirty="0">
                <a:solidFill>
                  <a:srgbClr val="0070C0"/>
                </a:solidFill>
                <a:effectLst>
                  <a:outerShdw blurRad="41275" dist="20320" dir="1800000" algn="tl">
                    <a:srgbClr val="000000">
                      <a:alpha val="40000"/>
                    </a:srgbClr>
                  </a:outerShdw>
                </a:effectLst>
                <a:latin typeface="Microsoft Uighur" panose="02000000000000000000" pitchFamily="2" charset="-78"/>
                <a:ea typeface="Calibri"/>
                <a:cs typeface="Microsoft Uighur" panose="02000000000000000000" pitchFamily="2" charset="-78"/>
              </a:rPr>
              <a:t>والتدريب والتشغيل</a:t>
            </a:r>
            <a:r>
              <a:rPr lang="ar-OM" sz="4400" b="1" dirty="0" smtClean="0">
                <a:solidFill>
                  <a:srgbClr val="0070C0"/>
                </a:solidFill>
                <a:effectLst>
                  <a:outerShdw blurRad="41275" dist="20320" dir="1800000" algn="tl">
                    <a:srgbClr val="000000">
                      <a:alpha val="40000"/>
                    </a:srgbClr>
                  </a:outerShdw>
                </a:effectLst>
                <a:latin typeface="Microsoft Uighur" panose="02000000000000000000" pitchFamily="2" charset="-78"/>
                <a:ea typeface="Calibri"/>
                <a:cs typeface="Microsoft Uighur" panose="02000000000000000000" pitchFamily="2" charset="-78"/>
              </a:rPr>
              <a:t>:</a:t>
            </a:r>
            <a:endParaRPr lang="ar-OM" sz="4000" b="1" dirty="0" smtClean="0">
              <a:ln>
                <a:noFill/>
              </a:ln>
              <a:solidFill>
                <a:srgbClr val="0070C0"/>
              </a:solidFill>
              <a:effectLst>
                <a:outerShdw blurRad="41275" dist="20320" dir="1800000" algn="tl">
                  <a:srgbClr val="000000">
                    <a:alpha val="40000"/>
                  </a:srgbClr>
                </a:outerShdw>
              </a:effectLst>
              <a:latin typeface="Calibri"/>
              <a:ea typeface="Calibri"/>
              <a:cs typeface="Times New Roman"/>
            </a:endParaRPr>
          </a:p>
          <a:p>
            <a:pPr marL="0" marR="0" algn="ctr" rtl="1">
              <a:spcBef>
                <a:spcPts val="0"/>
              </a:spcBef>
              <a:spcAft>
                <a:spcPts val="1000"/>
              </a:spcAft>
            </a:pPr>
            <a:r>
              <a:rPr lang="ar-OM" sz="4400" b="1" dirty="0">
                <a:solidFill>
                  <a:srgbClr val="0070C0"/>
                </a:solidFill>
                <a:effectLst>
                  <a:outerShdw blurRad="41275" dist="20320" dir="1800000" algn="tl">
                    <a:srgbClr val="000000">
                      <a:alpha val="40000"/>
                    </a:srgbClr>
                  </a:outerShdw>
                </a:effectLst>
                <a:latin typeface="Microsoft Uighur" panose="02000000000000000000" pitchFamily="2" charset="-78"/>
                <a:ea typeface="Calibri"/>
                <a:cs typeface="Microsoft Uighur" panose="02000000000000000000" pitchFamily="2" charset="-78"/>
              </a:rPr>
              <a:t>التخطيط وآفاق المستقبل</a:t>
            </a:r>
            <a:endParaRPr lang="en-US" sz="4400" b="1" dirty="0">
              <a:solidFill>
                <a:srgbClr val="0070C0"/>
              </a:solidFill>
              <a:effectLst>
                <a:outerShdw blurRad="41275" dist="20320" dir="1800000" algn="tl">
                  <a:srgbClr val="000000">
                    <a:alpha val="40000"/>
                  </a:srgbClr>
                </a:outerShdw>
              </a:effectLst>
              <a:latin typeface="Microsoft Uighur" panose="02000000000000000000" pitchFamily="2" charset="-78"/>
              <a:ea typeface="Calibri"/>
              <a:cs typeface="Microsoft Uighur" panose="02000000000000000000" pitchFamily="2" charset="-78"/>
            </a:endParaRPr>
          </a:p>
          <a:p>
            <a:pPr marL="0" marR="0" algn="r" rtl="1">
              <a:spcBef>
                <a:spcPts val="0"/>
              </a:spcBef>
              <a:spcAft>
                <a:spcPts val="1000"/>
              </a:spcAft>
            </a:pPr>
            <a:r>
              <a:rPr lang="ar-OM" b="1" dirty="0" smtClean="0">
                <a:ln>
                  <a:noFill/>
                </a:ln>
                <a:solidFill>
                  <a:srgbClr val="C00000"/>
                </a:solidFill>
                <a:effectLst>
                  <a:outerShdw blurRad="41275" dist="20320" dir="1800000" algn="tl">
                    <a:srgbClr val="000000">
                      <a:alpha val="40000"/>
                    </a:srgbClr>
                  </a:outerShdw>
                </a:effectLst>
                <a:latin typeface="Microsoft Uighur" panose="02000000000000000000" pitchFamily="2" charset="-78"/>
                <a:ea typeface="Calibri"/>
                <a:cs typeface="Mudir MT" pitchFamily="2" charset="-78"/>
              </a:rPr>
              <a:t>                ورقة </a:t>
            </a:r>
            <a:r>
              <a:rPr lang="ar-OM" b="1" dirty="0">
                <a:ln>
                  <a:noFill/>
                </a:ln>
                <a:solidFill>
                  <a:srgbClr val="C00000"/>
                </a:solidFill>
                <a:effectLst>
                  <a:outerShdw blurRad="41275" dist="20320" dir="1800000" algn="tl">
                    <a:srgbClr val="000000">
                      <a:alpha val="40000"/>
                    </a:srgbClr>
                  </a:outerShdw>
                </a:effectLst>
                <a:latin typeface="Microsoft Uighur" panose="02000000000000000000" pitchFamily="2" charset="-78"/>
                <a:ea typeface="Calibri"/>
                <a:cs typeface="Mudir MT" pitchFamily="2" charset="-78"/>
              </a:rPr>
              <a:t>الأمانة العامة للمجلس الأعلى للتخطيط المقدمة </a:t>
            </a:r>
            <a:r>
              <a:rPr lang="ar-OM" b="1" dirty="0">
                <a:solidFill>
                  <a:srgbClr val="C00000"/>
                </a:solidFill>
                <a:effectLst>
                  <a:outerShdw blurRad="41275" dist="20320" dir="1800000" algn="tl">
                    <a:srgbClr val="000000">
                      <a:alpha val="40000"/>
                    </a:srgbClr>
                  </a:outerShdw>
                </a:effectLst>
                <a:latin typeface="Microsoft Uighur" panose="02000000000000000000" pitchFamily="2" charset="-78"/>
                <a:ea typeface="Calibri"/>
                <a:cs typeface="Mudir MT" pitchFamily="2" charset="-78"/>
              </a:rPr>
              <a:t>لــ ( ندوة التعليم في سلطنة عمان)</a:t>
            </a:r>
            <a:endParaRPr lang="en-US" b="1" dirty="0">
              <a:solidFill>
                <a:srgbClr val="C00000"/>
              </a:solidFill>
              <a:effectLst>
                <a:outerShdw blurRad="41275" dist="20320" dir="1800000" algn="tl">
                  <a:srgbClr val="000000">
                    <a:alpha val="40000"/>
                  </a:srgbClr>
                </a:outerShdw>
              </a:effectLst>
              <a:latin typeface="Microsoft Uighur" panose="02000000000000000000" pitchFamily="2" charset="-78"/>
              <a:ea typeface="Calibri"/>
              <a:cs typeface="Mudir MT" pitchFamily="2" charset="-78"/>
            </a:endParaRPr>
          </a:p>
        </p:txBody>
      </p:sp>
      <p:pic>
        <p:nvPicPr>
          <p:cNvPr id="11" name="fullResImage" descr="http://main.omandaily.om/wp-content/uploads/2014/09/92467.jpg"/>
          <p:cNvPicPr/>
          <p:nvPr/>
        </p:nvPicPr>
        <p:blipFill rotWithShape="1">
          <a:blip r:embed="rId4" cstate="print">
            <a:extLst>
              <a:ext uri="{28A0092B-C50C-407E-A947-70E740481C1C}">
                <a14:useLocalDpi xmlns:a14="http://schemas.microsoft.com/office/drawing/2010/main" val="0"/>
              </a:ext>
            </a:extLst>
          </a:blip>
          <a:srcRect l="16497" t="3449" r="23515" b="5602"/>
          <a:stretch/>
        </p:blipFill>
        <p:spPr bwMode="auto">
          <a:xfrm>
            <a:off x="381000" y="457200"/>
            <a:ext cx="1143000" cy="1408982"/>
          </a:xfrm>
          <a:prstGeom prst="rect">
            <a:avLst/>
          </a:prstGeom>
          <a:noFill/>
          <a:ln>
            <a:noFill/>
          </a:ln>
        </p:spPr>
      </p:pic>
      <p:sp>
        <p:nvSpPr>
          <p:cNvPr id="12" name="Text Box 3"/>
          <p:cNvSpPr txBox="1"/>
          <p:nvPr/>
        </p:nvSpPr>
        <p:spPr>
          <a:xfrm>
            <a:off x="381001" y="4233042"/>
            <a:ext cx="8458200" cy="47085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lnSpc>
                <a:spcPct val="115000"/>
              </a:lnSpc>
              <a:spcBef>
                <a:spcPts val="0"/>
              </a:spcBef>
              <a:spcAft>
                <a:spcPts val="1000"/>
              </a:spcAft>
            </a:pPr>
            <a:r>
              <a:rPr lang="ar-OM" sz="2800" b="1" dirty="0" smtClean="0">
                <a:ln>
                  <a:noFill/>
                </a:ln>
                <a:solidFill>
                  <a:srgbClr val="0070C0"/>
                </a:solidFill>
                <a:effectLst>
                  <a:outerShdw blurRad="41275" dist="20320" dir="1800000" algn="tl">
                    <a:srgbClr val="000000">
                      <a:alpha val="40000"/>
                    </a:srgbClr>
                  </a:outerShdw>
                </a:effectLst>
                <a:latin typeface="Sakkal Majalla" panose="02000000000000000000" pitchFamily="2" charset="-78"/>
                <a:ea typeface="Calibri"/>
                <a:cs typeface="Sakkal Majalla" panose="02000000000000000000" pitchFamily="2" charset="-78"/>
              </a:rPr>
              <a:t>العرض المرئي</a:t>
            </a:r>
          </a:p>
          <a:p>
            <a:pPr marL="0" marR="0" algn="ctr" rtl="1">
              <a:lnSpc>
                <a:spcPct val="115000"/>
              </a:lnSpc>
              <a:spcBef>
                <a:spcPts val="0"/>
              </a:spcBef>
              <a:spcAft>
                <a:spcPts val="1000"/>
              </a:spcAft>
            </a:pPr>
            <a:r>
              <a:rPr lang="ar-OM" sz="2000" b="1" dirty="0" smtClean="0">
                <a:ln>
                  <a:noFill/>
                </a:ln>
                <a:solidFill>
                  <a:srgbClr val="0070C0"/>
                </a:solidFill>
                <a:effectLst>
                  <a:outerShdw blurRad="41275" dist="20320" dir="1800000" algn="tl">
                    <a:srgbClr val="000000">
                      <a:alpha val="40000"/>
                    </a:srgbClr>
                  </a:outerShdw>
                </a:effectLst>
                <a:latin typeface="Sakkal Majalla" panose="02000000000000000000" pitchFamily="2" charset="-78"/>
                <a:ea typeface="Calibri"/>
                <a:cs typeface="Sakkal Majalla" panose="02000000000000000000" pitchFamily="2" charset="-78"/>
              </a:rPr>
              <a:t>مسقط </a:t>
            </a:r>
            <a:r>
              <a:rPr lang="ar-OM" sz="2000" b="1" dirty="0">
                <a:ln>
                  <a:noFill/>
                </a:ln>
                <a:solidFill>
                  <a:srgbClr val="0070C0"/>
                </a:solidFill>
                <a:effectLst>
                  <a:outerShdw blurRad="41275" dist="20320" dir="1800000" algn="tl">
                    <a:srgbClr val="000000">
                      <a:alpha val="40000"/>
                    </a:srgbClr>
                  </a:outerShdw>
                </a:effectLst>
                <a:latin typeface="Sakkal Majalla" panose="02000000000000000000" pitchFamily="2" charset="-78"/>
                <a:ea typeface="Calibri"/>
                <a:cs typeface="Sakkal Majalla" panose="02000000000000000000" pitchFamily="2" charset="-78"/>
              </a:rPr>
              <a:t>14-16 أكتوبر 2014م</a:t>
            </a:r>
            <a:endParaRPr lang="en-US" sz="1200" dirty="0">
              <a:solidFill>
                <a:srgbClr val="0070C0"/>
              </a:solidFill>
              <a:effectLst/>
              <a:latin typeface="Sakkal Majalla" panose="02000000000000000000" pitchFamily="2" charset="-78"/>
              <a:ea typeface="Calibri"/>
              <a:cs typeface="Sakkal Majalla" panose="02000000000000000000"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jpg"/>
          <p:cNvPicPr>
            <a:picLocks noChangeAspect="1"/>
          </p:cNvPicPr>
          <p:nvPr/>
        </p:nvPicPr>
        <p:blipFill>
          <a:blip r:embed="rId2" cstate="print"/>
          <a:stretch>
            <a:fillRect/>
          </a:stretch>
        </p:blipFill>
        <p:spPr>
          <a:xfrm>
            <a:off x="0" y="0"/>
            <a:ext cx="9144000" cy="6857463"/>
          </a:xfrm>
          <a:prstGeom prst="rect">
            <a:avLst/>
          </a:prstGeom>
        </p:spPr>
      </p:pic>
      <p:sp>
        <p:nvSpPr>
          <p:cNvPr id="20" name="Rectangle 19"/>
          <p:cNvSpPr/>
          <p:nvPr/>
        </p:nvSpPr>
        <p:spPr>
          <a:xfrm>
            <a:off x="2209798" y="2438400"/>
            <a:ext cx="4495802" cy="3220686"/>
          </a:xfrm>
          <a:prstGeom prst="rect">
            <a:avLst/>
          </a:prstGeom>
          <a:solidFill>
            <a:schemeClr val="bg1">
              <a:lumMod val="95000"/>
            </a:schemeClr>
          </a:solidFill>
          <a:effectLst>
            <a:glow rad="63500">
              <a:schemeClr val="accent6">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nvGrpSpPr>
          <p:cNvPr id="3" name="Group 2"/>
          <p:cNvGrpSpPr>
            <a:grpSpLocks/>
          </p:cNvGrpSpPr>
          <p:nvPr/>
        </p:nvGrpSpPr>
        <p:grpSpPr bwMode="auto">
          <a:xfrm>
            <a:off x="2418808" y="2609847"/>
            <a:ext cx="3875387" cy="3134389"/>
            <a:chOff x="31408" y="2559"/>
            <a:chExt cx="32217" cy="27536"/>
          </a:xfrm>
        </p:grpSpPr>
        <p:grpSp>
          <p:nvGrpSpPr>
            <p:cNvPr id="4" name="Group 3"/>
            <p:cNvGrpSpPr>
              <a:grpSpLocks/>
            </p:cNvGrpSpPr>
            <p:nvPr/>
          </p:nvGrpSpPr>
          <p:grpSpPr bwMode="auto">
            <a:xfrm>
              <a:off x="32480" y="2559"/>
              <a:ext cx="31145" cy="24676"/>
              <a:chOff x="32480" y="2559"/>
              <a:chExt cx="31145" cy="24676"/>
            </a:xfrm>
          </p:grpSpPr>
          <p:cxnSp>
            <p:nvCxnSpPr>
              <p:cNvPr id="6" name="Straight Connector 5"/>
              <p:cNvCxnSpPr/>
              <p:nvPr/>
            </p:nvCxnSpPr>
            <p:spPr bwMode="auto">
              <a:xfrm>
                <a:off x="32480" y="5905"/>
                <a:ext cx="28384" cy="6"/>
              </a:xfrm>
              <a:prstGeom prst="line">
                <a:avLst/>
              </a:prstGeom>
              <a:noFill/>
              <a:ln w="9525">
                <a:solidFill>
                  <a:srgbClr val="AA9C48"/>
                </a:solidFill>
                <a:round/>
                <a:headEnd/>
                <a:tailEnd/>
              </a:ln>
              <a:extLst>
                <a:ext uri="{909E8E84-426E-40DD-AFC4-6F175D3DCCD1}">
                  <a14:hiddenFill xmlns:a14="http://schemas.microsoft.com/office/drawing/2010/main">
                    <a:noFill/>
                  </a14:hiddenFill>
                </a:ext>
              </a:extLst>
            </p:spPr>
          </p:cxnSp>
          <p:cxnSp>
            <p:nvCxnSpPr>
              <p:cNvPr id="7" name="Straight Connector 6"/>
              <p:cNvCxnSpPr/>
              <p:nvPr/>
            </p:nvCxnSpPr>
            <p:spPr bwMode="auto">
              <a:xfrm>
                <a:off x="32480" y="27235"/>
                <a:ext cx="27997" cy="0"/>
              </a:xfrm>
              <a:prstGeom prst="line">
                <a:avLst/>
              </a:prstGeom>
              <a:noFill/>
              <a:ln w="19050">
                <a:solidFill>
                  <a:srgbClr val="AA9C48"/>
                </a:solidFill>
                <a:round/>
                <a:headEnd/>
                <a:tailEnd/>
              </a:ln>
              <a:extLst>
                <a:ext uri="{909E8E84-426E-40DD-AFC4-6F175D3DCCD1}">
                  <a14:hiddenFill xmlns:a14="http://schemas.microsoft.com/office/drawing/2010/main">
                    <a:noFill/>
                  </a14:hiddenFill>
                </a:ext>
              </a:extLst>
            </p:spPr>
          </p:cxnSp>
          <p:sp>
            <p:nvSpPr>
              <p:cNvPr id="8" name="Text Box 30"/>
              <p:cNvSpPr txBox="1">
                <a:spLocks noChangeArrowheads="1"/>
              </p:cNvSpPr>
              <p:nvPr/>
            </p:nvSpPr>
            <p:spPr bwMode="auto">
              <a:xfrm>
                <a:off x="32480" y="2559"/>
                <a:ext cx="31145" cy="3346"/>
              </a:xfrm>
              <a:prstGeom prst="rect">
                <a:avLst/>
              </a:prstGeom>
              <a:solidFill>
                <a:srgbClr val="AA9C48"/>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defPPr>
                  <a:defRPr lang="en-US"/>
                </a:defPPr>
                <a:lvl1pPr marR="0" algn="r" rtl="1">
                  <a:lnSpc>
                    <a:spcPct val="115000"/>
                  </a:lnSpc>
                  <a:spcBef>
                    <a:spcPts val="0"/>
                  </a:spcBef>
                  <a:spcAft>
                    <a:spcPts val="1000"/>
                  </a:spcAft>
                  <a:defRPr sz="1400">
                    <a:solidFill>
                      <a:srgbClr val="FFFFFF"/>
                    </a:solidFill>
                    <a:effectLst/>
                    <a:latin typeface="AGA Cordoba V2 قرطبة"/>
                    <a:ea typeface="Calibri"/>
                    <a:cs typeface="AF_Najed" pitchFamily="2" charset="-78"/>
                  </a:defRPr>
                </a:lvl1pPr>
              </a:lstStyle>
              <a:p>
                <a:r>
                  <a:rPr lang="ar-EG" dirty="0"/>
                  <a:t>توزيع العمالة الوافدة في القطاع الخاص حسب مستوى المهارة لعام 2012م</a:t>
                </a:r>
                <a:endParaRPr lang="en-US" dirty="0"/>
              </a:p>
            </p:txBody>
          </p:sp>
        </p:grpSp>
        <p:sp>
          <p:nvSpPr>
            <p:cNvPr id="5" name="Text Box 32"/>
            <p:cNvSpPr txBox="1">
              <a:spLocks noChangeArrowheads="1"/>
            </p:cNvSpPr>
            <p:nvPr/>
          </p:nvSpPr>
          <p:spPr bwMode="auto">
            <a:xfrm>
              <a:off x="31408" y="27333"/>
              <a:ext cx="30956" cy="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r" rtl="1">
                <a:lnSpc>
                  <a:spcPct val="115000"/>
                </a:lnSpc>
                <a:spcBef>
                  <a:spcPts val="0"/>
                </a:spcBef>
                <a:spcAft>
                  <a:spcPts val="1000"/>
                </a:spcAft>
              </a:pPr>
              <a:r>
                <a:rPr lang="ar-SA" sz="900" b="1" dirty="0">
                  <a:solidFill>
                    <a:srgbClr val="000000"/>
                  </a:solidFill>
                  <a:effectLst/>
                  <a:latin typeface="Microsoft Uighur"/>
                  <a:ea typeface="Calibri"/>
                  <a:cs typeface="AL-Mohanad"/>
                </a:rPr>
                <a:t>المصدر </a:t>
              </a:r>
              <a:r>
                <a:rPr lang="ar-SA" sz="900" dirty="0">
                  <a:solidFill>
                    <a:srgbClr val="000000"/>
                  </a:solidFill>
                  <a:effectLst/>
                  <a:latin typeface="Microsoft Uighur"/>
                  <a:ea typeface="Calibri"/>
                  <a:cs typeface="AL-Mohanad"/>
                </a:rPr>
                <a:t>: المركز </a:t>
              </a:r>
              <a:r>
                <a:rPr lang="ar-SA" sz="900" dirty="0" err="1">
                  <a:solidFill>
                    <a:srgbClr val="000000"/>
                  </a:solidFill>
                  <a:effectLst/>
                  <a:latin typeface="Microsoft Uighur"/>
                  <a:ea typeface="Calibri"/>
                  <a:cs typeface="AL-Mohanad"/>
                </a:rPr>
                <a:t>الوطنى</a:t>
              </a:r>
              <a:r>
                <a:rPr lang="ar-SA" sz="900" dirty="0">
                  <a:solidFill>
                    <a:srgbClr val="000000"/>
                  </a:solidFill>
                  <a:effectLst/>
                  <a:latin typeface="Microsoft Uighur"/>
                  <a:ea typeface="Calibri"/>
                  <a:cs typeface="AL-Mohanad"/>
                </a:rPr>
                <a:t> </a:t>
              </a:r>
              <a:r>
                <a:rPr lang="ar-SA" sz="900" dirty="0" err="1">
                  <a:solidFill>
                    <a:srgbClr val="000000"/>
                  </a:solidFill>
                  <a:effectLst/>
                  <a:latin typeface="Microsoft Uighur"/>
                  <a:ea typeface="Calibri"/>
                  <a:cs typeface="AL-Mohanad"/>
                </a:rPr>
                <a:t>للاحصاء</a:t>
              </a:r>
              <a:r>
                <a:rPr lang="ar-SA" sz="900" dirty="0">
                  <a:solidFill>
                    <a:srgbClr val="000000"/>
                  </a:solidFill>
                  <a:effectLst/>
                  <a:latin typeface="Microsoft Uighur"/>
                  <a:ea typeface="Calibri"/>
                  <a:cs typeface="AL-Mohanad"/>
                </a:rPr>
                <a:t> والمعلومات، الكتاب </a:t>
              </a:r>
              <a:r>
                <a:rPr lang="ar-SA" sz="900" dirty="0" err="1">
                  <a:solidFill>
                    <a:srgbClr val="000000"/>
                  </a:solidFill>
                  <a:effectLst/>
                  <a:latin typeface="Microsoft Uighur"/>
                  <a:ea typeface="Calibri"/>
                  <a:cs typeface="AL-Mohanad"/>
                </a:rPr>
                <a:t>الإحصائى</a:t>
              </a:r>
              <a:r>
                <a:rPr lang="ar-SA" sz="900" dirty="0">
                  <a:solidFill>
                    <a:srgbClr val="000000"/>
                  </a:solidFill>
                  <a:effectLst/>
                  <a:latin typeface="Microsoft Uighur"/>
                  <a:ea typeface="Calibri"/>
                  <a:cs typeface="AL-Mohanad"/>
                </a:rPr>
                <a:t> </a:t>
              </a:r>
              <a:r>
                <a:rPr lang="ar-SA" sz="900" dirty="0" err="1">
                  <a:solidFill>
                    <a:srgbClr val="000000"/>
                  </a:solidFill>
                  <a:effectLst/>
                  <a:latin typeface="Microsoft Uighur"/>
                  <a:ea typeface="Calibri"/>
                  <a:cs typeface="AL-Mohanad"/>
                </a:rPr>
                <a:t>السنوى</a:t>
              </a:r>
              <a:r>
                <a:rPr lang="ar-SA" sz="900" dirty="0">
                  <a:solidFill>
                    <a:srgbClr val="000000"/>
                  </a:solidFill>
                  <a:effectLst/>
                  <a:latin typeface="Microsoft Uighur"/>
                  <a:ea typeface="Calibri"/>
                  <a:cs typeface="AL-Mohanad"/>
                </a:rPr>
                <a:t>، 2013م  </a:t>
              </a:r>
              <a:endParaRPr lang="en-US" sz="1100" dirty="0">
                <a:effectLst/>
                <a:latin typeface="Calibri"/>
                <a:ea typeface="Calibri"/>
                <a:cs typeface="Arial"/>
              </a:endParaRPr>
            </a:p>
          </p:txBody>
        </p:sp>
      </p:grpSp>
      <p:graphicFrame>
        <p:nvGraphicFramePr>
          <p:cNvPr id="10" name="Table 9"/>
          <p:cNvGraphicFramePr>
            <a:graphicFrameLocks noGrp="1"/>
          </p:cNvGraphicFramePr>
          <p:nvPr>
            <p:extLst>
              <p:ext uri="{D42A27DB-BD31-4B8C-83A1-F6EECF244321}">
                <p14:modId xmlns:p14="http://schemas.microsoft.com/office/powerpoint/2010/main" val="2155392858"/>
              </p:ext>
            </p:extLst>
          </p:nvPr>
        </p:nvGraphicFramePr>
        <p:xfrm>
          <a:off x="2560381" y="3125722"/>
          <a:ext cx="3764219" cy="2208276"/>
        </p:xfrm>
        <a:graphic>
          <a:graphicData uri="http://schemas.openxmlformats.org/drawingml/2006/table">
            <a:tbl>
              <a:tblPr rtl="1" firstRow="1" firstCol="1" bandRow="1"/>
              <a:tblGrid>
                <a:gridCol w="2011599"/>
                <a:gridCol w="997518"/>
                <a:gridCol w="755102"/>
              </a:tblGrid>
              <a:tr h="304800">
                <a:tc>
                  <a:txBody>
                    <a:bodyPr/>
                    <a:lstStyle/>
                    <a:p>
                      <a:pPr marL="0" marR="0" algn="ctr" rtl="1">
                        <a:lnSpc>
                          <a:spcPct val="115000"/>
                        </a:lnSpc>
                        <a:spcBef>
                          <a:spcPts val="0"/>
                        </a:spcBef>
                        <a:spcAft>
                          <a:spcPts val="0"/>
                        </a:spcAft>
                      </a:pPr>
                      <a:r>
                        <a:rPr lang="ar-SA" sz="1800" dirty="0">
                          <a:solidFill>
                            <a:srgbClr val="FFFFFF"/>
                          </a:solidFill>
                          <a:effectLst/>
                          <a:latin typeface="Microsoft Uighur"/>
                          <a:ea typeface="Times New Roman"/>
                          <a:cs typeface="AF_Najed"/>
                        </a:rPr>
                        <a:t>مستوى المهارة</a:t>
                      </a:r>
                      <a:endParaRPr lang="en-US" sz="1100" dirty="0">
                        <a:effectLst/>
                        <a:latin typeface="Calibri"/>
                        <a:ea typeface="Calibri"/>
                        <a:cs typeface="Arial"/>
                      </a:endParaRPr>
                    </a:p>
                  </a:txBody>
                  <a:tcPr marL="68580" marR="68580" marT="0" marB="0">
                    <a:lnL w="12700" cap="flat" cmpd="sng" algn="ctr">
                      <a:solidFill>
                        <a:srgbClr val="AA9C48"/>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AA9C48"/>
                      </a:solidFill>
                      <a:prstDash val="solid"/>
                      <a:round/>
                      <a:headEnd type="none" w="med" len="med"/>
                      <a:tailEnd type="none" w="med" len="med"/>
                    </a:lnT>
                    <a:lnB w="12700" cap="flat" cmpd="sng" algn="ctr">
                      <a:solidFill>
                        <a:srgbClr val="AA9C48"/>
                      </a:solidFill>
                      <a:prstDash val="solid"/>
                      <a:round/>
                      <a:headEnd type="none" w="med" len="med"/>
                      <a:tailEnd type="none" w="med" len="med"/>
                    </a:lnB>
                    <a:solidFill>
                      <a:srgbClr val="9E0000"/>
                    </a:solidFill>
                  </a:tcPr>
                </a:tc>
                <a:tc>
                  <a:txBody>
                    <a:bodyPr/>
                    <a:lstStyle/>
                    <a:p>
                      <a:pPr marL="0" marR="0" algn="ctr" rtl="1">
                        <a:lnSpc>
                          <a:spcPct val="115000"/>
                        </a:lnSpc>
                        <a:spcBef>
                          <a:spcPts val="0"/>
                        </a:spcBef>
                        <a:spcAft>
                          <a:spcPts val="0"/>
                        </a:spcAft>
                      </a:pPr>
                      <a:r>
                        <a:rPr lang="ar-SA" sz="1800">
                          <a:solidFill>
                            <a:srgbClr val="FFFFFF"/>
                          </a:solidFill>
                          <a:effectLst/>
                          <a:latin typeface="Microsoft Uighur"/>
                          <a:ea typeface="Times New Roman"/>
                          <a:cs typeface="AF_Najed"/>
                        </a:rPr>
                        <a:t>العدد</a:t>
                      </a:r>
                      <a:endParaRPr lang="en-US" sz="1100">
                        <a:effectLst/>
                        <a:latin typeface="Calibri"/>
                        <a:ea typeface="Calibri"/>
                        <a:cs typeface="Arial"/>
                      </a:endParaRPr>
                    </a:p>
                  </a:txBody>
                  <a:tcPr marL="68580" marR="68580" marT="0" marB="0">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AA9C48"/>
                      </a:solidFill>
                      <a:prstDash val="solid"/>
                      <a:round/>
                      <a:headEnd type="none" w="med" len="med"/>
                      <a:tailEnd type="none" w="med" len="med"/>
                    </a:lnT>
                    <a:lnB w="12700" cap="flat" cmpd="sng" algn="ctr">
                      <a:solidFill>
                        <a:srgbClr val="AA9C48"/>
                      </a:solidFill>
                      <a:prstDash val="solid"/>
                      <a:round/>
                      <a:headEnd type="none" w="med" len="med"/>
                      <a:tailEnd type="none" w="med" len="med"/>
                    </a:lnB>
                    <a:solidFill>
                      <a:srgbClr val="9E0000"/>
                    </a:solidFill>
                  </a:tcPr>
                </a:tc>
                <a:tc>
                  <a:txBody>
                    <a:bodyPr/>
                    <a:lstStyle/>
                    <a:p>
                      <a:pPr marL="0" marR="0" algn="ctr" rtl="1">
                        <a:lnSpc>
                          <a:spcPct val="115000"/>
                        </a:lnSpc>
                        <a:spcBef>
                          <a:spcPts val="0"/>
                        </a:spcBef>
                        <a:spcAft>
                          <a:spcPts val="0"/>
                        </a:spcAft>
                      </a:pPr>
                      <a:r>
                        <a:rPr lang="ar-SA" sz="1800">
                          <a:solidFill>
                            <a:srgbClr val="FFFFFF"/>
                          </a:solidFill>
                          <a:effectLst/>
                          <a:latin typeface="Microsoft Uighur"/>
                          <a:ea typeface="Times New Roman"/>
                          <a:cs typeface="AF_Najed"/>
                        </a:rPr>
                        <a:t>النسبة</a:t>
                      </a:r>
                      <a:endParaRPr lang="en-US" sz="1100">
                        <a:effectLst/>
                        <a:latin typeface="Calibri"/>
                        <a:ea typeface="Calibri"/>
                        <a:cs typeface="Arial"/>
                      </a:endParaRPr>
                    </a:p>
                  </a:txBody>
                  <a:tcPr marL="68580" marR="68580" marT="0" marB="0">
                    <a:lnL w="12700" cap="flat" cmpd="sng" algn="ctr">
                      <a:solidFill>
                        <a:srgbClr val="31849B"/>
                      </a:solidFill>
                      <a:prstDash val="solid"/>
                      <a:round/>
                      <a:headEnd type="none" w="med" len="med"/>
                      <a:tailEnd type="none" w="med" len="med"/>
                    </a:lnL>
                    <a:lnR w="12700" cap="flat" cmpd="sng" algn="ctr">
                      <a:solidFill>
                        <a:srgbClr val="AA9C48"/>
                      </a:solidFill>
                      <a:prstDash val="solid"/>
                      <a:round/>
                      <a:headEnd type="none" w="med" len="med"/>
                      <a:tailEnd type="none" w="med" len="med"/>
                    </a:lnR>
                    <a:lnT w="12700" cap="flat" cmpd="sng" algn="ctr">
                      <a:solidFill>
                        <a:srgbClr val="AA9C48"/>
                      </a:solidFill>
                      <a:prstDash val="solid"/>
                      <a:round/>
                      <a:headEnd type="none" w="med" len="med"/>
                      <a:tailEnd type="none" w="med" len="med"/>
                    </a:lnT>
                    <a:lnB w="12700" cap="flat" cmpd="sng" algn="ctr">
                      <a:solidFill>
                        <a:srgbClr val="AA9C48"/>
                      </a:solidFill>
                      <a:prstDash val="solid"/>
                      <a:round/>
                      <a:headEnd type="none" w="med" len="med"/>
                      <a:tailEnd type="none" w="med" len="med"/>
                    </a:lnB>
                    <a:solidFill>
                      <a:srgbClr val="9E0000"/>
                    </a:solidFill>
                  </a:tcPr>
                </a:tc>
              </a:tr>
              <a:tr h="304800">
                <a:tc>
                  <a:txBody>
                    <a:bodyPr/>
                    <a:lstStyle/>
                    <a:p>
                      <a:pPr marL="0" marR="0" algn="r" rtl="1">
                        <a:lnSpc>
                          <a:spcPct val="115000"/>
                        </a:lnSpc>
                        <a:spcBef>
                          <a:spcPts val="0"/>
                        </a:spcBef>
                        <a:spcAft>
                          <a:spcPts val="0"/>
                        </a:spcAft>
                      </a:pPr>
                      <a:r>
                        <a:rPr lang="ar-EG" sz="1800">
                          <a:solidFill>
                            <a:srgbClr val="000000"/>
                          </a:solidFill>
                          <a:effectLst/>
                          <a:latin typeface="Microsoft Uighur"/>
                          <a:ea typeface="Calibri"/>
                          <a:cs typeface="AF_Najed"/>
                        </a:rPr>
                        <a:t>الاختصاصيون</a:t>
                      </a:r>
                      <a:endParaRPr lang="en-US" sz="1100">
                        <a:effectLst/>
                        <a:latin typeface="Calibri"/>
                        <a:ea typeface="Calibri"/>
                        <a:cs typeface="Arial"/>
                      </a:endParaRPr>
                    </a:p>
                  </a:txBody>
                  <a:tcPr marL="68580" marR="68580" marT="0" marB="0">
                    <a:lnL w="12700" cap="flat" cmpd="sng" algn="ctr">
                      <a:solidFill>
                        <a:srgbClr val="AA9C48"/>
                      </a:solidFill>
                      <a:prstDash val="solid"/>
                      <a:round/>
                      <a:headEnd type="none" w="med" len="med"/>
                      <a:tailEnd type="none" w="med" len="med"/>
                    </a:lnL>
                    <a:lnR>
                      <a:noFill/>
                    </a:lnR>
                    <a:lnT w="12700" cap="flat" cmpd="sng" algn="ctr">
                      <a:solidFill>
                        <a:srgbClr val="AA9C48"/>
                      </a:solidFill>
                      <a:prstDash val="solid"/>
                      <a:round/>
                      <a:headEnd type="none" w="med" len="med"/>
                      <a:tailEnd type="none" w="med" len="med"/>
                    </a:lnT>
                    <a:lnB w="12700" cap="flat" cmpd="sng" algn="ctr">
                      <a:solidFill>
                        <a:srgbClr val="AA9C48"/>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EG" sz="1800" dirty="0">
                          <a:solidFill>
                            <a:srgbClr val="000000"/>
                          </a:solidFill>
                          <a:effectLst/>
                          <a:latin typeface="Microsoft Uighur"/>
                          <a:ea typeface="Calibri"/>
                          <a:cs typeface="AF_Najed"/>
                        </a:rPr>
                        <a:t>101234</a:t>
                      </a:r>
                      <a:endParaRPr lang="en-US" sz="1100" dirty="0">
                        <a:effectLst/>
                        <a:latin typeface="Calibri"/>
                        <a:ea typeface="Calibri"/>
                        <a:cs typeface="Arial"/>
                      </a:endParaRPr>
                    </a:p>
                  </a:txBody>
                  <a:tcPr marL="68580" marR="68580" marT="0" marB="0">
                    <a:lnL>
                      <a:noFill/>
                    </a:lnL>
                    <a:lnR>
                      <a:noFill/>
                    </a:lnR>
                    <a:lnT w="12700" cap="flat" cmpd="sng" algn="ctr">
                      <a:solidFill>
                        <a:srgbClr val="AA9C48"/>
                      </a:solidFill>
                      <a:prstDash val="solid"/>
                      <a:round/>
                      <a:headEnd type="none" w="med" len="med"/>
                      <a:tailEnd type="none" w="med" len="med"/>
                    </a:lnT>
                    <a:lnB w="12700" cap="flat" cmpd="sng" algn="ctr">
                      <a:solidFill>
                        <a:srgbClr val="AA9C48"/>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EG" sz="1800">
                          <a:solidFill>
                            <a:srgbClr val="000000"/>
                          </a:solidFill>
                          <a:effectLst/>
                          <a:latin typeface="Microsoft Uighur"/>
                          <a:ea typeface="Calibri"/>
                          <a:cs typeface="AF_Najed"/>
                        </a:rPr>
                        <a:t>7.7</a:t>
                      </a:r>
                      <a:endParaRPr lang="en-US" sz="1100">
                        <a:effectLst/>
                        <a:latin typeface="Calibri"/>
                        <a:ea typeface="Calibri"/>
                        <a:cs typeface="Arial"/>
                      </a:endParaRPr>
                    </a:p>
                  </a:txBody>
                  <a:tcPr marL="68580" marR="68580" marT="0" marB="0">
                    <a:lnL>
                      <a:noFill/>
                    </a:lnL>
                    <a:lnR w="12700" cap="flat" cmpd="sng" algn="ctr">
                      <a:solidFill>
                        <a:srgbClr val="AA9C48"/>
                      </a:solidFill>
                      <a:prstDash val="solid"/>
                      <a:round/>
                      <a:headEnd type="none" w="med" len="med"/>
                      <a:tailEnd type="none" w="med" len="med"/>
                    </a:lnR>
                    <a:lnT w="12700" cap="flat" cmpd="sng" algn="ctr">
                      <a:solidFill>
                        <a:srgbClr val="AA9C48"/>
                      </a:solidFill>
                      <a:prstDash val="solid"/>
                      <a:round/>
                      <a:headEnd type="none" w="med" len="med"/>
                      <a:tailEnd type="none" w="med" len="med"/>
                    </a:lnT>
                    <a:lnB w="12700" cap="flat" cmpd="sng" algn="ctr">
                      <a:solidFill>
                        <a:srgbClr val="AA9C48"/>
                      </a:solidFill>
                      <a:prstDash val="solid"/>
                      <a:round/>
                      <a:headEnd type="none" w="med" len="med"/>
                      <a:tailEnd type="none" w="med" len="med"/>
                    </a:lnB>
                  </a:tcPr>
                </a:tc>
              </a:tr>
              <a:tr h="304800">
                <a:tc>
                  <a:txBody>
                    <a:bodyPr/>
                    <a:lstStyle/>
                    <a:p>
                      <a:pPr marL="0" marR="0" algn="r" rtl="1">
                        <a:lnSpc>
                          <a:spcPct val="115000"/>
                        </a:lnSpc>
                        <a:spcBef>
                          <a:spcPts val="0"/>
                        </a:spcBef>
                        <a:spcAft>
                          <a:spcPts val="0"/>
                        </a:spcAft>
                      </a:pPr>
                      <a:r>
                        <a:rPr lang="ar-EG" sz="1800" dirty="0">
                          <a:solidFill>
                            <a:srgbClr val="000000"/>
                          </a:solidFill>
                          <a:effectLst/>
                          <a:latin typeface="Microsoft Uighur"/>
                          <a:ea typeface="Calibri"/>
                          <a:cs typeface="AF_Najed"/>
                        </a:rPr>
                        <a:t>الفنيون</a:t>
                      </a:r>
                      <a:endParaRPr lang="en-US" sz="1100" dirty="0">
                        <a:effectLst/>
                        <a:latin typeface="Calibri"/>
                        <a:ea typeface="Calibri"/>
                        <a:cs typeface="Arial"/>
                      </a:endParaRPr>
                    </a:p>
                  </a:txBody>
                  <a:tcPr marL="68580" marR="68580" marT="0" marB="0">
                    <a:lnL w="12700" cap="flat" cmpd="sng" algn="ctr">
                      <a:solidFill>
                        <a:srgbClr val="AA9C48"/>
                      </a:solidFill>
                      <a:prstDash val="solid"/>
                      <a:round/>
                      <a:headEnd type="none" w="med" len="med"/>
                      <a:tailEnd type="none" w="med" len="med"/>
                    </a:lnL>
                    <a:lnR>
                      <a:noFill/>
                    </a:lnR>
                    <a:lnT w="12700" cap="flat" cmpd="sng" algn="ctr">
                      <a:solidFill>
                        <a:srgbClr val="AA9C48"/>
                      </a:solidFill>
                      <a:prstDash val="solid"/>
                      <a:round/>
                      <a:headEnd type="none" w="med" len="med"/>
                      <a:tailEnd type="none" w="med" len="med"/>
                    </a:lnT>
                    <a:lnB w="12700" cap="flat" cmpd="sng" algn="ctr">
                      <a:solidFill>
                        <a:srgbClr val="AA9C48"/>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EG" sz="1800">
                          <a:solidFill>
                            <a:srgbClr val="000000"/>
                          </a:solidFill>
                          <a:effectLst/>
                          <a:latin typeface="Microsoft Uighur"/>
                          <a:ea typeface="Calibri"/>
                          <a:cs typeface="AF_Najed"/>
                        </a:rPr>
                        <a:t>58099</a:t>
                      </a:r>
                      <a:endParaRPr lang="en-US" sz="1100">
                        <a:effectLst/>
                        <a:latin typeface="Calibri"/>
                        <a:ea typeface="Calibri"/>
                        <a:cs typeface="Arial"/>
                      </a:endParaRPr>
                    </a:p>
                  </a:txBody>
                  <a:tcPr marL="68580" marR="68580" marT="0" marB="0">
                    <a:lnL>
                      <a:noFill/>
                    </a:lnL>
                    <a:lnR>
                      <a:noFill/>
                    </a:lnR>
                    <a:lnT w="12700" cap="flat" cmpd="sng" algn="ctr">
                      <a:solidFill>
                        <a:srgbClr val="AA9C48"/>
                      </a:solidFill>
                      <a:prstDash val="solid"/>
                      <a:round/>
                      <a:headEnd type="none" w="med" len="med"/>
                      <a:tailEnd type="none" w="med" len="med"/>
                    </a:lnT>
                    <a:lnB w="12700" cap="flat" cmpd="sng" algn="ctr">
                      <a:solidFill>
                        <a:srgbClr val="AA9C48"/>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EG" sz="1800">
                          <a:solidFill>
                            <a:srgbClr val="000000"/>
                          </a:solidFill>
                          <a:effectLst/>
                          <a:latin typeface="Microsoft Uighur"/>
                          <a:ea typeface="Calibri"/>
                          <a:cs typeface="AF_Najed"/>
                        </a:rPr>
                        <a:t>4.4</a:t>
                      </a:r>
                      <a:endParaRPr lang="en-US" sz="1100">
                        <a:effectLst/>
                        <a:latin typeface="Calibri"/>
                        <a:ea typeface="Calibri"/>
                        <a:cs typeface="Arial"/>
                      </a:endParaRPr>
                    </a:p>
                  </a:txBody>
                  <a:tcPr marL="68580" marR="68580" marT="0" marB="0">
                    <a:lnL>
                      <a:noFill/>
                    </a:lnL>
                    <a:lnR w="12700" cap="flat" cmpd="sng" algn="ctr">
                      <a:solidFill>
                        <a:srgbClr val="AA9C48"/>
                      </a:solidFill>
                      <a:prstDash val="solid"/>
                      <a:round/>
                      <a:headEnd type="none" w="med" len="med"/>
                      <a:tailEnd type="none" w="med" len="med"/>
                    </a:lnR>
                    <a:lnT w="12700" cap="flat" cmpd="sng" algn="ctr">
                      <a:solidFill>
                        <a:srgbClr val="AA9C48"/>
                      </a:solidFill>
                      <a:prstDash val="solid"/>
                      <a:round/>
                      <a:headEnd type="none" w="med" len="med"/>
                      <a:tailEnd type="none" w="med" len="med"/>
                    </a:lnT>
                    <a:lnB w="12700" cap="flat" cmpd="sng" algn="ctr">
                      <a:solidFill>
                        <a:srgbClr val="AA9C48"/>
                      </a:solidFill>
                      <a:prstDash val="solid"/>
                      <a:round/>
                      <a:headEnd type="none" w="med" len="med"/>
                      <a:tailEnd type="none" w="med" len="med"/>
                    </a:lnB>
                  </a:tcPr>
                </a:tc>
              </a:tr>
              <a:tr h="304800">
                <a:tc>
                  <a:txBody>
                    <a:bodyPr/>
                    <a:lstStyle/>
                    <a:p>
                      <a:pPr marL="0" marR="0" algn="r" rtl="1">
                        <a:lnSpc>
                          <a:spcPct val="115000"/>
                        </a:lnSpc>
                        <a:spcBef>
                          <a:spcPts val="0"/>
                        </a:spcBef>
                        <a:spcAft>
                          <a:spcPts val="0"/>
                        </a:spcAft>
                      </a:pPr>
                      <a:r>
                        <a:rPr lang="ar-EG" sz="1800" dirty="0">
                          <a:solidFill>
                            <a:srgbClr val="000000"/>
                          </a:solidFill>
                          <a:effectLst/>
                          <a:latin typeface="Microsoft Uighur"/>
                          <a:ea typeface="Calibri"/>
                          <a:cs typeface="AF_Najed"/>
                        </a:rPr>
                        <a:t>العامل المهني</a:t>
                      </a:r>
                      <a:endParaRPr lang="en-US" sz="1100" dirty="0">
                        <a:effectLst/>
                        <a:latin typeface="Calibri"/>
                        <a:ea typeface="Calibri"/>
                        <a:cs typeface="Arial"/>
                      </a:endParaRPr>
                    </a:p>
                  </a:txBody>
                  <a:tcPr marL="68580" marR="68580" marT="0" marB="0">
                    <a:lnL w="12700" cap="flat" cmpd="sng" algn="ctr">
                      <a:solidFill>
                        <a:srgbClr val="AA9C48"/>
                      </a:solidFill>
                      <a:prstDash val="solid"/>
                      <a:round/>
                      <a:headEnd type="none" w="med" len="med"/>
                      <a:tailEnd type="none" w="med" len="med"/>
                    </a:lnL>
                    <a:lnR>
                      <a:noFill/>
                    </a:lnR>
                    <a:lnT w="12700" cap="flat" cmpd="sng" algn="ctr">
                      <a:solidFill>
                        <a:srgbClr val="AA9C48"/>
                      </a:solidFill>
                      <a:prstDash val="solid"/>
                      <a:round/>
                      <a:headEnd type="none" w="med" len="med"/>
                      <a:tailEnd type="none" w="med" len="med"/>
                    </a:lnT>
                    <a:lnB w="12700" cap="flat" cmpd="sng" algn="ctr">
                      <a:solidFill>
                        <a:srgbClr val="AA9C48"/>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EG" sz="1800">
                          <a:solidFill>
                            <a:srgbClr val="000000"/>
                          </a:solidFill>
                          <a:effectLst/>
                          <a:latin typeface="Microsoft Uighur"/>
                          <a:ea typeface="Calibri"/>
                          <a:cs typeface="AF_Najed"/>
                        </a:rPr>
                        <a:t>288245</a:t>
                      </a:r>
                      <a:endParaRPr lang="en-US" sz="1100">
                        <a:effectLst/>
                        <a:latin typeface="Calibri"/>
                        <a:ea typeface="Calibri"/>
                        <a:cs typeface="Arial"/>
                      </a:endParaRPr>
                    </a:p>
                  </a:txBody>
                  <a:tcPr marL="68580" marR="68580" marT="0" marB="0">
                    <a:lnL>
                      <a:noFill/>
                    </a:lnL>
                    <a:lnR>
                      <a:noFill/>
                    </a:lnR>
                    <a:lnT w="12700" cap="flat" cmpd="sng" algn="ctr">
                      <a:solidFill>
                        <a:srgbClr val="AA9C48"/>
                      </a:solidFill>
                      <a:prstDash val="solid"/>
                      <a:round/>
                      <a:headEnd type="none" w="med" len="med"/>
                      <a:tailEnd type="none" w="med" len="med"/>
                    </a:lnT>
                    <a:lnB w="12700" cap="flat" cmpd="sng" algn="ctr">
                      <a:solidFill>
                        <a:srgbClr val="AA9C48"/>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EG" sz="1800">
                          <a:solidFill>
                            <a:srgbClr val="000000"/>
                          </a:solidFill>
                          <a:effectLst/>
                          <a:latin typeface="Microsoft Uighur"/>
                          <a:ea typeface="Calibri"/>
                          <a:cs typeface="AF_Najed"/>
                        </a:rPr>
                        <a:t>21.9</a:t>
                      </a:r>
                      <a:endParaRPr lang="en-US" sz="1100">
                        <a:effectLst/>
                        <a:latin typeface="Calibri"/>
                        <a:ea typeface="Calibri"/>
                        <a:cs typeface="Arial"/>
                      </a:endParaRPr>
                    </a:p>
                  </a:txBody>
                  <a:tcPr marL="68580" marR="68580" marT="0" marB="0">
                    <a:lnL>
                      <a:noFill/>
                    </a:lnL>
                    <a:lnR w="12700" cap="flat" cmpd="sng" algn="ctr">
                      <a:solidFill>
                        <a:srgbClr val="AA9C48"/>
                      </a:solidFill>
                      <a:prstDash val="solid"/>
                      <a:round/>
                      <a:headEnd type="none" w="med" len="med"/>
                      <a:tailEnd type="none" w="med" len="med"/>
                    </a:lnR>
                    <a:lnT w="12700" cap="flat" cmpd="sng" algn="ctr">
                      <a:solidFill>
                        <a:srgbClr val="AA9C48"/>
                      </a:solidFill>
                      <a:prstDash val="solid"/>
                      <a:round/>
                      <a:headEnd type="none" w="med" len="med"/>
                      <a:tailEnd type="none" w="med" len="med"/>
                    </a:lnT>
                    <a:lnB w="12700" cap="flat" cmpd="sng" algn="ctr">
                      <a:solidFill>
                        <a:srgbClr val="AA9C48"/>
                      </a:solidFill>
                      <a:prstDash val="solid"/>
                      <a:round/>
                      <a:headEnd type="none" w="med" len="med"/>
                      <a:tailEnd type="none" w="med" len="med"/>
                    </a:lnB>
                  </a:tcPr>
                </a:tc>
              </a:tr>
              <a:tr h="304800">
                <a:tc>
                  <a:txBody>
                    <a:bodyPr/>
                    <a:lstStyle/>
                    <a:p>
                      <a:pPr marL="0" marR="0" algn="r" rtl="1">
                        <a:lnSpc>
                          <a:spcPct val="115000"/>
                        </a:lnSpc>
                        <a:spcBef>
                          <a:spcPts val="0"/>
                        </a:spcBef>
                        <a:spcAft>
                          <a:spcPts val="0"/>
                        </a:spcAft>
                      </a:pPr>
                      <a:r>
                        <a:rPr lang="ar-EG" sz="1800">
                          <a:solidFill>
                            <a:srgbClr val="000000"/>
                          </a:solidFill>
                          <a:effectLst/>
                          <a:latin typeface="Microsoft Uighur"/>
                          <a:ea typeface="Calibri"/>
                          <a:cs typeface="AF_Najed"/>
                        </a:rPr>
                        <a:t>العامل الماهر</a:t>
                      </a:r>
                      <a:endParaRPr lang="en-US" sz="1100">
                        <a:effectLst/>
                        <a:latin typeface="Calibri"/>
                        <a:ea typeface="Calibri"/>
                        <a:cs typeface="Arial"/>
                      </a:endParaRPr>
                    </a:p>
                  </a:txBody>
                  <a:tcPr marL="68580" marR="68580" marT="0" marB="0">
                    <a:lnL w="12700" cap="flat" cmpd="sng" algn="ctr">
                      <a:solidFill>
                        <a:srgbClr val="AA9C48"/>
                      </a:solidFill>
                      <a:prstDash val="solid"/>
                      <a:round/>
                      <a:headEnd type="none" w="med" len="med"/>
                      <a:tailEnd type="none" w="med" len="med"/>
                    </a:lnL>
                    <a:lnR>
                      <a:noFill/>
                    </a:lnR>
                    <a:lnT w="12700" cap="flat" cmpd="sng" algn="ctr">
                      <a:solidFill>
                        <a:srgbClr val="AA9C48"/>
                      </a:solidFill>
                      <a:prstDash val="solid"/>
                      <a:round/>
                      <a:headEnd type="none" w="med" len="med"/>
                      <a:tailEnd type="none" w="med" len="med"/>
                    </a:lnT>
                    <a:lnB w="12700" cap="flat" cmpd="sng" algn="ctr">
                      <a:solidFill>
                        <a:srgbClr val="AA9C48"/>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EG" sz="1800">
                          <a:solidFill>
                            <a:srgbClr val="000000"/>
                          </a:solidFill>
                          <a:effectLst/>
                          <a:latin typeface="Microsoft Uighur"/>
                          <a:ea typeface="Calibri"/>
                          <a:cs typeface="AF_Najed"/>
                        </a:rPr>
                        <a:t>321222</a:t>
                      </a:r>
                      <a:endParaRPr lang="en-US" sz="1100">
                        <a:effectLst/>
                        <a:latin typeface="Calibri"/>
                        <a:ea typeface="Calibri"/>
                        <a:cs typeface="Arial"/>
                      </a:endParaRPr>
                    </a:p>
                  </a:txBody>
                  <a:tcPr marL="68580" marR="68580" marT="0" marB="0">
                    <a:lnL>
                      <a:noFill/>
                    </a:lnL>
                    <a:lnR>
                      <a:noFill/>
                    </a:lnR>
                    <a:lnT w="12700" cap="flat" cmpd="sng" algn="ctr">
                      <a:solidFill>
                        <a:srgbClr val="AA9C48"/>
                      </a:solidFill>
                      <a:prstDash val="solid"/>
                      <a:round/>
                      <a:headEnd type="none" w="med" len="med"/>
                      <a:tailEnd type="none" w="med" len="med"/>
                    </a:lnT>
                    <a:lnB w="12700" cap="flat" cmpd="sng" algn="ctr">
                      <a:solidFill>
                        <a:srgbClr val="AA9C48"/>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EG" sz="1800" dirty="0">
                          <a:solidFill>
                            <a:srgbClr val="000000"/>
                          </a:solidFill>
                          <a:effectLst/>
                          <a:latin typeface="Microsoft Uighur"/>
                          <a:ea typeface="Calibri"/>
                          <a:cs typeface="AF_Najed"/>
                        </a:rPr>
                        <a:t>24.4</a:t>
                      </a:r>
                      <a:endParaRPr lang="en-US" sz="1100" dirty="0">
                        <a:effectLst/>
                        <a:latin typeface="Calibri"/>
                        <a:ea typeface="Calibri"/>
                        <a:cs typeface="Arial"/>
                      </a:endParaRPr>
                    </a:p>
                  </a:txBody>
                  <a:tcPr marL="68580" marR="68580" marT="0" marB="0">
                    <a:lnL>
                      <a:noFill/>
                    </a:lnL>
                    <a:lnR w="12700" cap="flat" cmpd="sng" algn="ctr">
                      <a:solidFill>
                        <a:srgbClr val="AA9C48"/>
                      </a:solidFill>
                      <a:prstDash val="solid"/>
                      <a:round/>
                      <a:headEnd type="none" w="med" len="med"/>
                      <a:tailEnd type="none" w="med" len="med"/>
                    </a:lnR>
                    <a:lnT w="12700" cap="flat" cmpd="sng" algn="ctr">
                      <a:solidFill>
                        <a:srgbClr val="AA9C48"/>
                      </a:solidFill>
                      <a:prstDash val="solid"/>
                      <a:round/>
                      <a:headEnd type="none" w="med" len="med"/>
                      <a:tailEnd type="none" w="med" len="med"/>
                    </a:lnT>
                    <a:lnB w="12700" cap="flat" cmpd="sng" algn="ctr">
                      <a:solidFill>
                        <a:srgbClr val="AA9C48"/>
                      </a:solidFill>
                      <a:prstDash val="solid"/>
                      <a:round/>
                      <a:headEnd type="none" w="med" len="med"/>
                      <a:tailEnd type="none" w="med" len="med"/>
                    </a:lnB>
                  </a:tcPr>
                </a:tc>
              </a:tr>
              <a:tr h="304800">
                <a:tc>
                  <a:txBody>
                    <a:bodyPr/>
                    <a:lstStyle/>
                    <a:p>
                      <a:pPr marL="0" marR="0" algn="r" rtl="1">
                        <a:lnSpc>
                          <a:spcPct val="115000"/>
                        </a:lnSpc>
                        <a:spcBef>
                          <a:spcPts val="0"/>
                        </a:spcBef>
                        <a:spcAft>
                          <a:spcPts val="0"/>
                        </a:spcAft>
                      </a:pPr>
                      <a:r>
                        <a:rPr lang="ar-EG" sz="1800">
                          <a:solidFill>
                            <a:srgbClr val="000000"/>
                          </a:solidFill>
                          <a:effectLst/>
                          <a:latin typeface="Microsoft Uighur"/>
                          <a:ea typeface="Calibri"/>
                          <a:cs typeface="AF_Najed"/>
                        </a:rPr>
                        <a:t>العامل محدود المهارات</a:t>
                      </a:r>
                      <a:endParaRPr lang="en-US" sz="1100">
                        <a:effectLst/>
                        <a:latin typeface="Calibri"/>
                        <a:ea typeface="Calibri"/>
                        <a:cs typeface="Arial"/>
                      </a:endParaRPr>
                    </a:p>
                  </a:txBody>
                  <a:tcPr marL="68580" marR="68580" marT="0" marB="0">
                    <a:lnL w="12700" cap="flat" cmpd="sng" algn="ctr">
                      <a:solidFill>
                        <a:srgbClr val="AA9C48"/>
                      </a:solidFill>
                      <a:prstDash val="solid"/>
                      <a:round/>
                      <a:headEnd type="none" w="med" len="med"/>
                      <a:tailEnd type="none" w="med" len="med"/>
                    </a:lnL>
                    <a:lnR>
                      <a:noFill/>
                    </a:lnR>
                    <a:lnT w="12700" cap="flat" cmpd="sng" algn="ctr">
                      <a:solidFill>
                        <a:srgbClr val="AA9C48"/>
                      </a:solidFill>
                      <a:prstDash val="solid"/>
                      <a:round/>
                      <a:headEnd type="none" w="med" len="med"/>
                      <a:tailEnd type="none" w="med" len="med"/>
                    </a:lnT>
                    <a:lnB w="12700" cap="flat" cmpd="sng" algn="ctr">
                      <a:solidFill>
                        <a:srgbClr val="AA9C48"/>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EG" sz="1800">
                          <a:solidFill>
                            <a:srgbClr val="000000"/>
                          </a:solidFill>
                          <a:effectLst/>
                          <a:latin typeface="Microsoft Uighur"/>
                          <a:ea typeface="Calibri"/>
                          <a:cs typeface="AF_Najed"/>
                        </a:rPr>
                        <a:t>547382</a:t>
                      </a:r>
                      <a:endParaRPr lang="en-US" sz="1100">
                        <a:effectLst/>
                        <a:latin typeface="Calibri"/>
                        <a:ea typeface="Calibri"/>
                        <a:cs typeface="Arial"/>
                      </a:endParaRPr>
                    </a:p>
                  </a:txBody>
                  <a:tcPr marL="68580" marR="68580" marT="0" marB="0">
                    <a:lnL>
                      <a:noFill/>
                    </a:lnL>
                    <a:lnR>
                      <a:noFill/>
                    </a:lnR>
                    <a:lnT w="12700" cap="flat" cmpd="sng" algn="ctr">
                      <a:solidFill>
                        <a:srgbClr val="AA9C48"/>
                      </a:solidFill>
                      <a:prstDash val="solid"/>
                      <a:round/>
                      <a:headEnd type="none" w="med" len="med"/>
                      <a:tailEnd type="none" w="med" len="med"/>
                    </a:lnT>
                    <a:lnB w="12700" cap="flat" cmpd="sng" algn="ctr">
                      <a:solidFill>
                        <a:srgbClr val="AA9C48"/>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EG" sz="1800">
                          <a:solidFill>
                            <a:srgbClr val="000000"/>
                          </a:solidFill>
                          <a:effectLst/>
                          <a:latin typeface="Microsoft Uighur"/>
                          <a:ea typeface="Calibri"/>
                          <a:cs typeface="AF_Najed"/>
                        </a:rPr>
                        <a:t>41.6</a:t>
                      </a:r>
                      <a:endParaRPr lang="en-US" sz="1100">
                        <a:effectLst/>
                        <a:latin typeface="Calibri"/>
                        <a:ea typeface="Calibri"/>
                        <a:cs typeface="Arial"/>
                      </a:endParaRPr>
                    </a:p>
                  </a:txBody>
                  <a:tcPr marL="68580" marR="68580" marT="0" marB="0">
                    <a:lnL>
                      <a:noFill/>
                    </a:lnL>
                    <a:lnR w="12700" cap="flat" cmpd="sng" algn="ctr">
                      <a:solidFill>
                        <a:srgbClr val="AA9C48"/>
                      </a:solidFill>
                      <a:prstDash val="solid"/>
                      <a:round/>
                      <a:headEnd type="none" w="med" len="med"/>
                      <a:tailEnd type="none" w="med" len="med"/>
                    </a:lnR>
                    <a:lnT w="12700" cap="flat" cmpd="sng" algn="ctr">
                      <a:solidFill>
                        <a:srgbClr val="AA9C48"/>
                      </a:solidFill>
                      <a:prstDash val="solid"/>
                      <a:round/>
                      <a:headEnd type="none" w="med" len="med"/>
                      <a:tailEnd type="none" w="med" len="med"/>
                    </a:lnT>
                    <a:lnB w="12700" cap="flat" cmpd="sng" algn="ctr">
                      <a:solidFill>
                        <a:srgbClr val="AA9C48"/>
                      </a:solidFill>
                      <a:prstDash val="solid"/>
                      <a:round/>
                      <a:headEnd type="none" w="med" len="med"/>
                      <a:tailEnd type="none" w="med" len="med"/>
                    </a:lnB>
                  </a:tcPr>
                </a:tc>
              </a:tr>
              <a:tr h="304800">
                <a:tc>
                  <a:txBody>
                    <a:bodyPr/>
                    <a:lstStyle/>
                    <a:p>
                      <a:pPr marL="0" marR="0" algn="r" rtl="1">
                        <a:lnSpc>
                          <a:spcPct val="115000"/>
                        </a:lnSpc>
                        <a:spcBef>
                          <a:spcPts val="0"/>
                        </a:spcBef>
                        <a:spcAft>
                          <a:spcPts val="0"/>
                        </a:spcAft>
                      </a:pPr>
                      <a:r>
                        <a:rPr lang="ar-EG" sz="1800" b="1" dirty="0">
                          <a:effectLst/>
                          <a:latin typeface="Microsoft Uighur"/>
                          <a:ea typeface="Calibri"/>
                          <a:cs typeface="AF_Najed"/>
                        </a:rPr>
                        <a:t>المجموع</a:t>
                      </a:r>
                      <a:endParaRPr lang="en-US" sz="1100" dirty="0">
                        <a:effectLst/>
                        <a:latin typeface="Calibri"/>
                        <a:ea typeface="Calibri"/>
                        <a:cs typeface="Arial"/>
                      </a:endParaRPr>
                    </a:p>
                  </a:txBody>
                  <a:tcPr marL="68580" marR="68580" marT="0" marB="0">
                    <a:lnL w="12700" cap="flat" cmpd="sng" algn="ctr">
                      <a:solidFill>
                        <a:srgbClr val="AA9C48"/>
                      </a:solidFill>
                      <a:prstDash val="solid"/>
                      <a:round/>
                      <a:headEnd type="none" w="med" len="med"/>
                      <a:tailEnd type="none" w="med" len="med"/>
                    </a:lnL>
                    <a:lnR>
                      <a:noFill/>
                    </a:lnR>
                    <a:lnT w="12700" cap="flat" cmpd="sng" algn="ctr">
                      <a:solidFill>
                        <a:srgbClr val="AA9C48"/>
                      </a:solidFill>
                      <a:prstDash val="solid"/>
                      <a:round/>
                      <a:headEnd type="none" w="med" len="med"/>
                      <a:tailEnd type="none" w="med" len="med"/>
                    </a:lnT>
                    <a:lnB w="12700" cap="flat" cmpd="sng" algn="ctr">
                      <a:solidFill>
                        <a:srgbClr val="AA9C48"/>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EG" sz="1800" b="1">
                          <a:effectLst/>
                          <a:latin typeface="Microsoft Uighur"/>
                          <a:ea typeface="Calibri"/>
                          <a:cs typeface="AF_Najed"/>
                        </a:rPr>
                        <a:t>1316182</a:t>
                      </a:r>
                      <a:endParaRPr lang="en-US" sz="1100">
                        <a:effectLst/>
                        <a:latin typeface="Calibri"/>
                        <a:ea typeface="Calibri"/>
                        <a:cs typeface="Arial"/>
                      </a:endParaRPr>
                    </a:p>
                  </a:txBody>
                  <a:tcPr marL="68580" marR="68580" marT="0" marB="0">
                    <a:lnL>
                      <a:noFill/>
                    </a:lnL>
                    <a:lnR>
                      <a:noFill/>
                    </a:lnR>
                    <a:lnT w="12700" cap="flat" cmpd="sng" algn="ctr">
                      <a:solidFill>
                        <a:srgbClr val="AA9C48"/>
                      </a:solidFill>
                      <a:prstDash val="solid"/>
                      <a:round/>
                      <a:headEnd type="none" w="med" len="med"/>
                      <a:tailEnd type="none" w="med" len="med"/>
                    </a:lnT>
                    <a:lnB w="12700" cap="flat" cmpd="sng" algn="ctr">
                      <a:solidFill>
                        <a:srgbClr val="AA9C48"/>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b="1" dirty="0">
                          <a:effectLst/>
                          <a:latin typeface="Microsoft Uighur"/>
                          <a:ea typeface="Calibri"/>
                          <a:cs typeface="AF_Najed"/>
                        </a:rPr>
                        <a:t>100.0</a:t>
                      </a:r>
                      <a:endParaRPr lang="en-US" sz="1100" dirty="0">
                        <a:effectLst/>
                        <a:latin typeface="Calibri"/>
                        <a:ea typeface="Calibri"/>
                        <a:cs typeface="Arial"/>
                      </a:endParaRPr>
                    </a:p>
                  </a:txBody>
                  <a:tcPr marL="68580" marR="68580" marT="0" marB="0">
                    <a:lnL>
                      <a:noFill/>
                    </a:lnL>
                    <a:lnR w="12700" cap="flat" cmpd="sng" algn="ctr">
                      <a:solidFill>
                        <a:srgbClr val="AA9C48"/>
                      </a:solidFill>
                      <a:prstDash val="solid"/>
                      <a:round/>
                      <a:headEnd type="none" w="med" len="med"/>
                      <a:tailEnd type="none" w="med" len="med"/>
                    </a:lnR>
                    <a:lnT w="12700" cap="flat" cmpd="sng" algn="ctr">
                      <a:solidFill>
                        <a:srgbClr val="AA9C48"/>
                      </a:solidFill>
                      <a:prstDash val="solid"/>
                      <a:round/>
                      <a:headEnd type="none" w="med" len="med"/>
                      <a:tailEnd type="none" w="med" len="med"/>
                    </a:lnT>
                    <a:lnB w="12700" cap="flat" cmpd="sng" algn="ctr">
                      <a:solidFill>
                        <a:srgbClr val="AA9C48"/>
                      </a:solidFill>
                      <a:prstDash val="solid"/>
                      <a:round/>
                      <a:headEnd type="none" w="med" len="med"/>
                      <a:tailEnd type="none" w="med" len="med"/>
                    </a:lnB>
                  </a:tcPr>
                </a:tc>
              </a:tr>
            </a:tbl>
          </a:graphicData>
        </a:graphic>
      </p:graphicFrame>
      <p:sp>
        <p:nvSpPr>
          <p:cNvPr id="21" name="Rectangle 20"/>
          <p:cNvSpPr/>
          <p:nvPr/>
        </p:nvSpPr>
        <p:spPr>
          <a:xfrm>
            <a:off x="685800" y="838200"/>
            <a:ext cx="8077201" cy="1200329"/>
          </a:xfrm>
          <a:prstGeom prst="rect">
            <a:avLst/>
          </a:prstGeom>
        </p:spPr>
        <p:txBody>
          <a:bodyPr wrap="square">
            <a:spAutoFit/>
          </a:bodyPr>
          <a:lstStyle/>
          <a:p>
            <a:pPr algn="justLow" rtl="1"/>
            <a:r>
              <a:rPr lang="ar-EG" sz="2400" dirty="0" smtClean="0">
                <a:cs typeface="AF_Najed" pitchFamily="2" charset="-78"/>
              </a:rPr>
              <a:t>توزيع </a:t>
            </a:r>
            <a:r>
              <a:rPr lang="ar-EG" sz="2400" dirty="0">
                <a:cs typeface="AF_Najed" pitchFamily="2" charset="-78"/>
              </a:rPr>
              <a:t>العمالة الوافدة في القطاع الخاص حسب مستوى المهارة ، فسوف نجد انها تسير في نفس الاتجاه ، </a:t>
            </a:r>
            <a:r>
              <a:rPr lang="ar-OM" sz="2400" dirty="0" smtClean="0">
                <a:cs typeface="AF_Najed" pitchFamily="2" charset="-78"/>
              </a:rPr>
              <a:t>يغلب عليه </a:t>
            </a:r>
            <a:r>
              <a:rPr lang="ar-EG" sz="2400" dirty="0" smtClean="0">
                <a:cs typeface="AF_Najed" pitchFamily="2" charset="-78"/>
              </a:rPr>
              <a:t>العمالة </a:t>
            </a:r>
            <a:r>
              <a:rPr lang="ar-EG" sz="2400" dirty="0">
                <a:cs typeface="AF_Najed" pitchFamily="2" charset="-78"/>
              </a:rPr>
              <a:t>محدودة المهارة ، حيث مثل العاملون غير المهرة ما يقرب من (42%) من العمالة الوافدة في القطاع الخاص عام </a:t>
            </a:r>
            <a:r>
              <a:rPr lang="ar-EG" sz="2400" dirty="0" smtClean="0">
                <a:cs typeface="AF_Najed" pitchFamily="2" charset="-78"/>
              </a:rPr>
              <a:t>201</a:t>
            </a:r>
            <a:r>
              <a:rPr lang="ar-OM" sz="2400" dirty="0" smtClean="0">
                <a:cs typeface="AF_Najed" pitchFamily="2" charset="-78"/>
              </a:rPr>
              <a:t>2</a:t>
            </a:r>
            <a:r>
              <a:rPr lang="ar-EG" sz="2400" dirty="0" smtClean="0">
                <a:cs typeface="AF_Najed" pitchFamily="2" charset="-78"/>
              </a:rPr>
              <a:t>م </a:t>
            </a:r>
            <a:r>
              <a:rPr lang="ar-EG" sz="2400" dirty="0">
                <a:cs typeface="AF_Najed" pitchFamily="2" charset="-78"/>
              </a:rPr>
              <a:t>. </a:t>
            </a:r>
            <a:endParaRPr lang="en-US" sz="2400" dirty="0">
              <a:cs typeface="AF_Najed" pitchFamily="2" charset="-78"/>
            </a:endParaRPr>
          </a:p>
        </p:txBody>
      </p:sp>
    </p:spTree>
    <p:extLst>
      <p:ext uri="{BB962C8B-B14F-4D97-AF65-F5344CB8AC3E}">
        <p14:creationId xmlns:p14="http://schemas.microsoft.com/office/powerpoint/2010/main" val="911937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jpg"/>
          <p:cNvPicPr>
            <a:picLocks noChangeAspect="1"/>
          </p:cNvPicPr>
          <p:nvPr/>
        </p:nvPicPr>
        <p:blipFill>
          <a:blip r:embed="rId2" cstate="print"/>
          <a:stretch>
            <a:fillRect/>
          </a:stretch>
        </p:blipFill>
        <p:spPr>
          <a:xfrm>
            <a:off x="0" y="0"/>
            <a:ext cx="9144000" cy="6857463"/>
          </a:xfrm>
          <a:prstGeom prst="rect">
            <a:avLst/>
          </a:prstGeom>
        </p:spPr>
      </p:pic>
      <p:sp>
        <p:nvSpPr>
          <p:cNvPr id="3" name="Rectangle 2"/>
          <p:cNvSpPr/>
          <p:nvPr/>
        </p:nvSpPr>
        <p:spPr>
          <a:xfrm>
            <a:off x="457200" y="411301"/>
            <a:ext cx="8458200" cy="3170099"/>
          </a:xfrm>
          <a:prstGeom prst="rect">
            <a:avLst/>
          </a:prstGeom>
        </p:spPr>
        <p:txBody>
          <a:bodyPr wrap="square">
            <a:spAutoFit/>
          </a:bodyPr>
          <a:lstStyle/>
          <a:p>
            <a:pPr indent="-285750" algn="justLow" rtl="1">
              <a:buClr>
                <a:schemeClr val="bg2">
                  <a:lumMod val="50000"/>
                </a:schemeClr>
              </a:buClr>
              <a:buFont typeface="Wingdings" panose="05000000000000000000" pitchFamily="2" charset="2"/>
              <a:buChar char="q"/>
            </a:pPr>
            <a:r>
              <a:rPr lang="ar-EG" sz="2400" dirty="0">
                <a:cs typeface="AF_Najed" pitchFamily="2" charset="-78"/>
              </a:rPr>
              <a:t>وقد نتج عن الانفصال بين سوق العمل للمواطنين وللوافدين </a:t>
            </a:r>
            <a:r>
              <a:rPr lang="en-US" sz="2800" b="1" dirty="0" err="1">
                <a:latin typeface="Angsana New" panose="02020603050405020304" pitchFamily="18" charset="-34"/>
                <a:cs typeface="Angsana New" panose="02020603050405020304" pitchFamily="18" charset="-34"/>
              </a:rPr>
              <a:t>Labour</a:t>
            </a:r>
            <a:r>
              <a:rPr lang="en-US" sz="2400" dirty="0">
                <a:cs typeface="AF_Najed" pitchFamily="2" charset="-78"/>
              </a:rPr>
              <a:t> </a:t>
            </a:r>
            <a:r>
              <a:rPr lang="en-US" sz="2800" b="1" dirty="0">
                <a:latin typeface="Angsana New" panose="02020603050405020304" pitchFamily="18" charset="-34"/>
                <a:cs typeface="Angsana New" panose="02020603050405020304" pitchFamily="18" charset="-34"/>
              </a:rPr>
              <a:t>Market Segmentation </a:t>
            </a:r>
            <a:r>
              <a:rPr lang="ar-EG" sz="2800" b="1" dirty="0">
                <a:latin typeface="Angsana New" panose="02020603050405020304" pitchFamily="18" charset="-34"/>
                <a:cs typeface="AF_Najed" pitchFamily="2" charset="-78"/>
              </a:rPr>
              <a:t>  </a:t>
            </a:r>
            <a:r>
              <a:rPr lang="ar-EG" sz="2400" dirty="0">
                <a:cs typeface="AF_Najed" pitchFamily="2" charset="-78"/>
              </a:rPr>
              <a:t>نشوء ظاهرة الباحثين عن عمل بين المواطنين وذلك لعزوفهم عن تلبية احتياجات القطاع الخاص لعمالة غير ماهرة واجور منخفضة ، وفى نفس الوقت، فإن مجرد حصولهم على مؤهل </a:t>
            </a:r>
            <a:r>
              <a:rPr lang="ar-EG" sz="2400" dirty="0" smtClean="0">
                <a:cs typeface="AF_Najed" pitchFamily="2" charset="-78"/>
              </a:rPr>
              <a:t>دراسي لا يؤهلهم لاحتلال </a:t>
            </a:r>
            <a:r>
              <a:rPr lang="ar-EG" sz="2400" dirty="0">
                <a:cs typeface="AF_Najed" pitchFamily="2" charset="-78"/>
              </a:rPr>
              <a:t>مواقع للتشغيل للعمالة الماهرة </a:t>
            </a:r>
            <a:r>
              <a:rPr lang="ar-OM" sz="2400" dirty="0" smtClean="0">
                <a:cs typeface="AF_Najed" pitchFamily="2" charset="-78"/>
              </a:rPr>
              <a:t>.</a:t>
            </a:r>
          </a:p>
          <a:p>
            <a:pPr indent="-285750" algn="justLow" rtl="1">
              <a:buClr>
                <a:schemeClr val="bg2">
                  <a:lumMod val="50000"/>
                </a:schemeClr>
              </a:buClr>
              <a:buFont typeface="Wingdings" panose="05000000000000000000" pitchFamily="2" charset="2"/>
              <a:buChar char="q"/>
            </a:pPr>
            <a:r>
              <a:rPr lang="ar-EG" sz="2400" dirty="0" smtClean="0">
                <a:cs typeface="AF_Najed" pitchFamily="2" charset="-78"/>
              </a:rPr>
              <a:t>يمكن </a:t>
            </a:r>
            <a:r>
              <a:rPr lang="ar-EG" sz="2400" dirty="0">
                <a:cs typeface="AF_Najed" pitchFamily="2" charset="-78"/>
              </a:rPr>
              <a:t>الحديث عن اخفاق سوق العمل بتركيبته الحالية في استيعاب مخرجات نظم التعليم والتدريب الحالية . ويشير توزيع الباحثين عن عمل والذى بلغ ( 153 الف )  في عام 2012م ، إلى أن الغالبية العظمى هم من حملة الدبلوم العام او ما يعادله وهى الفئة التي تجد صعوبة في  الدخول الى سوق العمل . </a:t>
            </a:r>
            <a:endParaRPr lang="en-US" sz="2400" dirty="0">
              <a:cs typeface="AF_Najed" pitchFamily="2" charset="-78"/>
            </a:endParaRPr>
          </a:p>
        </p:txBody>
      </p:sp>
      <p:grpSp>
        <p:nvGrpSpPr>
          <p:cNvPr id="4" name="Group 3"/>
          <p:cNvGrpSpPr>
            <a:grpSpLocks/>
          </p:cNvGrpSpPr>
          <p:nvPr/>
        </p:nvGrpSpPr>
        <p:grpSpPr bwMode="auto">
          <a:xfrm>
            <a:off x="622177" y="3276600"/>
            <a:ext cx="3810000" cy="3352800"/>
            <a:chOff x="0" y="3100"/>
            <a:chExt cx="31718" cy="26033"/>
          </a:xfrm>
        </p:grpSpPr>
        <p:graphicFrame>
          <p:nvGraphicFramePr>
            <p:cNvPr id="5" name="Chart 4"/>
            <p:cNvGraphicFramePr>
              <a:graphicFrameLocks noChangeAspect="1"/>
            </p:cNvGraphicFramePr>
            <p:nvPr/>
          </p:nvGraphicFramePr>
          <p:xfrm>
            <a:off x="909" y="6084"/>
            <a:ext cx="30809" cy="19275"/>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a:grpSpLocks/>
            </p:cNvGrpSpPr>
            <p:nvPr/>
          </p:nvGrpSpPr>
          <p:grpSpPr bwMode="auto">
            <a:xfrm>
              <a:off x="0" y="3100"/>
              <a:ext cx="31718" cy="26033"/>
              <a:chOff x="3143" y="3100"/>
              <a:chExt cx="31725" cy="26037"/>
            </a:xfrm>
          </p:grpSpPr>
          <p:grpSp>
            <p:nvGrpSpPr>
              <p:cNvPr id="7" name="Group 6"/>
              <p:cNvGrpSpPr>
                <a:grpSpLocks/>
              </p:cNvGrpSpPr>
              <p:nvPr/>
            </p:nvGrpSpPr>
            <p:grpSpPr bwMode="auto">
              <a:xfrm>
                <a:off x="5811" y="3100"/>
                <a:ext cx="27151" cy="23204"/>
                <a:chOff x="36189" y="3100"/>
                <a:chExt cx="27152" cy="23204"/>
              </a:xfrm>
            </p:grpSpPr>
            <p:cxnSp>
              <p:nvCxnSpPr>
                <p:cNvPr id="9" name="Straight Connector 8"/>
                <p:cNvCxnSpPr/>
                <p:nvPr/>
              </p:nvCxnSpPr>
              <p:spPr bwMode="auto">
                <a:xfrm>
                  <a:off x="36189" y="6216"/>
                  <a:ext cx="27152" cy="0"/>
                </a:xfrm>
                <a:prstGeom prst="line">
                  <a:avLst/>
                </a:prstGeom>
                <a:noFill/>
                <a:ln w="9525">
                  <a:solidFill>
                    <a:srgbClr val="AA9C48"/>
                  </a:solidFill>
                  <a:round/>
                  <a:headEnd/>
                  <a:tailEnd/>
                </a:ln>
                <a:extLst>
                  <a:ext uri="{909E8E84-426E-40DD-AFC4-6F175D3DCCD1}">
                    <a14:hiddenFill xmlns:a14="http://schemas.microsoft.com/office/drawing/2010/main">
                      <a:noFill/>
                    </a14:hiddenFill>
                  </a:ext>
                </a:extLst>
              </p:spPr>
            </p:cxnSp>
            <p:cxnSp>
              <p:nvCxnSpPr>
                <p:cNvPr id="10" name="Straight Connector 9"/>
                <p:cNvCxnSpPr/>
                <p:nvPr/>
              </p:nvCxnSpPr>
              <p:spPr bwMode="auto">
                <a:xfrm flipV="1">
                  <a:off x="36189" y="26295"/>
                  <a:ext cx="27152" cy="9"/>
                </a:xfrm>
                <a:prstGeom prst="line">
                  <a:avLst/>
                </a:prstGeom>
                <a:noFill/>
                <a:ln w="19050">
                  <a:solidFill>
                    <a:srgbClr val="AA9C48"/>
                  </a:solidFill>
                  <a:round/>
                  <a:headEnd/>
                  <a:tailEnd/>
                </a:ln>
                <a:extLst>
                  <a:ext uri="{909E8E84-426E-40DD-AFC4-6F175D3DCCD1}">
                    <a14:hiddenFill xmlns:a14="http://schemas.microsoft.com/office/drawing/2010/main">
                      <a:noFill/>
                    </a14:hiddenFill>
                  </a:ext>
                </a:extLst>
              </p:spPr>
            </p:cxnSp>
            <p:sp>
              <p:nvSpPr>
                <p:cNvPr id="11" name="Text Box 40"/>
                <p:cNvSpPr txBox="1">
                  <a:spLocks noChangeArrowheads="1"/>
                </p:cNvSpPr>
                <p:nvPr/>
              </p:nvSpPr>
              <p:spPr bwMode="auto">
                <a:xfrm>
                  <a:off x="37049" y="3100"/>
                  <a:ext cx="25177" cy="3360"/>
                </a:xfrm>
                <a:prstGeom prst="rect">
                  <a:avLst/>
                </a:prstGeom>
                <a:solidFill>
                  <a:srgbClr val="AA9C48"/>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r" rtl="1">
                    <a:lnSpc>
                      <a:spcPct val="115000"/>
                    </a:lnSpc>
                    <a:spcBef>
                      <a:spcPts val="0"/>
                    </a:spcBef>
                    <a:spcAft>
                      <a:spcPts val="1000"/>
                    </a:spcAft>
                  </a:pPr>
                  <a:r>
                    <a:rPr lang="en-US" sz="1400" dirty="0">
                      <a:solidFill>
                        <a:srgbClr val="FFFFFF"/>
                      </a:solidFill>
                      <a:effectLst/>
                      <a:latin typeface="AGA Cordoba V2 قرطبة"/>
                      <a:ea typeface="Calibri"/>
                      <a:cs typeface="AF_Najed" pitchFamily="2" charset="-78"/>
                    </a:rPr>
                    <a:t> </a:t>
                  </a:r>
                  <a:r>
                    <a:rPr lang="ar-EG" sz="1400" dirty="0">
                      <a:solidFill>
                        <a:srgbClr val="FFFFFF"/>
                      </a:solidFill>
                      <a:effectLst/>
                      <a:latin typeface="AGA Cordoba V2 قرطبة"/>
                      <a:ea typeface="Calibri"/>
                      <a:cs typeface="AF_Najed" pitchFamily="2" charset="-78"/>
                    </a:rPr>
                    <a:t>الباحثين عن عمل وفقا للنوع والمؤهل </a:t>
                  </a:r>
                  <a:r>
                    <a:rPr lang="ar-EG" sz="1400" dirty="0" smtClean="0">
                      <a:solidFill>
                        <a:srgbClr val="FFFFFF"/>
                      </a:solidFill>
                      <a:effectLst/>
                      <a:latin typeface="AGA Cordoba V2 قرطبة"/>
                      <a:ea typeface="Calibri"/>
                      <a:cs typeface="AF_Najed" pitchFamily="2" charset="-78"/>
                    </a:rPr>
                    <a:t>الدراسي</a:t>
                  </a:r>
                  <a:endParaRPr lang="en-US" sz="1400" dirty="0">
                    <a:effectLst/>
                    <a:latin typeface="Calibri"/>
                    <a:ea typeface="Calibri"/>
                    <a:cs typeface="AF_Najed" pitchFamily="2" charset="-78"/>
                  </a:endParaRPr>
                </a:p>
              </p:txBody>
            </p:sp>
          </p:grpSp>
          <p:sp>
            <p:nvSpPr>
              <p:cNvPr id="8" name="Text Box 42"/>
              <p:cNvSpPr txBox="1">
                <a:spLocks noChangeArrowheads="1"/>
              </p:cNvSpPr>
              <p:nvPr/>
            </p:nvSpPr>
            <p:spPr bwMode="auto">
              <a:xfrm>
                <a:off x="3143" y="26280"/>
                <a:ext cx="31725" cy="2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r" rtl="1">
                  <a:lnSpc>
                    <a:spcPct val="115000"/>
                  </a:lnSpc>
                  <a:spcBef>
                    <a:spcPts val="0"/>
                  </a:spcBef>
                  <a:spcAft>
                    <a:spcPts val="1000"/>
                  </a:spcAft>
                </a:pPr>
                <a:r>
                  <a:rPr lang="ar-SA" sz="900" b="1">
                    <a:solidFill>
                      <a:srgbClr val="000000"/>
                    </a:solidFill>
                    <a:effectLst/>
                    <a:latin typeface="Microsoft Uighur"/>
                    <a:ea typeface="Calibri"/>
                    <a:cs typeface="AL-Mohanad"/>
                  </a:rPr>
                  <a:t>المصدر</a:t>
                </a:r>
                <a:r>
                  <a:rPr lang="ar-SA" sz="900">
                    <a:solidFill>
                      <a:srgbClr val="000000"/>
                    </a:solidFill>
                    <a:effectLst/>
                    <a:latin typeface="Microsoft Uighur"/>
                    <a:ea typeface="Calibri"/>
                    <a:cs typeface="AL-Mohanad"/>
                  </a:rPr>
                  <a:t>: هيئة سجل القوى العاملة ، حصر الباحثين عن عمل ، أكتوبر 2012م</a:t>
                </a:r>
                <a:r>
                  <a:rPr lang="ar-SA" sz="900" b="1">
                    <a:solidFill>
                      <a:srgbClr val="000000"/>
                    </a:solidFill>
                    <a:effectLst/>
                    <a:latin typeface="Microsoft Uighur"/>
                    <a:ea typeface="Calibri"/>
                    <a:cs typeface="AL-Mohanad"/>
                  </a:rPr>
                  <a:t>  </a:t>
                </a:r>
                <a:endParaRPr lang="en-US" sz="1100">
                  <a:effectLst/>
                  <a:latin typeface="Calibri"/>
                  <a:ea typeface="Calibri"/>
                  <a:cs typeface="Arial"/>
                </a:endParaRPr>
              </a:p>
            </p:txBody>
          </p:sp>
        </p:grpSp>
      </p:grpSp>
    </p:spTree>
    <p:extLst>
      <p:ext uri="{BB962C8B-B14F-4D97-AF65-F5344CB8AC3E}">
        <p14:creationId xmlns:p14="http://schemas.microsoft.com/office/powerpoint/2010/main" val="1149122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jpg"/>
          <p:cNvPicPr>
            <a:picLocks noChangeAspect="1"/>
          </p:cNvPicPr>
          <p:nvPr/>
        </p:nvPicPr>
        <p:blipFill>
          <a:blip r:embed="rId2" cstate="print"/>
          <a:stretch>
            <a:fillRect/>
          </a:stretch>
        </p:blipFill>
        <p:spPr>
          <a:xfrm>
            <a:off x="0" y="0"/>
            <a:ext cx="9144000" cy="6857463"/>
          </a:xfrm>
          <a:prstGeom prst="rect">
            <a:avLst/>
          </a:prstGeom>
        </p:spPr>
      </p:pic>
      <p:pic>
        <p:nvPicPr>
          <p:cNvPr id="3" name="Picture 2"/>
          <p:cNvPicPr/>
          <p:nvPr/>
        </p:nvPicPr>
        <p:blipFill rotWithShape="1">
          <a:blip r:embed="rId3">
            <a:extLst>
              <a:ext uri="{28A0092B-C50C-407E-A947-70E740481C1C}">
                <a14:useLocalDpi xmlns:a14="http://schemas.microsoft.com/office/drawing/2010/main" val="0"/>
              </a:ext>
            </a:extLst>
          </a:blip>
          <a:srcRect l="1004" t="14463" r="1365" b="2479"/>
          <a:stretch/>
        </p:blipFill>
        <p:spPr bwMode="auto">
          <a:xfrm>
            <a:off x="533400" y="1066800"/>
            <a:ext cx="8153400" cy="2895600"/>
          </a:xfrm>
          <a:prstGeom prst="rect">
            <a:avLst/>
          </a:prstGeom>
          <a:noFill/>
          <a:ln>
            <a:noFill/>
          </a:ln>
          <a:extLst>
            <a:ext uri="{53640926-AAD7-44D8-BBD7-CCE9431645EC}">
              <a14:shadowObscured xmlns:a14="http://schemas.microsoft.com/office/drawing/2010/main"/>
            </a:ext>
          </a:extLst>
        </p:spPr>
      </p:pic>
      <p:sp>
        <p:nvSpPr>
          <p:cNvPr id="4" name="Text Box 58"/>
          <p:cNvSpPr txBox="1">
            <a:spLocks noChangeArrowheads="1"/>
          </p:cNvSpPr>
          <p:nvPr/>
        </p:nvSpPr>
        <p:spPr bwMode="auto">
          <a:xfrm>
            <a:off x="4953000" y="533400"/>
            <a:ext cx="3494405" cy="446405"/>
          </a:xfrm>
          <a:prstGeom prst="rect">
            <a:avLst/>
          </a:prstGeom>
          <a:solidFill>
            <a:srgbClr val="AA9C48"/>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r" rtl="1">
              <a:lnSpc>
                <a:spcPct val="115000"/>
              </a:lnSpc>
              <a:spcBef>
                <a:spcPts val="0"/>
              </a:spcBef>
              <a:spcAft>
                <a:spcPts val="1000"/>
              </a:spcAft>
            </a:pPr>
            <a:r>
              <a:rPr lang="ar-EG" dirty="0">
                <a:solidFill>
                  <a:srgbClr val="FFFFFF"/>
                </a:solidFill>
                <a:effectLst/>
                <a:latin typeface="Calibri"/>
                <a:ea typeface="Calibri"/>
                <a:cs typeface="AF_Najed" pitchFamily="2" charset="-78"/>
              </a:rPr>
              <a:t>اسقاطات السكان في سلطنة عمان (</a:t>
            </a:r>
            <a:r>
              <a:rPr lang="en-US" dirty="0">
                <a:solidFill>
                  <a:srgbClr val="FFFFFF"/>
                </a:solidFill>
                <a:effectLst/>
                <a:latin typeface="Aparajita"/>
                <a:ea typeface="Calibri"/>
                <a:cs typeface="AF_Najed" pitchFamily="2" charset="-78"/>
              </a:rPr>
              <a:t>3</a:t>
            </a:r>
            <a:r>
              <a:rPr lang="ar-EG" dirty="0">
                <a:solidFill>
                  <a:srgbClr val="FFFFFF"/>
                </a:solidFill>
                <a:effectLst/>
                <a:latin typeface="Calibri"/>
                <a:ea typeface="Calibri"/>
                <a:cs typeface="AF_Najed" pitchFamily="2" charset="-78"/>
              </a:rPr>
              <a:t>201-</a:t>
            </a:r>
            <a:r>
              <a:rPr lang="en-US" dirty="0">
                <a:solidFill>
                  <a:srgbClr val="FFFFFF"/>
                </a:solidFill>
                <a:effectLst/>
                <a:latin typeface="Aparajita"/>
                <a:ea typeface="Calibri"/>
                <a:cs typeface="AF_Najed" pitchFamily="2" charset="-78"/>
              </a:rPr>
              <a:t>40</a:t>
            </a:r>
            <a:r>
              <a:rPr lang="ar-EG" dirty="0">
                <a:solidFill>
                  <a:srgbClr val="FFFFFF"/>
                </a:solidFill>
                <a:effectLst/>
                <a:latin typeface="Calibri"/>
                <a:ea typeface="Calibri"/>
                <a:cs typeface="AF_Najed" pitchFamily="2" charset="-78"/>
              </a:rPr>
              <a:t>20)</a:t>
            </a:r>
            <a:endParaRPr lang="en-US" dirty="0">
              <a:effectLst/>
              <a:latin typeface="Calibri"/>
              <a:ea typeface="Calibri"/>
              <a:cs typeface="AF_Najed" pitchFamily="2" charset="-78"/>
            </a:endParaRPr>
          </a:p>
        </p:txBody>
      </p:sp>
      <p:cxnSp>
        <p:nvCxnSpPr>
          <p:cNvPr id="5" name="Straight Connector 4"/>
          <p:cNvCxnSpPr/>
          <p:nvPr/>
        </p:nvCxnSpPr>
        <p:spPr bwMode="auto">
          <a:xfrm>
            <a:off x="1219200" y="4038600"/>
            <a:ext cx="6971030" cy="0"/>
          </a:xfrm>
          <a:prstGeom prst="line">
            <a:avLst/>
          </a:prstGeom>
          <a:noFill/>
          <a:ln w="9525">
            <a:solidFill>
              <a:srgbClr val="AA9C48"/>
            </a:solidFill>
            <a:round/>
            <a:headEnd/>
            <a:tailEnd/>
          </a:ln>
          <a:extLst>
            <a:ext uri="{909E8E84-426E-40DD-AFC4-6F175D3DCCD1}">
              <a14:hiddenFill xmlns:a14="http://schemas.microsoft.com/office/drawing/2010/main">
                <a:noFill/>
              </a14:hiddenFill>
            </a:ext>
          </a:extLst>
        </p:spPr>
      </p:cxnSp>
      <p:sp>
        <p:nvSpPr>
          <p:cNvPr id="7" name="Rectangle 6"/>
          <p:cNvSpPr/>
          <p:nvPr/>
        </p:nvSpPr>
        <p:spPr>
          <a:xfrm>
            <a:off x="381000" y="4038600"/>
            <a:ext cx="8458200" cy="307777"/>
          </a:xfrm>
          <a:prstGeom prst="rect">
            <a:avLst/>
          </a:prstGeom>
        </p:spPr>
        <p:txBody>
          <a:bodyPr wrap="square">
            <a:spAutoFit/>
          </a:bodyPr>
          <a:lstStyle/>
          <a:p>
            <a:pPr algn="r" rtl="1"/>
            <a:r>
              <a:rPr lang="ar-SA" sz="1400" b="1" dirty="0">
                <a:cs typeface="AF_Najed" pitchFamily="2" charset="-78"/>
              </a:rPr>
              <a:t>المصدر : </a:t>
            </a:r>
            <a:r>
              <a:rPr lang="ar-EG" sz="1400" dirty="0">
                <a:cs typeface="AF_Najed" pitchFamily="2" charset="-78"/>
              </a:rPr>
              <a:t>المركز الوطني للإحصاء والمعلومات ،الإسقاطات السكانية لسلطنة عمان ، 2015-2040م ،2014م</a:t>
            </a:r>
            <a:r>
              <a:rPr lang="ar-SA" sz="1400" dirty="0">
                <a:cs typeface="AF_Najed" pitchFamily="2" charset="-78"/>
              </a:rPr>
              <a:t> .  ص 29</a:t>
            </a:r>
            <a:endParaRPr lang="en-US" sz="1400" dirty="0">
              <a:cs typeface="AF_Najed" pitchFamily="2" charset="-78"/>
            </a:endParaRPr>
          </a:p>
        </p:txBody>
      </p:sp>
      <p:sp>
        <p:nvSpPr>
          <p:cNvPr id="8" name="Rectangle 7"/>
          <p:cNvSpPr/>
          <p:nvPr/>
        </p:nvSpPr>
        <p:spPr>
          <a:xfrm>
            <a:off x="609600" y="4667071"/>
            <a:ext cx="8077200" cy="1200329"/>
          </a:xfrm>
          <a:prstGeom prst="rect">
            <a:avLst/>
          </a:prstGeom>
        </p:spPr>
        <p:txBody>
          <a:bodyPr wrap="square">
            <a:spAutoFit/>
          </a:bodyPr>
          <a:lstStyle/>
          <a:p>
            <a:pPr marL="342900" indent="-342900" algn="justLow" rtl="1">
              <a:buClr>
                <a:schemeClr val="bg2">
                  <a:lumMod val="50000"/>
                </a:schemeClr>
              </a:buClr>
              <a:buFont typeface="Wingdings" panose="05000000000000000000" pitchFamily="2" charset="2"/>
              <a:buChar char="q"/>
            </a:pPr>
            <a:r>
              <a:rPr lang="ar-EG" sz="2400" dirty="0">
                <a:cs typeface="AF_Najed" pitchFamily="2" charset="-78"/>
              </a:rPr>
              <a:t>إن السيناريو المتوقع ، إذا استمر الوضع </a:t>
            </a:r>
            <a:r>
              <a:rPr lang="ar-EG" sz="2400" dirty="0" err="1">
                <a:cs typeface="AF_Najed" pitchFamily="2" charset="-78"/>
              </a:rPr>
              <a:t>الحالى</a:t>
            </a:r>
            <a:r>
              <a:rPr lang="ar-EG" sz="2400" dirty="0">
                <a:cs typeface="AF_Najed" pitchFamily="2" charset="-78"/>
              </a:rPr>
              <a:t> على </a:t>
            </a:r>
            <a:r>
              <a:rPr lang="ar-EG" sz="2400" dirty="0" err="1">
                <a:cs typeface="AF_Najed" pitchFamily="2" charset="-78"/>
              </a:rPr>
              <a:t>ماهو</a:t>
            </a:r>
            <a:r>
              <a:rPr lang="ar-EG" sz="2400" dirty="0">
                <a:cs typeface="AF_Najed" pitchFamily="2" charset="-78"/>
              </a:rPr>
              <a:t> عليه ، </a:t>
            </a:r>
            <a:r>
              <a:rPr lang="ar-EG" sz="2400" dirty="0" err="1">
                <a:cs typeface="AF_Najed" pitchFamily="2" charset="-78"/>
              </a:rPr>
              <a:t>أى</a:t>
            </a:r>
            <a:r>
              <a:rPr lang="ar-EG" sz="2400" dirty="0">
                <a:cs typeface="AF_Najed" pitchFamily="2" charset="-78"/>
              </a:rPr>
              <a:t> عدم التغيير </a:t>
            </a:r>
            <a:r>
              <a:rPr lang="ar-EG" sz="2400" dirty="0" err="1">
                <a:cs typeface="AF_Najed" pitchFamily="2" charset="-78"/>
              </a:rPr>
              <a:t>فى</a:t>
            </a:r>
            <a:r>
              <a:rPr lang="ar-EG" sz="2400" dirty="0">
                <a:cs typeface="AF_Najed" pitchFamily="2" charset="-78"/>
              </a:rPr>
              <a:t> نمط </a:t>
            </a:r>
            <a:r>
              <a:rPr lang="ar-EG" sz="2400" dirty="0" err="1">
                <a:cs typeface="AF_Najed" pitchFamily="2" charset="-78"/>
              </a:rPr>
              <a:t>الإستثمار</a:t>
            </a:r>
            <a:r>
              <a:rPr lang="ar-EG" sz="2400" dirty="0">
                <a:cs typeface="AF_Najed" pitchFamily="2" charset="-78"/>
              </a:rPr>
              <a:t> من ناحية الطلب أو </a:t>
            </a:r>
            <a:r>
              <a:rPr lang="ar-EG" sz="2400" dirty="0" err="1">
                <a:cs typeface="AF_Najed" pitchFamily="2" charset="-78"/>
              </a:rPr>
              <a:t>فى</a:t>
            </a:r>
            <a:r>
              <a:rPr lang="ar-EG" sz="2400" dirty="0">
                <a:cs typeface="AF_Najed" pitchFamily="2" charset="-78"/>
              </a:rPr>
              <a:t> مدى جاهزية المواطن </a:t>
            </a:r>
            <a:r>
              <a:rPr lang="ar-EG" sz="2400" dirty="0" err="1">
                <a:cs typeface="AF_Najed" pitchFamily="2" charset="-78"/>
              </a:rPr>
              <a:t>العمانى</a:t>
            </a:r>
            <a:r>
              <a:rPr lang="ar-EG" sz="2400" dirty="0">
                <a:cs typeface="AF_Najed" pitchFamily="2" charset="-78"/>
              </a:rPr>
              <a:t> من ناحية العرض ،هو تعميق </a:t>
            </a:r>
            <a:r>
              <a:rPr lang="ar-EG" sz="2400" dirty="0" err="1">
                <a:cs typeface="AF_Najed" pitchFamily="2" charset="-78"/>
              </a:rPr>
              <a:t>الإختلال</a:t>
            </a:r>
            <a:r>
              <a:rPr lang="ar-EG" sz="2400" dirty="0">
                <a:cs typeface="AF_Najed" pitchFamily="2" charset="-78"/>
              </a:rPr>
              <a:t> </a:t>
            </a:r>
            <a:r>
              <a:rPr lang="ar-EG" sz="2400" dirty="0" err="1">
                <a:cs typeface="AF_Najed" pitchFamily="2" charset="-78"/>
              </a:rPr>
              <a:t>فى</a:t>
            </a:r>
            <a:r>
              <a:rPr lang="ar-EG" sz="2400" dirty="0">
                <a:cs typeface="AF_Najed" pitchFamily="2" charset="-78"/>
              </a:rPr>
              <a:t> سوق العمل . </a:t>
            </a:r>
            <a:endParaRPr lang="en-US" sz="2400" dirty="0">
              <a:cs typeface="AF_Najed" pitchFamily="2" charset="-78"/>
            </a:endParaRPr>
          </a:p>
        </p:txBody>
      </p:sp>
    </p:spTree>
    <p:extLst>
      <p:ext uri="{BB962C8B-B14F-4D97-AF65-F5344CB8AC3E}">
        <p14:creationId xmlns:p14="http://schemas.microsoft.com/office/powerpoint/2010/main" val="1090102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jpg"/>
          <p:cNvPicPr>
            <a:picLocks noChangeAspect="1"/>
          </p:cNvPicPr>
          <p:nvPr/>
        </p:nvPicPr>
        <p:blipFill>
          <a:blip r:embed="rId2" cstate="print"/>
          <a:stretch>
            <a:fillRect/>
          </a:stretch>
        </p:blipFill>
        <p:spPr>
          <a:xfrm>
            <a:off x="0" y="0"/>
            <a:ext cx="9144000" cy="6857463"/>
          </a:xfrm>
          <a:prstGeom prst="rect">
            <a:avLst/>
          </a:prstGeom>
        </p:spPr>
      </p:pic>
      <p:graphicFrame>
        <p:nvGraphicFramePr>
          <p:cNvPr id="4" name="Diagram 3"/>
          <p:cNvGraphicFramePr/>
          <p:nvPr>
            <p:extLst>
              <p:ext uri="{D42A27DB-BD31-4B8C-83A1-F6EECF244321}">
                <p14:modId xmlns:p14="http://schemas.microsoft.com/office/powerpoint/2010/main" val="2082224584"/>
              </p:ext>
            </p:extLst>
          </p:nvPr>
        </p:nvGraphicFramePr>
        <p:xfrm>
          <a:off x="685800" y="-381000"/>
          <a:ext cx="7772400" cy="2701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2590800" y="415456"/>
            <a:ext cx="4071949" cy="646331"/>
          </a:xfrm>
          <a:prstGeom prst="rect">
            <a:avLst/>
          </a:prstGeom>
        </p:spPr>
        <p:txBody>
          <a:bodyPr wrap="none">
            <a:spAutoFit/>
          </a:bodyPr>
          <a:lstStyle/>
          <a:p>
            <a:pPr lvl="0" algn="r" rtl="1"/>
            <a:r>
              <a:rPr lang="ar-OM" sz="3600" dirty="0" smtClean="0">
                <a:solidFill>
                  <a:srgbClr val="0070C0"/>
                </a:solidFill>
                <a:cs typeface="AF_Najed" pitchFamily="2" charset="-78"/>
              </a:rPr>
              <a:t>الاستراتيجية الوطنية للتشغيل</a:t>
            </a:r>
            <a:endParaRPr lang="ar-OM" sz="3600" dirty="0">
              <a:solidFill>
                <a:srgbClr val="0070C0"/>
              </a:solidFill>
              <a:cs typeface="AF_Najed" pitchFamily="2" charset="-78"/>
            </a:endParaRPr>
          </a:p>
        </p:txBody>
      </p:sp>
      <p:sp>
        <p:nvSpPr>
          <p:cNvPr id="6" name="TextBox 5"/>
          <p:cNvSpPr txBox="1"/>
          <p:nvPr/>
        </p:nvSpPr>
        <p:spPr>
          <a:xfrm>
            <a:off x="5797990" y="3428731"/>
            <a:ext cx="2505452" cy="1938992"/>
          </a:xfrm>
          <a:prstGeom prst="rect">
            <a:avLst/>
          </a:prstGeom>
          <a:noFill/>
        </p:spPr>
        <p:txBody>
          <a:bodyPr wrap="square" rtlCol="0">
            <a:spAutoFit/>
          </a:bodyPr>
          <a:lstStyle/>
          <a:p>
            <a:pPr algn="justLow" rtl="1"/>
            <a:r>
              <a:rPr lang="ar-OM" sz="2400" dirty="0" smtClean="0">
                <a:cs typeface="AF_Najed" pitchFamily="2" charset="-78"/>
              </a:rPr>
              <a:t>تستهدف الاستراتيجية إحلال العمانيين محل الوافدين في المهن الوسطى في الأجل المتوسط والمهن العليا في الأجل الطويل</a:t>
            </a:r>
          </a:p>
        </p:txBody>
      </p:sp>
      <p:grpSp>
        <p:nvGrpSpPr>
          <p:cNvPr id="7" name="Group 6"/>
          <p:cNvGrpSpPr>
            <a:grpSpLocks/>
          </p:cNvGrpSpPr>
          <p:nvPr/>
        </p:nvGrpSpPr>
        <p:grpSpPr bwMode="auto">
          <a:xfrm>
            <a:off x="1371600" y="3124200"/>
            <a:ext cx="4267267" cy="2791391"/>
            <a:chOff x="2310" y="11696"/>
            <a:chExt cx="6825" cy="3675"/>
          </a:xfrm>
        </p:grpSpPr>
        <p:grpSp>
          <p:nvGrpSpPr>
            <p:cNvPr id="8" name="Group 7"/>
            <p:cNvGrpSpPr>
              <a:grpSpLocks/>
            </p:cNvGrpSpPr>
            <p:nvPr/>
          </p:nvGrpSpPr>
          <p:grpSpPr bwMode="auto">
            <a:xfrm>
              <a:off x="2310" y="11696"/>
              <a:ext cx="6825" cy="3675"/>
              <a:chOff x="0" y="0"/>
              <a:chExt cx="43338" cy="23336"/>
            </a:xfrm>
          </p:grpSpPr>
          <p:grpSp>
            <p:nvGrpSpPr>
              <p:cNvPr id="15" name="Group 14"/>
              <p:cNvGrpSpPr>
                <a:grpSpLocks/>
              </p:cNvGrpSpPr>
              <p:nvPr/>
            </p:nvGrpSpPr>
            <p:grpSpPr bwMode="auto">
              <a:xfrm>
                <a:off x="0" y="0"/>
                <a:ext cx="43338" cy="23336"/>
                <a:chOff x="0" y="0"/>
                <a:chExt cx="43338" cy="23336"/>
              </a:xfrm>
            </p:grpSpPr>
            <p:pic>
              <p:nvPicPr>
                <p:cNvPr id="19" name="Picture 1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7146" cy="23336"/>
                </a:xfrm>
                <a:prstGeom prst="rect">
                  <a:avLst/>
                </a:prstGeom>
                <a:noFill/>
                <a:extLst>
                  <a:ext uri="{909E8E84-426E-40DD-AFC4-6F175D3DCCD1}">
                    <a14:hiddenFill xmlns:a14="http://schemas.microsoft.com/office/drawing/2010/main">
                      <a:solidFill>
                        <a:srgbClr val="FFFFFF"/>
                      </a:solidFill>
                    </a14:hiddenFill>
                  </a:ext>
                </a:extLst>
              </p:spPr>
            </p:pic>
            <p:sp>
              <p:nvSpPr>
                <p:cNvPr id="20" name="Flowchart: Data 19"/>
                <p:cNvSpPr>
                  <a:spLocks noChangeArrowheads="1"/>
                </p:cNvSpPr>
                <p:nvPr/>
              </p:nvSpPr>
              <p:spPr bwMode="auto">
                <a:xfrm flipV="1">
                  <a:off x="13811" y="571"/>
                  <a:ext cx="20669" cy="6953"/>
                </a:xfrm>
                <a:prstGeom prst="flowChartInputOutput">
                  <a:avLst/>
                </a:prstGeom>
                <a:noFill/>
                <a:ln w="9525">
                  <a:solidFill>
                    <a:srgbClr val="EFD13B"/>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a:p>
              </p:txBody>
            </p:sp>
            <p:sp>
              <p:nvSpPr>
                <p:cNvPr id="21" name="Flowchart: Data 20"/>
                <p:cNvSpPr>
                  <a:spLocks noChangeArrowheads="1"/>
                </p:cNvSpPr>
                <p:nvPr/>
              </p:nvSpPr>
              <p:spPr bwMode="auto">
                <a:xfrm flipV="1">
                  <a:off x="18192" y="8096"/>
                  <a:ext cx="20670" cy="6953"/>
                </a:xfrm>
                <a:prstGeom prst="flowChartInputOutput">
                  <a:avLst/>
                </a:prstGeom>
                <a:noFill/>
                <a:ln w="9525">
                  <a:solidFill>
                    <a:srgbClr val="9E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a:p>
              </p:txBody>
            </p:sp>
            <p:sp>
              <p:nvSpPr>
                <p:cNvPr id="22" name="Flowchart: Data 21"/>
                <p:cNvSpPr>
                  <a:spLocks noChangeArrowheads="1"/>
                </p:cNvSpPr>
                <p:nvPr/>
              </p:nvSpPr>
              <p:spPr bwMode="auto">
                <a:xfrm flipV="1">
                  <a:off x="22669" y="15811"/>
                  <a:ext cx="20669" cy="6953"/>
                </a:xfrm>
                <a:prstGeom prst="flowChartInputOutput">
                  <a:avLst/>
                </a:prstGeom>
                <a:noFill/>
                <a:ln w="9525">
                  <a:solidFill>
                    <a:srgbClr val="AA9C4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a:p>
              </p:txBody>
            </p:sp>
          </p:grpSp>
          <p:sp>
            <p:nvSpPr>
              <p:cNvPr id="16" name="Text Box 83"/>
              <p:cNvSpPr txBox="1">
                <a:spLocks noChangeArrowheads="1"/>
              </p:cNvSpPr>
              <p:nvPr/>
            </p:nvSpPr>
            <p:spPr bwMode="auto">
              <a:xfrm>
                <a:off x="18192" y="857"/>
                <a:ext cx="12288"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defPPr>
                  <a:defRPr lang="en-US"/>
                </a:defPPr>
                <a:lvl1pPr marR="0" algn="ctr">
                  <a:lnSpc>
                    <a:spcPct val="115000"/>
                  </a:lnSpc>
                  <a:spcBef>
                    <a:spcPts val="0"/>
                  </a:spcBef>
                  <a:spcAft>
                    <a:spcPts val="0"/>
                  </a:spcAft>
                  <a:defRPr sz="1200">
                    <a:effectLst/>
                    <a:latin typeface="Calibri"/>
                    <a:ea typeface="Calibri"/>
                    <a:cs typeface="AF_Najed" pitchFamily="2" charset="-78"/>
                  </a:defRPr>
                </a:lvl1pPr>
              </a:lstStyle>
              <a:p>
                <a:r>
                  <a:rPr lang="ar-SA" dirty="0"/>
                  <a:t>الاختصاصيون</a:t>
                </a:r>
                <a:endParaRPr lang="en-US" dirty="0"/>
              </a:p>
              <a:p>
                <a:r>
                  <a:rPr lang="ar-SA" dirty="0"/>
                  <a:t>101234</a:t>
                </a:r>
                <a:endParaRPr lang="en-US" dirty="0"/>
              </a:p>
            </p:txBody>
          </p:sp>
          <p:sp>
            <p:nvSpPr>
              <p:cNvPr id="17" name="Text Box 84"/>
              <p:cNvSpPr txBox="1">
                <a:spLocks noChangeArrowheads="1"/>
              </p:cNvSpPr>
              <p:nvPr/>
            </p:nvSpPr>
            <p:spPr bwMode="auto">
              <a:xfrm>
                <a:off x="21100" y="8226"/>
                <a:ext cx="14499"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ar-SA" sz="1200" dirty="0">
                    <a:effectLst/>
                    <a:latin typeface="Calibri"/>
                    <a:ea typeface="Calibri"/>
                    <a:cs typeface="AF_Najed" pitchFamily="2" charset="-78"/>
                  </a:rPr>
                  <a:t>الفنيون 58099</a:t>
                </a:r>
                <a:endParaRPr lang="en-US" sz="1050" dirty="0">
                  <a:effectLst/>
                  <a:latin typeface="Calibri"/>
                  <a:ea typeface="Calibri"/>
                  <a:cs typeface="AF_Najed" pitchFamily="2" charset="-78"/>
                </a:endParaRPr>
              </a:p>
              <a:p>
                <a:pPr marL="0" marR="0" algn="ctr">
                  <a:lnSpc>
                    <a:spcPct val="115000"/>
                  </a:lnSpc>
                  <a:spcBef>
                    <a:spcPts val="0"/>
                  </a:spcBef>
                  <a:spcAft>
                    <a:spcPts val="0"/>
                  </a:spcAft>
                </a:pPr>
                <a:r>
                  <a:rPr lang="ar-SA" sz="1200" dirty="0">
                    <a:effectLst/>
                    <a:latin typeface="Calibri"/>
                    <a:ea typeface="Calibri"/>
                    <a:cs typeface="AF_Najed" pitchFamily="2" charset="-78"/>
                  </a:rPr>
                  <a:t>العامل المهني 288245</a:t>
                </a:r>
                <a:endParaRPr lang="en-US" sz="1050" dirty="0">
                  <a:effectLst/>
                  <a:latin typeface="Calibri"/>
                  <a:ea typeface="Calibri"/>
                  <a:cs typeface="AF_Najed" pitchFamily="2" charset="-78"/>
                </a:endParaRPr>
              </a:p>
              <a:p>
                <a:pPr marL="0" marR="0" algn="ctr">
                  <a:lnSpc>
                    <a:spcPct val="115000"/>
                  </a:lnSpc>
                  <a:spcBef>
                    <a:spcPts val="0"/>
                  </a:spcBef>
                  <a:spcAft>
                    <a:spcPts val="0"/>
                  </a:spcAft>
                </a:pPr>
                <a:r>
                  <a:rPr lang="ar-SA" sz="1200" dirty="0">
                    <a:effectLst/>
                    <a:latin typeface="Calibri"/>
                    <a:ea typeface="Calibri"/>
                    <a:cs typeface="AF_Najed" pitchFamily="2" charset="-78"/>
                  </a:rPr>
                  <a:t>العامل الماهر 321222</a:t>
                </a:r>
                <a:endParaRPr lang="en-US" sz="1050" dirty="0">
                  <a:effectLst/>
                  <a:latin typeface="Calibri"/>
                  <a:ea typeface="Calibri"/>
                  <a:cs typeface="AF_Najed" pitchFamily="2" charset="-78"/>
                </a:endParaRPr>
              </a:p>
              <a:p>
                <a:pPr marL="0" marR="0" algn="ctr">
                  <a:lnSpc>
                    <a:spcPct val="115000"/>
                  </a:lnSpc>
                  <a:spcBef>
                    <a:spcPts val="0"/>
                  </a:spcBef>
                  <a:spcAft>
                    <a:spcPts val="0"/>
                  </a:spcAft>
                </a:pPr>
                <a:r>
                  <a:rPr lang="en-US" sz="1200" dirty="0">
                    <a:effectLst/>
                    <a:latin typeface="Microsoft Uighur"/>
                    <a:ea typeface="Calibri"/>
                    <a:cs typeface="AF_Najed" pitchFamily="2" charset="-78"/>
                  </a:rPr>
                  <a:t> </a:t>
                </a:r>
                <a:endParaRPr lang="en-US" sz="1050" dirty="0">
                  <a:effectLst/>
                  <a:latin typeface="Calibri"/>
                  <a:ea typeface="Calibri"/>
                  <a:cs typeface="AF_Najed" pitchFamily="2" charset="-78"/>
                </a:endParaRPr>
              </a:p>
            </p:txBody>
          </p:sp>
          <p:sp>
            <p:nvSpPr>
              <p:cNvPr id="18" name="Text Box 85"/>
              <p:cNvSpPr txBox="1">
                <a:spLocks noChangeArrowheads="1"/>
              </p:cNvSpPr>
              <p:nvPr/>
            </p:nvSpPr>
            <p:spPr bwMode="auto">
              <a:xfrm>
                <a:off x="26575" y="16606"/>
                <a:ext cx="12287" cy="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defPPr>
                  <a:defRPr lang="en-US"/>
                </a:defPPr>
                <a:lvl1pPr marR="0" algn="ctr">
                  <a:lnSpc>
                    <a:spcPct val="115000"/>
                  </a:lnSpc>
                  <a:spcBef>
                    <a:spcPts val="0"/>
                  </a:spcBef>
                  <a:spcAft>
                    <a:spcPts val="0"/>
                  </a:spcAft>
                  <a:defRPr sz="1200">
                    <a:effectLst/>
                    <a:latin typeface="Calibri"/>
                    <a:ea typeface="Calibri"/>
                    <a:cs typeface="AF_Najed" pitchFamily="2" charset="-78"/>
                  </a:defRPr>
                </a:lvl1pPr>
              </a:lstStyle>
              <a:p>
                <a:r>
                  <a:rPr lang="ar-SA" dirty="0"/>
                  <a:t>العمالة محدودة المهارة وغير الماهرة 547382</a:t>
                </a:r>
                <a:endParaRPr lang="en-US" dirty="0"/>
              </a:p>
              <a:p>
                <a:r>
                  <a:rPr lang="en-US" dirty="0"/>
                  <a:t> </a:t>
                </a:r>
              </a:p>
            </p:txBody>
          </p:sp>
        </p:grpSp>
        <p:sp>
          <p:nvSpPr>
            <p:cNvPr id="9" name="AutoShape 86"/>
            <p:cNvSpPr>
              <a:spLocks noChangeArrowheads="1"/>
            </p:cNvSpPr>
            <p:nvPr/>
          </p:nvSpPr>
          <p:spPr bwMode="auto">
            <a:xfrm>
              <a:off x="3808" y="11809"/>
              <a:ext cx="1214" cy="1072"/>
            </a:xfrm>
            <a:prstGeom prst="triangle">
              <a:avLst>
                <a:gd name="adj" fmla="val 50000"/>
              </a:avLst>
            </a:prstGeom>
            <a:solidFill>
              <a:srgbClr val="FFDB43"/>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0" name="Rectangle 9"/>
            <p:cNvSpPr>
              <a:spLocks noChangeArrowheads="1"/>
            </p:cNvSpPr>
            <p:nvPr/>
          </p:nvSpPr>
          <p:spPr bwMode="auto">
            <a:xfrm>
              <a:off x="3667" y="13295"/>
              <a:ext cx="1508" cy="586"/>
            </a:xfrm>
            <a:prstGeom prst="rect">
              <a:avLst/>
            </a:prstGeom>
            <a:solidFill>
              <a:srgbClr val="9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1" name="Text Box 2"/>
            <p:cNvSpPr txBox="1">
              <a:spLocks noChangeArrowheads="1"/>
            </p:cNvSpPr>
            <p:nvPr/>
          </p:nvSpPr>
          <p:spPr bwMode="auto">
            <a:xfrm>
              <a:off x="3808" y="13379"/>
              <a:ext cx="1214"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rtl="1">
                <a:lnSpc>
                  <a:spcPct val="115000"/>
                </a:lnSpc>
                <a:spcBef>
                  <a:spcPts val="0"/>
                </a:spcBef>
                <a:spcAft>
                  <a:spcPts val="1000"/>
                </a:spcAft>
              </a:pPr>
              <a:r>
                <a:rPr lang="ar-OM" sz="1200" b="1" dirty="0">
                  <a:effectLst/>
                  <a:latin typeface="Calibri"/>
                  <a:ea typeface="Calibri"/>
                  <a:cs typeface="Arial"/>
                </a:rPr>
                <a:t>50.7%</a:t>
              </a:r>
              <a:endParaRPr lang="en-US" sz="1100" dirty="0">
                <a:effectLst/>
                <a:latin typeface="Calibri"/>
                <a:ea typeface="Calibri"/>
                <a:cs typeface="Arial"/>
              </a:endParaRPr>
            </a:p>
          </p:txBody>
        </p:sp>
        <p:sp>
          <p:nvSpPr>
            <p:cNvPr id="12" name="Text Box 2"/>
            <p:cNvSpPr txBox="1">
              <a:spLocks noChangeArrowheads="1"/>
            </p:cNvSpPr>
            <p:nvPr/>
          </p:nvSpPr>
          <p:spPr bwMode="auto">
            <a:xfrm>
              <a:off x="4011" y="12333"/>
              <a:ext cx="101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rtl="1">
                <a:lnSpc>
                  <a:spcPct val="115000"/>
                </a:lnSpc>
                <a:spcBef>
                  <a:spcPts val="0"/>
                </a:spcBef>
                <a:spcAft>
                  <a:spcPts val="1000"/>
                </a:spcAft>
              </a:pPr>
              <a:r>
                <a:rPr lang="ar-OM" sz="1200" b="1" dirty="0">
                  <a:effectLst/>
                  <a:latin typeface="Calibri"/>
                  <a:ea typeface="Calibri"/>
                  <a:cs typeface="Arial"/>
                </a:rPr>
                <a:t>7.7%</a:t>
              </a:r>
              <a:endParaRPr lang="en-US" sz="1100" dirty="0">
                <a:effectLst/>
                <a:latin typeface="Calibri"/>
                <a:ea typeface="Calibri"/>
                <a:cs typeface="Arial"/>
              </a:endParaRPr>
            </a:p>
          </p:txBody>
        </p:sp>
        <p:sp>
          <p:nvSpPr>
            <p:cNvPr id="13" name="Rectangle 12"/>
            <p:cNvSpPr>
              <a:spLocks noChangeArrowheads="1"/>
            </p:cNvSpPr>
            <p:nvPr/>
          </p:nvSpPr>
          <p:spPr bwMode="auto">
            <a:xfrm>
              <a:off x="3960" y="14433"/>
              <a:ext cx="1061" cy="520"/>
            </a:xfrm>
            <a:prstGeom prst="rect">
              <a:avLst/>
            </a:prstGeom>
            <a:solidFill>
              <a:srgbClr val="AB9F55"/>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4" name="Text Box 2"/>
            <p:cNvSpPr txBox="1">
              <a:spLocks noChangeArrowheads="1"/>
            </p:cNvSpPr>
            <p:nvPr/>
          </p:nvSpPr>
          <p:spPr bwMode="auto">
            <a:xfrm>
              <a:off x="3482" y="14531"/>
              <a:ext cx="1877"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rtl="1">
                <a:lnSpc>
                  <a:spcPct val="115000"/>
                </a:lnSpc>
                <a:spcBef>
                  <a:spcPts val="0"/>
                </a:spcBef>
                <a:spcAft>
                  <a:spcPts val="1000"/>
                </a:spcAft>
              </a:pPr>
              <a:r>
                <a:rPr lang="ar-OM" sz="1200" b="1" dirty="0">
                  <a:effectLst/>
                  <a:latin typeface="Calibri"/>
                  <a:ea typeface="Calibri"/>
                  <a:cs typeface="Arial"/>
                </a:rPr>
                <a:t>41.6%</a:t>
              </a:r>
              <a:endParaRPr lang="en-US" sz="1100" dirty="0">
                <a:effectLst/>
                <a:latin typeface="Calibri"/>
                <a:ea typeface="Calibri"/>
                <a:cs typeface="Arial"/>
              </a:endParaRPr>
            </a:p>
          </p:txBody>
        </p:sp>
      </p:grpSp>
      <p:grpSp>
        <p:nvGrpSpPr>
          <p:cNvPr id="23" name="Group 22"/>
          <p:cNvGrpSpPr>
            <a:grpSpLocks/>
          </p:cNvGrpSpPr>
          <p:nvPr/>
        </p:nvGrpSpPr>
        <p:grpSpPr bwMode="auto">
          <a:xfrm>
            <a:off x="457200" y="2667000"/>
            <a:ext cx="6168645" cy="3733799"/>
            <a:chOff x="-23055" y="878"/>
            <a:chExt cx="56757" cy="33962"/>
          </a:xfrm>
        </p:grpSpPr>
        <p:grpSp>
          <p:nvGrpSpPr>
            <p:cNvPr id="26" name="Group 25"/>
            <p:cNvGrpSpPr>
              <a:grpSpLocks/>
            </p:cNvGrpSpPr>
            <p:nvPr/>
          </p:nvGrpSpPr>
          <p:grpSpPr bwMode="auto">
            <a:xfrm>
              <a:off x="-23055" y="878"/>
              <a:ext cx="56111" cy="30342"/>
              <a:chOff x="7321" y="879"/>
              <a:chExt cx="56115" cy="30360"/>
            </a:xfrm>
          </p:grpSpPr>
          <p:cxnSp>
            <p:nvCxnSpPr>
              <p:cNvPr id="28" name="Straight Connector 27"/>
              <p:cNvCxnSpPr/>
              <p:nvPr/>
            </p:nvCxnSpPr>
            <p:spPr bwMode="auto">
              <a:xfrm>
                <a:off x="7321" y="3238"/>
                <a:ext cx="56020" cy="0"/>
              </a:xfrm>
              <a:prstGeom prst="line">
                <a:avLst/>
              </a:prstGeom>
              <a:noFill/>
              <a:ln w="9525">
                <a:solidFill>
                  <a:srgbClr val="AA9C48"/>
                </a:solidFill>
                <a:round/>
                <a:headEnd/>
                <a:tailEnd/>
              </a:ln>
              <a:extLst>
                <a:ext uri="{909E8E84-426E-40DD-AFC4-6F175D3DCCD1}">
                  <a14:hiddenFill xmlns:a14="http://schemas.microsoft.com/office/drawing/2010/main">
                    <a:noFill/>
                  </a14:hiddenFill>
                </a:ext>
              </a:extLst>
            </p:spPr>
          </p:cxnSp>
          <p:cxnSp>
            <p:nvCxnSpPr>
              <p:cNvPr id="29" name="Straight Connector 28"/>
              <p:cNvCxnSpPr/>
              <p:nvPr/>
            </p:nvCxnSpPr>
            <p:spPr bwMode="auto">
              <a:xfrm>
                <a:off x="7892" y="31239"/>
                <a:ext cx="55544" cy="0"/>
              </a:xfrm>
              <a:prstGeom prst="line">
                <a:avLst/>
              </a:prstGeom>
              <a:noFill/>
              <a:ln w="19050">
                <a:solidFill>
                  <a:srgbClr val="AA9C48"/>
                </a:solidFill>
                <a:round/>
                <a:headEnd/>
                <a:tailEnd/>
              </a:ln>
              <a:extLst>
                <a:ext uri="{909E8E84-426E-40DD-AFC4-6F175D3DCCD1}">
                  <a14:hiddenFill xmlns:a14="http://schemas.microsoft.com/office/drawing/2010/main">
                    <a:noFill/>
                  </a14:hiddenFill>
                </a:ext>
              </a:extLst>
            </p:spPr>
          </p:cxnSp>
          <p:sp>
            <p:nvSpPr>
              <p:cNvPr id="30" name="Text Box 48"/>
              <p:cNvSpPr txBox="1">
                <a:spLocks noChangeArrowheads="1"/>
              </p:cNvSpPr>
              <p:nvPr/>
            </p:nvSpPr>
            <p:spPr bwMode="auto">
              <a:xfrm>
                <a:off x="23901" y="879"/>
                <a:ext cx="35642" cy="4416"/>
              </a:xfrm>
              <a:prstGeom prst="rect">
                <a:avLst/>
              </a:prstGeom>
              <a:solidFill>
                <a:srgbClr val="AA9C48"/>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r" rtl="1">
                  <a:lnSpc>
                    <a:spcPct val="115000"/>
                  </a:lnSpc>
                  <a:spcBef>
                    <a:spcPts val="0"/>
                  </a:spcBef>
                  <a:spcAft>
                    <a:spcPts val="1000"/>
                  </a:spcAft>
                </a:pPr>
                <a:r>
                  <a:rPr lang="ar-EG" sz="1600" dirty="0">
                    <a:solidFill>
                      <a:srgbClr val="FFFFFF"/>
                    </a:solidFill>
                    <a:effectLst/>
                    <a:latin typeface="Calibri"/>
                    <a:ea typeface="Calibri"/>
                    <a:cs typeface="AF_Najed" pitchFamily="2" charset="-78"/>
                  </a:rPr>
                  <a:t>توزيع العمالة الوافدة حسب المجموعات المهنية في 2012م .</a:t>
                </a:r>
                <a:endParaRPr lang="en-US" sz="1600" dirty="0">
                  <a:effectLst/>
                  <a:latin typeface="Calibri"/>
                  <a:ea typeface="Calibri"/>
                  <a:cs typeface="AF_Najed" pitchFamily="2" charset="-78"/>
                </a:endParaRPr>
              </a:p>
            </p:txBody>
          </p:sp>
        </p:grpSp>
        <p:sp>
          <p:nvSpPr>
            <p:cNvPr id="25" name="Text Box 50"/>
            <p:cNvSpPr txBox="1">
              <a:spLocks noChangeArrowheads="1"/>
            </p:cNvSpPr>
            <p:nvPr/>
          </p:nvSpPr>
          <p:spPr bwMode="auto">
            <a:xfrm>
              <a:off x="1977" y="31982"/>
              <a:ext cx="31725" cy="2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r" rtl="1">
                <a:lnSpc>
                  <a:spcPct val="115000"/>
                </a:lnSpc>
                <a:spcBef>
                  <a:spcPts val="0"/>
                </a:spcBef>
                <a:spcAft>
                  <a:spcPts val="1000"/>
                </a:spcAft>
              </a:pPr>
              <a:r>
                <a:rPr lang="ar-SA" sz="900" b="1" dirty="0">
                  <a:solidFill>
                    <a:srgbClr val="000000"/>
                  </a:solidFill>
                  <a:effectLst/>
                  <a:latin typeface="Microsoft Uighur"/>
                  <a:ea typeface="Calibri"/>
                  <a:cs typeface="AL-Mohanad"/>
                </a:rPr>
                <a:t>المصدر : </a:t>
              </a:r>
              <a:r>
                <a:rPr lang="ar-SA" sz="900" dirty="0" err="1">
                  <a:solidFill>
                    <a:srgbClr val="000000"/>
                  </a:solidFill>
                  <a:effectLst/>
                  <a:latin typeface="Microsoft Uighur"/>
                  <a:ea typeface="Calibri"/>
                  <a:cs typeface="AL-Mohanad"/>
                </a:rPr>
                <a:t>محسوبه</a:t>
              </a:r>
              <a:r>
                <a:rPr lang="ar-SA" sz="900" dirty="0">
                  <a:solidFill>
                    <a:srgbClr val="000000"/>
                  </a:solidFill>
                  <a:effectLst/>
                  <a:latin typeface="Microsoft Uighur"/>
                  <a:ea typeface="Calibri"/>
                  <a:cs typeface="AL-Mohanad"/>
                </a:rPr>
                <a:t> من بيانات الكتاب الإحصائي السنوي 2013م.</a:t>
              </a:r>
              <a:endParaRPr lang="en-US" sz="1100" dirty="0">
                <a:effectLst/>
                <a:latin typeface="Calibri"/>
                <a:ea typeface="Calibri"/>
                <a:cs typeface="Arial"/>
              </a:endParaRPr>
            </a:p>
          </p:txBody>
        </p:sp>
      </p:grpSp>
    </p:spTree>
    <p:extLst>
      <p:ext uri="{BB962C8B-B14F-4D97-AF65-F5344CB8AC3E}">
        <p14:creationId xmlns:p14="http://schemas.microsoft.com/office/powerpoint/2010/main" val="3381167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jpg"/>
          <p:cNvPicPr>
            <a:picLocks noChangeAspect="1"/>
          </p:cNvPicPr>
          <p:nvPr/>
        </p:nvPicPr>
        <p:blipFill>
          <a:blip r:embed="rId2" cstate="print"/>
          <a:stretch>
            <a:fillRect/>
          </a:stretch>
        </p:blipFill>
        <p:spPr>
          <a:xfrm>
            <a:off x="0" y="0"/>
            <a:ext cx="9144000" cy="6857463"/>
          </a:xfrm>
          <a:prstGeom prst="rect">
            <a:avLst/>
          </a:prstGeom>
        </p:spPr>
      </p:pic>
      <p:sp>
        <p:nvSpPr>
          <p:cNvPr id="4" name="Rectangle 3"/>
          <p:cNvSpPr/>
          <p:nvPr/>
        </p:nvSpPr>
        <p:spPr>
          <a:xfrm>
            <a:off x="627993" y="1447800"/>
            <a:ext cx="8077200" cy="3447098"/>
          </a:xfrm>
          <a:prstGeom prst="rect">
            <a:avLst/>
          </a:prstGeom>
        </p:spPr>
        <p:txBody>
          <a:bodyPr wrap="square">
            <a:spAutoFit/>
          </a:bodyPr>
          <a:lstStyle/>
          <a:p>
            <a:pPr marL="342900" indent="-342900" algn="just" rtl="1">
              <a:buClr>
                <a:schemeClr val="bg2">
                  <a:lumMod val="50000"/>
                </a:schemeClr>
              </a:buClr>
              <a:buFont typeface="Wingdings" panose="05000000000000000000" pitchFamily="2" charset="2"/>
              <a:buChar char="q"/>
            </a:pPr>
            <a:r>
              <a:rPr lang="ar-OM" sz="2800" dirty="0" smtClean="0">
                <a:cs typeface="AF_Najed" pitchFamily="2" charset="-78"/>
              </a:rPr>
              <a:t>استجابة السلطنة من خلال مشروع الاستراتيجية الوطنية للتعليم 2040م.</a:t>
            </a:r>
          </a:p>
          <a:p>
            <a:pPr algn="just" rtl="1">
              <a:buClr>
                <a:schemeClr val="bg2">
                  <a:lumMod val="50000"/>
                </a:schemeClr>
              </a:buClr>
            </a:pPr>
            <a:endParaRPr lang="ar-OM" sz="1400" dirty="0" smtClean="0">
              <a:cs typeface="AF_Najed" pitchFamily="2" charset="-78"/>
            </a:endParaRPr>
          </a:p>
          <a:p>
            <a:pPr marL="342900" indent="-342900" algn="just" rtl="1">
              <a:buClr>
                <a:schemeClr val="bg2">
                  <a:lumMod val="50000"/>
                </a:schemeClr>
              </a:buClr>
              <a:buFont typeface="Wingdings" panose="05000000000000000000" pitchFamily="2" charset="2"/>
              <a:buChar char="q"/>
            </a:pPr>
            <a:r>
              <a:rPr lang="ar-OM" sz="2800" dirty="0" smtClean="0">
                <a:cs typeface="AF_Najed" pitchFamily="2" charset="-78"/>
              </a:rPr>
              <a:t>البناء على الدراسات التي تمت وفي مقدمتها دراسة وزارة التريبة والتعليم مع البنك الدولي حول: التعليم في سلطنة عمان: المضي قدماً في تحقيق الجودة 2012م.</a:t>
            </a:r>
          </a:p>
          <a:p>
            <a:pPr algn="just" rtl="1">
              <a:buClr>
                <a:schemeClr val="bg2">
                  <a:lumMod val="50000"/>
                </a:schemeClr>
              </a:buClr>
            </a:pPr>
            <a:r>
              <a:rPr lang="ar-OM" sz="2800" dirty="0">
                <a:cs typeface="AF_Najed" pitchFamily="2" charset="-78"/>
              </a:rPr>
              <a:t>	</a:t>
            </a:r>
            <a:r>
              <a:rPr lang="ar-OM" sz="3200" b="1" dirty="0">
                <a:solidFill>
                  <a:schemeClr val="bg2">
                    <a:lumMod val="50000"/>
                  </a:schemeClr>
                </a:solidFill>
                <a:cs typeface="AF_Najed" pitchFamily="2" charset="-78"/>
              </a:rPr>
              <a:t>-</a:t>
            </a:r>
            <a:r>
              <a:rPr lang="ar-OM" sz="2800" dirty="0" smtClean="0">
                <a:cs typeface="AF_Najed" pitchFamily="2" charset="-78"/>
              </a:rPr>
              <a:t>  الارتقاء بأداء التلاميذ العمانيين في الرياضيات والعلوم.</a:t>
            </a:r>
          </a:p>
          <a:p>
            <a:pPr algn="just" rtl="1">
              <a:buClr>
                <a:schemeClr val="bg2">
                  <a:lumMod val="50000"/>
                </a:schemeClr>
              </a:buClr>
            </a:pPr>
            <a:r>
              <a:rPr lang="ar-OM" sz="2800" dirty="0" smtClean="0">
                <a:cs typeface="AF_Najed" pitchFamily="2" charset="-78"/>
              </a:rPr>
              <a:t>	</a:t>
            </a:r>
            <a:r>
              <a:rPr lang="ar-OM" sz="3200" b="1" dirty="0" smtClean="0">
                <a:solidFill>
                  <a:schemeClr val="bg2">
                    <a:lumMod val="50000"/>
                  </a:schemeClr>
                </a:solidFill>
                <a:cs typeface="AF_Najed" pitchFamily="2" charset="-78"/>
              </a:rPr>
              <a:t>-</a:t>
            </a:r>
            <a:r>
              <a:rPr lang="ar-OM" sz="3200" b="1" dirty="0" smtClean="0">
                <a:cs typeface="AF_Najed" pitchFamily="2" charset="-78"/>
              </a:rPr>
              <a:t> </a:t>
            </a:r>
            <a:r>
              <a:rPr lang="ar-OM" sz="2800" dirty="0" smtClean="0">
                <a:cs typeface="AF_Najed" pitchFamily="2" charset="-78"/>
              </a:rPr>
              <a:t>رسم استراتيجية وطنية للتعليم تقوم على المحاور الثلاث للعملية التعليمية: الطلاب، المعلم، المدرسة.</a:t>
            </a:r>
            <a:endParaRPr lang="en-US" sz="2800" dirty="0">
              <a:cs typeface="AF_Najed" pitchFamily="2" charset="-78"/>
            </a:endParaRPr>
          </a:p>
        </p:txBody>
      </p:sp>
    </p:spTree>
    <p:extLst>
      <p:ext uri="{BB962C8B-B14F-4D97-AF65-F5344CB8AC3E}">
        <p14:creationId xmlns:p14="http://schemas.microsoft.com/office/powerpoint/2010/main" val="3005394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PT.jpg"/>
          <p:cNvPicPr>
            <a:picLocks noChangeAspect="1"/>
          </p:cNvPicPr>
          <p:nvPr/>
        </p:nvPicPr>
        <p:blipFill>
          <a:blip r:embed="rId2" cstate="print"/>
          <a:stretch>
            <a:fillRect/>
          </a:stretch>
        </p:blipFill>
        <p:spPr>
          <a:xfrm>
            <a:off x="0" y="0"/>
            <a:ext cx="9144000" cy="6857463"/>
          </a:xfrm>
          <a:prstGeom prst="rect">
            <a:avLst/>
          </a:prstGeom>
        </p:spPr>
      </p:pic>
      <p:sp>
        <p:nvSpPr>
          <p:cNvPr id="16" name="Rectangle 15"/>
          <p:cNvSpPr/>
          <p:nvPr/>
        </p:nvSpPr>
        <p:spPr>
          <a:xfrm>
            <a:off x="4495800" y="2057400"/>
            <a:ext cx="4209393" cy="3886200"/>
          </a:xfrm>
          <a:prstGeom prst="rect">
            <a:avLst/>
          </a:prstGeom>
          <a:solidFill>
            <a:schemeClr val="bg1">
              <a:lumMod val="95000"/>
            </a:schemeClr>
          </a:solidFill>
          <a:effectLst>
            <a:glow rad="63500">
              <a:schemeClr val="accent6">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 name="Rectangle 13"/>
          <p:cNvSpPr/>
          <p:nvPr/>
        </p:nvSpPr>
        <p:spPr>
          <a:xfrm>
            <a:off x="511493" y="2057400"/>
            <a:ext cx="3908107" cy="3886200"/>
          </a:xfrm>
          <a:prstGeom prst="rect">
            <a:avLst/>
          </a:prstGeom>
          <a:solidFill>
            <a:schemeClr val="bg1">
              <a:lumMod val="95000"/>
            </a:schemeClr>
          </a:solidFill>
          <a:effectLst>
            <a:glow rad="63500">
              <a:schemeClr val="accent6">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 name="Rectangle 1"/>
          <p:cNvSpPr/>
          <p:nvPr/>
        </p:nvSpPr>
        <p:spPr>
          <a:xfrm>
            <a:off x="4036477" y="533400"/>
            <a:ext cx="4745210" cy="646331"/>
          </a:xfrm>
          <a:prstGeom prst="rect">
            <a:avLst/>
          </a:prstGeom>
        </p:spPr>
        <p:txBody>
          <a:bodyPr wrap="none">
            <a:spAutoFit/>
          </a:bodyPr>
          <a:lstStyle/>
          <a:p>
            <a:pPr lvl="0" algn="r" rtl="1"/>
            <a:r>
              <a:rPr lang="ar-OM" sz="3600" dirty="0" smtClean="0">
                <a:solidFill>
                  <a:srgbClr val="0070C0"/>
                </a:solidFill>
                <a:cs typeface="AF_Najed" pitchFamily="2" charset="-78"/>
              </a:rPr>
              <a:t>التعليم والتدريب والقدرة التنافسية</a:t>
            </a:r>
            <a:endParaRPr lang="ar-OM" sz="3600" dirty="0">
              <a:solidFill>
                <a:srgbClr val="0070C0"/>
              </a:solidFill>
              <a:cs typeface="AF_Najed" pitchFamily="2" charset="-78"/>
            </a:endParaRPr>
          </a:p>
        </p:txBody>
      </p:sp>
      <p:sp>
        <p:nvSpPr>
          <p:cNvPr id="3" name="Rectangle 2"/>
          <p:cNvSpPr/>
          <p:nvPr/>
        </p:nvSpPr>
        <p:spPr>
          <a:xfrm>
            <a:off x="627993" y="1143000"/>
            <a:ext cx="8077200" cy="830997"/>
          </a:xfrm>
          <a:prstGeom prst="rect">
            <a:avLst/>
          </a:prstGeom>
        </p:spPr>
        <p:txBody>
          <a:bodyPr wrap="square">
            <a:spAutoFit/>
          </a:bodyPr>
          <a:lstStyle/>
          <a:p>
            <a:pPr marL="342900" indent="-342900" algn="just" rtl="1">
              <a:buClr>
                <a:schemeClr val="bg2">
                  <a:lumMod val="50000"/>
                </a:schemeClr>
              </a:buClr>
              <a:buFont typeface="Wingdings" panose="05000000000000000000" pitchFamily="2" charset="2"/>
              <a:buChar char="q"/>
            </a:pPr>
            <a:r>
              <a:rPr lang="ar-OM" sz="2400" dirty="0" smtClean="0">
                <a:cs typeface="AF_Najed" pitchFamily="2" charset="-78"/>
              </a:rPr>
              <a:t>من أهم أسباب تراجع ترتيب السلطنة وفقا لمؤشر التنافسية العالمية هو التعليم والتعليم العالي وكفاءة سوق العمل</a:t>
            </a:r>
            <a:endParaRPr lang="en-US" sz="2400" dirty="0">
              <a:cs typeface="AF_Najed" pitchFamily="2" charset="-78"/>
            </a:endParaRPr>
          </a:p>
        </p:txBody>
      </p:sp>
      <p:sp>
        <p:nvSpPr>
          <p:cNvPr id="4" name="Text Box 58"/>
          <p:cNvSpPr txBox="1">
            <a:spLocks noChangeArrowheads="1"/>
          </p:cNvSpPr>
          <p:nvPr/>
        </p:nvSpPr>
        <p:spPr bwMode="auto">
          <a:xfrm>
            <a:off x="4607877" y="2202059"/>
            <a:ext cx="3944916" cy="446405"/>
          </a:xfrm>
          <a:prstGeom prst="rect">
            <a:avLst/>
          </a:prstGeom>
          <a:solidFill>
            <a:srgbClr val="AA9C48"/>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r" rtl="1">
              <a:lnSpc>
                <a:spcPct val="115000"/>
              </a:lnSpc>
              <a:spcBef>
                <a:spcPts val="0"/>
              </a:spcBef>
              <a:spcAft>
                <a:spcPts val="1000"/>
              </a:spcAft>
            </a:pPr>
            <a:r>
              <a:rPr lang="ar-EG" sz="1600" dirty="0">
                <a:solidFill>
                  <a:srgbClr val="FFFFFF"/>
                </a:solidFill>
                <a:effectLst/>
                <a:latin typeface="Calibri"/>
                <a:ea typeface="Calibri"/>
                <a:cs typeface="AF_Najed" pitchFamily="2" charset="-78"/>
              </a:rPr>
              <a:t>المكونات الرئيسية للقدرة التنافسية (2015/2014) سلطنة عمان</a:t>
            </a:r>
            <a:endParaRPr lang="en-US" sz="1600" dirty="0">
              <a:effectLst/>
              <a:latin typeface="Calibri"/>
              <a:ea typeface="Calibri"/>
              <a:cs typeface="AF_Najed" pitchFamily="2" charset="-78"/>
            </a:endParaRPr>
          </a:p>
          <a:p>
            <a:pPr marL="0" marR="0" algn="r" rtl="1">
              <a:lnSpc>
                <a:spcPct val="115000"/>
              </a:lnSpc>
              <a:spcBef>
                <a:spcPts val="0"/>
              </a:spcBef>
              <a:spcAft>
                <a:spcPts val="1000"/>
              </a:spcAft>
            </a:pPr>
            <a:r>
              <a:rPr lang="en-US" sz="1600" dirty="0">
                <a:solidFill>
                  <a:srgbClr val="FFFFFF"/>
                </a:solidFill>
                <a:effectLst/>
                <a:latin typeface="Aparajita"/>
                <a:ea typeface="Calibri"/>
                <a:cs typeface="AF_Najed" pitchFamily="2" charset="-78"/>
              </a:rPr>
              <a:t> </a:t>
            </a:r>
            <a:endParaRPr lang="en-US" sz="1600" dirty="0">
              <a:effectLst/>
              <a:latin typeface="Calibri"/>
              <a:ea typeface="Calibri"/>
              <a:cs typeface="AF_Najed" pitchFamily="2" charset="-78"/>
            </a:endParaRPr>
          </a:p>
        </p:txBody>
      </p:sp>
      <p:sp>
        <p:nvSpPr>
          <p:cNvPr id="6" name="Text Box 58"/>
          <p:cNvSpPr txBox="1">
            <a:spLocks noChangeArrowheads="1"/>
          </p:cNvSpPr>
          <p:nvPr/>
        </p:nvSpPr>
        <p:spPr bwMode="auto">
          <a:xfrm>
            <a:off x="627992" y="2202059"/>
            <a:ext cx="3617301" cy="446405"/>
          </a:xfrm>
          <a:prstGeom prst="rect">
            <a:avLst/>
          </a:prstGeom>
          <a:solidFill>
            <a:srgbClr val="AA9C48"/>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rtl="1">
              <a:lnSpc>
                <a:spcPct val="115000"/>
              </a:lnSpc>
              <a:spcBef>
                <a:spcPts val="0"/>
              </a:spcBef>
              <a:spcAft>
                <a:spcPts val="1000"/>
              </a:spcAft>
            </a:pPr>
            <a:r>
              <a:rPr lang="ar-EG" sz="1400" dirty="0">
                <a:solidFill>
                  <a:srgbClr val="FFFFFF"/>
                </a:solidFill>
                <a:effectLst/>
                <a:latin typeface="Calibri"/>
                <a:ea typeface="Calibri"/>
                <a:cs typeface="AF_Najed" pitchFamily="2" charset="-78"/>
              </a:rPr>
              <a:t>المكونات الرئيسية للقدرة التنافسية (2015/2014)</a:t>
            </a:r>
            <a:endParaRPr lang="en-US" sz="1400" dirty="0">
              <a:effectLst/>
              <a:latin typeface="Calibri"/>
              <a:ea typeface="Calibri"/>
              <a:cs typeface="AF_Najed" pitchFamily="2" charset="-78"/>
            </a:endParaRPr>
          </a:p>
        </p:txBody>
      </p:sp>
      <p:graphicFrame>
        <p:nvGraphicFramePr>
          <p:cNvPr id="8" name="Chart 7"/>
          <p:cNvGraphicFramePr/>
          <p:nvPr>
            <p:extLst>
              <p:ext uri="{D42A27DB-BD31-4B8C-83A1-F6EECF244321}">
                <p14:modId xmlns:p14="http://schemas.microsoft.com/office/powerpoint/2010/main" val="1264471769"/>
              </p:ext>
            </p:extLst>
          </p:nvPr>
        </p:nvGraphicFramePr>
        <p:xfrm>
          <a:off x="522003" y="2648465"/>
          <a:ext cx="3821397" cy="272383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bwMode="auto">
          <a:xfrm>
            <a:off x="759372" y="5638800"/>
            <a:ext cx="3485921" cy="0"/>
          </a:xfrm>
          <a:prstGeom prst="line">
            <a:avLst/>
          </a:prstGeom>
          <a:noFill/>
          <a:ln w="19050">
            <a:solidFill>
              <a:srgbClr val="AA9C48"/>
            </a:solidFill>
            <a:round/>
            <a:headEnd/>
            <a:tailEnd/>
          </a:ln>
          <a:extLst>
            <a:ext uri="{909E8E84-426E-40DD-AFC4-6F175D3DCCD1}">
              <a14:hiddenFill xmlns:a14="http://schemas.microsoft.com/office/drawing/2010/main">
                <a:noFill/>
              </a14:hiddenFill>
            </a:ext>
          </a:extLst>
        </p:spPr>
      </p:cxnSp>
      <p:sp>
        <p:nvSpPr>
          <p:cNvPr id="11" name="Rectangle 10"/>
          <p:cNvSpPr/>
          <p:nvPr/>
        </p:nvSpPr>
        <p:spPr>
          <a:xfrm>
            <a:off x="759372" y="5638800"/>
            <a:ext cx="3352800" cy="276999"/>
          </a:xfrm>
          <a:prstGeom prst="rect">
            <a:avLst/>
          </a:prstGeom>
        </p:spPr>
        <p:txBody>
          <a:bodyPr wrap="square">
            <a:spAutoFit/>
          </a:bodyPr>
          <a:lstStyle/>
          <a:p>
            <a:pPr algn="r" rtl="1"/>
            <a:r>
              <a:rPr lang="ar-SA" sz="1200" dirty="0">
                <a:cs typeface="AF_Najed" pitchFamily="2" charset="-78"/>
              </a:rPr>
              <a:t>المصدر: المنتدى الاقتصادي العالمي، التقرير العالمي للتنافسية، 2015/2014</a:t>
            </a:r>
            <a:endParaRPr lang="en-US" sz="1200" dirty="0">
              <a:cs typeface="AF_Najed" pitchFamily="2" charset="-78"/>
            </a:endParaRPr>
          </a:p>
        </p:txBody>
      </p:sp>
      <p:sp>
        <p:nvSpPr>
          <p:cNvPr id="13" name="Rectangle 12"/>
          <p:cNvSpPr/>
          <p:nvPr/>
        </p:nvSpPr>
        <p:spPr>
          <a:xfrm>
            <a:off x="5257800" y="5624560"/>
            <a:ext cx="3352800" cy="276999"/>
          </a:xfrm>
          <a:prstGeom prst="rect">
            <a:avLst/>
          </a:prstGeom>
        </p:spPr>
        <p:txBody>
          <a:bodyPr wrap="square">
            <a:spAutoFit/>
          </a:bodyPr>
          <a:lstStyle/>
          <a:p>
            <a:pPr algn="r" rtl="1"/>
            <a:r>
              <a:rPr lang="ar-OM" sz="1200" dirty="0">
                <a:cs typeface="AF_Najed" pitchFamily="2" charset="-78"/>
              </a:rPr>
              <a:t>المصدر: المنتدى الاقتصادي العالمي، التقرير العالمي للتنافسية ، أعداد متفرقة</a:t>
            </a:r>
            <a:endParaRPr lang="en-US" sz="1200" dirty="0">
              <a:cs typeface="AF_Najed" pitchFamily="2" charset="-78"/>
            </a:endParaRPr>
          </a:p>
        </p:txBody>
      </p:sp>
      <p:cxnSp>
        <p:nvCxnSpPr>
          <p:cNvPr id="15" name="Straight Connector 14"/>
          <p:cNvCxnSpPr/>
          <p:nvPr/>
        </p:nvCxnSpPr>
        <p:spPr bwMode="auto">
          <a:xfrm>
            <a:off x="4876800" y="5638800"/>
            <a:ext cx="3733800" cy="0"/>
          </a:xfrm>
          <a:prstGeom prst="line">
            <a:avLst/>
          </a:prstGeom>
          <a:noFill/>
          <a:ln w="19050">
            <a:solidFill>
              <a:srgbClr val="AA9C48"/>
            </a:solidFill>
            <a:round/>
            <a:headEnd/>
            <a:tailEnd/>
          </a:ln>
          <a:extLst>
            <a:ext uri="{909E8E84-426E-40DD-AFC4-6F175D3DCCD1}">
              <a14:hiddenFill xmlns:a14="http://schemas.microsoft.com/office/drawing/2010/main">
                <a:noFill/>
              </a14:hiddenFill>
            </a:ext>
          </a:extLst>
        </p:spPr>
      </p:cxnSp>
      <p:graphicFrame>
        <p:nvGraphicFramePr>
          <p:cNvPr id="17" name="Chart 16"/>
          <p:cNvGraphicFramePr>
            <a:graphicFrameLocks/>
          </p:cNvGraphicFramePr>
          <p:nvPr>
            <p:extLst>
              <p:ext uri="{D42A27DB-BD31-4B8C-83A1-F6EECF244321}">
                <p14:modId xmlns:p14="http://schemas.microsoft.com/office/powerpoint/2010/main" val="662460372"/>
              </p:ext>
            </p:extLst>
          </p:nvPr>
        </p:nvGraphicFramePr>
        <p:xfrm>
          <a:off x="4552663" y="2694824"/>
          <a:ext cx="4046443" cy="29528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51076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jpg"/>
          <p:cNvPicPr>
            <a:picLocks noChangeAspect="1"/>
          </p:cNvPicPr>
          <p:nvPr/>
        </p:nvPicPr>
        <p:blipFill>
          <a:blip r:embed="rId3" cstate="print"/>
          <a:stretch>
            <a:fillRect/>
          </a:stretch>
        </p:blipFill>
        <p:spPr>
          <a:xfrm>
            <a:off x="0" y="0"/>
            <a:ext cx="9144000" cy="6857463"/>
          </a:xfrm>
          <a:prstGeom prst="rect">
            <a:avLst/>
          </a:prstGeom>
        </p:spPr>
      </p:pic>
      <p:sp>
        <p:nvSpPr>
          <p:cNvPr id="3" name="Rectangle 2"/>
          <p:cNvSpPr/>
          <p:nvPr/>
        </p:nvSpPr>
        <p:spPr>
          <a:xfrm>
            <a:off x="4238456" y="533400"/>
            <a:ext cx="4543231" cy="646331"/>
          </a:xfrm>
          <a:prstGeom prst="rect">
            <a:avLst/>
          </a:prstGeom>
        </p:spPr>
        <p:txBody>
          <a:bodyPr wrap="none">
            <a:spAutoFit/>
          </a:bodyPr>
          <a:lstStyle/>
          <a:p>
            <a:pPr lvl="0" algn="r" rtl="1"/>
            <a:r>
              <a:rPr lang="ar-OM" sz="3600" dirty="0" smtClean="0">
                <a:solidFill>
                  <a:srgbClr val="0070C0"/>
                </a:solidFill>
                <a:cs typeface="AF_Najed" pitchFamily="2" charset="-78"/>
              </a:rPr>
              <a:t>المستوى التعليمي ومناخ الاستثمار:</a:t>
            </a:r>
            <a:endParaRPr lang="ar-OM" sz="3600" dirty="0">
              <a:solidFill>
                <a:srgbClr val="0070C0"/>
              </a:solidFill>
              <a:cs typeface="AF_Najed" pitchFamily="2" charset="-78"/>
            </a:endParaRPr>
          </a:p>
        </p:txBody>
      </p:sp>
      <p:sp>
        <p:nvSpPr>
          <p:cNvPr id="4" name="Rectangle 3"/>
          <p:cNvSpPr/>
          <p:nvPr/>
        </p:nvSpPr>
        <p:spPr>
          <a:xfrm>
            <a:off x="627993" y="1226403"/>
            <a:ext cx="8077200" cy="830997"/>
          </a:xfrm>
          <a:prstGeom prst="rect">
            <a:avLst/>
          </a:prstGeom>
        </p:spPr>
        <p:txBody>
          <a:bodyPr wrap="square">
            <a:spAutoFit/>
          </a:bodyPr>
          <a:lstStyle/>
          <a:p>
            <a:pPr marL="342900" indent="-342900" algn="just" rtl="1">
              <a:buClr>
                <a:schemeClr val="bg2">
                  <a:lumMod val="50000"/>
                </a:schemeClr>
              </a:buClr>
              <a:buFont typeface="Wingdings" panose="05000000000000000000" pitchFamily="2" charset="2"/>
              <a:buChar char="q"/>
            </a:pPr>
            <a:r>
              <a:rPr lang="ar-OM" sz="2400" dirty="0" smtClean="0">
                <a:cs typeface="AF_Najed" pitchFamily="2" charset="-78"/>
              </a:rPr>
              <a:t>يؤثر المستوى التعليمي وأخلاقيات العمل بين العمالة الوطنية سلبيا على مناخ الاستثمار في السلطنة.</a:t>
            </a:r>
            <a:endParaRPr lang="en-US" sz="2400" dirty="0">
              <a:cs typeface="AF_Najed" pitchFamily="2" charset="-78"/>
            </a:endParaRPr>
          </a:p>
        </p:txBody>
      </p:sp>
      <p:sp>
        <p:nvSpPr>
          <p:cNvPr id="13" name="Rectangle 12"/>
          <p:cNvSpPr/>
          <p:nvPr/>
        </p:nvSpPr>
        <p:spPr>
          <a:xfrm>
            <a:off x="879355" y="1981201"/>
            <a:ext cx="7045445" cy="4225497"/>
          </a:xfrm>
          <a:prstGeom prst="rect">
            <a:avLst/>
          </a:prstGeom>
          <a:solidFill>
            <a:schemeClr val="bg1">
              <a:lumMod val="95000"/>
            </a:schemeClr>
          </a:solidFill>
          <a:effectLst>
            <a:glow rad="63500">
              <a:schemeClr val="accent6">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nvGrpSpPr>
          <p:cNvPr id="5" name="Group 4"/>
          <p:cNvGrpSpPr>
            <a:grpSpLocks/>
          </p:cNvGrpSpPr>
          <p:nvPr/>
        </p:nvGrpSpPr>
        <p:grpSpPr bwMode="auto">
          <a:xfrm>
            <a:off x="915617" y="2092682"/>
            <a:ext cx="6857973" cy="3856183"/>
            <a:chOff x="5036" y="0"/>
            <a:chExt cx="61636" cy="35160"/>
          </a:xfrm>
        </p:grpSpPr>
        <p:grpSp>
          <p:nvGrpSpPr>
            <p:cNvPr id="8" name="Group 7"/>
            <p:cNvGrpSpPr>
              <a:grpSpLocks/>
            </p:cNvGrpSpPr>
            <p:nvPr/>
          </p:nvGrpSpPr>
          <p:grpSpPr bwMode="auto">
            <a:xfrm>
              <a:off x="7620" y="0"/>
              <a:ext cx="55993" cy="35112"/>
              <a:chOff x="7321" y="0"/>
              <a:chExt cx="56020" cy="35147"/>
            </a:xfrm>
          </p:grpSpPr>
          <p:cxnSp>
            <p:nvCxnSpPr>
              <p:cNvPr id="10" name="Straight Connector 9"/>
              <p:cNvCxnSpPr/>
              <p:nvPr/>
            </p:nvCxnSpPr>
            <p:spPr bwMode="auto">
              <a:xfrm>
                <a:off x="7321" y="3238"/>
                <a:ext cx="56020" cy="0"/>
              </a:xfrm>
              <a:prstGeom prst="line">
                <a:avLst/>
              </a:prstGeom>
              <a:noFill/>
              <a:ln w="9525">
                <a:solidFill>
                  <a:srgbClr val="AA9C48"/>
                </a:solidFill>
                <a:round/>
                <a:headEnd/>
                <a:tailEnd/>
              </a:ln>
              <a:extLst>
                <a:ext uri="{909E8E84-426E-40DD-AFC4-6F175D3DCCD1}">
                  <a14:hiddenFill xmlns:a14="http://schemas.microsoft.com/office/drawing/2010/main">
                    <a:noFill/>
                  </a14:hiddenFill>
                </a:ext>
              </a:extLst>
            </p:spPr>
          </p:cxnSp>
          <p:cxnSp>
            <p:nvCxnSpPr>
              <p:cNvPr id="11" name="Straight Connector 10"/>
              <p:cNvCxnSpPr/>
              <p:nvPr/>
            </p:nvCxnSpPr>
            <p:spPr bwMode="auto">
              <a:xfrm>
                <a:off x="7797" y="35147"/>
                <a:ext cx="55544" cy="0"/>
              </a:xfrm>
              <a:prstGeom prst="line">
                <a:avLst/>
              </a:prstGeom>
              <a:noFill/>
              <a:ln w="19050">
                <a:solidFill>
                  <a:srgbClr val="AA9C48"/>
                </a:solidFill>
                <a:round/>
                <a:headEnd/>
                <a:tailEnd/>
              </a:ln>
              <a:extLst>
                <a:ext uri="{909E8E84-426E-40DD-AFC4-6F175D3DCCD1}">
                  <a14:hiddenFill xmlns:a14="http://schemas.microsoft.com/office/drawing/2010/main">
                    <a:noFill/>
                  </a14:hiddenFill>
                </a:ext>
              </a:extLst>
            </p:spPr>
          </p:cxnSp>
          <p:sp>
            <p:nvSpPr>
              <p:cNvPr id="12" name="Text Box 73"/>
              <p:cNvSpPr txBox="1">
                <a:spLocks noChangeArrowheads="1"/>
              </p:cNvSpPr>
              <p:nvPr/>
            </p:nvSpPr>
            <p:spPr bwMode="auto">
              <a:xfrm>
                <a:off x="35427" y="0"/>
                <a:ext cx="24110" cy="4017"/>
              </a:xfrm>
              <a:prstGeom prst="rect">
                <a:avLst/>
              </a:prstGeom>
              <a:solidFill>
                <a:srgbClr val="AA9C48"/>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r" rtl="1">
                  <a:lnSpc>
                    <a:spcPct val="115000"/>
                  </a:lnSpc>
                  <a:spcBef>
                    <a:spcPts val="0"/>
                  </a:spcBef>
                  <a:spcAft>
                    <a:spcPts val="1000"/>
                  </a:spcAft>
                </a:pPr>
                <a:r>
                  <a:rPr lang="ar-EG" dirty="0">
                    <a:solidFill>
                      <a:srgbClr val="FFFFFF"/>
                    </a:solidFill>
                    <a:effectLst/>
                    <a:latin typeface="Calibri"/>
                    <a:ea typeface="Calibri"/>
                    <a:cs typeface="AF_Najed" pitchFamily="2" charset="-78"/>
                  </a:rPr>
                  <a:t>العوامل الأكثر إشكالية لممارسة الأعمال</a:t>
                </a:r>
                <a:endParaRPr lang="en-US" sz="1050" dirty="0">
                  <a:effectLst/>
                  <a:latin typeface="Calibri"/>
                  <a:ea typeface="Calibri"/>
                  <a:cs typeface="AF_Najed" pitchFamily="2" charset="-78"/>
                </a:endParaRPr>
              </a:p>
            </p:txBody>
          </p:sp>
        </p:grpSp>
        <p:graphicFrame>
          <p:nvGraphicFramePr>
            <p:cNvPr id="7" name="Chart 6"/>
            <p:cNvGraphicFramePr>
              <a:graphicFrameLocks noChangeAspect="1"/>
            </p:cNvGraphicFramePr>
            <p:nvPr>
              <p:extLst>
                <p:ext uri="{D42A27DB-BD31-4B8C-83A1-F6EECF244321}">
                  <p14:modId xmlns:p14="http://schemas.microsoft.com/office/powerpoint/2010/main" val="1589046592"/>
                </p:ext>
              </p:extLst>
            </p:nvPr>
          </p:nvGraphicFramePr>
          <p:xfrm>
            <a:off x="5036" y="4984"/>
            <a:ext cx="61636" cy="30176"/>
          </p:xfrm>
          <a:graphic>
            <a:graphicData uri="http://schemas.openxmlformats.org/drawingml/2006/chart">
              <c:chart xmlns:c="http://schemas.openxmlformats.org/drawingml/2006/chart" xmlns:r="http://schemas.openxmlformats.org/officeDocument/2006/relationships" r:id="rId4"/>
            </a:graphicData>
          </a:graphic>
        </p:graphicFrame>
      </p:grpSp>
      <p:sp>
        <p:nvSpPr>
          <p:cNvPr id="6" name="Rectangle 5"/>
          <p:cNvSpPr/>
          <p:nvPr/>
        </p:nvSpPr>
        <p:spPr>
          <a:xfrm>
            <a:off x="1419186" y="5940623"/>
            <a:ext cx="6305627" cy="307777"/>
          </a:xfrm>
          <a:prstGeom prst="rect">
            <a:avLst/>
          </a:prstGeom>
        </p:spPr>
        <p:txBody>
          <a:bodyPr wrap="square">
            <a:spAutoFit/>
          </a:bodyPr>
          <a:lstStyle/>
          <a:p>
            <a:pPr algn="r" rtl="1"/>
            <a:r>
              <a:rPr lang="ar-SA" sz="1400" dirty="0">
                <a:cs typeface="AF_Najed" pitchFamily="2" charset="-78"/>
              </a:rPr>
              <a:t>المصدر: المنتدى الاقتصادي العالمي، التقرير العالمي للتنافسية، 2015/2014</a:t>
            </a:r>
            <a:endParaRPr lang="en-US" sz="1400" dirty="0">
              <a:cs typeface="AF_Najed" pitchFamily="2" charset="-78"/>
            </a:endParaRPr>
          </a:p>
        </p:txBody>
      </p:sp>
    </p:spTree>
    <p:extLst>
      <p:ext uri="{BB962C8B-B14F-4D97-AF65-F5344CB8AC3E}">
        <p14:creationId xmlns:p14="http://schemas.microsoft.com/office/powerpoint/2010/main" val="2543140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jpg"/>
          <p:cNvPicPr>
            <a:picLocks noChangeAspect="1"/>
          </p:cNvPicPr>
          <p:nvPr/>
        </p:nvPicPr>
        <p:blipFill>
          <a:blip r:embed="rId2" cstate="print"/>
          <a:stretch>
            <a:fillRect/>
          </a:stretch>
        </p:blipFill>
        <p:spPr>
          <a:xfrm>
            <a:off x="0" y="0"/>
            <a:ext cx="9144000" cy="6857463"/>
          </a:xfrm>
          <a:prstGeom prst="rect">
            <a:avLst/>
          </a:prstGeom>
        </p:spPr>
      </p:pic>
      <p:sp>
        <p:nvSpPr>
          <p:cNvPr id="3" name="Rectangle 2"/>
          <p:cNvSpPr/>
          <p:nvPr/>
        </p:nvSpPr>
        <p:spPr>
          <a:xfrm>
            <a:off x="1371600" y="859137"/>
            <a:ext cx="7316426" cy="646331"/>
          </a:xfrm>
          <a:prstGeom prst="rect">
            <a:avLst/>
          </a:prstGeom>
        </p:spPr>
        <p:txBody>
          <a:bodyPr wrap="none">
            <a:spAutoFit/>
          </a:bodyPr>
          <a:lstStyle/>
          <a:p>
            <a:pPr lvl="0" algn="r" rtl="1"/>
            <a:r>
              <a:rPr lang="ar-OM" sz="3600" dirty="0" smtClean="0">
                <a:solidFill>
                  <a:srgbClr val="0070C0"/>
                </a:solidFill>
                <a:cs typeface="AF_Najed" pitchFamily="2" charset="-78"/>
              </a:rPr>
              <a:t>سياسات سوق العمل النشطة: الصندوق الوطني للتدريب:</a:t>
            </a:r>
            <a:endParaRPr lang="ar-OM" sz="3600" dirty="0">
              <a:solidFill>
                <a:srgbClr val="0070C0"/>
              </a:solidFill>
              <a:cs typeface="AF_Najed" pitchFamily="2" charset="-78"/>
            </a:endParaRPr>
          </a:p>
        </p:txBody>
      </p:sp>
      <p:sp>
        <p:nvSpPr>
          <p:cNvPr id="4" name="Rectangle 3"/>
          <p:cNvSpPr/>
          <p:nvPr/>
        </p:nvSpPr>
        <p:spPr>
          <a:xfrm>
            <a:off x="990600" y="1905000"/>
            <a:ext cx="7543800" cy="3108543"/>
          </a:xfrm>
          <a:prstGeom prst="rect">
            <a:avLst/>
          </a:prstGeom>
        </p:spPr>
        <p:txBody>
          <a:bodyPr wrap="square">
            <a:spAutoFit/>
          </a:bodyPr>
          <a:lstStyle/>
          <a:p>
            <a:pPr marL="457200" indent="-457200" algn="justLow" rtl="1">
              <a:buClr>
                <a:schemeClr val="bg2">
                  <a:lumMod val="50000"/>
                </a:schemeClr>
              </a:buClr>
              <a:buFont typeface="Wingdings" panose="05000000000000000000" pitchFamily="2" charset="2"/>
              <a:buChar char="q"/>
            </a:pPr>
            <a:r>
              <a:rPr lang="ar-SA" sz="2800" dirty="0" smtClean="0">
                <a:cs typeface="AF_Najed" pitchFamily="2" charset="-78"/>
              </a:rPr>
              <a:t>إن </a:t>
            </a:r>
            <a:r>
              <a:rPr lang="ar-SA" sz="2800" dirty="0">
                <a:cs typeface="AF_Najed" pitchFamily="2" charset="-78"/>
              </a:rPr>
              <a:t>تجسير الفجوة بين التعليم ودخول سوق العمل لن يتم الا عن طريق التدريب والتدريب المستمر، فالمواءمة بين مخرجات التعليم والتدريب والطلب الحقيقي في سوق العمل يتم عن طريق إحداث آلية جديدة </a:t>
            </a:r>
            <a:r>
              <a:rPr lang="ar-SA" sz="2800" dirty="0" smtClean="0">
                <a:cs typeface="AF_Najed" pitchFamily="2" charset="-78"/>
              </a:rPr>
              <a:t>للتدريب</a:t>
            </a:r>
            <a:r>
              <a:rPr lang="ar-OM" sz="2800" dirty="0" smtClean="0">
                <a:cs typeface="AF_Najed" pitchFamily="2" charset="-78"/>
              </a:rPr>
              <a:t>.</a:t>
            </a:r>
          </a:p>
          <a:p>
            <a:pPr marL="457200" indent="-457200" algn="justLow" rtl="1">
              <a:buClr>
                <a:schemeClr val="bg2">
                  <a:lumMod val="50000"/>
                </a:schemeClr>
              </a:buClr>
              <a:buFont typeface="Wingdings" panose="05000000000000000000" pitchFamily="2" charset="2"/>
              <a:buChar char="q"/>
            </a:pPr>
            <a:r>
              <a:rPr lang="ar-SA" sz="2800" dirty="0" smtClean="0">
                <a:cs typeface="AF_Najed" pitchFamily="2" charset="-78"/>
              </a:rPr>
              <a:t>لقد </a:t>
            </a:r>
            <a:r>
              <a:rPr lang="ar-SA" sz="2800" dirty="0">
                <a:cs typeface="AF_Najed" pitchFamily="2" charset="-78"/>
              </a:rPr>
              <a:t>دلت التجارب الدولية على أن صيغة (الصندوق الوطني للتدريب) هي أكثر الطرق كفاءة في </a:t>
            </a:r>
            <a:r>
              <a:rPr lang="ar-SA" sz="2800" dirty="0" smtClean="0">
                <a:cs typeface="AF_Najed" pitchFamily="2" charset="-78"/>
              </a:rPr>
              <a:t>الارتقاء </a:t>
            </a:r>
            <a:r>
              <a:rPr lang="ar-SA" sz="2800" dirty="0">
                <a:cs typeface="AF_Najed" pitchFamily="2" charset="-78"/>
              </a:rPr>
              <a:t>بمهارات القوى العاملة الوطنية. </a:t>
            </a:r>
            <a:r>
              <a:rPr lang="ar-OM" sz="2800" dirty="0" smtClean="0">
                <a:cs typeface="AF_Najed" pitchFamily="2" charset="-78"/>
              </a:rPr>
              <a:t>(وقد بدأت بالفعل الخطوات التمهيدية لإنشاء هذا الصندوق).</a:t>
            </a:r>
            <a:endParaRPr lang="en-US" sz="2800" dirty="0">
              <a:cs typeface="AF_Najed" pitchFamily="2" charset="-78"/>
            </a:endParaRPr>
          </a:p>
        </p:txBody>
      </p:sp>
    </p:spTree>
    <p:extLst>
      <p:ext uri="{BB962C8B-B14F-4D97-AF65-F5344CB8AC3E}">
        <p14:creationId xmlns:p14="http://schemas.microsoft.com/office/powerpoint/2010/main" val="1898118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jpg"/>
          <p:cNvPicPr>
            <a:picLocks noChangeAspect="1"/>
          </p:cNvPicPr>
          <p:nvPr/>
        </p:nvPicPr>
        <p:blipFill>
          <a:blip r:embed="rId2" cstate="print"/>
          <a:stretch>
            <a:fillRect/>
          </a:stretch>
        </p:blipFill>
        <p:spPr>
          <a:xfrm>
            <a:off x="0" y="0"/>
            <a:ext cx="9144000" cy="6857463"/>
          </a:xfrm>
          <a:prstGeom prst="rect">
            <a:avLst/>
          </a:prstGeom>
        </p:spPr>
      </p:pic>
      <p:sp>
        <p:nvSpPr>
          <p:cNvPr id="3" name="Rectangle 2"/>
          <p:cNvSpPr/>
          <p:nvPr/>
        </p:nvSpPr>
        <p:spPr>
          <a:xfrm>
            <a:off x="4484631" y="602159"/>
            <a:ext cx="4203395" cy="769441"/>
          </a:xfrm>
          <a:prstGeom prst="rect">
            <a:avLst/>
          </a:prstGeom>
        </p:spPr>
        <p:txBody>
          <a:bodyPr wrap="none">
            <a:spAutoFit/>
          </a:bodyPr>
          <a:lstStyle/>
          <a:p>
            <a:pPr lvl="0" algn="r" rtl="1"/>
            <a:r>
              <a:rPr lang="ar-OM" sz="4400" dirty="0" smtClean="0">
                <a:solidFill>
                  <a:srgbClr val="0070C0"/>
                </a:solidFill>
                <a:cs typeface="AF_Najed" pitchFamily="2" charset="-78"/>
              </a:rPr>
              <a:t>التخطيط وآفاق المستقبل:</a:t>
            </a:r>
            <a:endParaRPr lang="ar-OM" sz="4400" dirty="0">
              <a:solidFill>
                <a:srgbClr val="0070C0"/>
              </a:solidFill>
              <a:cs typeface="AF_Najed" pitchFamily="2" charset="-78"/>
            </a:endParaRPr>
          </a:p>
        </p:txBody>
      </p:sp>
      <p:grpSp>
        <p:nvGrpSpPr>
          <p:cNvPr id="4" name="Group 3"/>
          <p:cNvGrpSpPr/>
          <p:nvPr/>
        </p:nvGrpSpPr>
        <p:grpSpPr>
          <a:xfrm>
            <a:off x="838200" y="1371600"/>
            <a:ext cx="7772400" cy="4648200"/>
            <a:chOff x="0" y="-71340"/>
            <a:chExt cx="6411191" cy="3967935"/>
          </a:xfrm>
        </p:grpSpPr>
        <p:grpSp>
          <p:nvGrpSpPr>
            <p:cNvPr id="9" name="Group 8"/>
            <p:cNvGrpSpPr>
              <a:grpSpLocks/>
            </p:cNvGrpSpPr>
            <p:nvPr/>
          </p:nvGrpSpPr>
          <p:grpSpPr bwMode="auto">
            <a:xfrm>
              <a:off x="103910" y="-71340"/>
              <a:ext cx="5969859" cy="3967935"/>
              <a:chOff x="2365" y="-1154"/>
              <a:chExt cx="60976" cy="49725"/>
            </a:xfrm>
          </p:grpSpPr>
          <p:cxnSp>
            <p:nvCxnSpPr>
              <p:cNvPr id="11" name="Straight Connector 10"/>
              <p:cNvCxnSpPr/>
              <p:nvPr/>
            </p:nvCxnSpPr>
            <p:spPr bwMode="auto">
              <a:xfrm>
                <a:off x="2365" y="3238"/>
                <a:ext cx="60976" cy="0"/>
              </a:xfrm>
              <a:prstGeom prst="line">
                <a:avLst/>
              </a:prstGeom>
              <a:noFill/>
              <a:ln w="9525">
                <a:solidFill>
                  <a:srgbClr val="AA9C48"/>
                </a:solidFill>
                <a:round/>
                <a:headEnd/>
                <a:tailEnd/>
              </a:ln>
              <a:extLst>
                <a:ext uri="{909E8E84-426E-40DD-AFC4-6F175D3DCCD1}">
                  <a14:hiddenFill xmlns:a14="http://schemas.microsoft.com/office/drawing/2010/main">
                    <a:noFill/>
                  </a14:hiddenFill>
                </a:ext>
              </a:extLst>
            </p:spPr>
          </p:cxnSp>
          <p:cxnSp>
            <p:nvCxnSpPr>
              <p:cNvPr id="12" name="Straight Connector 11"/>
              <p:cNvCxnSpPr/>
              <p:nvPr/>
            </p:nvCxnSpPr>
            <p:spPr bwMode="auto">
              <a:xfrm>
                <a:off x="2365" y="48571"/>
                <a:ext cx="60976" cy="0"/>
              </a:xfrm>
              <a:prstGeom prst="line">
                <a:avLst/>
              </a:prstGeom>
              <a:noFill/>
              <a:ln w="19050">
                <a:solidFill>
                  <a:srgbClr val="AA9C48"/>
                </a:solidFill>
                <a:round/>
                <a:headEnd/>
                <a:tailEnd/>
              </a:ln>
              <a:extLst>
                <a:ext uri="{909E8E84-426E-40DD-AFC4-6F175D3DCCD1}">
                  <a14:hiddenFill xmlns:a14="http://schemas.microsoft.com/office/drawing/2010/main">
                    <a:noFill/>
                  </a14:hiddenFill>
                </a:ext>
              </a:extLst>
            </p:spPr>
          </p:cxnSp>
          <p:sp>
            <p:nvSpPr>
              <p:cNvPr id="13" name="Text Box 155"/>
              <p:cNvSpPr txBox="1">
                <a:spLocks noChangeArrowheads="1"/>
              </p:cNvSpPr>
              <p:nvPr/>
            </p:nvSpPr>
            <p:spPr bwMode="auto">
              <a:xfrm>
                <a:off x="31434" y="-1154"/>
                <a:ext cx="28104" cy="4426"/>
              </a:xfrm>
              <a:prstGeom prst="rect">
                <a:avLst/>
              </a:prstGeom>
              <a:solidFill>
                <a:srgbClr val="AA9C48"/>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r" rtl="1">
                  <a:lnSpc>
                    <a:spcPct val="115000"/>
                  </a:lnSpc>
                  <a:spcBef>
                    <a:spcPts val="0"/>
                  </a:spcBef>
                  <a:spcAft>
                    <a:spcPts val="1000"/>
                  </a:spcAft>
                </a:pPr>
                <a:r>
                  <a:rPr lang="ar-EG" dirty="0">
                    <a:solidFill>
                      <a:srgbClr val="FFFFFF"/>
                    </a:solidFill>
                    <a:effectLst/>
                    <a:latin typeface="Calibri"/>
                    <a:ea typeface="Calibri"/>
                    <a:cs typeface="AF_Najed" pitchFamily="2" charset="-78"/>
                  </a:rPr>
                  <a:t>الإطار الزمني للتخطيط</a:t>
                </a:r>
                <a:endParaRPr lang="en-US" sz="1050" dirty="0">
                  <a:effectLst/>
                  <a:latin typeface="Calibri"/>
                  <a:ea typeface="Calibri"/>
                  <a:cs typeface="AF_Najed" pitchFamily="2" charset="-78"/>
                </a:endParaRPr>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49382"/>
              <a:ext cx="6411191" cy="3512127"/>
            </a:xfrm>
            <a:prstGeom prst="rect">
              <a:avLst/>
            </a:prstGeom>
            <a:noFill/>
          </p:spPr>
        </p:pic>
        <p:sp>
          <p:nvSpPr>
            <p:cNvPr id="7" name="Rectangle 6"/>
            <p:cNvSpPr/>
            <p:nvPr/>
          </p:nvSpPr>
          <p:spPr>
            <a:xfrm>
              <a:off x="581891" y="2753591"/>
              <a:ext cx="2233930" cy="1007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ight Arrow 7"/>
            <p:cNvSpPr/>
            <p:nvPr/>
          </p:nvSpPr>
          <p:spPr>
            <a:xfrm flipH="1">
              <a:off x="935182" y="2867891"/>
              <a:ext cx="2877993" cy="748030"/>
            </a:xfrm>
            <a:prstGeom prst="rightArrow">
              <a:avLst/>
            </a:prstGeom>
            <a:noFill/>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ar-OM" sz="1400">
                  <a:solidFill>
                    <a:srgbClr val="000000"/>
                  </a:solidFill>
                  <a:effectLst/>
                  <a:ea typeface="Calibri"/>
                  <a:cs typeface="AF_Najed"/>
                </a:rPr>
                <a:t>تحويل المقومات إلى محركات للتنمية</a:t>
              </a:r>
              <a:endParaRPr lang="en-US" sz="1100">
                <a:effectLst/>
                <a:ea typeface="Calibri"/>
                <a:cs typeface="Arial"/>
              </a:endParaRPr>
            </a:p>
          </p:txBody>
        </p:sp>
      </p:grpSp>
    </p:spTree>
    <p:extLst>
      <p:ext uri="{BB962C8B-B14F-4D97-AF65-F5344CB8AC3E}">
        <p14:creationId xmlns:p14="http://schemas.microsoft.com/office/powerpoint/2010/main" val="4122894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jpg"/>
          <p:cNvPicPr>
            <a:picLocks noChangeAspect="1"/>
          </p:cNvPicPr>
          <p:nvPr/>
        </p:nvPicPr>
        <p:blipFill>
          <a:blip r:embed="rId2" cstate="print"/>
          <a:stretch>
            <a:fillRect/>
          </a:stretch>
        </p:blipFill>
        <p:spPr>
          <a:xfrm>
            <a:off x="0" y="0"/>
            <a:ext cx="9144000" cy="6857463"/>
          </a:xfrm>
          <a:prstGeom prst="rect">
            <a:avLst/>
          </a:prstGeom>
        </p:spPr>
      </p:pic>
      <p:sp>
        <p:nvSpPr>
          <p:cNvPr id="13" name="Rectangle 12"/>
          <p:cNvSpPr/>
          <p:nvPr/>
        </p:nvSpPr>
        <p:spPr>
          <a:xfrm>
            <a:off x="1143000" y="2439166"/>
            <a:ext cx="6934200" cy="3504434"/>
          </a:xfrm>
          <a:custGeom>
            <a:avLst/>
            <a:gdLst>
              <a:gd name="connsiteX0" fmla="*/ 0 w 6781800"/>
              <a:gd name="connsiteY0" fmla="*/ 0 h 3352034"/>
              <a:gd name="connsiteX1" fmla="*/ 6781800 w 6781800"/>
              <a:gd name="connsiteY1" fmla="*/ 0 h 3352034"/>
              <a:gd name="connsiteX2" fmla="*/ 6781800 w 6781800"/>
              <a:gd name="connsiteY2" fmla="*/ 3352034 h 3352034"/>
              <a:gd name="connsiteX3" fmla="*/ 0 w 6781800"/>
              <a:gd name="connsiteY3" fmla="*/ 3352034 h 3352034"/>
              <a:gd name="connsiteX4" fmla="*/ 0 w 6781800"/>
              <a:gd name="connsiteY4" fmla="*/ 0 h 3352034"/>
              <a:gd name="connsiteX0" fmla="*/ 0 w 6781800"/>
              <a:gd name="connsiteY0" fmla="*/ 0 h 3352034"/>
              <a:gd name="connsiteX1" fmla="*/ 423041 w 6781800"/>
              <a:gd name="connsiteY1" fmla="*/ 2995449 h 3352034"/>
              <a:gd name="connsiteX2" fmla="*/ 6781800 w 6781800"/>
              <a:gd name="connsiteY2" fmla="*/ 3352034 h 3352034"/>
              <a:gd name="connsiteX3" fmla="*/ 0 w 6781800"/>
              <a:gd name="connsiteY3" fmla="*/ 3352034 h 3352034"/>
              <a:gd name="connsiteX4" fmla="*/ 0 w 6781800"/>
              <a:gd name="connsiteY4" fmla="*/ 0 h 3352034"/>
              <a:gd name="connsiteX0" fmla="*/ 0 w 6781800"/>
              <a:gd name="connsiteY0" fmla="*/ 0 h 3352034"/>
              <a:gd name="connsiteX1" fmla="*/ 885496 w 6781800"/>
              <a:gd name="connsiteY1" fmla="*/ 2627587 h 3352034"/>
              <a:gd name="connsiteX2" fmla="*/ 6781800 w 6781800"/>
              <a:gd name="connsiteY2" fmla="*/ 3352034 h 3352034"/>
              <a:gd name="connsiteX3" fmla="*/ 0 w 6781800"/>
              <a:gd name="connsiteY3" fmla="*/ 3352034 h 3352034"/>
              <a:gd name="connsiteX4" fmla="*/ 0 w 6781800"/>
              <a:gd name="connsiteY4" fmla="*/ 0 h 3352034"/>
              <a:gd name="connsiteX0" fmla="*/ 0 w 6781800"/>
              <a:gd name="connsiteY0" fmla="*/ 0 h 3352034"/>
              <a:gd name="connsiteX1" fmla="*/ 286406 w 6781800"/>
              <a:gd name="connsiteY1" fmla="*/ 3058511 h 3352034"/>
              <a:gd name="connsiteX2" fmla="*/ 6781800 w 6781800"/>
              <a:gd name="connsiteY2" fmla="*/ 3352034 h 3352034"/>
              <a:gd name="connsiteX3" fmla="*/ 0 w 6781800"/>
              <a:gd name="connsiteY3" fmla="*/ 3352034 h 3352034"/>
              <a:gd name="connsiteX4" fmla="*/ 0 w 6781800"/>
              <a:gd name="connsiteY4" fmla="*/ 0 h 3352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1800" h="3352034">
                <a:moveTo>
                  <a:pt x="0" y="0"/>
                </a:moveTo>
                <a:lnTo>
                  <a:pt x="286406" y="3058511"/>
                </a:lnTo>
                <a:lnTo>
                  <a:pt x="6781800" y="3352034"/>
                </a:lnTo>
                <a:lnTo>
                  <a:pt x="0" y="3352034"/>
                </a:lnTo>
                <a:lnTo>
                  <a:pt x="0" y="0"/>
                </a:lnTo>
                <a:close/>
              </a:path>
            </a:pathLst>
          </a:custGeom>
          <a:solidFill>
            <a:schemeClr val="bg1">
              <a:lumMod val="95000"/>
            </a:schemeClr>
          </a:solidFill>
          <a:effectLst>
            <a:glow rad="63500">
              <a:schemeClr val="accent6">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5" name="Picture 4"/>
          <p:cNvPicPr/>
          <p:nvPr/>
        </p:nvPicPr>
        <p:blipFill rotWithShape="1">
          <a:blip r:embed="rId3"/>
          <a:srcRect l="10738" t="9829" r="24680" b="84473"/>
          <a:stretch/>
        </p:blipFill>
        <p:spPr>
          <a:xfrm>
            <a:off x="457199" y="1447800"/>
            <a:ext cx="6858001" cy="477494"/>
          </a:xfrm>
          <a:prstGeom prst="rect">
            <a:avLst/>
          </a:prstGeom>
        </p:spPr>
      </p:pic>
      <p:grpSp>
        <p:nvGrpSpPr>
          <p:cNvPr id="7" name="Group 6"/>
          <p:cNvGrpSpPr/>
          <p:nvPr/>
        </p:nvGrpSpPr>
        <p:grpSpPr>
          <a:xfrm>
            <a:off x="7222068" y="1295400"/>
            <a:ext cx="1583267" cy="762000"/>
            <a:chOff x="5638800" y="533400"/>
            <a:chExt cx="1295400" cy="608012"/>
          </a:xfrm>
        </p:grpSpPr>
        <p:pic>
          <p:nvPicPr>
            <p:cNvPr id="3" name="Picture 2"/>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Lst>
            </a:blip>
            <a:srcRect l="73877" t="37842" r="13483" b="53744"/>
            <a:stretch/>
          </p:blipFill>
          <p:spPr>
            <a:xfrm>
              <a:off x="5638800" y="611187"/>
              <a:ext cx="1295400" cy="530225"/>
            </a:xfrm>
            <a:prstGeom prst="rect">
              <a:avLst/>
            </a:prstGeom>
          </p:spPr>
        </p:pic>
        <p:sp>
          <p:nvSpPr>
            <p:cNvPr id="6" name="Rectangle 5"/>
            <p:cNvSpPr/>
            <p:nvPr/>
          </p:nvSpPr>
          <p:spPr>
            <a:xfrm>
              <a:off x="6324600" y="533400"/>
              <a:ext cx="609600" cy="165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371600" y="2564576"/>
            <a:ext cx="6533246" cy="3046988"/>
          </a:xfrm>
          <a:prstGeom prst="rect">
            <a:avLst/>
          </a:prstGeom>
          <a:noFill/>
        </p:spPr>
        <p:txBody>
          <a:bodyPr wrap="square" rtlCol="0">
            <a:spAutoFit/>
          </a:bodyPr>
          <a:lstStyle/>
          <a:p>
            <a:pPr algn="justLow" rtl="1"/>
            <a:r>
              <a:rPr lang="ar-OM" sz="4000" u="sng" dirty="0" smtClean="0">
                <a:solidFill>
                  <a:srgbClr val="0070C0"/>
                </a:solidFill>
                <a:cs typeface="AF_Najed" pitchFamily="2" charset="-78"/>
              </a:rPr>
              <a:t>القاعدة 1</a:t>
            </a:r>
          </a:p>
          <a:p>
            <a:pPr algn="justLow" rtl="1"/>
            <a:endParaRPr lang="ar-OM" sz="2000" dirty="0" smtClean="0">
              <a:cs typeface="AF_Najed" pitchFamily="2" charset="-78"/>
            </a:endParaRPr>
          </a:p>
          <a:p>
            <a:pPr algn="justLow" rtl="1"/>
            <a:r>
              <a:rPr lang="ar-OM" sz="2800" dirty="0" smtClean="0">
                <a:cs typeface="AF_Najed" pitchFamily="2" charset="-78"/>
              </a:rPr>
              <a:t>وفقا لتقديرات منظمة التعاون الاقتصادي والتنمية </a:t>
            </a:r>
            <a:r>
              <a:rPr lang="en-US" sz="3200" b="1" dirty="0" smtClean="0">
                <a:latin typeface="DilleniaUPC" panose="02020603050405020304" pitchFamily="18" charset="-34"/>
                <a:cs typeface="DilleniaUPC" panose="02020603050405020304" pitchFamily="18" charset="-34"/>
              </a:rPr>
              <a:t>OECD</a:t>
            </a:r>
            <a:endParaRPr lang="ar-OM" sz="2800" b="1" dirty="0" smtClean="0">
              <a:latin typeface="DilleniaUPC" panose="02020603050405020304" pitchFamily="18" charset="-34"/>
              <a:cs typeface="AF_Najed" pitchFamily="2" charset="-78"/>
            </a:endParaRPr>
          </a:p>
          <a:p>
            <a:pPr algn="ctr" rtl="1"/>
            <a:r>
              <a:rPr lang="ar-OM" sz="4400" dirty="0" smtClean="0">
                <a:solidFill>
                  <a:srgbClr val="0070C0"/>
                </a:solidFill>
                <a:latin typeface="Andalus" panose="02020603050405020304" pitchFamily="18" charset="-78"/>
                <a:cs typeface="Andalus" panose="02020603050405020304" pitchFamily="18" charset="-78"/>
              </a:rPr>
              <a:t>50%</a:t>
            </a:r>
          </a:p>
          <a:p>
            <a:pPr algn="ctr" rtl="1"/>
            <a:r>
              <a:rPr lang="ar-OM" sz="2800" dirty="0" smtClean="0">
                <a:cs typeface="AF_Najed" pitchFamily="2" charset="-78"/>
              </a:rPr>
              <a:t>من النمو الاقتصادي في الدول المتقدمة اقتصاديا </a:t>
            </a:r>
          </a:p>
          <a:p>
            <a:pPr algn="ctr" rtl="1"/>
            <a:r>
              <a:rPr lang="ar-OM" sz="2800" dirty="0" smtClean="0">
                <a:cs typeface="AF_Najed" pitchFamily="2" charset="-78"/>
              </a:rPr>
              <a:t>في العقد الماضي راجع إلى التحسن في المهارات</a:t>
            </a:r>
            <a:endParaRPr lang="en-US" sz="2800" dirty="0">
              <a:cs typeface="AF_Najed" pitchFamily="2" charset="-78"/>
            </a:endParaRPr>
          </a:p>
        </p:txBody>
      </p:sp>
      <p:pic>
        <p:nvPicPr>
          <p:cNvPr id="10" name="Picture 9"/>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l="45466" t="29276" r="52564" b="65502"/>
          <a:stretch/>
        </p:blipFill>
        <p:spPr>
          <a:xfrm>
            <a:off x="1524000" y="4945717"/>
            <a:ext cx="292348" cy="667424"/>
          </a:xfrm>
          <a:prstGeom prst="rect">
            <a:avLst/>
          </a:prstGeom>
        </p:spPr>
      </p:pic>
      <p:grpSp>
        <p:nvGrpSpPr>
          <p:cNvPr id="12" name="Group 11"/>
          <p:cNvGrpSpPr/>
          <p:nvPr/>
        </p:nvGrpSpPr>
        <p:grpSpPr>
          <a:xfrm>
            <a:off x="1687779" y="4572000"/>
            <a:ext cx="457200" cy="533396"/>
            <a:chOff x="923926" y="4273234"/>
            <a:chExt cx="1539143" cy="1898962"/>
          </a:xfrm>
        </p:grpSpPr>
        <p:pic>
          <p:nvPicPr>
            <p:cNvPr id="9" name="Picture 8"/>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l="33660" t="34530" r="64081" b="61929"/>
            <a:stretch/>
          </p:blipFill>
          <p:spPr>
            <a:xfrm>
              <a:off x="1143001" y="4273234"/>
              <a:ext cx="1320068" cy="1746565"/>
            </a:xfrm>
            <a:prstGeom prst="rect">
              <a:avLst/>
            </a:prstGeom>
          </p:spPr>
        </p:pic>
        <p:sp>
          <p:nvSpPr>
            <p:cNvPr id="11" name="Rectangle 10"/>
            <p:cNvSpPr/>
            <p:nvPr/>
          </p:nvSpPr>
          <p:spPr>
            <a:xfrm>
              <a:off x="923926" y="5791195"/>
              <a:ext cx="457200" cy="381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4886069" y="533400"/>
            <a:ext cx="3895618" cy="646331"/>
          </a:xfrm>
          <a:prstGeom prst="rect">
            <a:avLst/>
          </a:prstGeom>
        </p:spPr>
        <p:txBody>
          <a:bodyPr wrap="none">
            <a:spAutoFit/>
          </a:bodyPr>
          <a:lstStyle/>
          <a:p>
            <a:pPr lvl="0" algn="r" rtl="1"/>
            <a:r>
              <a:rPr lang="ar-OM" sz="3600" dirty="0" smtClean="0">
                <a:solidFill>
                  <a:srgbClr val="0070C0"/>
                </a:solidFill>
                <a:cs typeface="AF_Najed" pitchFamily="2" charset="-78"/>
              </a:rPr>
              <a:t>جودة التعليم وريادة الأعمال:</a:t>
            </a:r>
            <a:endParaRPr lang="ar-OM" sz="3600" dirty="0">
              <a:solidFill>
                <a:srgbClr val="0070C0"/>
              </a:solidFill>
              <a:cs typeface="AF_Najed" pitchFamily="2" charset="-78"/>
            </a:endParaRPr>
          </a:p>
        </p:txBody>
      </p:sp>
    </p:spTree>
    <p:extLst>
      <p:ext uri="{BB962C8B-B14F-4D97-AF65-F5344CB8AC3E}">
        <p14:creationId xmlns:p14="http://schemas.microsoft.com/office/powerpoint/2010/main" val="2259517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jpg"/>
          <p:cNvPicPr>
            <a:picLocks noChangeAspect="1"/>
          </p:cNvPicPr>
          <p:nvPr/>
        </p:nvPicPr>
        <p:blipFill>
          <a:blip r:embed="rId2" cstate="print"/>
          <a:stretch>
            <a:fillRect/>
          </a:stretch>
        </p:blipFill>
        <p:spPr>
          <a:xfrm>
            <a:off x="0" y="0"/>
            <a:ext cx="9144000" cy="6857463"/>
          </a:xfrm>
          <a:prstGeom prst="rect">
            <a:avLst/>
          </a:prstGeom>
        </p:spPr>
      </p:pic>
      <p:sp>
        <p:nvSpPr>
          <p:cNvPr id="3" name="Rectangle 2"/>
          <p:cNvSpPr/>
          <p:nvPr/>
        </p:nvSpPr>
        <p:spPr>
          <a:xfrm>
            <a:off x="685800" y="1219200"/>
            <a:ext cx="7696200" cy="4247317"/>
          </a:xfrm>
          <a:prstGeom prst="rect">
            <a:avLst/>
          </a:prstGeom>
        </p:spPr>
        <p:txBody>
          <a:bodyPr wrap="square">
            <a:spAutoFit/>
          </a:bodyPr>
          <a:lstStyle/>
          <a:p>
            <a:pPr algn="justLow" rtl="1"/>
            <a:r>
              <a:rPr lang="ar-OM" sz="4800" dirty="0" smtClean="0">
                <a:solidFill>
                  <a:srgbClr val="0070C0"/>
                </a:solidFill>
                <a:cs typeface="AF_Najed" pitchFamily="2" charset="-78"/>
              </a:rPr>
              <a:t>هذه الندوة </a:t>
            </a:r>
          </a:p>
          <a:p>
            <a:pPr algn="justLow" rtl="1"/>
            <a:endParaRPr lang="ar-OM" sz="1400" dirty="0">
              <a:solidFill>
                <a:srgbClr val="0070C0"/>
              </a:solidFill>
              <a:cs typeface="AF_Najed" pitchFamily="2" charset="-78"/>
            </a:endParaRPr>
          </a:p>
          <a:p>
            <a:pPr marL="285750" indent="-285750" algn="justLow" rtl="1">
              <a:buClr>
                <a:schemeClr val="bg2">
                  <a:lumMod val="50000"/>
                </a:schemeClr>
              </a:buClr>
              <a:buFont typeface="Wingdings" panose="05000000000000000000" pitchFamily="2" charset="2"/>
              <a:buChar char="q"/>
            </a:pPr>
            <a:r>
              <a:rPr lang="ar-OM" sz="2800" dirty="0" smtClean="0">
                <a:cs typeface="AF_Najed" pitchFamily="2" charset="-78"/>
              </a:rPr>
              <a:t>تتوج الجهود </a:t>
            </a:r>
            <a:r>
              <a:rPr lang="ar-OM" sz="2800" dirty="0">
                <a:cs typeface="AF_Najed" pitchFamily="2" charset="-78"/>
              </a:rPr>
              <a:t>التي تضع التعليم في مقدمة الأولويات في بناء الإنسان العماني حتى يكون مؤهلا لدوره كأداة للتنمية وهدف لها في آن واحد. </a:t>
            </a:r>
            <a:endParaRPr lang="ar-OM" sz="2800" dirty="0" smtClean="0">
              <a:cs typeface="AF_Najed" pitchFamily="2" charset="-78"/>
            </a:endParaRPr>
          </a:p>
          <a:p>
            <a:pPr algn="justLow" rtl="1">
              <a:buClr>
                <a:schemeClr val="bg2">
                  <a:lumMod val="50000"/>
                </a:schemeClr>
              </a:buClr>
            </a:pPr>
            <a:endParaRPr lang="ar-OM" sz="2800" dirty="0" smtClean="0">
              <a:cs typeface="AF_Najed" pitchFamily="2" charset="-78"/>
            </a:endParaRPr>
          </a:p>
          <a:p>
            <a:pPr marL="285750" indent="-285750" algn="justLow" rtl="1">
              <a:buClr>
                <a:schemeClr val="bg2">
                  <a:lumMod val="50000"/>
                </a:schemeClr>
              </a:buClr>
              <a:buFont typeface="Wingdings" panose="05000000000000000000" pitchFamily="2" charset="2"/>
              <a:buChar char="q"/>
            </a:pPr>
            <a:r>
              <a:rPr lang="ar-OM" sz="2800" dirty="0" smtClean="0">
                <a:cs typeface="AF_Najed" pitchFamily="2" charset="-78"/>
              </a:rPr>
              <a:t> طرح </a:t>
            </a:r>
            <a:r>
              <a:rPr lang="ar-OM" sz="4000" dirty="0" smtClean="0">
                <a:latin typeface="AGA Cordoba V3 قرطبة" panose="02000508020000020004" pitchFamily="2" charset="-78"/>
                <a:ea typeface="AGA Cordoba V3 قرطبة" panose="02000508020000020004" pitchFamily="2" charset="-78"/>
                <a:cs typeface="AGA Cordoba V3 قرطبة" panose="02000508020000020004" pitchFamily="2" charset="-78"/>
              </a:rPr>
              <a:t>" </a:t>
            </a:r>
            <a:r>
              <a:rPr lang="ar-OM" sz="2800" dirty="0">
                <a:cs typeface="AF_Najed" pitchFamily="2" charset="-78"/>
              </a:rPr>
              <a:t>مشروع الاستراتيجية الوطنية للتعليم 2040</a:t>
            </a:r>
            <a:r>
              <a:rPr lang="ar-OM" sz="4000" dirty="0">
                <a:latin typeface="AGA Cordoba V3 قرطبة" panose="02000508020000020004" pitchFamily="2" charset="-78"/>
                <a:ea typeface="AGA Cordoba V3 قرطبة" panose="02000508020000020004" pitchFamily="2" charset="-78"/>
                <a:cs typeface="AGA Cordoba V3 قرطبة" panose="02000508020000020004" pitchFamily="2" charset="-78"/>
              </a:rPr>
              <a:t>" </a:t>
            </a:r>
            <a:r>
              <a:rPr lang="ar-OM" sz="2800" dirty="0">
                <a:cs typeface="AF_Najed" pitchFamily="2" charset="-78"/>
              </a:rPr>
              <a:t>للحوار بغية الوصول إلى سياسات وبرامج من شأنها إحداث قفزة نوعية قائمة على ما تم إنجازه في العقود الأربعة الماضية , واستشرافاً للمستقبل فيما يقرب من أربعة عقود آتية.</a:t>
            </a:r>
            <a:endParaRPr lang="en-US" sz="2800" dirty="0">
              <a:cs typeface="AF_Najed" pitchFamily="2" charset="-78"/>
            </a:endParaRPr>
          </a:p>
        </p:txBody>
      </p:sp>
    </p:spTree>
    <p:extLst>
      <p:ext uri="{BB962C8B-B14F-4D97-AF65-F5344CB8AC3E}">
        <p14:creationId xmlns:p14="http://schemas.microsoft.com/office/powerpoint/2010/main" val="1572299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jpg"/>
          <p:cNvPicPr>
            <a:picLocks noChangeAspect="1"/>
          </p:cNvPicPr>
          <p:nvPr/>
        </p:nvPicPr>
        <p:blipFill>
          <a:blip r:embed="rId2" cstate="print"/>
          <a:stretch>
            <a:fillRect/>
          </a:stretch>
        </p:blipFill>
        <p:spPr>
          <a:xfrm>
            <a:off x="0" y="0"/>
            <a:ext cx="9144000" cy="6857463"/>
          </a:xfrm>
          <a:prstGeom prst="rect">
            <a:avLst/>
          </a:prstGeom>
        </p:spPr>
      </p:pic>
      <p:sp>
        <p:nvSpPr>
          <p:cNvPr id="11" name="Rectangle 10"/>
          <p:cNvSpPr/>
          <p:nvPr/>
        </p:nvSpPr>
        <p:spPr>
          <a:xfrm>
            <a:off x="533400" y="1371600"/>
            <a:ext cx="8153400" cy="3505200"/>
          </a:xfrm>
          <a:prstGeom prst="rect">
            <a:avLst/>
          </a:prstGeom>
          <a:solidFill>
            <a:schemeClr val="bg1">
              <a:lumMod val="95000"/>
            </a:schemeClr>
          </a:solidFill>
          <a:effectLst>
            <a:glow rad="63500">
              <a:schemeClr val="accent6">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aphicFrame>
        <p:nvGraphicFramePr>
          <p:cNvPr id="6" name="Chart 5"/>
          <p:cNvGraphicFramePr>
            <a:graphicFrameLocks/>
          </p:cNvGraphicFramePr>
          <p:nvPr>
            <p:extLst>
              <p:ext uri="{D42A27DB-BD31-4B8C-83A1-F6EECF244321}">
                <p14:modId xmlns:p14="http://schemas.microsoft.com/office/powerpoint/2010/main" val="649035390"/>
              </p:ext>
            </p:extLst>
          </p:nvPr>
        </p:nvGraphicFramePr>
        <p:xfrm>
          <a:off x="2666999" y="1371600"/>
          <a:ext cx="3581400" cy="25686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259773376"/>
              </p:ext>
            </p:extLst>
          </p:nvPr>
        </p:nvGraphicFramePr>
        <p:xfrm>
          <a:off x="-76200" y="1371600"/>
          <a:ext cx="3653090" cy="25690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2695838097"/>
              </p:ext>
            </p:extLst>
          </p:nvPr>
        </p:nvGraphicFramePr>
        <p:xfrm>
          <a:off x="5391974" y="1371601"/>
          <a:ext cx="3763602" cy="2568648"/>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533399" y="971490"/>
            <a:ext cx="8153401" cy="400110"/>
          </a:xfrm>
          <a:prstGeom prst="rect">
            <a:avLst/>
          </a:prstGeom>
          <a:noFill/>
        </p:spPr>
        <p:txBody>
          <a:bodyPr wrap="square" rtlCol="0">
            <a:spAutoFit/>
          </a:bodyPr>
          <a:lstStyle/>
          <a:p>
            <a:pPr algn="ctr" rtl="1"/>
            <a:r>
              <a:rPr lang="ar-OM" sz="2000" dirty="0" smtClean="0">
                <a:cs typeface="AF_Najed" pitchFamily="2" charset="-78"/>
              </a:rPr>
              <a:t>توزيع خريجي الجامعات العربية وفقا للتخصص</a:t>
            </a:r>
            <a:endParaRPr lang="en-US" sz="1400" dirty="0">
              <a:cs typeface="AF_Najed" pitchFamily="2" charset="-78"/>
            </a:endParaRPr>
          </a:p>
        </p:txBody>
      </p:sp>
      <p:sp>
        <p:nvSpPr>
          <p:cNvPr id="17" name="TextBox 16"/>
          <p:cNvSpPr txBox="1"/>
          <p:nvPr/>
        </p:nvSpPr>
        <p:spPr>
          <a:xfrm>
            <a:off x="762000" y="4960203"/>
            <a:ext cx="7924800" cy="830997"/>
          </a:xfrm>
          <a:prstGeom prst="rect">
            <a:avLst/>
          </a:prstGeom>
          <a:noFill/>
        </p:spPr>
        <p:txBody>
          <a:bodyPr wrap="square" rtlCol="0">
            <a:spAutoFit/>
          </a:bodyPr>
          <a:lstStyle/>
          <a:p>
            <a:pPr algn="r" rtl="1"/>
            <a:r>
              <a:rPr lang="ar-OM" sz="1600" dirty="0" smtClean="0">
                <a:cs typeface="AF_Najed" pitchFamily="2" charset="-78"/>
              </a:rPr>
              <a:t>* تمثلها الجزائر، مصر، العراق، الأردن، المغرب، عمان، السعودية، فلسطين</a:t>
            </a:r>
          </a:p>
          <a:p>
            <a:pPr algn="r" rtl="1"/>
            <a:r>
              <a:rPr lang="ar-OM" sz="1600" dirty="0" smtClean="0">
                <a:cs typeface="AF_Najed" pitchFamily="2" charset="-78"/>
              </a:rPr>
              <a:t>** تشمل الصين، اندونيسيا، كوريا، ماليزيا، الفلبين، تايلاند</a:t>
            </a:r>
          </a:p>
          <a:p>
            <a:pPr algn="r" rtl="1"/>
            <a:r>
              <a:rPr lang="ar-OM" sz="1600" dirty="0" smtClean="0">
                <a:cs typeface="AF_Najed" pitchFamily="2" charset="-78"/>
              </a:rPr>
              <a:t>*** تشمل الأرجنتين، بوليفيا، البرازيل، تشيلي، كولومبيا، المكسيك، بيرو</a:t>
            </a:r>
          </a:p>
        </p:txBody>
      </p:sp>
      <p:sp>
        <p:nvSpPr>
          <p:cNvPr id="18" name="TextBox 17"/>
          <p:cNvSpPr txBox="1"/>
          <p:nvPr/>
        </p:nvSpPr>
        <p:spPr>
          <a:xfrm>
            <a:off x="381000" y="6245423"/>
            <a:ext cx="6482198" cy="307777"/>
          </a:xfrm>
          <a:prstGeom prst="rect">
            <a:avLst/>
          </a:prstGeom>
          <a:noFill/>
        </p:spPr>
        <p:txBody>
          <a:bodyPr wrap="square" rtlCol="0">
            <a:spAutoFit/>
          </a:bodyPr>
          <a:lstStyle/>
          <a:p>
            <a:pPr algn="justLow" rtl="1"/>
            <a:r>
              <a:rPr lang="ar-OM" sz="1200" dirty="0" smtClean="0">
                <a:cs typeface="AF_Najed" pitchFamily="2" charset="-78"/>
              </a:rPr>
              <a:t>المصدر: </a:t>
            </a:r>
            <a:r>
              <a:rPr lang="en-US" sz="1400" b="1" dirty="0" smtClean="0">
                <a:latin typeface="AngsanaUPC" panose="02020603050405020304" pitchFamily="18" charset="-34"/>
                <a:cs typeface="AngsanaUPC" panose="02020603050405020304" pitchFamily="18" charset="-34"/>
              </a:rPr>
              <a:t>World Bank, The Road Not Travelled, Education Reform in the MENA, 2009</a:t>
            </a:r>
            <a:endParaRPr lang="ar-OM" sz="1400" b="1" dirty="0" smtClean="0">
              <a:latin typeface="AngsanaUPC" panose="02020603050405020304" pitchFamily="18" charset="-34"/>
              <a:cs typeface="AF_Najed" pitchFamily="2" charset="-78"/>
            </a:endParaRPr>
          </a:p>
        </p:txBody>
      </p:sp>
      <p:grpSp>
        <p:nvGrpSpPr>
          <p:cNvPr id="5" name="Group 4"/>
          <p:cNvGrpSpPr/>
          <p:nvPr/>
        </p:nvGrpSpPr>
        <p:grpSpPr>
          <a:xfrm>
            <a:off x="570712" y="4191000"/>
            <a:ext cx="7811288" cy="402755"/>
            <a:chOff x="1074179" y="3788245"/>
            <a:chExt cx="7811288" cy="402755"/>
          </a:xfrm>
        </p:grpSpPr>
        <p:sp>
          <p:nvSpPr>
            <p:cNvPr id="10" name="TextBox 9"/>
            <p:cNvSpPr txBox="1"/>
            <p:nvPr/>
          </p:nvSpPr>
          <p:spPr>
            <a:xfrm>
              <a:off x="1074179" y="3820369"/>
              <a:ext cx="678421" cy="369332"/>
            </a:xfrm>
            <a:prstGeom prst="rect">
              <a:avLst/>
            </a:prstGeom>
            <a:noFill/>
          </p:spPr>
          <p:txBody>
            <a:bodyPr wrap="square" rtlCol="0">
              <a:spAutoFit/>
            </a:bodyPr>
            <a:lstStyle/>
            <a:p>
              <a:pPr algn="r" rtl="1"/>
              <a:r>
                <a:rPr lang="ar-OM" dirty="0" smtClean="0">
                  <a:cs typeface="AF_Najed" pitchFamily="2" charset="-78"/>
                </a:rPr>
                <a:t>أخرى</a:t>
              </a:r>
            </a:p>
          </p:txBody>
        </p:sp>
        <p:sp>
          <p:nvSpPr>
            <p:cNvPr id="12" name="Rectangle 11"/>
            <p:cNvSpPr/>
            <p:nvPr/>
          </p:nvSpPr>
          <p:spPr>
            <a:xfrm>
              <a:off x="8656867" y="3896711"/>
              <a:ext cx="228600" cy="152400"/>
            </a:xfrm>
            <a:prstGeom prst="rect">
              <a:avLst/>
            </a:pr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983848" y="3896442"/>
              <a:ext cx="228600" cy="152400"/>
            </a:xfrm>
            <a:prstGeom prst="rect">
              <a:avLst/>
            </a:prstGeom>
            <a:solidFill>
              <a:schemeClr val="accent6">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369501" y="3930134"/>
              <a:ext cx="228600" cy="152400"/>
            </a:xfrm>
            <a:prstGeom prst="rect">
              <a:avLst/>
            </a:prstGeom>
            <a:solidFill>
              <a:srgbClr val="009A4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457700" y="3930134"/>
              <a:ext cx="228600" cy="152400"/>
            </a:xfrm>
            <a:prstGeom prst="rect">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752600" y="3924879"/>
              <a:ext cx="228600" cy="152400"/>
            </a:xfrm>
            <a:prstGeom prst="rect">
              <a:avLst/>
            </a:prstGeom>
            <a:solidFill>
              <a:srgbClr val="F0EA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239000" y="3788245"/>
              <a:ext cx="1417867" cy="369332"/>
            </a:xfrm>
            <a:prstGeom prst="rect">
              <a:avLst/>
            </a:prstGeom>
            <a:noFill/>
          </p:spPr>
          <p:txBody>
            <a:bodyPr wrap="square" rtlCol="0">
              <a:spAutoFit/>
            </a:bodyPr>
            <a:lstStyle/>
            <a:p>
              <a:pPr algn="r" rtl="1"/>
              <a:r>
                <a:rPr lang="ar-OM" dirty="0" smtClean="0">
                  <a:cs typeface="AF_Najed" pitchFamily="2" charset="-78"/>
                </a:rPr>
                <a:t>الدراسات الإنسانية</a:t>
              </a:r>
            </a:p>
          </p:txBody>
        </p:sp>
        <p:sp>
          <p:nvSpPr>
            <p:cNvPr id="20" name="TextBox 19"/>
            <p:cNvSpPr txBox="1"/>
            <p:nvPr/>
          </p:nvSpPr>
          <p:spPr>
            <a:xfrm>
              <a:off x="5621693" y="3816413"/>
              <a:ext cx="1351645" cy="369332"/>
            </a:xfrm>
            <a:prstGeom prst="rect">
              <a:avLst/>
            </a:prstGeom>
            <a:noFill/>
          </p:spPr>
          <p:txBody>
            <a:bodyPr wrap="square" rtlCol="0">
              <a:spAutoFit/>
            </a:bodyPr>
            <a:lstStyle/>
            <a:p>
              <a:pPr algn="r" rtl="1"/>
              <a:r>
                <a:rPr lang="ar-OM" dirty="0" smtClean="0">
                  <a:cs typeface="AF_Najed" pitchFamily="2" charset="-78"/>
                </a:rPr>
                <a:t>العلوم الاجتماعية</a:t>
              </a:r>
            </a:p>
          </p:txBody>
        </p:sp>
        <p:sp>
          <p:nvSpPr>
            <p:cNvPr id="21" name="TextBox 20"/>
            <p:cNvSpPr txBox="1"/>
            <p:nvPr/>
          </p:nvSpPr>
          <p:spPr>
            <a:xfrm>
              <a:off x="4836102" y="3821668"/>
              <a:ext cx="533399" cy="369332"/>
            </a:xfrm>
            <a:prstGeom prst="rect">
              <a:avLst/>
            </a:prstGeom>
            <a:noFill/>
          </p:spPr>
          <p:txBody>
            <a:bodyPr wrap="square" rtlCol="0">
              <a:spAutoFit/>
            </a:bodyPr>
            <a:lstStyle/>
            <a:p>
              <a:pPr algn="r" rtl="1"/>
              <a:r>
                <a:rPr lang="ar-OM" dirty="0" smtClean="0">
                  <a:cs typeface="AF_Najed" pitchFamily="2" charset="-78"/>
                </a:rPr>
                <a:t>الطب</a:t>
              </a:r>
            </a:p>
          </p:txBody>
        </p:sp>
        <p:sp>
          <p:nvSpPr>
            <p:cNvPr id="4" name="Rectangle 3"/>
            <p:cNvSpPr/>
            <p:nvPr/>
          </p:nvSpPr>
          <p:spPr>
            <a:xfrm>
              <a:off x="2057400" y="3821668"/>
              <a:ext cx="2457724" cy="369332"/>
            </a:xfrm>
            <a:prstGeom prst="rect">
              <a:avLst/>
            </a:prstGeom>
          </p:spPr>
          <p:txBody>
            <a:bodyPr wrap="none">
              <a:spAutoFit/>
            </a:bodyPr>
            <a:lstStyle/>
            <a:p>
              <a:pPr algn="r" rtl="1"/>
              <a:r>
                <a:rPr lang="ar-OM" dirty="0">
                  <a:cs typeface="AF_Najed" pitchFamily="2" charset="-78"/>
                </a:rPr>
                <a:t>العلوم، والدراسات التقنية، والهندسة</a:t>
              </a:r>
            </a:p>
          </p:txBody>
        </p:sp>
      </p:grpSp>
      <p:cxnSp>
        <p:nvCxnSpPr>
          <p:cNvPr id="23" name="Straight Connector 22"/>
          <p:cNvCxnSpPr/>
          <p:nvPr/>
        </p:nvCxnSpPr>
        <p:spPr bwMode="auto">
          <a:xfrm>
            <a:off x="6219373" y="3962400"/>
            <a:ext cx="2086427" cy="0"/>
          </a:xfrm>
          <a:prstGeom prst="line">
            <a:avLst/>
          </a:prstGeom>
          <a:noFill/>
          <a:ln w="19050">
            <a:solidFill>
              <a:srgbClr val="AA9C48"/>
            </a:solidFill>
            <a:round/>
            <a:headEnd/>
            <a:tailEnd/>
          </a:ln>
          <a:extLst>
            <a:ext uri="{909E8E84-426E-40DD-AFC4-6F175D3DCCD1}">
              <a14:hiddenFill xmlns:a14="http://schemas.microsoft.com/office/drawing/2010/main">
                <a:noFill/>
              </a14:hiddenFill>
            </a:ext>
          </a:extLst>
        </p:spPr>
      </p:cxnSp>
      <p:cxnSp>
        <p:nvCxnSpPr>
          <p:cNvPr id="24" name="Straight Connector 23"/>
          <p:cNvCxnSpPr/>
          <p:nvPr/>
        </p:nvCxnSpPr>
        <p:spPr bwMode="auto">
          <a:xfrm>
            <a:off x="3429000" y="3962400"/>
            <a:ext cx="2086427" cy="0"/>
          </a:xfrm>
          <a:prstGeom prst="line">
            <a:avLst/>
          </a:prstGeom>
          <a:noFill/>
          <a:ln w="19050">
            <a:solidFill>
              <a:srgbClr val="AA9C48"/>
            </a:solidFill>
            <a:round/>
            <a:headEnd/>
            <a:tailEnd/>
          </a:ln>
          <a:extLst>
            <a:ext uri="{909E8E84-426E-40DD-AFC4-6F175D3DCCD1}">
              <a14:hiddenFill xmlns:a14="http://schemas.microsoft.com/office/drawing/2010/main">
                <a:noFill/>
              </a14:hiddenFill>
            </a:ext>
          </a:extLst>
        </p:spPr>
      </p:cxnSp>
      <p:cxnSp>
        <p:nvCxnSpPr>
          <p:cNvPr id="25" name="Straight Connector 24"/>
          <p:cNvCxnSpPr/>
          <p:nvPr/>
        </p:nvCxnSpPr>
        <p:spPr bwMode="auto">
          <a:xfrm>
            <a:off x="685800" y="3962400"/>
            <a:ext cx="2086427" cy="0"/>
          </a:xfrm>
          <a:prstGeom prst="line">
            <a:avLst/>
          </a:prstGeom>
          <a:noFill/>
          <a:ln w="19050">
            <a:solidFill>
              <a:srgbClr val="AA9C48"/>
            </a:solidFill>
            <a:round/>
            <a:headEnd/>
            <a:tailEnd/>
          </a:ln>
          <a:extLst>
            <a:ext uri="{909E8E84-426E-40DD-AFC4-6F175D3DCCD1}">
              <a14:hiddenFill xmlns:a14="http://schemas.microsoft.com/office/drawing/2010/main">
                <a:noFill/>
              </a14:hiddenFill>
            </a:ext>
          </a:extLst>
        </p:spPr>
      </p:cxnSp>
      <p:sp>
        <p:nvSpPr>
          <p:cNvPr id="26" name="TextBox 25"/>
          <p:cNvSpPr txBox="1"/>
          <p:nvPr/>
        </p:nvSpPr>
        <p:spPr>
          <a:xfrm>
            <a:off x="533400" y="405825"/>
            <a:ext cx="8463399" cy="584775"/>
          </a:xfrm>
          <a:prstGeom prst="rect">
            <a:avLst/>
          </a:prstGeom>
          <a:noFill/>
        </p:spPr>
        <p:txBody>
          <a:bodyPr wrap="square" rtlCol="0">
            <a:spAutoFit/>
          </a:bodyPr>
          <a:lstStyle/>
          <a:p>
            <a:pPr algn="ctr" rtl="1"/>
            <a:r>
              <a:rPr lang="ar-OM" sz="3200" dirty="0" smtClean="0">
                <a:solidFill>
                  <a:srgbClr val="0070C0"/>
                </a:solidFill>
                <a:cs typeface="AF_Najed" pitchFamily="2" charset="-78"/>
              </a:rPr>
              <a:t>ضرورة إحداث تغيير جذري في توزيع الطلاب نحو العلوم الحديثة</a:t>
            </a:r>
            <a:endParaRPr lang="en-US" sz="2000" dirty="0">
              <a:cs typeface="AF_Najed" pitchFamily="2" charset="-78"/>
            </a:endParaRPr>
          </a:p>
        </p:txBody>
      </p:sp>
    </p:spTree>
    <p:extLst>
      <p:ext uri="{BB962C8B-B14F-4D97-AF65-F5344CB8AC3E}">
        <p14:creationId xmlns:p14="http://schemas.microsoft.com/office/powerpoint/2010/main" val="2407062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jpg"/>
          <p:cNvPicPr>
            <a:picLocks noChangeAspect="1"/>
          </p:cNvPicPr>
          <p:nvPr/>
        </p:nvPicPr>
        <p:blipFill>
          <a:blip r:embed="rId2" cstate="print"/>
          <a:stretch>
            <a:fillRect/>
          </a:stretch>
        </p:blipFill>
        <p:spPr>
          <a:xfrm>
            <a:off x="0" y="0"/>
            <a:ext cx="9144000" cy="6857463"/>
          </a:xfrm>
          <a:prstGeom prst="rect">
            <a:avLst/>
          </a:prstGeom>
        </p:spPr>
      </p:pic>
      <p:sp>
        <p:nvSpPr>
          <p:cNvPr id="3" name="Rectangle 2"/>
          <p:cNvSpPr/>
          <p:nvPr/>
        </p:nvSpPr>
        <p:spPr>
          <a:xfrm>
            <a:off x="647700" y="1066800"/>
            <a:ext cx="7848600" cy="4585871"/>
          </a:xfrm>
          <a:prstGeom prst="rect">
            <a:avLst/>
          </a:prstGeom>
        </p:spPr>
        <p:txBody>
          <a:bodyPr wrap="square">
            <a:spAutoFit/>
          </a:bodyPr>
          <a:lstStyle/>
          <a:p>
            <a:pPr algn="r" rtl="1"/>
            <a:r>
              <a:rPr lang="ar-OM" sz="4800" dirty="0" smtClean="0">
                <a:solidFill>
                  <a:srgbClr val="0070C0"/>
                </a:solidFill>
                <a:cs typeface="AF_Najed" pitchFamily="2" charset="-78"/>
              </a:rPr>
              <a:t>تستهدف </a:t>
            </a:r>
            <a:r>
              <a:rPr lang="ar-OM" sz="4800" dirty="0">
                <a:solidFill>
                  <a:srgbClr val="0070C0"/>
                </a:solidFill>
                <a:cs typeface="AF_Najed" pitchFamily="2" charset="-78"/>
              </a:rPr>
              <a:t>هذه </a:t>
            </a:r>
            <a:r>
              <a:rPr lang="ar-OM" sz="4800" dirty="0" smtClean="0">
                <a:solidFill>
                  <a:srgbClr val="0070C0"/>
                </a:solidFill>
                <a:cs typeface="AF_Najed" pitchFamily="2" charset="-78"/>
              </a:rPr>
              <a:t>الورقة</a:t>
            </a:r>
          </a:p>
          <a:p>
            <a:pPr algn="r" rtl="1"/>
            <a:endParaRPr lang="ar-OM" sz="1400" dirty="0">
              <a:solidFill>
                <a:srgbClr val="0070C0"/>
              </a:solidFill>
              <a:cs typeface="AF_Najed" pitchFamily="2" charset="-78"/>
            </a:endParaRPr>
          </a:p>
          <a:p>
            <a:pPr marL="285750" indent="-285750" algn="justLow" rtl="1">
              <a:buClr>
                <a:schemeClr val="bg2">
                  <a:lumMod val="50000"/>
                </a:schemeClr>
              </a:buClr>
              <a:buFont typeface="Wingdings" panose="05000000000000000000" pitchFamily="2" charset="2"/>
              <a:buChar char="q"/>
            </a:pPr>
            <a:r>
              <a:rPr lang="ar-OM" sz="2800" dirty="0">
                <a:cs typeface="AF_Najed" pitchFamily="2" charset="-78"/>
              </a:rPr>
              <a:t>إلقاء الضوء على الأهمية المحورية للتعليم في إطار التخطيط لمستقبل التنمية في السلطنة , مع توضيح </a:t>
            </a:r>
            <a:r>
              <a:rPr lang="ar-OM" sz="2800" dirty="0" smtClean="0">
                <a:cs typeface="AF_Najed" pitchFamily="2" charset="-78"/>
              </a:rPr>
              <a:t>الارتباط </a:t>
            </a:r>
            <a:r>
              <a:rPr lang="ar-OM" sz="2800" dirty="0">
                <a:cs typeface="AF_Najed" pitchFamily="2" charset="-78"/>
              </a:rPr>
              <a:t>بين التعليم والتدريب بهدف تحقيق </a:t>
            </a:r>
            <a:r>
              <a:rPr lang="ar-OM" sz="2800" dirty="0">
                <a:cs typeface="Akhbar MT" pitchFamily="2" charset="-78"/>
              </a:rPr>
              <a:t>"</a:t>
            </a:r>
            <a:r>
              <a:rPr lang="ar-OM" sz="2800" dirty="0">
                <a:cs typeface="AF_Najed" pitchFamily="2" charset="-78"/>
              </a:rPr>
              <a:t> التوظيف الكامل </a:t>
            </a:r>
            <a:r>
              <a:rPr lang="ar-OM" sz="2800" dirty="0">
                <a:cs typeface="Akhbar MT" pitchFamily="2" charset="-78"/>
              </a:rPr>
              <a:t>"</a:t>
            </a:r>
            <a:r>
              <a:rPr lang="ar-OM" sz="2800" dirty="0">
                <a:cs typeface="AF_Najed" pitchFamily="2" charset="-78"/>
              </a:rPr>
              <a:t> للمواطنين العمانيين في وظائف منتجة وذات عائد لائق</a:t>
            </a:r>
            <a:r>
              <a:rPr lang="ar-OM" sz="2800" dirty="0" smtClean="0">
                <a:cs typeface="AF_Najed" pitchFamily="2" charset="-78"/>
              </a:rPr>
              <a:t>.</a:t>
            </a:r>
          </a:p>
          <a:p>
            <a:pPr algn="justLow" rtl="1">
              <a:buClr>
                <a:schemeClr val="bg2">
                  <a:lumMod val="50000"/>
                </a:schemeClr>
              </a:buClr>
            </a:pPr>
            <a:endParaRPr lang="ar-OM" sz="2800" dirty="0">
              <a:cs typeface="AF_Najed" pitchFamily="2" charset="-78"/>
            </a:endParaRPr>
          </a:p>
          <a:p>
            <a:pPr marL="285750" indent="-285750" algn="justLow" rtl="1">
              <a:buClr>
                <a:schemeClr val="bg2">
                  <a:lumMod val="50000"/>
                </a:schemeClr>
              </a:buClr>
              <a:buFont typeface="Wingdings" panose="05000000000000000000" pitchFamily="2" charset="2"/>
              <a:buChar char="q"/>
            </a:pPr>
            <a:r>
              <a:rPr lang="ar-OM" sz="2800" dirty="0">
                <a:cs typeface="AF_Najed" pitchFamily="2" charset="-78"/>
              </a:rPr>
              <a:t>التأكيد على أهمية الاستثمار في الإنسان العماني- عن طريق التعليم والتدريب - في صياغة الخطط المستقبلية للاقتصاد العماني بدءاً من الخطة الخمسية التاسعة (2016- 2020م) , و حتى الرؤية المستقبلية ( عمان 2040م).</a:t>
            </a:r>
            <a:endParaRPr lang="en-US" sz="2800" dirty="0">
              <a:cs typeface="AF_Najed" pitchFamily="2" charset="-78"/>
            </a:endParaRPr>
          </a:p>
        </p:txBody>
      </p:sp>
    </p:spTree>
    <p:extLst>
      <p:ext uri="{BB962C8B-B14F-4D97-AF65-F5344CB8AC3E}">
        <p14:creationId xmlns:p14="http://schemas.microsoft.com/office/powerpoint/2010/main" val="173495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jpg"/>
          <p:cNvPicPr>
            <a:picLocks noChangeAspect="1"/>
          </p:cNvPicPr>
          <p:nvPr/>
        </p:nvPicPr>
        <p:blipFill>
          <a:blip r:embed="rId2" cstate="print"/>
          <a:stretch>
            <a:fillRect/>
          </a:stretch>
        </p:blipFill>
        <p:spPr>
          <a:xfrm>
            <a:off x="0" y="0"/>
            <a:ext cx="9144000" cy="6857463"/>
          </a:xfrm>
          <a:prstGeom prst="rect">
            <a:avLst/>
          </a:prstGeom>
        </p:spPr>
      </p:pic>
      <p:sp>
        <p:nvSpPr>
          <p:cNvPr id="3" name="Rectangle 2"/>
          <p:cNvSpPr/>
          <p:nvPr/>
        </p:nvSpPr>
        <p:spPr>
          <a:xfrm>
            <a:off x="533400" y="685800"/>
            <a:ext cx="8153400" cy="4832092"/>
          </a:xfrm>
          <a:prstGeom prst="rect">
            <a:avLst/>
          </a:prstGeom>
        </p:spPr>
        <p:txBody>
          <a:bodyPr wrap="square">
            <a:spAutoFit/>
          </a:bodyPr>
          <a:lstStyle/>
          <a:p>
            <a:pPr algn="r" rtl="1"/>
            <a:r>
              <a:rPr lang="ar-OM" dirty="0"/>
              <a:t> </a:t>
            </a:r>
            <a:r>
              <a:rPr lang="ar-OM" sz="4800" dirty="0">
                <a:solidFill>
                  <a:srgbClr val="0070C0"/>
                </a:solidFill>
                <a:cs typeface="AF_Najed" pitchFamily="2" charset="-78"/>
              </a:rPr>
              <a:t>محاور </a:t>
            </a:r>
            <a:r>
              <a:rPr lang="ar-OM" sz="4800" dirty="0" smtClean="0">
                <a:solidFill>
                  <a:srgbClr val="0070C0"/>
                </a:solidFill>
                <a:cs typeface="AF_Najed" pitchFamily="2" charset="-78"/>
              </a:rPr>
              <a:t>الورقة</a:t>
            </a:r>
          </a:p>
          <a:p>
            <a:pPr algn="r" rtl="1"/>
            <a:endParaRPr lang="ar-OM" dirty="0">
              <a:solidFill>
                <a:srgbClr val="0070C0"/>
              </a:solidFill>
              <a:cs typeface="AF_Najed" pitchFamily="2" charset="-78"/>
            </a:endParaRPr>
          </a:p>
          <a:p>
            <a:pPr marL="285750" indent="-285750" algn="justLow" rtl="1">
              <a:buClr>
                <a:schemeClr val="bg2">
                  <a:lumMod val="50000"/>
                </a:schemeClr>
              </a:buClr>
              <a:buFont typeface="Wingdings" panose="05000000000000000000" pitchFamily="2" charset="2"/>
              <a:buChar char="q"/>
            </a:pPr>
            <a:r>
              <a:rPr lang="ar-OM" sz="2800" dirty="0">
                <a:cs typeface="AF_Najed" pitchFamily="2" charset="-78"/>
              </a:rPr>
              <a:t>لقد اسفرت عملية تقييم مسيرة التنمية في الماضي , وتقدير حجم التحديات المستقبلية التي تفرضها التطورات المحلية والإقليمية والدولية التي تمت في إطار إعداد تقرير </a:t>
            </a:r>
            <a:r>
              <a:rPr lang="ar-OM" sz="2800" b="1" dirty="0">
                <a:latin typeface="AGA Arabesque Desktop" panose="05010101010101010101" pitchFamily="2" charset="2"/>
                <a:cs typeface="AL-Mohanad" pitchFamily="2" charset="-78"/>
              </a:rPr>
              <a:t>"</a:t>
            </a:r>
            <a:r>
              <a:rPr lang="ar-OM" sz="2800" b="1" dirty="0">
                <a:cs typeface="AF_Najed" pitchFamily="2" charset="-78"/>
              </a:rPr>
              <a:t> </a:t>
            </a:r>
            <a:r>
              <a:rPr lang="ar-OM" sz="2800" dirty="0">
                <a:cs typeface="AF_Najed" pitchFamily="2" charset="-78"/>
              </a:rPr>
              <a:t>السياسات الاجتماعية في إطار الانطلاق الاقتصادي</a:t>
            </a:r>
            <a:r>
              <a:rPr lang="ar-OM" sz="2800" b="1" dirty="0">
                <a:latin typeface="AGA Arabesque Desktop" panose="05010101010101010101" pitchFamily="2" charset="2"/>
                <a:cs typeface="AL-Mohanad" pitchFamily="2" charset="-78"/>
              </a:rPr>
              <a:t>"</a:t>
            </a:r>
            <a:r>
              <a:rPr lang="ar-OM" sz="2800" dirty="0">
                <a:cs typeface="AF_Najed" pitchFamily="2" charset="-78"/>
              </a:rPr>
              <a:t> , والحوار المجتمعي حوله عن أن </a:t>
            </a:r>
            <a:r>
              <a:rPr lang="ar-OM" sz="2800" dirty="0">
                <a:solidFill>
                  <a:srgbClr val="C00000"/>
                </a:solidFill>
                <a:cs typeface="AF_Najed" pitchFamily="2" charset="-78"/>
              </a:rPr>
              <a:t>التحدي الأول في المستقبل في السلطنة هو التعليم والتدريب الذي يؤهل المواطن للدخول في سوق العمل وخاصة القطاع الخاص</a:t>
            </a:r>
            <a:r>
              <a:rPr lang="ar-OM" sz="2800" dirty="0" smtClean="0">
                <a:solidFill>
                  <a:srgbClr val="C00000"/>
                </a:solidFill>
                <a:cs typeface="AF_Najed" pitchFamily="2" charset="-78"/>
              </a:rPr>
              <a:t>.</a:t>
            </a:r>
          </a:p>
          <a:p>
            <a:pPr algn="justLow" rtl="1">
              <a:buClr>
                <a:schemeClr val="bg2">
                  <a:lumMod val="50000"/>
                </a:schemeClr>
              </a:buClr>
            </a:pPr>
            <a:endParaRPr lang="ar-OM" dirty="0">
              <a:cs typeface="AF_Najed" pitchFamily="2" charset="-78"/>
            </a:endParaRPr>
          </a:p>
          <a:p>
            <a:pPr marL="285750" indent="-285750" algn="justLow" rtl="1">
              <a:buClr>
                <a:schemeClr val="bg2">
                  <a:lumMod val="50000"/>
                </a:schemeClr>
              </a:buClr>
              <a:buFont typeface="Wingdings" panose="05000000000000000000" pitchFamily="2" charset="2"/>
              <a:buChar char="q"/>
            </a:pPr>
            <a:r>
              <a:rPr lang="ar-OM" sz="2800" dirty="0">
                <a:cs typeface="AF_Najed" pitchFamily="2" charset="-78"/>
              </a:rPr>
              <a:t>وسوف تشمل الورقة على المحورين التاليين:</a:t>
            </a:r>
            <a:endParaRPr lang="en-US" sz="2800" dirty="0">
              <a:cs typeface="AF_Najed" pitchFamily="2" charset="-78"/>
            </a:endParaRPr>
          </a:p>
          <a:p>
            <a:pPr algn="r" rtl="1"/>
            <a:r>
              <a:rPr lang="ar-OM" sz="2800" dirty="0" smtClean="0">
                <a:cs typeface="AF_Najed" pitchFamily="2" charset="-78"/>
              </a:rPr>
              <a:t>    </a:t>
            </a:r>
            <a:r>
              <a:rPr lang="ar-OM" sz="2800" u="sng" dirty="0" smtClean="0">
                <a:cs typeface="AF_Najed" pitchFamily="2" charset="-78"/>
              </a:rPr>
              <a:t> أولاً</a:t>
            </a:r>
            <a:r>
              <a:rPr lang="ar-OM" sz="2800" u="sng" dirty="0">
                <a:cs typeface="AF_Najed" pitchFamily="2" charset="-78"/>
              </a:rPr>
              <a:t>: </a:t>
            </a:r>
            <a:r>
              <a:rPr lang="ar-OM" sz="2800" dirty="0">
                <a:cs typeface="AF_Najed" pitchFamily="2" charset="-78"/>
              </a:rPr>
              <a:t>التعليم والتدريب وإشكالية سوق العمل.</a:t>
            </a:r>
            <a:endParaRPr lang="en-US" sz="2800" dirty="0">
              <a:cs typeface="AF_Najed" pitchFamily="2" charset="-78"/>
            </a:endParaRPr>
          </a:p>
          <a:p>
            <a:pPr algn="r" rtl="1"/>
            <a:r>
              <a:rPr lang="ar-OM" sz="2800" dirty="0" smtClean="0">
                <a:cs typeface="AF_Najed" pitchFamily="2" charset="-78"/>
              </a:rPr>
              <a:t>   </a:t>
            </a:r>
            <a:r>
              <a:rPr lang="ar-OM" sz="2800" u="sng" dirty="0" smtClean="0">
                <a:cs typeface="AF_Najed" pitchFamily="2" charset="-78"/>
              </a:rPr>
              <a:t> ثانياً</a:t>
            </a:r>
            <a:r>
              <a:rPr lang="ar-OM" sz="2800" u="sng" dirty="0">
                <a:cs typeface="AF_Najed" pitchFamily="2" charset="-78"/>
              </a:rPr>
              <a:t>: </a:t>
            </a:r>
            <a:r>
              <a:rPr lang="ar-OM" sz="2800" dirty="0">
                <a:cs typeface="AF_Najed" pitchFamily="2" charset="-78"/>
              </a:rPr>
              <a:t>التخطيط وآفاق المستقبل. </a:t>
            </a:r>
            <a:endParaRPr lang="en-US" sz="2800" dirty="0">
              <a:cs typeface="AF_Najed" pitchFamily="2" charset="-78"/>
            </a:endParaRPr>
          </a:p>
        </p:txBody>
      </p:sp>
    </p:spTree>
    <p:extLst>
      <p:ext uri="{BB962C8B-B14F-4D97-AF65-F5344CB8AC3E}">
        <p14:creationId xmlns:p14="http://schemas.microsoft.com/office/powerpoint/2010/main" val="478989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jpg"/>
          <p:cNvPicPr>
            <a:picLocks noChangeAspect="1"/>
          </p:cNvPicPr>
          <p:nvPr/>
        </p:nvPicPr>
        <p:blipFill>
          <a:blip r:embed="rId2" cstate="print"/>
          <a:stretch>
            <a:fillRect/>
          </a:stretch>
        </p:blipFill>
        <p:spPr>
          <a:xfrm>
            <a:off x="0" y="0"/>
            <a:ext cx="9144000" cy="6857463"/>
          </a:xfrm>
          <a:prstGeom prst="rect">
            <a:avLst/>
          </a:prstGeom>
        </p:spPr>
      </p:pic>
      <p:sp>
        <p:nvSpPr>
          <p:cNvPr id="3" name="Rectangle 2"/>
          <p:cNvSpPr/>
          <p:nvPr/>
        </p:nvSpPr>
        <p:spPr>
          <a:xfrm>
            <a:off x="609600" y="533400"/>
            <a:ext cx="8153400" cy="5539978"/>
          </a:xfrm>
          <a:prstGeom prst="rect">
            <a:avLst/>
          </a:prstGeom>
        </p:spPr>
        <p:txBody>
          <a:bodyPr wrap="square">
            <a:spAutoFit/>
          </a:bodyPr>
          <a:lstStyle/>
          <a:p>
            <a:pPr algn="justLow" rtl="1"/>
            <a:r>
              <a:rPr lang="ar-EG" sz="4000" dirty="0">
                <a:solidFill>
                  <a:srgbClr val="0070C0"/>
                </a:solidFill>
                <a:cs typeface="AF_Najed" pitchFamily="2" charset="-78"/>
              </a:rPr>
              <a:t>أولاً: التعليم والتدريب وإشكالية سوق العمل</a:t>
            </a:r>
            <a:r>
              <a:rPr lang="ar-EG" sz="4000" dirty="0" smtClean="0">
                <a:solidFill>
                  <a:srgbClr val="0070C0"/>
                </a:solidFill>
                <a:cs typeface="AF_Najed" pitchFamily="2" charset="-78"/>
              </a:rPr>
              <a:t>:</a:t>
            </a:r>
            <a:endParaRPr lang="ar-OM" sz="4000" dirty="0" smtClean="0">
              <a:solidFill>
                <a:srgbClr val="0070C0"/>
              </a:solidFill>
              <a:cs typeface="AF_Najed" pitchFamily="2" charset="-78"/>
            </a:endParaRPr>
          </a:p>
          <a:p>
            <a:pPr algn="justLow" rtl="1"/>
            <a:endParaRPr lang="en-US" sz="100" dirty="0">
              <a:solidFill>
                <a:srgbClr val="0070C0"/>
              </a:solidFill>
              <a:cs typeface="AF_Najed" pitchFamily="2" charset="-78"/>
            </a:endParaRPr>
          </a:p>
          <a:p>
            <a:pPr lvl="0" algn="justLow" rtl="1"/>
            <a:r>
              <a:rPr lang="ar-EG" sz="3000" dirty="0">
                <a:solidFill>
                  <a:srgbClr val="C00000"/>
                </a:solidFill>
                <a:cs typeface="AF_Najed" pitchFamily="2" charset="-78"/>
              </a:rPr>
              <a:t>التشغيل: التحدي </a:t>
            </a:r>
            <a:r>
              <a:rPr lang="ar-EG" sz="3000" dirty="0" smtClean="0">
                <a:solidFill>
                  <a:srgbClr val="C00000"/>
                </a:solidFill>
                <a:cs typeface="AF_Najed" pitchFamily="2" charset="-78"/>
              </a:rPr>
              <a:t>الأول</a:t>
            </a:r>
            <a:endParaRPr lang="ar-OM" sz="1100" dirty="0" smtClean="0">
              <a:solidFill>
                <a:srgbClr val="C00000"/>
              </a:solidFill>
              <a:cs typeface="AF_Najed" pitchFamily="2" charset="-78"/>
            </a:endParaRPr>
          </a:p>
          <a:p>
            <a:pPr lvl="0" algn="justLow" rtl="1"/>
            <a:endParaRPr lang="en-US" sz="1100" dirty="0">
              <a:solidFill>
                <a:srgbClr val="C00000"/>
              </a:solidFill>
              <a:cs typeface="AF_Najed" pitchFamily="2" charset="-78"/>
            </a:endParaRPr>
          </a:p>
          <a:p>
            <a:pPr marL="285750" indent="-285750" algn="justLow" rtl="1">
              <a:buClr>
                <a:schemeClr val="bg2">
                  <a:lumMod val="50000"/>
                </a:schemeClr>
              </a:buClr>
              <a:buFont typeface="Wingdings" panose="05000000000000000000" pitchFamily="2" charset="2"/>
              <a:buChar char="q"/>
            </a:pPr>
            <a:r>
              <a:rPr lang="ar-EG" sz="2800" dirty="0">
                <a:cs typeface="AF_Najed" pitchFamily="2" charset="-78"/>
              </a:rPr>
              <a:t>ثلاثية</a:t>
            </a:r>
            <a:r>
              <a:rPr lang="ar-SA" sz="2800" dirty="0">
                <a:cs typeface="AF_Najed" pitchFamily="2" charset="-78"/>
              </a:rPr>
              <a:t> التنمية المتوازنة :  النمو -  التشغيل - الرفاه الاجتماعي:  </a:t>
            </a:r>
            <a:r>
              <a:rPr lang="ar-OM" sz="2800" dirty="0">
                <a:cs typeface="AF_Najed" pitchFamily="2" charset="-78"/>
              </a:rPr>
              <a:t>يعتبر التشغيل في فرص عمل منتجه ومجزية هو المدخل السليم لرسم السياسات الاقتصادية والاجتماعية. وتدل التجارب الدولية  على أن التشغيل هو الآلية الناجعة لترجمة النمو الاقتصادي إلى تحقيق أهداف الرفاه  الاجتماعي</a:t>
            </a:r>
            <a:r>
              <a:rPr lang="ar-OM" sz="2800" dirty="0" smtClean="0">
                <a:cs typeface="AF_Najed" pitchFamily="2" charset="-78"/>
              </a:rPr>
              <a:t>.</a:t>
            </a:r>
          </a:p>
          <a:p>
            <a:pPr algn="justLow" rtl="1">
              <a:buClr>
                <a:schemeClr val="bg2">
                  <a:lumMod val="50000"/>
                </a:schemeClr>
              </a:buClr>
            </a:pPr>
            <a:endParaRPr lang="ar-OM" sz="1000" dirty="0" smtClean="0">
              <a:cs typeface="AF_Najed" pitchFamily="2" charset="-78"/>
            </a:endParaRPr>
          </a:p>
          <a:p>
            <a:pPr marL="285750" indent="-285750" algn="justLow" rtl="1">
              <a:buClr>
                <a:schemeClr val="bg2">
                  <a:lumMod val="50000"/>
                </a:schemeClr>
              </a:buClr>
              <a:buFont typeface="Wingdings" panose="05000000000000000000" pitchFamily="2" charset="2"/>
              <a:buChar char="q"/>
            </a:pPr>
            <a:r>
              <a:rPr lang="ar-OM" sz="2800" dirty="0">
                <a:cs typeface="AF_Najed" pitchFamily="2" charset="-78"/>
              </a:rPr>
              <a:t>أن محور التشغيل والتعليم والتدريب يمثل الاولوية الأولى والتحدي الأهم لدى مختلف فئات المجتمع العماني </a:t>
            </a:r>
            <a:r>
              <a:rPr lang="ar-OM" sz="2800" dirty="0" smtClean="0">
                <a:cs typeface="AF_Najed" pitchFamily="2" charset="-78"/>
              </a:rPr>
              <a:t>.</a:t>
            </a:r>
          </a:p>
          <a:p>
            <a:pPr algn="justLow" rtl="1">
              <a:buClr>
                <a:schemeClr val="bg2">
                  <a:lumMod val="50000"/>
                </a:schemeClr>
              </a:buClr>
            </a:pPr>
            <a:endParaRPr lang="ar-OM" sz="1000" dirty="0">
              <a:cs typeface="AF_Najed" pitchFamily="2" charset="-78"/>
            </a:endParaRPr>
          </a:p>
          <a:p>
            <a:pPr marL="285750" indent="-285750" algn="justLow" rtl="1">
              <a:buClr>
                <a:schemeClr val="bg2">
                  <a:lumMod val="50000"/>
                </a:schemeClr>
              </a:buClr>
              <a:buFont typeface="Wingdings" panose="05000000000000000000" pitchFamily="2" charset="2"/>
              <a:buChar char="q"/>
            </a:pPr>
            <a:r>
              <a:rPr lang="ar-OM" sz="2800" dirty="0">
                <a:cs typeface="AF_Najed" pitchFamily="2" charset="-78"/>
              </a:rPr>
              <a:t>وتتمثل إشكالية هذا المحور في كيفية تقليص الفجوة بين الطلب على المهارات والمعروض منها لدى القوى العاملة، وتوفير القوى العاملة المدربة وتحقيق الاستجابة لاحتياجات سوق العمل في القطاع </a:t>
            </a:r>
            <a:r>
              <a:rPr lang="ar-OM" sz="2800" dirty="0" smtClean="0">
                <a:cs typeface="AF_Najed" pitchFamily="2" charset="-78"/>
              </a:rPr>
              <a:t>الخاص</a:t>
            </a:r>
            <a:endParaRPr lang="ar-OM" sz="2800" dirty="0">
              <a:cs typeface="AF_Najed" pitchFamily="2" charset="-78"/>
            </a:endParaRPr>
          </a:p>
        </p:txBody>
      </p:sp>
    </p:spTree>
    <p:extLst>
      <p:ext uri="{BB962C8B-B14F-4D97-AF65-F5344CB8AC3E}">
        <p14:creationId xmlns:p14="http://schemas.microsoft.com/office/powerpoint/2010/main" val="3843197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jpg"/>
          <p:cNvPicPr>
            <a:picLocks noChangeAspect="1"/>
          </p:cNvPicPr>
          <p:nvPr/>
        </p:nvPicPr>
        <p:blipFill>
          <a:blip r:embed="rId2" cstate="print"/>
          <a:stretch>
            <a:fillRect/>
          </a:stretch>
        </p:blipFill>
        <p:spPr>
          <a:xfrm>
            <a:off x="0" y="0"/>
            <a:ext cx="9144000" cy="6857463"/>
          </a:xfrm>
          <a:prstGeom prst="rect">
            <a:avLst/>
          </a:prstGeom>
        </p:spPr>
      </p:pic>
      <p:sp>
        <p:nvSpPr>
          <p:cNvPr id="3" name="Rectangle 2"/>
          <p:cNvSpPr/>
          <p:nvPr/>
        </p:nvSpPr>
        <p:spPr>
          <a:xfrm>
            <a:off x="762000" y="874216"/>
            <a:ext cx="7696200" cy="4401205"/>
          </a:xfrm>
          <a:prstGeom prst="rect">
            <a:avLst/>
          </a:prstGeom>
        </p:spPr>
        <p:txBody>
          <a:bodyPr wrap="square">
            <a:spAutoFit/>
          </a:bodyPr>
          <a:lstStyle/>
          <a:p>
            <a:pPr lvl="0" algn="r" rtl="1"/>
            <a:r>
              <a:rPr lang="ar-EG" sz="4000" dirty="0" smtClean="0">
                <a:solidFill>
                  <a:srgbClr val="0070C0"/>
                </a:solidFill>
                <a:cs typeface="AF_Najed" pitchFamily="2" charset="-78"/>
              </a:rPr>
              <a:t>اشكالية </a:t>
            </a:r>
            <a:r>
              <a:rPr lang="ar-EG" sz="4000" dirty="0">
                <a:solidFill>
                  <a:srgbClr val="0070C0"/>
                </a:solidFill>
                <a:cs typeface="AF_Najed" pitchFamily="2" charset="-78"/>
              </a:rPr>
              <a:t>سوق  العمل </a:t>
            </a:r>
            <a:r>
              <a:rPr lang="ar-EG" sz="4000" dirty="0" smtClean="0">
                <a:solidFill>
                  <a:srgbClr val="0070C0"/>
                </a:solidFill>
                <a:cs typeface="AF_Najed" pitchFamily="2" charset="-78"/>
              </a:rPr>
              <a:t>:</a:t>
            </a:r>
            <a:endParaRPr lang="ar-OM" sz="4000" dirty="0" smtClean="0">
              <a:solidFill>
                <a:srgbClr val="0070C0"/>
              </a:solidFill>
              <a:cs typeface="AF_Najed" pitchFamily="2" charset="-78"/>
            </a:endParaRPr>
          </a:p>
          <a:p>
            <a:pPr lvl="0" algn="r" rtl="1"/>
            <a:endParaRPr lang="ar-OM" sz="1100" dirty="0">
              <a:solidFill>
                <a:srgbClr val="0070C0"/>
              </a:solidFill>
              <a:cs typeface="AF_Najed" pitchFamily="2" charset="-78"/>
            </a:endParaRPr>
          </a:p>
          <a:p>
            <a:pPr algn="just" rtl="1"/>
            <a:r>
              <a:rPr lang="ar-EG" sz="2800" dirty="0">
                <a:cs typeface="AF_Najed" pitchFamily="2" charset="-78"/>
              </a:rPr>
              <a:t>إن نموذج التنمية والتشغيل السائد في السلطنة ، كما هو في دول مجلس التعاون الخليجي الاخرى ، يعتمد على الانفاق العام من عائدات النفط كمصدر أساسي </a:t>
            </a:r>
            <a:r>
              <a:rPr lang="ar-EG" sz="2800" dirty="0" smtClean="0">
                <a:cs typeface="AF_Najed" pitchFamily="2" charset="-78"/>
              </a:rPr>
              <a:t>للنمو</a:t>
            </a:r>
            <a:r>
              <a:rPr lang="ar-OM" sz="2800" dirty="0" smtClean="0">
                <a:cs typeface="AF_Najed" pitchFamily="2" charset="-78"/>
              </a:rPr>
              <a:t> و</a:t>
            </a:r>
            <a:r>
              <a:rPr lang="ar-EG" sz="2800" dirty="0">
                <a:cs typeface="AF_Najed" pitchFamily="2" charset="-78"/>
              </a:rPr>
              <a:t>رغم تراجع متوسط نصيب النفط في الناتج المحلى الإجمالي فقد تركز النمو في القطاعات غير النفطية في الأنشطة الخاصة بالصناعة ( والتي تعتبر في جوهرها امتداد للأنشطة النفطية بصفة عامة وتحديداً في انشطة الصناعات الكيماوية ) وكذلك الإنشاءات وتجارة الجملة والتجزئة والنقل وهى قطاعات تعتمد بصفة كبيرة على تشغيل العمالة الوافدة منخفضة المهارة ومنخفضة الإنتاجية.</a:t>
            </a:r>
            <a:endParaRPr lang="en-US" sz="2800" dirty="0">
              <a:cs typeface="AF_Najed" pitchFamily="2" charset="-78"/>
            </a:endParaRPr>
          </a:p>
        </p:txBody>
      </p:sp>
    </p:spTree>
    <p:extLst>
      <p:ext uri="{BB962C8B-B14F-4D97-AF65-F5344CB8AC3E}">
        <p14:creationId xmlns:p14="http://schemas.microsoft.com/office/powerpoint/2010/main" val="11169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jpg"/>
          <p:cNvPicPr>
            <a:picLocks noChangeAspect="1"/>
          </p:cNvPicPr>
          <p:nvPr/>
        </p:nvPicPr>
        <p:blipFill>
          <a:blip r:embed="rId2" cstate="print"/>
          <a:stretch>
            <a:fillRect/>
          </a:stretch>
        </p:blipFill>
        <p:spPr>
          <a:xfrm>
            <a:off x="0" y="0"/>
            <a:ext cx="9144000" cy="6857463"/>
          </a:xfrm>
          <a:prstGeom prst="rect">
            <a:avLst/>
          </a:prstGeom>
        </p:spPr>
      </p:pic>
      <p:sp>
        <p:nvSpPr>
          <p:cNvPr id="18" name="Rectangle 17"/>
          <p:cNvSpPr/>
          <p:nvPr/>
        </p:nvSpPr>
        <p:spPr>
          <a:xfrm>
            <a:off x="990600" y="410177"/>
            <a:ext cx="7239000" cy="2714023"/>
          </a:xfrm>
          <a:prstGeom prst="rect">
            <a:avLst/>
          </a:prstGeom>
          <a:solidFill>
            <a:schemeClr val="bg1">
              <a:lumMod val="95000"/>
            </a:schemeClr>
          </a:solidFill>
          <a:effectLst>
            <a:glow rad="63500">
              <a:schemeClr val="accent6">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7" name="Picture 6"/>
          <p:cNvPicPr/>
          <p:nvPr/>
        </p:nvPicPr>
        <p:blipFill>
          <a:blip r:embed="rId3">
            <a:extLst>
              <a:ext uri="{28A0092B-C50C-407E-A947-70E740481C1C}">
                <a14:useLocalDpi xmlns:a14="http://schemas.microsoft.com/office/drawing/2010/main" val="0"/>
              </a:ext>
            </a:extLst>
          </a:blip>
          <a:srcRect l="13397" t="6787" r="11081"/>
          <a:stretch>
            <a:fillRect/>
          </a:stretch>
        </p:blipFill>
        <p:spPr bwMode="auto">
          <a:xfrm>
            <a:off x="5334000" y="958850"/>
            <a:ext cx="2590800" cy="2165350"/>
          </a:xfrm>
          <a:prstGeom prst="rect">
            <a:avLst/>
          </a:prstGeom>
          <a:noFill/>
          <a:ln>
            <a:noFill/>
          </a:ln>
        </p:spPr>
      </p:pic>
      <p:sp>
        <p:nvSpPr>
          <p:cNvPr id="8" name="Text Box 104"/>
          <p:cNvSpPr txBox="1">
            <a:spLocks noChangeArrowheads="1"/>
          </p:cNvSpPr>
          <p:nvPr/>
        </p:nvSpPr>
        <p:spPr bwMode="auto">
          <a:xfrm>
            <a:off x="5029200" y="436453"/>
            <a:ext cx="3124835" cy="561975"/>
          </a:xfrm>
          <a:prstGeom prst="rect">
            <a:avLst/>
          </a:prstGeom>
          <a:solidFill>
            <a:srgbClr val="AA9C48"/>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defPPr>
              <a:defRPr lang="en-US"/>
            </a:defPPr>
            <a:lvl1pPr marR="0" algn="r" rtl="1">
              <a:lnSpc>
                <a:spcPct val="115000"/>
              </a:lnSpc>
              <a:spcBef>
                <a:spcPts val="0"/>
              </a:spcBef>
              <a:spcAft>
                <a:spcPts val="0"/>
              </a:spcAft>
              <a:defRPr sz="1400">
                <a:solidFill>
                  <a:srgbClr val="FFFFFF"/>
                </a:solidFill>
                <a:effectLst/>
                <a:latin typeface="Calibri"/>
                <a:ea typeface="Calibri"/>
                <a:cs typeface="AF_Najed" pitchFamily="2" charset="-78"/>
              </a:defRPr>
            </a:lvl1pPr>
          </a:lstStyle>
          <a:p>
            <a:r>
              <a:rPr lang="ar-EG" dirty="0"/>
              <a:t>الأهمية النسبية (%) للناتج المحلى </a:t>
            </a:r>
            <a:r>
              <a:rPr lang="ar-EG" dirty="0" err="1"/>
              <a:t>الأجمالى</a:t>
            </a:r>
            <a:r>
              <a:rPr lang="ar-EG" dirty="0"/>
              <a:t>  في عام 2000م حسب نوع النشاط </a:t>
            </a:r>
            <a:r>
              <a:rPr lang="ar-EG" dirty="0" err="1"/>
              <a:t>الإقتصادى</a:t>
            </a:r>
            <a:r>
              <a:rPr lang="ar-EG" dirty="0"/>
              <a:t> بالأسعار الثابتة لعام 2010م</a:t>
            </a:r>
            <a:endParaRPr lang="en-US" dirty="0"/>
          </a:p>
        </p:txBody>
      </p:sp>
      <p:sp>
        <p:nvSpPr>
          <p:cNvPr id="9" name="Text Box 97"/>
          <p:cNvSpPr txBox="1">
            <a:spLocks noChangeArrowheads="1"/>
          </p:cNvSpPr>
          <p:nvPr/>
        </p:nvSpPr>
        <p:spPr bwMode="auto">
          <a:xfrm>
            <a:off x="1085193" y="436453"/>
            <a:ext cx="3124835" cy="561975"/>
          </a:xfrm>
          <a:prstGeom prst="rect">
            <a:avLst/>
          </a:prstGeom>
          <a:solidFill>
            <a:srgbClr val="AA9C48"/>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r" rtl="1">
              <a:lnSpc>
                <a:spcPct val="115000"/>
              </a:lnSpc>
              <a:spcBef>
                <a:spcPts val="0"/>
              </a:spcBef>
              <a:spcAft>
                <a:spcPts val="0"/>
              </a:spcAft>
            </a:pPr>
            <a:r>
              <a:rPr lang="ar-EG" sz="1400" dirty="0">
                <a:solidFill>
                  <a:srgbClr val="FFFFFF"/>
                </a:solidFill>
                <a:effectLst/>
                <a:latin typeface="Calibri"/>
                <a:ea typeface="Calibri"/>
                <a:cs typeface="AF_Najed" pitchFamily="2" charset="-78"/>
              </a:rPr>
              <a:t>الاهمية النسبية (%)للناتج المحلى </a:t>
            </a:r>
            <a:r>
              <a:rPr lang="ar-EG" sz="1400" dirty="0" smtClean="0">
                <a:solidFill>
                  <a:srgbClr val="FFFFFF"/>
                </a:solidFill>
                <a:effectLst/>
                <a:latin typeface="Calibri"/>
                <a:ea typeface="Calibri"/>
                <a:cs typeface="AF_Najed" pitchFamily="2" charset="-78"/>
              </a:rPr>
              <a:t>الإجمالي  </a:t>
            </a:r>
            <a:r>
              <a:rPr lang="ar-EG" sz="1400" dirty="0">
                <a:solidFill>
                  <a:srgbClr val="FFFFFF"/>
                </a:solidFill>
                <a:effectLst/>
                <a:latin typeface="Calibri"/>
                <a:ea typeface="Calibri"/>
                <a:cs typeface="AF_Najed" pitchFamily="2" charset="-78"/>
              </a:rPr>
              <a:t>في عام </a:t>
            </a:r>
            <a:r>
              <a:rPr lang="ar-EG" sz="1400" dirty="0">
                <a:solidFill>
                  <a:srgbClr val="FFFFFF"/>
                </a:solidFill>
                <a:latin typeface="Calibri"/>
                <a:ea typeface="Calibri"/>
                <a:cs typeface="AF_Najed" pitchFamily="2" charset="-78"/>
              </a:rPr>
              <a:t>2012م</a:t>
            </a:r>
            <a:r>
              <a:rPr lang="ar-EG" sz="1600" dirty="0">
                <a:solidFill>
                  <a:srgbClr val="FFFFFF"/>
                </a:solidFill>
                <a:effectLst/>
                <a:latin typeface="Calibri"/>
                <a:ea typeface="Calibri"/>
                <a:cs typeface="AF_Najed" pitchFamily="2" charset="-78"/>
              </a:rPr>
              <a:t> </a:t>
            </a:r>
            <a:r>
              <a:rPr lang="ar-EG" sz="1400" dirty="0">
                <a:solidFill>
                  <a:srgbClr val="FFFFFF"/>
                </a:solidFill>
                <a:effectLst/>
                <a:latin typeface="Calibri"/>
                <a:ea typeface="Calibri"/>
                <a:cs typeface="AF_Najed" pitchFamily="2" charset="-78"/>
              </a:rPr>
              <a:t>حسب نوع النشاط </a:t>
            </a:r>
            <a:r>
              <a:rPr lang="ar-EG" sz="1400" dirty="0" smtClean="0">
                <a:solidFill>
                  <a:srgbClr val="FFFFFF"/>
                </a:solidFill>
                <a:effectLst/>
                <a:latin typeface="Calibri"/>
                <a:ea typeface="Calibri"/>
                <a:cs typeface="AF_Najed" pitchFamily="2" charset="-78"/>
              </a:rPr>
              <a:t>الاقتصادي </a:t>
            </a:r>
            <a:r>
              <a:rPr lang="ar-EG" sz="1400" dirty="0">
                <a:solidFill>
                  <a:srgbClr val="FFFFFF"/>
                </a:solidFill>
                <a:effectLst/>
                <a:latin typeface="Calibri"/>
                <a:ea typeface="Calibri"/>
                <a:cs typeface="AF_Najed" pitchFamily="2" charset="-78"/>
              </a:rPr>
              <a:t>بالأسعار الثابتة لعام 2010م</a:t>
            </a:r>
            <a:r>
              <a:rPr lang="ar-EG" sz="1000" dirty="0">
                <a:solidFill>
                  <a:srgbClr val="FFFFFF"/>
                </a:solidFill>
                <a:effectLst/>
                <a:latin typeface="Calibri"/>
                <a:ea typeface="Calibri"/>
                <a:cs typeface="AF_Najed" pitchFamily="2" charset="-78"/>
              </a:rPr>
              <a:t>.</a:t>
            </a:r>
            <a:r>
              <a:rPr lang="ar-EG" sz="1400" dirty="0">
                <a:solidFill>
                  <a:srgbClr val="FFFFFF"/>
                </a:solidFill>
                <a:effectLst/>
                <a:latin typeface="Calibri"/>
                <a:ea typeface="Calibri"/>
                <a:cs typeface="AF_Najed" pitchFamily="2" charset="-78"/>
              </a:rPr>
              <a:t>    </a:t>
            </a:r>
            <a:endParaRPr lang="en-US" sz="1000" dirty="0">
              <a:effectLst/>
              <a:latin typeface="Calibri"/>
              <a:ea typeface="Calibri"/>
              <a:cs typeface="AF_Najed" pitchFamily="2" charset="-78"/>
            </a:endParaRPr>
          </a:p>
        </p:txBody>
      </p:sp>
      <p:pic>
        <p:nvPicPr>
          <p:cNvPr id="10" name="Picture 9"/>
          <p:cNvPicPr/>
          <p:nvPr/>
        </p:nvPicPr>
        <p:blipFill>
          <a:blip r:embed="rId4">
            <a:extLst>
              <a:ext uri="{28A0092B-C50C-407E-A947-70E740481C1C}">
                <a14:useLocalDpi xmlns:a14="http://schemas.microsoft.com/office/drawing/2010/main" val="0"/>
              </a:ext>
            </a:extLst>
          </a:blip>
          <a:srcRect l="14642" t="7950" r="14806" b="3293"/>
          <a:stretch>
            <a:fillRect/>
          </a:stretch>
        </p:blipFill>
        <p:spPr bwMode="auto">
          <a:xfrm>
            <a:off x="1361406" y="998428"/>
            <a:ext cx="2572407" cy="1973372"/>
          </a:xfrm>
          <a:prstGeom prst="rect">
            <a:avLst/>
          </a:prstGeom>
          <a:noFill/>
        </p:spPr>
      </p:pic>
      <p:cxnSp>
        <p:nvCxnSpPr>
          <p:cNvPr id="13" name="Straight Connector 12"/>
          <p:cNvCxnSpPr/>
          <p:nvPr/>
        </p:nvCxnSpPr>
        <p:spPr bwMode="auto">
          <a:xfrm>
            <a:off x="5257800" y="3048000"/>
            <a:ext cx="2762250" cy="0"/>
          </a:xfrm>
          <a:prstGeom prst="line">
            <a:avLst/>
          </a:prstGeom>
          <a:noFill/>
          <a:ln w="19050">
            <a:solidFill>
              <a:srgbClr val="AA9C48"/>
            </a:solidFill>
            <a:round/>
            <a:headEnd/>
            <a:tailEnd/>
          </a:ln>
          <a:extLst>
            <a:ext uri="{909E8E84-426E-40DD-AFC4-6F175D3DCCD1}">
              <a14:hiddenFill xmlns:a14="http://schemas.microsoft.com/office/drawing/2010/main">
                <a:noFill/>
              </a14:hiddenFill>
            </a:ext>
          </a:extLst>
        </p:spPr>
      </p:cxnSp>
      <p:cxnSp>
        <p:nvCxnSpPr>
          <p:cNvPr id="16" name="Straight Connector 15"/>
          <p:cNvCxnSpPr/>
          <p:nvPr/>
        </p:nvCxnSpPr>
        <p:spPr bwMode="auto">
          <a:xfrm>
            <a:off x="1447778" y="3048000"/>
            <a:ext cx="2762250" cy="0"/>
          </a:xfrm>
          <a:prstGeom prst="line">
            <a:avLst/>
          </a:prstGeom>
          <a:noFill/>
          <a:ln w="19050">
            <a:solidFill>
              <a:srgbClr val="AA9C48"/>
            </a:solidFill>
            <a:round/>
            <a:headEnd/>
            <a:tailEnd/>
          </a:ln>
          <a:extLst>
            <a:ext uri="{909E8E84-426E-40DD-AFC4-6F175D3DCCD1}">
              <a14:hiddenFill xmlns:a14="http://schemas.microsoft.com/office/drawing/2010/main">
                <a:noFill/>
              </a14:hiddenFill>
            </a:ext>
          </a:extLst>
        </p:spPr>
      </p:cxnSp>
      <p:sp>
        <p:nvSpPr>
          <p:cNvPr id="17" name="Rectangle 16"/>
          <p:cNvSpPr/>
          <p:nvPr/>
        </p:nvSpPr>
        <p:spPr>
          <a:xfrm>
            <a:off x="2362200" y="3124200"/>
            <a:ext cx="5562600" cy="307777"/>
          </a:xfrm>
          <a:prstGeom prst="rect">
            <a:avLst/>
          </a:prstGeom>
        </p:spPr>
        <p:txBody>
          <a:bodyPr wrap="square">
            <a:spAutoFit/>
          </a:bodyPr>
          <a:lstStyle/>
          <a:p>
            <a:pPr algn="r" rtl="1"/>
            <a:r>
              <a:rPr lang="ar-OM" sz="1400" b="1" dirty="0" smtClean="0">
                <a:cs typeface="AF_Najed" pitchFamily="2" charset="-78"/>
              </a:rPr>
              <a:t>ا</a:t>
            </a:r>
            <a:r>
              <a:rPr lang="ar-SA" sz="1400" b="1" dirty="0" smtClean="0">
                <a:cs typeface="AF_Najed" pitchFamily="2" charset="-78"/>
              </a:rPr>
              <a:t>لمصدر </a:t>
            </a:r>
            <a:r>
              <a:rPr lang="ar-SA" sz="1400" b="1" dirty="0">
                <a:cs typeface="AF_Najed" pitchFamily="2" charset="-78"/>
              </a:rPr>
              <a:t>: </a:t>
            </a:r>
            <a:r>
              <a:rPr lang="ar-EG" sz="1400" dirty="0">
                <a:cs typeface="AF_Najed" pitchFamily="2" charset="-78"/>
              </a:rPr>
              <a:t>المركز </a:t>
            </a:r>
            <a:r>
              <a:rPr lang="ar-EG" sz="1400" dirty="0" smtClean="0">
                <a:cs typeface="AF_Najed" pitchFamily="2" charset="-78"/>
              </a:rPr>
              <a:t>الوطني للإحصاء </a:t>
            </a:r>
            <a:r>
              <a:rPr lang="ar-EG" sz="1400" dirty="0">
                <a:cs typeface="AF_Najed" pitchFamily="2" charset="-78"/>
              </a:rPr>
              <a:t>والمعلومات ،ال</a:t>
            </a:r>
            <a:r>
              <a:rPr lang="ar-SA" sz="1400" dirty="0">
                <a:cs typeface="AF_Najed" pitchFamily="2" charset="-78"/>
              </a:rPr>
              <a:t>كتاب </a:t>
            </a:r>
            <a:r>
              <a:rPr lang="ar-SA" sz="1400" dirty="0" smtClean="0">
                <a:cs typeface="AF_Najed" pitchFamily="2" charset="-78"/>
              </a:rPr>
              <a:t>الإحصائي السنوي</a:t>
            </a:r>
            <a:r>
              <a:rPr lang="ar-EG" sz="1400" dirty="0" smtClean="0">
                <a:cs typeface="AF_Najed" pitchFamily="2" charset="-78"/>
              </a:rPr>
              <a:t>، </a:t>
            </a:r>
            <a:r>
              <a:rPr lang="ar-EG" sz="1400" dirty="0">
                <a:cs typeface="AF_Najed" pitchFamily="2" charset="-78"/>
              </a:rPr>
              <a:t>2013م</a:t>
            </a:r>
            <a:r>
              <a:rPr lang="ar-SA" sz="1400" dirty="0">
                <a:cs typeface="AF_Najed" pitchFamily="2" charset="-78"/>
              </a:rPr>
              <a:t> .</a:t>
            </a:r>
            <a:endParaRPr lang="en-US" sz="1400" dirty="0">
              <a:cs typeface="AF_Najed" pitchFamily="2" charset="-78"/>
            </a:endParaRPr>
          </a:p>
        </p:txBody>
      </p:sp>
      <p:sp>
        <p:nvSpPr>
          <p:cNvPr id="19" name="Rectangle 18"/>
          <p:cNvSpPr/>
          <p:nvPr/>
        </p:nvSpPr>
        <p:spPr>
          <a:xfrm>
            <a:off x="609600" y="3428731"/>
            <a:ext cx="8153400" cy="3046988"/>
          </a:xfrm>
          <a:prstGeom prst="rect">
            <a:avLst/>
          </a:prstGeom>
        </p:spPr>
        <p:txBody>
          <a:bodyPr wrap="square">
            <a:spAutoFit/>
          </a:bodyPr>
          <a:lstStyle/>
          <a:p>
            <a:pPr marL="285750" indent="-285750" algn="justLow" rtl="1" fontAlgn="base">
              <a:buClr>
                <a:schemeClr val="bg2">
                  <a:lumMod val="50000"/>
                </a:schemeClr>
              </a:buClr>
              <a:buFont typeface="Wingdings" panose="05000000000000000000" pitchFamily="2" charset="2"/>
              <a:buChar char="q"/>
            </a:pPr>
            <a:r>
              <a:rPr lang="ar-EG" sz="2400" dirty="0">
                <a:cs typeface="AF_Najed" pitchFamily="2" charset="-78"/>
              </a:rPr>
              <a:t> وكان انعكاس نموذج التنمية هذا على سوق العمل هو النمو المضطرد في تشغيل المواطنين في القطاع الحكومي ، اللذين زاد المتوسط السنوي لالتحاقهم بالحكومة من 9.3 الف في الفترة من 2009م الى 2011 م ، الى 16 الف في عام 2012 م فقط ، واستمر اعتماد القطاع الخاص على العمالة الوافدة بشكل كبير</a:t>
            </a:r>
            <a:r>
              <a:rPr lang="ar-OM" sz="2400" dirty="0">
                <a:cs typeface="AF_Najed" pitchFamily="2" charset="-78"/>
              </a:rPr>
              <a:t>.</a:t>
            </a:r>
          </a:p>
          <a:p>
            <a:pPr marL="285750" indent="-285750" algn="justLow" rtl="1" fontAlgn="base">
              <a:buClr>
                <a:schemeClr val="bg2">
                  <a:lumMod val="50000"/>
                </a:schemeClr>
              </a:buClr>
              <a:buFont typeface="Wingdings" panose="05000000000000000000" pitchFamily="2" charset="2"/>
              <a:buChar char="q"/>
            </a:pPr>
            <a:r>
              <a:rPr lang="ar-EG" sz="2400" dirty="0">
                <a:cs typeface="AF_Najed" pitchFamily="2" charset="-78"/>
              </a:rPr>
              <a:t>نسبة الوافدين في القطاع الخاص كانت تربو على (70%) من إجمالي المشتغلين في السلطنة  خلال العقد الماضي ، وارتفعت الى (78%) عام 2012، في حين كان توجه معظم العمانيين الى العمل في القطاع الحكومي ولم تتعد نسبة مشاركتهم في القطاع الخاص (10.2%) في نفس العام . وقد  استمر هذا النمط الى الوقت الحاضر .</a:t>
            </a:r>
            <a:endParaRPr lang="en-US" sz="2400" dirty="0">
              <a:cs typeface="AF_Najed" pitchFamily="2" charset="-78"/>
            </a:endParaRPr>
          </a:p>
        </p:txBody>
      </p:sp>
    </p:spTree>
    <p:extLst>
      <p:ext uri="{BB962C8B-B14F-4D97-AF65-F5344CB8AC3E}">
        <p14:creationId xmlns:p14="http://schemas.microsoft.com/office/powerpoint/2010/main" val="4008797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jpg"/>
          <p:cNvPicPr>
            <a:picLocks noChangeAspect="1"/>
          </p:cNvPicPr>
          <p:nvPr/>
        </p:nvPicPr>
        <p:blipFill>
          <a:blip r:embed="rId2" cstate="print"/>
          <a:stretch>
            <a:fillRect/>
          </a:stretch>
        </p:blipFill>
        <p:spPr>
          <a:xfrm>
            <a:off x="0" y="0"/>
            <a:ext cx="9144000" cy="6857463"/>
          </a:xfrm>
          <a:prstGeom prst="rect">
            <a:avLst/>
          </a:prstGeom>
        </p:spPr>
      </p:pic>
      <p:grpSp>
        <p:nvGrpSpPr>
          <p:cNvPr id="3" name="Group 2"/>
          <p:cNvGrpSpPr>
            <a:grpSpLocks/>
          </p:cNvGrpSpPr>
          <p:nvPr/>
        </p:nvGrpSpPr>
        <p:grpSpPr bwMode="auto">
          <a:xfrm>
            <a:off x="783515" y="1066800"/>
            <a:ext cx="7903284" cy="4446338"/>
            <a:chOff x="0" y="0"/>
            <a:chExt cx="60667" cy="27316"/>
          </a:xfrm>
        </p:grpSpPr>
        <p:grpSp>
          <p:nvGrpSpPr>
            <p:cNvPr id="4" name="Group 3"/>
            <p:cNvGrpSpPr>
              <a:grpSpLocks/>
            </p:cNvGrpSpPr>
            <p:nvPr/>
          </p:nvGrpSpPr>
          <p:grpSpPr bwMode="auto">
            <a:xfrm>
              <a:off x="0" y="0"/>
              <a:ext cx="60667" cy="24472"/>
              <a:chOff x="0" y="0"/>
              <a:chExt cx="60667" cy="24472"/>
            </a:xfrm>
          </p:grpSpPr>
          <p:cxnSp>
            <p:nvCxnSpPr>
              <p:cNvPr id="6" name="Straight Connector 5"/>
              <p:cNvCxnSpPr/>
              <p:nvPr/>
            </p:nvCxnSpPr>
            <p:spPr bwMode="auto">
              <a:xfrm>
                <a:off x="0" y="3238"/>
                <a:ext cx="60667" cy="6"/>
              </a:xfrm>
              <a:prstGeom prst="line">
                <a:avLst/>
              </a:prstGeom>
              <a:noFill/>
              <a:ln w="9525">
                <a:solidFill>
                  <a:srgbClr val="AA9C48"/>
                </a:solidFill>
                <a:round/>
                <a:headEnd/>
                <a:tailEnd/>
              </a:ln>
              <a:extLst>
                <a:ext uri="{909E8E84-426E-40DD-AFC4-6F175D3DCCD1}">
                  <a14:hiddenFill xmlns:a14="http://schemas.microsoft.com/office/drawing/2010/main">
                    <a:noFill/>
                  </a14:hiddenFill>
                </a:ext>
              </a:extLst>
            </p:spPr>
          </p:cxnSp>
          <p:cxnSp>
            <p:nvCxnSpPr>
              <p:cNvPr id="7" name="Straight Connector 6"/>
              <p:cNvCxnSpPr/>
              <p:nvPr/>
            </p:nvCxnSpPr>
            <p:spPr bwMode="auto">
              <a:xfrm>
                <a:off x="0" y="24472"/>
                <a:ext cx="60477" cy="0"/>
              </a:xfrm>
              <a:prstGeom prst="line">
                <a:avLst/>
              </a:prstGeom>
              <a:noFill/>
              <a:ln w="19050">
                <a:solidFill>
                  <a:srgbClr val="AA9C48"/>
                </a:solidFill>
                <a:round/>
                <a:headEnd/>
                <a:tailEnd/>
              </a:ln>
              <a:extLst>
                <a:ext uri="{909E8E84-426E-40DD-AFC4-6F175D3DCCD1}">
                  <a14:hiddenFill xmlns:a14="http://schemas.microsoft.com/office/drawing/2010/main">
                    <a:noFill/>
                  </a14:hiddenFill>
                </a:ext>
              </a:extLst>
            </p:spPr>
          </p:cxnSp>
          <p:sp>
            <p:nvSpPr>
              <p:cNvPr id="8" name="Text Box 13"/>
              <p:cNvSpPr txBox="1">
                <a:spLocks noChangeArrowheads="1"/>
              </p:cNvSpPr>
              <p:nvPr/>
            </p:nvSpPr>
            <p:spPr bwMode="auto">
              <a:xfrm>
                <a:off x="25336" y="0"/>
                <a:ext cx="31635" cy="3238"/>
              </a:xfrm>
              <a:prstGeom prst="rect">
                <a:avLst/>
              </a:prstGeom>
              <a:solidFill>
                <a:srgbClr val="AA9C48"/>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r" rtl="1">
                  <a:lnSpc>
                    <a:spcPct val="115000"/>
                  </a:lnSpc>
                  <a:spcBef>
                    <a:spcPts val="0"/>
                  </a:spcBef>
                  <a:spcAft>
                    <a:spcPts val="1000"/>
                  </a:spcAft>
                </a:pPr>
                <a:r>
                  <a:rPr lang="ar-EG" sz="2000" dirty="0">
                    <a:solidFill>
                      <a:srgbClr val="FFFFFF"/>
                    </a:solidFill>
                    <a:effectLst/>
                    <a:latin typeface="Calibri"/>
                    <a:ea typeface="Calibri"/>
                    <a:cs typeface="AF_Najed" pitchFamily="2" charset="-78"/>
                  </a:rPr>
                  <a:t>العمالة الوافدة تمثل اغلبية العاملين </a:t>
                </a:r>
                <a:r>
                  <a:rPr lang="ar-EG" sz="2000" dirty="0" smtClean="0">
                    <a:solidFill>
                      <a:srgbClr val="FFFFFF"/>
                    </a:solidFill>
                    <a:effectLst/>
                    <a:latin typeface="Calibri"/>
                    <a:ea typeface="Calibri"/>
                    <a:cs typeface="AF_Najed" pitchFamily="2" charset="-78"/>
                  </a:rPr>
                  <a:t>في </a:t>
                </a:r>
                <a:r>
                  <a:rPr lang="ar-EG" sz="2000" dirty="0">
                    <a:solidFill>
                      <a:srgbClr val="FFFFFF"/>
                    </a:solidFill>
                    <a:effectLst/>
                    <a:latin typeface="Calibri"/>
                    <a:ea typeface="Calibri"/>
                    <a:cs typeface="AF_Najed" pitchFamily="2" charset="-78"/>
                  </a:rPr>
                  <a:t>القطاع الخاص</a:t>
                </a:r>
                <a:endParaRPr lang="en-US" sz="1100" dirty="0">
                  <a:effectLst/>
                  <a:latin typeface="Calibri"/>
                  <a:ea typeface="Calibri"/>
                  <a:cs typeface="AF_Najed" pitchFamily="2" charset="-78"/>
                </a:endParaRPr>
              </a:p>
            </p:txBody>
          </p:sp>
        </p:grpSp>
        <p:sp>
          <p:nvSpPr>
            <p:cNvPr id="5" name="Text Box 15"/>
            <p:cNvSpPr txBox="1">
              <a:spLocks noChangeArrowheads="1"/>
            </p:cNvSpPr>
            <p:nvPr/>
          </p:nvSpPr>
          <p:spPr bwMode="auto">
            <a:xfrm>
              <a:off x="18552" y="24553"/>
              <a:ext cx="42115" cy="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r" rtl="1">
                <a:lnSpc>
                  <a:spcPct val="115000"/>
                </a:lnSpc>
                <a:spcBef>
                  <a:spcPts val="0"/>
                </a:spcBef>
                <a:spcAft>
                  <a:spcPts val="1000"/>
                </a:spcAft>
              </a:pPr>
              <a:r>
                <a:rPr lang="ar-SA" sz="1400" b="1" dirty="0">
                  <a:solidFill>
                    <a:srgbClr val="000000"/>
                  </a:solidFill>
                  <a:effectLst/>
                  <a:latin typeface="Microsoft Uighur"/>
                  <a:ea typeface="Calibri"/>
                  <a:cs typeface="AF_Najed" pitchFamily="2" charset="-78"/>
                </a:rPr>
                <a:t>المصدر : </a:t>
              </a:r>
              <a:r>
                <a:rPr lang="ar-EG" sz="1400" dirty="0">
                  <a:solidFill>
                    <a:srgbClr val="000000"/>
                  </a:solidFill>
                  <a:effectLst/>
                  <a:latin typeface="Microsoft Uighur"/>
                  <a:ea typeface="Calibri"/>
                  <a:cs typeface="AF_Najed" pitchFamily="2" charset="-78"/>
                </a:rPr>
                <a:t>المركز </a:t>
              </a:r>
              <a:r>
                <a:rPr lang="ar-EG" sz="1400" dirty="0" smtClean="0">
                  <a:solidFill>
                    <a:srgbClr val="000000"/>
                  </a:solidFill>
                  <a:effectLst/>
                  <a:latin typeface="Microsoft Uighur"/>
                  <a:ea typeface="Calibri"/>
                  <a:cs typeface="AF_Najed" pitchFamily="2" charset="-78"/>
                </a:rPr>
                <a:t>الوطني للإحصاء </a:t>
              </a:r>
              <a:r>
                <a:rPr lang="ar-EG" sz="1400" dirty="0">
                  <a:solidFill>
                    <a:srgbClr val="000000"/>
                  </a:solidFill>
                  <a:effectLst/>
                  <a:latin typeface="Microsoft Uighur"/>
                  <a:ea typeface="Calibri"/>
                  <a:cs typeface="AF_Najed" pitchFamily="2" charset="-78"/>
                </a:rPr>
                <a:t>والمعلومات ،ال</a:t>
              </a:r>
              <a:r>
                <a:rPr lang="ar-SA" sz="1400" dirty="0">
                  <a:solidFill>
                    <a:srgbClr val="000000"/>
                  </a:solidFill>
                  <a:effectLst/>
                  <a:latin typeface="Microsoft Uighur"/>
                  <a:ea typeface="Calibri"/>
                  <a:cs typeface="AF_Najed" pitchFamily="2" charset="-78"/>
                </a:rPr>
                <a:t>كتاب </a:t>
              </a:r>
              <a:r>
                <a:rPr lang="ar-SA" sz="1400" dirty="0" smtClean="0">
                  <a:solidFill>
                    <a:srgbClr val="000000"/>
                  </a:solidFill>
                  <a:effectLst/>
                  <a:latin typeface="Microsoft Uighur"/>
                  <a:ea typeface="Calibri"/>
                  <a:cs typeface="AF_Najed" pitchFamily="2" charset="-78"/>
                </a:rPr>
                <a:t>الإحصائي السنوي</a:t>
              </a:r>
              <a:r>
                <a:rPr lang="ar-EG" sz="1400" dirty="0" smtClean="0">
                  <a:solidFill>
                    <a:srgbClr val="000000"/>
                  </a:solidFill>
                  <a:effectLst/>
                  <a:latin typeface="Microsoft Uighur"/>
                  <a:ea typeface="Calibri"/>
                  <a:cs typeface="AF_Najed" pitchFamily="2" charset="-78"/>
                </a:rPr>
                <a:t>، </a:t>
              </a:r>
              <a:r>
                <a:rPr lang="ar-EG" sz="1400" dirty="0">
                  <a:solidFill>
                    <a:srgbClr val="000000"/>
                  </a:solidFill>
                  <a:effectLst/>
                  <a:latin typeface="Microsoft Uighur"/>
                  <a:ea typeface="Calibri"/>
                  <a:cs typeface="AF_Najed" pitchFamily="2" charset="-78"/>
                </a:rPr>
                <a:t>اعداد متفرقة</a:t>
              </a:r>
              <a:r>
                <a:rPr lang="ar-SA" sz="1400" dirty="0">
                  <a:solidFill>
                    <a:srgbClr val="000000"/>
                  </a:solidFill>
                  <a:effectLst/>
                  <a:latin typeface="Microsoft Uighur"/>
                  <a:ea typeface="Calibri"/>
                  <a:cs typeface="AF_Najed" pitchFamily="2" charset="-78"/>
                </a:rPr>
                <a:t> . </a:t>
              </a:r>
              <a:endParaRPr lang="en-US" sz="2000" dirty="0">
                <a:effectLst/>
                <a:latin typeface="Calibri"/>
                <a:ea typeface="Calibri"/>
                <a:cs typeface="AF_Najed" pitchFamily="2" charset="-78"/>
              </a:endParaRPr>
            </a:p>
          </p:txBody>
        </p:sp>
      </p:grpSp>
      <p:graphicFrame>
        <p:nvGraphicFramePr>
          <p:cNvPr id="11" name="Table 10"/>
          <p:cNvGraphicFramePr>
            <a:graphicFrameLocks noGrp="1"/>
          </p:cNvGraphicFramePr>
          <p:nvPr>
            <p:extLst>
              <p:ext uri="{D42A27DB-BD31-4B8C-83A1-F6EECF244321}">
                <p14:modId xmlns:p14="http://schemas.microsoft.com/office/powerpoint/2010/main" val="3888302149"/>
              </p:ext>
            </p:extLst>
          </p:nvPr>
        </p:nvGraphicFramePr>
        <p:xfrm>
          <a:off x="783516" y="1752599"/>
          <a:ext cx="7903282" cy="3124200"/>
        </p:xfrm>
        <a:graphic>
          <a:graphicData uri="http://schemas.openxmlformats.org/drawingml/2006/table">
            <a:tbl>
              <a:tblPr rtl="1" firstRow="1" firstCol="1" bandRow="1"/>
              <a:tblGrid>
                <a:gridCol w="1447168"/>
                <a:gridCol w="890445"/>
                <a:gridCol w="667441"/>
                <a:gridCol w="890445"/>
                <a:gridCol w="668225"/>
                <a:gridCol w="1001161"/>
                <a:gridCol w="668225"/>
                <a:gridCol w="1001947"/>
                <a:gridCol w="668225"/>
              </a:tblGrid>
              <a:tr h="802492">
                <a:tc>
                  <a:txBody>
                    <a:bodyPr/>
                    <a:lstStyle/>
                    <a:p>
                      <a:pPr marL="0" marR="0" algn="ctr" rtl="1">
                        <a:lnSpc>
                          <a:spcPct val="115000"/>
                        </a:lnSpc>
                        <a:spcBef>
                          <a:spcPts val="0"/>
                        </a:spcBef>
                        <a:spcAft>
                          <a:spcPts val="0"/>
                        </a:spcAft>
                      </a:pPr>
                      <a:r>
                        <a:rPr lang="ar-SA" sz="1600" dirty="0">
                          <a:solidFill>
                            <a:srgbClr val="FFFFFF"/>
                          </a:solidFill>
                          <a:effectLst/>
                          <a:latin typeface="Microsoft Uighur"/>
                          <a:ea typeface="Calibri"/>
                          <a:cs typeface="AF_Najed"/>
                        </a:rPr>
                        <a:t>البيان</a:t>
                      </a:r>
                      <a:endParaRPr lang="en-US" sz="1100" dirty="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9E0000"/>
                    </a:solidFill>
                  </a:tcPr>
                </a:tc>
                <a:tc>
                  <a:txBody>
                    <a:bodyPr/>
                    <a:lstStyle/>
                    <a:p>
                      <a:pPr marL="0" marR="0" algn="ctr" rtl="1">
                        <a:lnSpc>
                          <a:spcPct val="115000"/>
                        </a:lnSpc>
                        <a:spcBef>
                          <a:spcPts val="0"/>
                        </a:spcBef>
                        <a:spcAft>
                          <a:spcPts val="0"/>
                        </a:spcAft>
                      </a:pPr>
                      <a:r>
                        <a:rPr lang="ar-EG" sz="1600">
                          <a:solidFill>
                            <a:srgbClr val="FFFFFF"/>
                          </a:solidFill>
                          <a:effectLst/>
                          <a:latin typeface="Microsoft Uighur"/>
                          <a:ea typeface="Calibri"/>
                          <a:cs typeface="AF_Najed"/>
                        </a:rPr>
                        <a:t>2002</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9E0000"/>
                    </a:solidFill>
                  </a:tcPr>
                </a:tc>
                <a:tc>
                  <a:txBody>
                    <a:bodyPr/>
                    <a:lstStyle/>
                    <a:p>
                      <a:pPr marL="0" marR="0" algn="ctr" rtl="1">
                        <a:lnSpc>
                          <a:spcPct val="115000"/>
                        </a:lnSpc>
                        <a:spcBef>
                          <a:spcPts val="0"/>
                        </a:spcBef>
                        <a:spcAft>
                          <a:spcPts val="0"/>
                        </a:spcAft>
                      </a:pPr>
                      <a:r>
                        <a:rPr lang="ar-SA" sz="1600">
                          <a:solidFill>
                            <a:srgbClr val="FFFFFF"/>
                          </a:solidFill>
                          <a:effectLst/>
                          <a:latin typeface="Microsoft Uighur"/>
                          <a:ea typeface="Calibri"/>
                          <a:cs typeface="AF_Najed"/>
                        </a:rPr>
                        <a:t>النسبة (%)</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9E0000"/>
                    </a:solidFill>
                  </a:tcPr>
                </a:tc>
                <a:tc>
                  <a:txBody>
                    <a:bodyPr/>
                    <a:lstStyle/>
                    <a:p>
                      <a:pPr marL="0" marR="0" algn="ctr" rtl="1">
                        <a:lnSpc>
                          <a:spcPct val="115000"/>
                        </a:lnSpc>
                        <a:spcBef>
                          <a:spcPts val="0"/>
                        </a:spcBef>
                        <a:spcAft>
                          <a:spcPts val="0"/>
                        </a:spcAft>
                      </a:pPr>
                      <a:r>
                        <a:rPr lang="en-US" sz="1600">
                          <a:solidFill>
                            <a:srgbClr val="FFFFFF"/>
                          </a:solidFill>
                          <a:effectLst/>
                          <a:latin typeface="Microsoft Uighur"/>
                          <a:ea typeface="Calibri"/>
                          <a:cs typeface="AF_Najed"/>
                        </a:rPr>
                        <a:t>2005</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9E0000"/>
                    </a:solidFill>
                  </a:tcPr>
                </a:tc>
                <a:tc>
                  <a:txBody>
                    <a:bodyPr/>
                    <a:lstStyle/>
                    <a:p>
                      <a:pPr marL="0" marR="0" algn="ctr" rtl="1">
                        <a:lnSpc>
                          <a:spcPct val="115000"/>
                        </a:lnSpc>
                        <a:spcBef>
                          <a:spcPts val="0"/>
                        </a:spcBef>
                        <a:spcAft>
                          <a:spcPts val="0"/>
                        </a:spcAft>
                      </a:pPr>
                      <a:r>
                        <a:rPr lang="ar-SA" sz="1600">
                          <a:solidFill>
                            <a:srgbClr val="FFFFFF"/>
                          </a:solidFill>
                          <a:effectLst/>
                          <a:latin typeface="Microsoft Uighur"/>
                          <a:ea typeface="Calibri"/>
                          <a:cs typeface="AF_Najed"/>
                        </a:rPr>
                        <a:t>النسبة (%)</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9E0000"/>
                    </a:solidFill>
                  </a:tcPr>
                </a:tc>
                <a:tc>
                  <a:txBody>
                    <a:bodyPr/>
                    <a:lstStyle/>
                    <a:p>
                      <a:pPr marL="0" marR="0" algn="ctr" rtl="1">
                        <a:lnSpc>
                          <a:spcPct val="115000"/>
                        </a:lnSpc>
                        <a:spcBef>
                          <a:spcPts val="0"/>
                        </a:spcBef>
                        <a:spcAft>
                          <a:spcPts val="0"/>
                        </a:spcAft>
                      </a:pPr>
                      <a:r>
                        <a:rPr lang="en-US" sz="1600">
                          <a:solidFill>
                            <a:srgbClr val="FFFFFF"/>
                          </a:solidFill>
                          <a:effectLst/>
                          <a:latin typeface="Microsoft Uighur"/>
                          <a:ea typeface="Calibri"/>
                          <a:cs typeface="AF_Najed"/>
                        </a:rPr>
                        <a:t>2010</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9E0000"/>
                    </a:solidFill>
                  </a:tcPr>
                </a:tc>
                <a:tc>
                  <a:txBody>
                    <a:bodyPr/>
                    <a:lstStyle/>
                    <a:p>
                      <a:pPr marL="0" marR="0" algn="ctr" rtl="1">
                        <a:lnSpc>
                          <a:spcPct val="115000"/>
                        </a:lnSpc>
                        <a:spcBef>
                          <a:spcPts val="0"/>
                        </a:spcBef>
                        <a:spcAft>
                          <a:spcPts val="0"/>
                        </a:spcAft>
                      </a:pPr>
                      <a:r>
                        <a:rPr lang="ar-SA" sz="1600">
                          <a:solidFill>
                            <a:srgbClr val="FFFFFF"/>
                          </a:solidFill>
                          <a:effectLst/>
                          <a:latin typeface="Microsoft Uighur"/>
                          <a:ea typeface="Calibri"/>
                          <a:cs typeface="AF_Najed"/>
                        </a:rPr>
                        <a:t>النسبة (%)</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9E0000"/>
                    </a:solidFill>
                  </a:tcPr>
                </a:tc>
                <a:tc>
                  <a:txBody>
                    <a:bodyPr/>
                    <a:lstStyle/>
                    <a:p>
                      <a:pPr marL="0" marR="0" algn="ctr" rtl="1">
                        <a:lnSpc>
                          <a:spcPct val="115000"/>
                        </a:lnSpc>
                        <a:spcBef>
                          <a:spcPts val="0"/>
                        </a:spcBef>
                        <a:spcAft>
                          <a:spcPts val="0"/>
                        </a:spcAft>
                      </a:pPr>
                      <a:r>
                        <a:rPr lang="ar-SA" sz="1600">
                          <a:solidFill>
                            <a:srgbClr val="FFFFFF"/>
                          </a:solidFill>
                          <a:effectLst/>
                          <a:latin typeface="Microsoft Uighur"/>
                          <a:ea typeface="Calibri"/>
                          <a:cs typeface="AF_Najed"/>
                        </a:rPr>
                        <a:t>2012</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9E0000"/>
                    </a:solidFill>
                  </a:tcPr>
                </a:tc>
                <a:tc>
                  <a:txBody>
                    <a:bodyPr/>
                    <a:lstStyle/>
                    <a:p>
                      <a:pPr marL="0" marR="0" algn="ctr" rtl="1">
                        <a:lnSpc>
                          <a:spcPct val="115000"/>
                        </a:lnSpc>
                        <a:spcBef>
                          <a:spcPts val="0"/>
                        </a:spcBef>
                        <a:spcAft>
                          <a:spcPts val="0"/>
                        </a:spcAft>
                      </a:pPr>
                      <a:r>
                        <a:rPr lang="ar-SA" sz="1600">
                          <a:solidFill>
                            <a:srgbClr val="FFFFFF"/>
                          </a:solidFill>
                          <a:effectLst/>
                          <a:latin typeface="Microsoft Uighur"/>
                          <a:ea typeface="Calibri"/>
                          <a:cs typeface="AF_Najed"/>
                        </a:rPr>
                        <a:t>النسبة (%)</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9E0000"/>
                    </a:solidFill>
                  </a:tcPr>
                </a:tc>
              </a:tr>
              <a:tr h="451403">
                <a:tc>
                  <a:txBody>
                    <a:bodyPr/>
                    <a:lstStyle/>
                    <a:p>
                      <a:pPr marL="0" marR="0" algn="ctr" rtl="1">
                        <a:lnSpc>
                          <a:spcPct val="115000"/>
                        </a:lnSpc>
                        <a:spcBef>
                          <a:spcPts val="0"/>
                        </a:spcBef>
                        <a:spcAft>
                          <a:spcPts val="0"/>
                        </a:spcAft>
                      </a:pPr>
                      <a:r>
                        <a:rPr lang="ar-SA" sz="1600" dirty="0" smtClean="0">
                          <a:solidFill>
                            <a:srgbClr val="000000"/>
                          </a:solidFill>
                          <a:effectLst/>
                          <a:latin typeface="Microsoft Uighur"/>
                          <a:ea typeface="Calibri"/>
                          <a:cs typeface="AF_Najed"/>
                        </a:rPr>
                        <a:t>عماني </a:t>
                      </a:r>
                      <a:r>
                        <a:rPr lang="ar-SA" sz="1600" dirty="0">
                          <a:solidFill>
                            <a:srgbClr val="000000"/>
                          </a:solidFill>
                          <a:effectLst/>
                          <a:latin typeface="Microsoft Uighur"/>
                          <a:ea typeface="Calibri"/>
                          <a:cs typeface="AF_Najed"/>
                        </a:rPr>
                        <a:t>(قطاع </a:t>
                      </a:r>
                      <a:r>
                        <a:rPr lang="ar-SA" sz="1600" dirty="0" smtClean="0">
                          <a:solidFill>
                            <a:srgbClr val="000000"/>
                          </a:solidFill>
                          <a:effectLst/>
                          <a:latin typeface="Microsoft Uighur"/>
                          <a:ea typeface="Calibri"/>
                          <a:cs typeface="AF_Najed"/>
                        </a:rPr>
                        <a:t>حكومي)</a:t>
                      </a:r>
                      <a:endParaRPr lang="en-US" sz="1400" dirty="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solidFill>
                            <a:srgbClr val="000000"/>
                          </a:solidFill>
                          <a:effectLst/>
                          <a:latin typeface="Microsoft Uighur"/>
                          <a:ea typeface="Calibri"/>
                          <a:cs typeface="AF_Najed"/>
                        </a:rPr>
                        <a:t>73766</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solidFill>
                            <a:srgbClr val="000000"/>
                          </a:solidFill>
                          <a:effectLst/>
                          <a:latin typeface="Microsoft Uighur"/>
                          <a:ea typeface="Calibri"/>
                          <a:cs typeface="AF_Najed"/>
                        </a:rPr>
                        <a:t>10.5</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dirty="0">
                          <a:solidFill>
                            <a:srgbClr val="000000"/>
                          </a:solidFill>
                          <a:effectLst/>
                          <a:latin typeface="Microsoft Uighur"/>
                          <a:ea typeface="Calibri"/>
                          <a:cs typeface="AF_Najed"/>
                        </a:rPr>
                        <a:t>87891</a:t>
                      </a:r>
                      <a:endParaRPr lang="en-US" sz="1100" dirty="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solidFill>
                            <a:srgbClr val="000000"/>
                          </a:solidFill>
                          <a:effectLst/>
                          <a:latin typeface="Microsoft Uighur"/>
                          <a:ea typeface="Calibri"/>
                          <a:cs typeface="AF_Najed"/>
                        </a:rPr>
                        <a:t>14</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solidFill>
                            <a:srgbClr val="000000"/>
                          </a:solidFill>
                          <a:effectLst/>
                          <a:latin typeface="Microsoft Uighur"/>
                          <a:ea typeface="Calibri"/>
                          <a:cs typeface="AF_Najed"/>
                        </a:rPr>
                        <a:t>114206</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solidFill>
                            <a:srgbClr val="000000"/>
                          </a:solidFill>
                          <a:effectLst/>
                          <a:latin typeface="Microsoft Uighur"/>
                          <a:ea typeface="Calibri"/>
                          <a:cs typeface="AF_Najed"/>
                        </a:rPr>
                        <a:t>9.1</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solidFill>
                            <a:srgbClr val="000000"/>
                          </a:solidFill>
                          <a:effectLst/>
                          <a:latin typeface="Microsoft Uighur"/>
                          <a:ea typeface="Calibri"/>
                          <a:cs typeface="AF_Najed"/>
                        </a:rPr>
                        <a:t>166804</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solidFill>
                            <a:srgbClr val="000000"/>
                          </a:solidFill>
                          <a:effectLst/>
                          <a:latin typeface="Microsoft Uighur"/>
                          <a:ea typeface="Calibri"/>
                          <a:cs typeface="AF_Najed"/>
                        </a:rPr>
                        <a:t>10.0</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r h="451403">
                <a:tc>
                  <a:txBody>
                    <a:bodyPr/>
                    <a:lstStyle/>
                    <a:p>
                      <a:pPr marL="0" marR="0" algn="ctr" defTabSz="914400" rtl="1" eaLnBrk="1" latinLnBrk="0" hangingPunct="1">
                        <a:lnSpc>
                          <a:spcPct val="115000"/>
                        </a:lnSpc>
                        <a:spcBef>
                          <a:spcPts val="0"/>
                        </a:spcBef>
                        <a:spcAft>
                          <a:spcPts val="0"/>
                        </a:spcAft>
                      </a:pPr>
                      <a:r>
                        <a:rPr lang="ar-SA" sz="1600" kern="1200" dirty="0">
                          <a:solidFill>
                            <a:srgbClr val="000000"/>
                          </a:solidFill>
                          <a:effectLst/>
                          <a:latin typeface="Microsoft Uighur"/>
                          <a:ea typeface="Calibri"/>
                          <a:cs typeface="AF_Najed"/>
                        </a:rPr>
                        <a:t>عماني (قطاع خاص) *</a:t>
                      </a:r>
                      <a:endParaRPr lang="en-US" sz="1600" kern="1200" dirty="0">
                        <a:solidFill>
                          <a:srgbClr val="000000"/>
                        </a:solidFill>
                        <a:effectLst/>
                        <a:latin typeface="Microsoft Uighur"/>
                        <a:ea typeface="Calibri"/>
                        <a:cs typeface="AF_Najed"/>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solidFill>
                            <a:srgbClr val="000000"/>
                          </a:solidFill>
                          <a:effectLst/>
                          <a:latin typeface="Microsoft Uighur"/>
                          <a:ea typeface="Calibri"/>
                          <a:cs typeface="AF_Najed"/>
                        </a:rPr>
                        <a:t>65879</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solidFill>
                            <a:srgbClr val="000000"/>
                          </a:solidFill>
                          <a:effectLst/>
                          <a:latin typeface="Microsoft Uighur"/>
                          <a:ea typeface="Calibri"/>
                          <a:cs typeface="AF_Najed"/>
                        </a:rPr>
                        <a:t>9.4</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solidFill>
                            <a:srgbClr val="000000"/>
                          </a:solidFill>
                          <a:effectLst/>
                          <a:latin typeface="Microsoft Uighur"/>
                          <a:ea typeface="Calibri"/>
                          <a:cs typeface="AF_Najed"/>
                        </a:rPr>
                        <a:t>98537</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solidFill>
                            <a:srgbClr val="000000"/>
                          </a:solidFill>
                          <a:effectLst/>
                          <a:latin typeface="Microsoft Uighur"/>
                          <a:ea typeface="Calibri"/>
                          <a:cs typeface="AF_Najed"/>
                        </a:rPr>
                        <a:t>15.7</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solidFill>
                            <a:srgbClr val="000000"/>
                          </a:solidFill>
                          <a:effectLst/>
                          <a:latin typeface="Microsoft Uighur"/>
                          <a:ea typeface="Calibri"/>
                          <a:cs typeface="AF_Najed"/>
                        </a:rPr>
                        <a:t>177716</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solidFill>
                            <a:srgbClr val="000000"/>
                          </a:solidFill>
                          <a:effectLst/>
                          <a:latin typeface="Microsoft Uighur"/>
                          <a:ea typeface="Calibri"/>
                          <a:cs typeface="AF_Najed"/>
                        </a:rPr>
                        <a:t>14.1</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solidFill>
                            <a:srgbClr val="000000"/>
                          </a:solidFill>
                          <a:effectLst/>
                          <a:latin typeface="Microsoft Uighur"/>
                          <a:ea typeface="Calibri"/>
                          <a:cs typeface="AF_Najed"/>
                        </a:rPr>
                        <a:t>172066</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solidFill>
                            <a:srgbClr val="000000"/>
                          </a:solidFill>
                          <a:effectLst/>
                          <a:latin typeface="Microsoft Uighur"/>
                          <a:ea typeface="Calibri"/>
                          <a:cs typeface="AF_Najed"/>
                        </a:rPr>
                        <a:t>10.2</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r h="451403">
                <a:tc>
                  <a:txBody>
                    <a:bodyPr/>
                    <a:lstStyle/>
                    <a:p>
                      <a:pPr marL="0" marR="0" algn="ctr" defTabSz="914400" rtl="1" eaLnBrk="1" latinLnBrk="0" hangingPunct="1">
                        <a:lnSpc>
                          <a:spcPct val="115000"/>
                        </a:lnSpc>
                        <a:spcBef>
                          <a:spcPts val="0"/>
                        </a:spcBef>
                        <a:spcAft>
                          <a:spcPts val="0"/>
                        </a:spcAft>
                      </a:pPr>
                      <a:r>
                        <a:rPr lang="ar-SA" sz="1600" kern="1200" dirty="0">
                          <a:solidFill>
                            <a:srgbClr val="000000"/>
                          </a:solidFill>
                          <a:effectLst/>
                          <a:latin typeface="Microsoft Uighur"/>
                          <a:ea typeface="Calibri"/>
                          <a:cs typeface="AF_Najed"/>
                        </a:rPr>
                        <a:t>وافد (قطاع </a:t>
                      </a:r>
                      <a:r>
                        <a:rPr lang="ar-SA" sz="1600" kern="1200" dirty="0" smtClean="0">
                          <a:solidFill>
                            <a:srgbClr val="000000"/>
                          </a:solidFill>
                          <a:effectLst/>
                          <a:latin typeface="Microsoft Uighur"/>
                          <a:ea typeface="Calibri"/>
                          <a:cs typeface="AF_Najed"/>
                        </a:rPr>
                        <a:t>حكومي)</a:t>
                      </a:r>
                      <a:endParaRPr lang="en-US" sz="1600" kern="1200" dirty="0">
                        <a:solidFill>
                          <a:srgbClr val="000000"/>
                        </a:solidFill>
                        <a:effectLst/>
                        <a:latin typeface="Microsoft Uighur"/>
                        <a:ea typeface="Calibri"/>
                        <a:cs typeface="AF_Najed"/>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solidFill>
                            <a:srgbClr val="000000"/>
                          </a:solidFill>
                          <a:effectLst/>
                          <a:latin typeface="Microsoft Uighur"/>
                          <a:ea typeface="Calibri"/>
                          <a:cs typeface="AF_Najed"/>
                        </a:rPr>
                        <a:t>17471</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solidFill>
                            <a:srgbClr val="000000"/>
                          </a:solidFill>
                          <a:effectLst/>
                          <a:latin typeface="Microsoft Uighur"/>
                          <a:ea typeface="Calibri"/>
                          <a:cs typeface="AF_Najed"/>
                        </a:rPr>
                        <a:t>2.5</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solidFill>
                            <a:srgbClr val="000000"/>
                          </a:solidFill>
                          <a:effectLst/>
                          <a:latin typeface="Microsoft Uighur"/>
                          <a:ea typeface="Calibri"/>
                          <a:cs typeface="AF_Najed"/>
                        </a:rPr>
                        <a:t>15816</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solidFill>
                            <a:srgbClr val="000000"/>
                          </a:solidFill>
                          <a:effectLst/>
                          <a:latin typeface="Microsoft Uighur"/>
                          <a:ea typeface="Calibri"/>
                          <a:cs typeface="AF_Najed"/>
                        </a:rPr>
                        <a:t>2.5</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solidFill>
                            <a:srgbClr val="000000"/>
                          </a:solidFill>
                          <a:effectLst/>
                          <a:latin typeface="Microsoft Uighur"/>
                          <a:ea typeface="Calibri"/>
                          <a:cs typeface="AF_Najed"/>
                        </a:rPr>
                        <a:t>14209</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solidFill>
                            <a:srgbClr val="000000"/>
                          </a:solidFill>
                          <a:effectLst/>
                          <a:latin typeface="Microsoft Uighur"/>
                          <a:ea typeface="Calibri"/>
                          <a:cs typeface="AF_Najed"/>
                        </a:rPr>
                        <a:t>1.1</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solidFill>
                            <a:srgbClr val="000000"/>
                          </a:solidFill>
                          <a:effectLst/>
                          <a:latin typeface="Microsoft Uighur"/>
                          <a:ea typeface="Calibri"/>
                          <a:cs typeface="AF_Najed"/>
                        </a:rPr>
                        <a:t>27522</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solidFill>
                            <a:srgbClr val="000000"/>
                          </a:solidFill>
                          <a:effectLst/>
                          <a:latin typeface="Microsoft Uighur"/>
                          <a:ea typeface="Calibri"/>
                          <a:cs typeface="AF_Najed"/>
                        </a:rPr>
                        <a:t>1.6</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r h="451403">
                <a:tc>
                  <a:txBody>
                    <a:bodyPr/>
                    <a:lstStyle/>
                    <a:p>
                      <a:pPr marL="0" marR="0" algn="ctr" defTabSz="914400" rtl="1" eaLnBrk="1" latinLnBrk="0" hangingPunct="1">
                        <a:lnSpc>
                          <a:spcPct val="115000"/>
                        </a:lnSpc>
                        <a:spcBef>
                          <a:spcPts val="0"/>
                        </a:spcBef>
                        <a:spcAft>
                          <a:spcPts val="0"/>
                        </a:spcAft>
                      </a:pPr>
                      <a:r>
                        <a:rPr lang="ar-SA" sz="1600" kern="1200" dirty="0">
                          <a:solidFill>
                            <a:srgbClr val="000000"/>
                          </a:solidFill>
                          <a:effectLst/>
                          <a:latin typeface="Microsoft Uighur"/>
                          <a:ea typeface="Calibri"/>
                          <a:cs typeface="AF_Najed"/>
                        </a:rPr>
                        <a:t>وافد (قطاع خاص)</a:t>
                      </a:r>
                      <a:endParaRPr lang="en-US" sz="1600" kern="1200" dirty="0">
                        <a:solidFill>
                          <a:srgbClr val="000000"/>
                        </a:solidFill>
                        <a:effectLst/>
                        <a:latin typeface="Microsoft Uighur"/>
                        <a:ea typeface="Calibri"/>
                        <a:cs typeface="AF_Najed"/>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solidFill>
                            <a:srgbClr val="000000"/>
                          </a:solidFill>
                          <a:effectLst/>
                          <a:latin typeface="Microsoft Uighur"/>
                          <a:ea typeface="Calibri"/>
                          <a:cs typeface="AF_Najed"/>
                        </a:rPr>
                        <a:t>547000</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solidFill>
                            <a:srgbClr val="000000"/>
                          </a:solidFill>
                          <a:effectLst/>
                          <a:latin typeface="Microsoft Uighur"/>
                          <a:ea typeface="Calibri"/>
                          <a:cs typeface="AF_Najed"/>
                        </a:rPr>
                        <a:t>77.7</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solidFill>
                            <a:srgbClr val="000000"/>
                          </a:solidFill>
                          <a:effectLst/>
                          <a:latin typeface="Microsoft Uighur"/>
                          <a:ea typeface="Calibri"/>
                          <a:cs typeface="AF_Najed"/>
                        </a:rPr>
                        <a:t>425000</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solidFill>
                            <a:srgbClr val="000000"/>
                          </a:solidFill>
                          <a:effectLst/>
                          <a:latin typeface="Microsoft Uighur"/>
                          <a:ea typeface="Calibri"/>
                          <a:cs typeface="AF_Najed"/>
                        </a:rPr>
                        <a:t>67.8</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solidFill>
                            <a:srgbClr val="000000"/>
                          </a:solidFill>
                          <a:effectLst/>
                          <a:latin typeface="Microsoft Uighur"/>
                          <a:ea typeface="Calibri"/>
                          <a:cs typeface="AF_Najed"/>
                        </a:rPr>
                        <a:t>955630</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solidFill>
                            <a:srgbClr val="000000"/>
                          </a:solidFill>
                          <a:effectLst/>
                          <a:latin typeface="Microsoft Uighur"/>
                          <a:ea typeface="Calibri"/>
                          <a:cs typeface="AF_Najed"/>
                        </a:rPr>
                        <a:t>75.7</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solidFill>
                            <a:srgbClr val="000000"/>
                          </a:solidFill>
                          <a:effectLst/>
                          <a:latin typeface="Microsoft Uighur"/>
                          <a:ea typeface="Calibri"/>
                          <a:cs typeface="AF_Najed"/>
                        </a:rPr>
                        <a:t>1316182</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solidFill>
                            <a:srgbClr val="000000"/>
                          </a:solidFill>
                          <a:effectLst/>
                          <a:latin typeface="Microsoft Uighur"/>
                          <a:ea typeface="Calibri"/>
                          <a:cs typeface="AF_Najed"/>
                        </a:rPr>
                        <a:t>78.2</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r h="516096">
                <a:tc>
                  <a:txBody>
                    <a:bodyPr/>
                    <a:lstStyle/>
                    <a:p>
                      <a:pPr marL="0" marR="0" algn="ctr" rtl="1">
                        <a:lnSpc>
                          <a:spcPct val="115000"/>
                        </a:lnSpc>
                        <a:spcBef>
                          <a:spcPts val="0"/>
                        </a:spcBef>
                        <a:spcAft>
                          <a:spcPts val="0"/>
                        </a:spcAft>
                      </a:pPr>
                      <a:r>
                        <a:rPr lang="ar-SA" sz="1800" b="1">
                          <a:solidFill>
                            <a:srgbClr val="000000"/>
                          </a:solidFill>
                          <a:effectLst/>
                          <a:latin typeface="Microsoft Uighur"/>
                          <a:ea typeface="Calibri"/>
                          <a:cs typeface="AF_Najed"/>
                        </a:rPr>
                        <a:t>الإجمالي</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b="1">
                          <a:solidFill>
                            <a:srgbClr val="000000"/>
                          </a:solidFill>
                          <a:effectLst/>
                          <a:latin typeface="Microsoft Uighur"/>
                          <a:ea typeface="Calibri"/>
                          <a:cs typeface="AF_Najed"/>
                        </a:rPr>
                        <a:t>704116</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b="1">
                          <a:solidFill>
                            <a:srgbClr val="000000"/>
                          </a:solidFill>
                          <a:effectLst/>
                          <a:latin typeface="Microsoft Uighur"/>
                          <a:ea typeface="Calibri"/>
                          <a:cs typeface="AF_Najed"/>
                        </a:rPr>
                        <a:t>100</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b="1">
                          <a:solidFill>
                            <a:srgbClr val="000000"/>
                          </a:solidFill>
                          <a:effectLst/>
                          <a:latin typeface="Microsoft Uighur"/>
                          <a:ea typeface="Calibri"/>
                          <a:cs typeface="AF_Najed"/>
                        </a:rPr>
                        <a:t>627244</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b="1" dirty="0">
                          <a:solidFill>
                            <a:srgbClr val="000000"/>
                          </a:solidFill>
                          <a:effectLst/>
                          <a:latin typeface="Microsoft Uighur"/>
                          <a:ea typeface="Calibri"/>
                          <a:cs typeface="AF_Najed"/>
                        </a:rPr>
                        <a:t>100</a:t>
                      </a:r>
                      <a:endParaRPr lang="en-US" sz="1100" dirty="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b="1">
                          <a:solidFill>
                            <a:srgbClr val="000000"/>
                          </a:solidFill>
                          <a:effectLst/>
                          <a:latin typeface="Microsoft Uighur"/>
                          <a:ea typeface="Calibri"/>
                          <a:cs typeface="AF_Najed"/>
                        </a:rPr>
                        <a:t>1261761</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b="1">
                          <a:solidFill>
                            <a:srgbClr val="000000"/>
                          </a:solidFill>
                          <a:effectLst/>
                          <a:latin typeface="Microsoft Uighur"/>
                          <a:ea typeface="Calibri"/>
                          <a:cs typeface="AF_Najed"/>
                        </a:rPr>
                        <a:t>100</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b="1">
                          <a:solidFill>
                            <a:srgbClr val="000000"/>
                          </a:solidFill>
                          <a:effectLst/>
                          <a:latin typeface="Microsoft Uighur"/>
                          <a:ea typeface="Calibri"/>
                          <a:cs typeface="AF_Najed"/>
                        </a:rPr>
                        <a:t>1682574</a:t>
                      </a:r>
                      <a:endParaRPr lang="en-US" sz="110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b="1" dirty="0">
                          <a:solidFill>
                            <a:srgbClr val="000000"/>
                          </a:solidFill>
                          <a:effectLst/>
                          <a:latin typeface="Microsoft Uighur"/>
                          <a:ea typeface="Calibri"/>
                          <a:cs typeface="AF_Najed"/>
                        </a:rPr>
                        <a:t>100</a:t>
                      </a:r>
                      <a:endParaRPr lang="en-US" sz="1100" dirty="0">
                        <a:effectLst/>
                        <a:latin typeface="Calibri"/>
                        <a:ea typeface="Calibri"/>
                        <a:cs typeface="Arial"/>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bl>
          </a:graphicData>
        </a:graphic>
      </p:graphicFrame>
      <p:sp>
        <p:nvSpPr>
          <p:cNvPr id="12" name="Rectangle 11"/>
          <p:cNvSpPr/>
          <p:nvPr/>
        </p:nvSpPr>
        <p:spPr>
          <a:xfrm>
            <a:off x="5085427" y="5410200"/>
            <a:ext cx="3576620" cy="369332"/>
          </a:xfrm>
          <a:prstGeom prst="rect">
            <a:avLst/>
          </a:prstGeom>
        </p:spPr>
        <p:txBody>
          <a:bodyPr wrap="none">
            <a:spAutoFit/>
          </a:bodyPr>
          <a:lstStyle/>
          <a:p>
            <a:pPr rtl="1"/>
            <a:r>
              <a:rPr lang="ar-EG" dirty="0">
                <a:cs typeface="AF_Najed" pitchFamily="2" charset="-78"/>
              </a:rPr>
              <a:t>* لا يشمل العاملين لحسابهم الخاص وأصحاب الأعمال .</a:t>
            </a:r>
            <a:endParaRPr lang="en-US" dirty="0">
              <a:cs typeface="AF_Najed" pitchFamily="2" charset="-78"/>
            </a:endParaRPr>
          </a:p>
        </p:txBody>
      </p:sp>
    </p:spTree>
    <p:extLst>
      <p:ext uri="{BB962C8B-B14F-4D97-AF65-F5344CB8AC3E}">
        <p14:creationId xmlns:p14="http://schemas.microsoft.com/office/powerpoint/2010/main" val="3487566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jpg"/>
          <p:cNvPicPr>
            <a:picLocks noChangeAspect="1"/>
          </p:cNvPicPr>
          <p:nvPr/>
        </p:nvPicPr>
        <p:blipFill>
          <a:blip r:embed="rId2" cstate="print"/>
          <a:stretch>
            <a:fillRect/>
          </a:stretch>
        </p:blipFill>
        <p:spPr>
          <a:xfrm>
            <a:off x="0" y="0"/>
            <a:ext cx="9144000" cy="6857463"/>
          </a:xfrm>
          <a:prstGeom prst="rect">
            <a:avLst/>
          </a:prstGeom>
        </p:spPr>
      </p:pic>
      <p:sp>
        <p:nvSpPr>
          <p:cNvPr id="3" name="Rectangle 2"/>
          <p:cNvSpPr/>
          <p:nvPr/>
        </p:nvSpPr>
        <p:spPr>
          <a:xfrm>
            <a:off x="4197823" y="609600"/>
            <a:ext cx="4641377" cy="5262979"/>
          </a:xfrm>
          <a:prstGeom prst="rect">
            <a:avLst/>
          </a:prstGeom>
        </p:spPr>
        <p:txBody>
          <a:bodyPr wrap="square">
            <a:spAutoFit/>
          </a:bodyPr>
          <a:lstStyle/>
          <a:p>
            <a:pPr marL="285750" indent="-285750" algn="justLow" rtl="1">
              <a:buClr>
                <a:schemeClr val="bg2">
                  <a:lumMod val="50000"/>
                </a:schemeClr>
              </a:buClr>
              <a:buFont typeface="Wingdings" panose="05000000000000000000" pitchFamily="2" charset="2"/>
              <a:buChar char="q"/>
            </a:pPr>
            <a:r>
              <a:rPr lang="ar-EG" sz="2400" dirty="0">
                <a:cs typeface="AF_Najed" pitchFamily="2" charset="-78"/>
              </a:rPr>
              <a:t>وقد ادى نمط الاستثمار وسياسات سوق العمل الى تكريس هذا النموذج في هيكل </a:t>
            </a:r>
            <a:r>
              <a:rPr lang="ar-EG" sz="2400" dirty="0" smtClean="0">
                <a:cs typeface="AF_Najed" pitchFamily="2" charset="-78"/>
              </a:rPr>
              <a:t>التشغيل.</a:t>
            </a:r>
            <a:endParaRPr lang="en-US" sz="2400" dirty="0" smtClean="0">
              <a:cs typeface="AF_Najed" pitchFamily="2" charset="-78"/>
            </a:endParaRPr>
          </a:p>
          <a:p>
            <a:pPr marL="285750" indent="-285750" algn="justLow" rtl="1">
              <a:buClr>
                <a:schemeClr val="bg2">
                  <a:lumMod val="50000"/>
                </a:schemeClr>
              </a:buClr>
              <a:buFont typeface="Wingdings" panose="05000000000000000000" pitchFamily="2" charset="2"/>
              <a:buChar char="q"/>
            </a:pPr>
            <a:r>
              <a:rPr lang="ar-EG" sz="2400" dirty="0" smtClean="0">
                <a:cs typeface="AF_Najed" pitchFamily="2" charset="-78"/>
              </a:rPr>
              <a:t>هيكل </a:t>
            </a:r>
            <a:r>
              <a:rPr lang="ar-EG" sz="2400" dirty="0">
                <a:cs typeface="AF_Najed" pitchFamily="2" charset="-78"/>
              </a:rPr>
              <a:t>الطلب على العمالة في خطة التنمية الخمسية الثامنة (2011 -  2015 م. ) </a:t>
            </a:r>
            <a:r>
              <a:rPr lang="ar-EG" sz="2400" dirty="0" smtClean="0">
                <a:cs typeface="AF_Najed" pitchFamily="2" charset="-78"/>
              </a:rPr>
              <a:t>نجد </a:t>
            </a:r>
            <a:r>
              <a:rPr lang="ar-EG" sz="2400" dirty="0">
                <a:cs typeface="AF_Najed" pitchFamily="2" charset="-78"/>
              </a:rPr>
              <a:t>انه يتركز في المقام الاول على العمالة محدودة المهارة او غير الماهرة التي تمثل (60%) من الطلب الكلي ، في حين أن  الطلب على العمالة الماهرة او الاختصاصيين لا يزيد على (40</a:t>
            </a:r>
            <a:r>
              <a:rPr lang="ar-EG" sz="2400" dirty="0" smtClean="0">
                <a:cs typeface="AF_Najed" pitchFamily="2" charset="-78"/>
              </a:rPr>
              <a:t>%)</a:t>
            </a:r>
            <a:r>
              <a:rPr lang="ar-OM" sz="2400" dirty="0" smtClean="0">
                <a:cs typeface="AF_Najed" pitchFamily="2" charset="-78"/>
              </a:rPr>
              <a:t>.</a:t>
            </a:r>
          </a:p>
          <a:p>
            <a:pPr marL="285750" indent="-285750" algn="justLow" rtl="1">
              <a:buClr>
                <a:schemeClr val="bg2">
                  <a:lumMod val="50000"/>
                </a:schemeClr>
              </a:buClr>
              <a:buFont typeface="Wingdings" panose="05000000000000000000" pitchFamily="2" charset="2"/>
              <a:buChar char="q"/>
            </a:pPr>
            <a:r>
              <a:rPr lang="ar-EG" sz="2400" dirty="0" smtClean="0">
                <a:cs typeface="AF_Najed" pitchFamily="2" charset="-78"/>
              </a:rPr>
              <a:t>وهذا </a:t>
            </a:r>
            <a:r>
              <a:rPr lang="ar-EG" sz="2400" dirty="0">
                <a:cs typeface="AF_Najed" pitchFamily="2" charset="-78"/>
              </a:rPr>
              <a:t>يمثل اختلال اساسي في سوق العمل حيث يزيد المعروض من العمالة الماهرة والمتخصصة على الطلب عليها ، وفى نفس الوقت استمرت الاستجابة لإشكالية التشغيل بزيادة توظيف المواطنين في القطاع الحكومي في المقام الاول  ، مع استمرار الاعتماد على الوافدين في القطاع الخاص . </a:t>
            </a:r>
            <a:endParaRPr lang="en-US" sz="2400" dirty="0">
              <a:cs typeface="AF_Najed" pitchFamily="2" charset="-78"/>
            </a:endParaRPr>
          </a:p>
        </p:txBody>
      </p:sp>
      <p:sp>
        <p:nvSpPr>
          <p:cNvPr id="14" name="Rectangle 13"/>
          <p:cNvSpPr/>
          <p:nvPr/>
        </p:nvSpPr>
        <p:spPr>
          <a:xfrm>
            <a:off x="370184" y="1371600"/>
            <a:ext cx="3816823" cy="3657600"/>
          </a:xfrm>
          <a:prstGeom prst="rect">
            <a:avLst/>
          </a:prstGeom>
          <a:solidFill>
            <a:schemeClr val="bg1">
              <a:lumMod val="95000"/>
            </a:schemeClr>
          </a:solidFill>
          <a:effectLst>
            <a:glow rad="63500">
              <a:schemeClr val="accent6">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nvGrpSpPr>
          <p:cNvPr id="4" name="Group 3"/>
          <p:cNvGrpSpPr>
            <a:grpSpLocks/>
          </p:cNvGrpSpPr>
          <p:nvPr/>
        </p:nvGrpSpPr>
        <p:grpSpPr bwMode="auto">
          <a:xfrm>
            <a:off x="434813" y="1524000"/>
            <a:ext cx="3763010" cy="3362056"/>
            <a:chOff x="0" y="0"/>
            <a:chExt cx="33056" cy="29146"/>
          </a:xfrm>
        </p:grpSpPr>
        <p:grpSp>
          <p:nvGrpSpPr>
            <p:cNvPr id="5" name="Group 4"/>
            <p:cNvGrpSpPr>
              <a:grpSpLocks/>
            </p:cNvGrpSpPr>
            <p:nvPr/>
          </p:nvGrpSpPr>
          <p:grpSpPr bwMode="auto">
            <a:xfrm>
              <a:off x="0" y="0"/>
              <a:ext cx="33056" cy="26283"/>
              <a:chOff x="-476" y="0"/>
              <a:chExt cx="33051" cy="26279"/>
            </a:xfrm>
          </p:grpSpPr>
          <p:graphicFrame>
            <p:nvGraphicFramePr>
              <p:cNvPr id="7" name="Chart 6"/>
              <p:cNvGraphicFramePr>
                <a:graphicFrameLocks noChangeAspect="1"/>
              </p:cNvGraphicFramePr>
              <p:nvPr>
                <p:extLst>
                  <p:ext uri="{D42A27DB-BD31-4B8C-83A1-F6EECF244321}">
                    <p14:modId xmlns:p14="http://schemas.microsoft.com/office/powerpoint/2010/main" val="2771480152"/>
                  </p:ext>
                </p:extLst>
              </p:nvPr>
            </p:nvGraphicFramePr>
            <p:xfrm>
              <a:off x="-476" y="5424"/>
              <a:ext cx="33051" cy="19748"/>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a:grpSpLocks/>
              </p:cNvGrpSpPr>
              <p:nvPr/>
            </p:nvGrpSpPr>
            <p:grpSpPr bwMode="auto">
              <a:xfrm>
                <a:off x="0" y="0"/>
                <a:ext cx="32480" cy="26279"/>
                <a:chOff x="30854" y="0"/>
                <a:chExt cx="32487" cy="26295"/>
              </a:xfrm>
            </p:grpSpPr>
            <p:cxnSp>
              <p:nvCxnSpPr>
                <p:cNvPr id="11" name="Straight Connector 10"/>
                <p:cNvCxnSpPr/>
                <p:nvPr/>
              </p:nvCxnSpPr>
              <p:spPr bwMode="auto">
                <a:xfrm>
                  <a:off x="30854" y="3238"/>
                  <a:ext cx="32487" cy="0"/>
                </a:xfrm>
                <a:prstGeom prst="line">
                  <a:avLst/>
                </a:prstGeom>
                <a:noFill/>
                <a:ln w="9525">
                  <a:solidFill>
                    <a:srgbClr val="AA9C48"/>
                  </a:solidFill>
                  <a:round/>
                  <a:headEnd/>
                  <a:tailEnd/>
                </a:ln>
                <a:extLst>
                  <a:ext uri="{909E8E84-426E-40DD-AFC4-6F175D3DCCD1}">
                    <a14:hiddenFill xmlns:a14="http://schemas.microsoft.com/office/drawing/2010/main">
                      <a:noFill/>
                    </a14:hiddenFill>
                  </a:ext>
                </a:extLst>
              </p:spPr>
            </p:cxnSp>
            <p:cxnSp>
              <p:nvCxnSpPr>
                <p:cNvPr id="12" name="Straight Connector 11"/>
                <p:cNvCxnSpPr/>
                <p:nvPr/>
              </p:nvCxnSpPr>
              <p:spPr bwMode="auto">
                <a:xfrm>
                  <a:off x="30949" y="26295"/>
                  <a:ext cx="32392" cy="0"/>
                </a:xfrm>
                <a:prstGeom prst="line">
                  <a:avLst/>
                </a:prstGeom>
                <a:noFill/>
                <a:ln w="19050">
                  <a:solidFill>
                    <a:srgbClr val="AA9C48"/>
                  </a:solidFill>
                  <a:round/>
                  <a:headEnd/>
                  <a:tailEnd/>
                </a:ln>
                <a:extLst>
                  <a:ext uri="{909E8E84-426E-40DD-AFC4-6F175D3DCCD1}">
                    <a14:hiddenFill xmlns:a14="http://schemas.microsoft.com/office/drawing/2010/main">
                      <a:noFill/>
                    </a14:hiddenFill>
                  </a:ext>
                </a:extLst>
              </p:spPr>
            </p:cxnSp>
            <p:sp>
              <p:nvSpPr>
                <p:cNvPr id="13" name="Text Box 23"/>
                <p:cNvSpPr txBox="1">
                  <a:spLocks noChangeArrowheads="1"/>
                </p:cNvSpPr>
                <p:nvPr/>
              </p:nvSpPr>
              <p:spPr bwMode="auto">
                <a:xfrm>
                  <a:off x="30854" y="0"/>
                  <a:ext cx="31853" cy="3238"/>
                </a:xfrm>
                <a:prstGeom prst="rect">
                  <a:avLst/>
                </a:prstGeom>
                <a:solidFill>
                  <a:srgbClr val="AA9C48"/>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r" rtl="1">
                    <a:lnSpc>
                      <a:spcPct val="115000"/>
                    </a:lnSpc>
                    <a:spcBef>
                      <a:spcPts val="0"/>
                    </a:spcBef>
                    <a:spcAft>
                      <a:spcPts val="1000"/>
                    </a:spcAft>
                  </a:pPr>
                  <a:r>
                    <a:rPr lang="ar-EG" sz="1600" dirty="0">
                      <a:solidFill>
                        <a:srgbClr val="FFFFFF"/>
                      </a:solidFill>
                      <a:effectLst/>
                      <a:latin typeface="Calibri"/>
                      <a:ea typeface="Calibri"/>
                      <a:cs typeface="AF_Najed" pitchFamily="2" charset="-78"/>
                    </a:rPr>
                    <a:t>الطلب على العمالة في الخطة الخمسية الثامنة (2011-2015)</a:t>
                  </a:r>
                  <a:endParaRPr lang="en-US" sz="1600" dirty="0">
                    <a:effectLst/>
                    <a:latin typeface="Calibri"/>
                    <a:ea typeface="Calibri"/>
                    <a:cs typeface="AF_Najed" pitchFamily="2" charset="-78"/>
                  </a:endParaRPr>
                </a:p>
                <a:p>
                  <a:pPr marL="0" marR="0" algn="r" rtl="1">
                    <a:lnSpc>
                      <a:spcPct val="115000"/>
                    </a:lnSpc>
                    <a:spcBef>
                      <a:spcPts val="0"/>
                    </a:spcBef>
                    <a:spcAft>
                      <a:spcPts val="1000"/>
                    </a:spcAft>
                  </a:pPr>
                  <a:r>
                    <a:rPr lang="en-US" sz="1600" dirty="0">
                      <a:solidFill>
                        <a:srgbClr val="FFFFFF"/>
                      </a:solidFill>
                      <a:effectLst/>
                      <a:latin typeface="Calibri"/>
                      <a:ea typeface="Calibri"/>
                      <a:cs typeface="AF_Najed" pitchFamily="2" charset="-78"/>
                    </a:rPr>
                    <a:t> </a:t>
                  </a:r>
                  <a:endParaRPr lang="en-US" sz="1600" dirty="0">
                    <a:effectLst/>
                    <a:latin typeface="Calibri"/>
                    <a:ea typeface="Calibri"/>
                    <a:cs typeface="AF_Najed" pitchFamily="2" charset="-78"/>
                  </a:endParaRPr>
                </a:p>
              </p:txBody>
            </p:sp>
          </p:grpSp>
        </p:grpSp>
        <p:sp>
          <p:nvSpPr>
            <p:cNvPr id="6" name="Text Box 25"/>
            <p:cNvSpPr txBox="1">
              <a:spLocks noChangeArrowheads="1"/>
            </p:cNvSpPr>
            <p:nvPr/>
          </p:nvSpPr>
          <p:spPr bwMode="auto">
            <a:xfrm>
              <a:off x="0" y="26289"/>
              <a:ext cx="28860" cy="2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r" rtl="1">
                <a:lnSpc>
                  <a:spcPct val="115000"/>
                </a:lnSpc>
                <a:spcBef>
                  <a:spcPts val="0"/>
                </a:spcBef>
                <a:spcAft>
                  <a:spcPts val="1000"/>
                </a:spcAft>
              </a:pPr>
              <a:r>
                <a:rPr lang="ar-SA" sz="900" b="1">
                  <a:solidFill>
                    <a:srgbClr val="000000"/>
                  </a:solidFill>
                  <a:effectLst/>
                  <a:latin typeface="Microsoft Uighur"/>
                  <a:ea typeface="Calibri"/>
                  <a:cs typeface="AL-Mohanad"/>
                </a:rPr>
                <a:t>المصدر: </a:t>
              </a:r>
              <a:r>
                <a:rPr lang="ar-SA" sz="900">
                  <a:solidFill>
                    <a:srgbClr val="000000"/>
                  </a:solidFill>
                  <a:effectLst/>
                  <a:latin typeface="Microsoft Uighur"/>
                  <a:ea typeface="Calibri"/>
                  <a:cs typeface="AL-Mohanad"/>
                </a:rPr>
                <a:t>المجلس الأعلى للتخطيط ، خطة التنمية الخمسية الثامنة (2011</a:t>
              </a:r>
              <a:r>
                <a:rPr lang="en-US" sz="900">
                  <a:solidFill>
                    <a:srgbClr val="000000"/>
                  </a:solidFill>
                  <a:effectLst/>
                  <a:latin typeface="Microsoft Uighur"/>
                  <a:ea typeface="Calibri"/>
                  <a:cs typeface="AL-Mohanad"/>
                </a:rPr>
                <a:t>-</a:t>
              </a:r>
              <a:r>
                <a:rPr lang="ar-SA" sz="900">
                  <a:solidFill>
                    <a:srgbClr val="000000"/>
                  </a:solidFill>
                  <a:effectLst/>
                  <a:latin typeface="Microsoft Uighur"/>
                  <a:ea typeface="Calibri"/>
                  <a:cs typeface="AL-Mohanad"/>
                </a:rPr>
                <a:t>2015)</a:t>
              </a:r>
              <a:r>
                <a:rPr lang="ar-SA" sz="900" b="1">
                  <a:solidFill>
                    <a:srgbClr val="000000"/>
                  </a:solidFill>
                  <a:effectLst/>
                  <a:latin typeface="Microsoft Uighur"/>
                  <a:ea typeface="Calibri"/>
                  <a:cs typeface="AL-Mohanad"/>
                </a:rPr>
                <a:t> </a:t>
              </a:r>
              <a:endParaRPr lang="en-US" sz="1100">
                <a:effectLst/>
                <a:latin typeface="Calibri"/>
                <a:ea typeface="Calibri"/>
                <a:cs typeface="Arial"/>
              </a:endParaRPr>
            </a:p>
            <a:p>
              <a:pPr marL="0" marR="0" algn="l" rtl="1">
                <a:lnSpc>
                  <a:spcPct val="115000"/>
                </a:lnSpc>
                <a:spcBef>
                  <a:spcPts val="0"/>
                </a:spcBef>
                <a:spcAft>
                  <a:spcPts val="1000"/>
                </a:spcAft>
              </a:pPr>
              <a:r>
                <a:rPr lang="en-US" sz="1100">
                  <a:effectLst/>
                  <a:latin typeface="Calibri"/>
                  <a:ea typeface="Calibri"/>
                  <a:cs typeface="AL-Mohanad"/>
                </a:rPr>
                <a:t> </a:t>
              </a:r>
              <a:endParaRPr lang="en-US" sz="1100">
                <a:effectLst/>
                <a:latin typeface="Calibri"/>
                <a:ea typeface="Calibri"/>
                <a:cs typeface="Arial"/>
              </a:endParaRPr>
            </a:p>
          </p:txBody>
        </p:sp>
      </p:grpSp>
    </p:spTree>
    <p:extLst>
      <p:ext uri="{BB962C8B-B14F-4D97-AF65-F5344CB8AC3E}">
        <p14:creationId xmlns:p14="http://schemas.microsoft.com/office/powerpoint/2010/main" val="4175023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8449</TotalTime>
  <Words>1592</Words>
  <Application>Microsoft Office PowerPoint</Application>
  <PresentationFormat>On-screen Show (4:3)</PresentationFormat>
  <Paragraphs>213</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GAE</dc:creator>
  <cp:lastModifiedBy>Yousuf Al Ruzaiqi</cp:lastModifiedBy>
  <cp:revision>44</cp:revision>
  <cp:lastPrinted>2014-09-25T10:44:48Z</cp:lastPrinted>
  <dcterms:created xsi:type="dcterms:W3CDTF">2006-08-16T00:00:00Z</dcterms:created>
  <dcterms:modified xsi:type="dcterms:W3CDTF">2014-10-13T08:36:25Z</dcterms:modified>
</cp:coreProperties>
</file>