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5" r:id="rId4"/>
    <p:sldId id="276" r:id="rId5"/>
    <p:sldId id="274" r:id="rId6"/>
    <p:sldId id="277" r:id="rId7"/>
    <p:sldId id="258" r:id="rId8"/>
    <p:sldId id="269" r:id="rId9"/>
    <p:sldId id="271" r:id="rId10"/>
    <p:sldId id="259" r:id="rId11"/>
    <p:sldId id="260" r:id="rId12"/>
    <p:sldId id="270" r:id="rId13"/>
    <p:sldId id="261" r:id="rId14"/>
    <p:sldId id="278" r:id="rId15"/>
    <p:sldId id="272" r:id="rId16"/>
    <p:sldId id="262" r:id="rId17"/>
    <p:sldId id="286" r:id="rId18"/>
    <p:sldId id="273" r:id="rId19"/>
    <p:sldId id="263" r:id="rId20"/>
    <p:sldId id="264" r:id="rId21"/>
    <p:sldId id="265" r:id="rId22"/>
    <p:sldId id="282" r:id="rId23"/>
    <p:sldId id="283" r:id="rId24"/>
    <p:sldId id="284" r:id="rId25"/>
    <p:sldId id="285" r:id="rId26"/>
    <p:sldId id="266" r:id="rId27"/>
    <p:sldId id="267" r:id="rId28"/>
    <p:sldId id="287" r:id="rId29"/>
    <p:sldId id="280" r:id="rId30"/>
    <p:sldId id="281" r:id="rId31"/>
    <p:sldId id="279" r:id="rId32"/>
    <p:sldId id="26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9" d="100"/>
          <a:sy n="69" d="100"/>
        </p:scale>
        <p:origin x="-142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1F5828-D55D-4B88-9AE7-5CB889B30BA3}" type="datetimeFigureOut">
              <a:rPr lang="en-US" smtClean="0"/>
              <a:t>10/14/2014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009E8-08FC-40A2-85FF-AFCFC53B0D9D}" type="slidenum">
              <a:rPr lang="en-US" smtClean="0"/>
              <a:t>‹#›</a:t>
            </a:fld>
            <a:endParaRPr lang="en-US"/>
          </a:p>
        </p:txBody>
      </p:sp>
    </p:spTree>
    <p:extLst>
      <p:ext uri="{BB962C8B-B14F-4D97-AF65-F5344CB8AC3E}">
        <p14:creationId xmlns:p14="http://schemas.microsoft.com/office/powerpoint/2010/main" val="4226669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6009E8-08FC-40A2-85FF-AFCFC53B0D9D}" type="slidenum">
              <a:rPr lang="en-US" smtClean="0"/>
              <a:t>2</a:t>
            </a:fld>
            <a:endParaRPr lang="en-US"/>
          </a:p>
        </p:txBody>
      </p:sp>
    </p:spTree>
    <p:extLst>
      <p:ext uri="{BB962C8B-B14F-4D97-AF65-F5344CB8AC3E}">
        <p14:creationId xmlns:p14="http://schemas.microsoft.com/office/powerpoint/2010/main" val="241728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76200" y="-30707"/>
            <a:ext cx="9144000" cy="6857463"/>
          </a:xfrm>
          <a:prstGeom prst="rect">
            <a:avLst/>
          </a:prstGeom>
        </p:spPr>
      </p:pic>
      <p:sp>
        <p:nvSpPr>
          <p:cNvPr id="3" name="Subtitle 2"/>
          <p:cNvSpPr>
            <a:spLocks noGrp="1"/>
          </p:cNvSpPr>
          <p:nvPr>
            <p:ph type="subTitle" idx="1"/>
          </p:nvPr>
        </p:nvSpPr>
        <p:spPr>
          <a:xfrm>
            <a:off x="1219200" y="4724400"/>
            <a:ext cx="5943600" cy="1219200"/>
          </a:xfrm>
        </p:spPr>
        <p:txBody>
          <a:bodyPr>
            <a:normAutofit fontScale="77500" lnSpcReduction="20000"/>
          </a:bodyPr>
          <a:lstStyle/>
          <a:p>
            <a:endParaRPr lang="ar-OM" b="1" dirty="0" smtClean="0">
              <a:solidFill>
                <a:schemeClr val="tx1"/>
              </a:solidFill>
            </a:endParaRPr>
          </a:p>
          <a:p>
            <a:r>
              <a:rPr lang="ar-OM" b="1" dirty="0" smtClean="0">
                <a:solidFill>
                  <a:schemeClr val="tx1"/>
                </a:solidFill>
              </a:rPr>
              <a:t>إعداد</a:t>
            </a:r>
          </a:p>
          <a:p>
            <a:r>
              <a:rPr lang="ar-OM" b="1" dirty="0" smtClean="0">
                <a:solidFill>
                  <a:schemeClr val="tx1"/>
                </a:solidFill>
              </a:rPr>
              <a:t>د. زوينة بنت صالح المسكرية</a:t>
            </a:r>
            <a:endParaRPr lang="en-US" dirty="0">
              <a:solidFill>
                <a:schemeClr val="tx1"/>
              </a:solidFill>
            </a:endParaRPr>
          </a:p>
        </p:txBody>
      </p:sp>
      <p:pic>
        <p:nvPicPr>
          <p:cNvPr id="5" name="صورة 25" descr="الوصف: MOE_logo.jpg"/>
          <p:cNvPicPr/>
          <p:nvPr/>
        </p:nvPicPr>
        <p:blipFill>
          <a:blip r:embed="rId3" cstate="print"/>
          <a:srcRect/>
          <a:stretch>
            <a:fillRect/>
          </a:stretch>
        </p:blipFill>
        <p:spPr bwMode="auto">
          <a:xfrm>
            <a:off x="7097973" y="326410"/>
            <a:ext cx="1676400" cy="1597925"/>
          </a:xfrm>
          <a:prstGeom prst="rect">
            <a:avLst/>
          </a:prstGeom>
          <a:noFill/>
          <a:ln w="9525">
            <a:noFill/>
            <a:miter lim="800000"/>
            <a:headEnd/>
            <a:tailEnd/>
          </a:ln>
        </p:spPr>
      </p:pic>
      <p:sp>
        <p:nvSpPr>
          <p:cNvPr id="10" name="Rounded Rectangle 9"/>
          <p:cNvSpPr/>
          <p:nvPr/>
        </p:nvSpPr>
        <p:spPr>
          <a:xfrm>
            <a:off x="1028700" y="3425825"/>
            <a:ext cx="6400800" cy="914400"/>
          </a:xfrm>
          <a:prstGeom prst="roundRect">
            <a:avLst/>
          </a:prstGeom>
          <a:ln w="76200">
            <a:noFill/>
          </a:ln>
        </p:spPr>
        <p:style>
          <a:lnRef idx="1">
            <a:schemeClr val="accent1"/>
          </a:lnRef>
          <a:fillRef idx="1003">
            <a:schemeClr val="dk2"/>
          </a:fillRef>
          <a:effectRef idx="1">
            <a:schemeClr val="accent1"/>
          </a:effectRef>
          <a:fontRef idx="minor">
            <a:schemeClr val="dk1"/>
          </a:fontRef>
        </p:style>
        <p:txBody>
          <a:bodyPr rtlCol="0" anchor="ctr"/>
          <a:lstStyle/>
          <a:p>
            <a:pPr algn="ctr"/>
            <a:endParaRPr lang="en-US"/>
          </a:p>
        </p:txBody>
      </p:sp>
      <p:sp>
        <p:nvSpPr>
          <p:cNvPr id="7" name="Rounded Rectangle 6"/>
          <p:cNvSpPr/>
          <p:nvPr/>
        </p:nvSpPr>
        <p:spPr>
          <a:xfrm>
            <a:off x="1028700" y="2468634"/>
            <a:ext cx="6400800" cy="1600200"/>
          </a:xfrm>
          <a:prstGeom prst="roundRect">
            <a:avLst/>
          </a:prstGeom>
          <a:ln w="762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Subtitle 2"/>
          <p:cNvSpPr txBox="1">
            <a:spLocks/>
          </p:cNvSpPr>
          <p:nvPr/>
        </p:nvSpPr>
        <p:spPr>
          <a:xfrm>
            <a:off x="1066800" y="2468634"/>
            <a:ext cx="6324600" cy="1847850"/>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ar-OM" sz="4400" b="1" dirty="0" smtClean="0">
              <a:solidFill>
                <a:schemeClr val="tx1"/>
              </a:solidFill>
            </a:endParaRPr>
          </a:p>
          <a:p>
            <a:r>
              <a:rPr lang="ar-OM" sz="8000" b="1" dirty="0" smtClean="0">
                <a:solidFill>
                  <a:schemeClr val="tx1"/>
                </a:solidFill>
              </a:rPr>
              <a:t>مشروع إنشاء المركز الوطني للتقويم التربوي والامتحانات </a:t>
            </a:r>
          </a:p>
          <a:p>
            <a:r>
              <a:rPr lang="ar-OM" b="1" dirty="0" smtClean="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7924800" cy="5257800"/>
          </a:xfrm>
        </p:spPr>
        <p:txBody>
          <a:bodyPr>
            <a:noAutofit/>
          </a:bodyPr>
          <a:lstStyle/>
          <a:p>
            <a:pPr algn="r" rtl="1"/>
            <a:r>
              <a:rPr lang="ar-OM" sz="3600" b="1" dirty="0" smtClean="0">
                <a:solidFill>
                  <a:srgbClr val="0070C0"/>
                </a:solidFill>
                <a:latin typeface="Arial" pitchFamily="34" charset="0"/>
                <a:cs typeface="Arial" pitchFamily="34" charset="0"/>
              </a:rPr>
              <a:t>6 . توفير </a:t>
            </a:r>
            <a:r>
              <a:rPr lang="ar-OM" sz="3600" b="1" dirty="0">
                <a:solidFill>
                  <a:srgbClr val="0070C0"/>
                </a:solidFill>
                <a:latin typeface="Arial" pitchFamily="34" charset="0"/>
                <a:cs typeface="Arial" pitchFamily="34" charset="0"/>
              </a:rPr>
              <a:t>إطار مؤهلات مدرسية ذات اعتبار وطني ودولي</a:t>
            </a:r>
            <a:r>
              <a:rPr lang="ar-OM" sz="3600" b="1" dirty="0" smtClean="0">
                <a:solidFill>
                  <a:srgbClr val="0070C0"/>
                </a:solidFill>
                <a:latin typeface="Arial" pitchFamily="34" charset="0"/>
                <a:cs typeface="Arial" pitchFamily="34" charset="0"/>
              </a:rPr>
              <a:t>.</a:t>
            </a:r>
            <a:endParaRPr lang="en-US" sz="3600" b="1" dirty="0" smtClean="0">
              <a:solidFill>
                <a:srgbClr val="0070C0"/>
              </a:solidFill>
              <a:latin typeface="Arial" pitchFamily="34" charset="0"/>
              <a:cs typeface="Arial" pitchFamily="34" charset="0"/>
            </a:endParaRPr>
          </a:p>
          <a:p>
            <a:pPr algn="r" rtl="1"/>
            <a:endParaRPr lang="en-US" sz="3600" b="1" dirty="0">
              <a:solidFill>
                <a:srgbClr val="0070C0"/>
              </a:solidFill>
              <a:latin typeface="Arial" pitchFamily="34" charset="0"/>
              <a:cs typeface="Arial" pitchFamily="34" charset="0"/>
            </a:endParaRPr>
          </a:p>
          <a:p>
            <a:pPr algn="just" rtl="1"/>
            <a:r>
              <a:rPr lang="ar-OM" sz="3600" b="1" dirty="0" smtClean="0">
                <a:solidFill>
                  <a:srgbClr val="0070C0"/>
                </a:solidFill>
                <a:latin typeface="Arabic Typesetting" pitchFamily="66" charset="-78"/>
                <a:cs typeface="Arabic Typesetting" pitchFamily="66" charset="-78"/>
              </a:rPr>
              <a:t> </a:t>
            </a:r>
            <a:r>
              <a:rPr lang="ar-OM" sz="3600" b="1" dirty="0" smtClean="0">
                <a:solidFill>
                  <a:srgbClr val="0070C0"/>
                </a:solidFill>
                <a:latin typeface="Arial" pitchFamily="34" charset="0"/>
                <a:cs typeface="Arial" pitchFamily="34" charset="0"/>
              </a:rPr>
              <a:t>7. </a:t>
            </a:r>
            <a:r>
              <a:rPr lang="ar-OM" sz="3600" b="1" dirty="0">
                <a:solidFill>
                  <a:srgbClr val="0070C0"/>
                </a:solidFill>
                <a:latin typeface="Arial" pitchFamily="34" charset="0"/>
                <a:cs typeface="Arial" pitchFamily="34" charset="0"/>
              </a:rPr>
              <a:t>بناء قدرات وطنية مؤهلة في مجال التقويم التربوي والامتحانات  ذات كفاءة منافسة إقليميا ودوليا.</a:t>
            </a:r>
            <a:endParaRPr lang="en-US" sz="3600" b="1" dirty="0">
              <a:solidFill>
                <a:srgbClr val="0070C0"/>
              </a:solidFill>
              <a:latin typeface="Arial" pitchFamily="34" charset="0"/>
              <a:cs typeface="Arial" pitchFamily="34" charset="0"/>
            </a:endParaRPr>
          </a:p>
          <a:p>
            <a:pPr lvl="0" algn="r" rtl="1"/>
            <a:endParaRPr lang="en-US" sz="3600" b="1" dirty="0" smtClean="0">
              <a:solidFill>
                <a:srgbClr val="0070C0"/>
              </a:solidFill>
              <a:latin typeface="Arial" pitchFamily="34" charset="0"/>
              <a:cs typeface="Arial" pitchFamily="34" charset="0"/>
            </a:endParaRPr>
          </a:p>
          <a:p>
            <a:pPr lvl="0" algn="r" rtl="1"/>
            <a:endParaRPr lang="en-US" b="1" dirty="0">
              <a:solidFill>
                <a:srgbClr val="002060"/>
              </a:solidFill>
              <a:latin typeface="Arial" pitchFamily="34" charset="0"/>
              <a:cs typeface="Arial" pitchFamily="34" charset="0"/>
            </a:endParaRPr>
          </a:p>
          <a:p>
            <a:pPr lvl="0" algn="just" rtl="1"/>
            <a:endParaRPr lang="en-US" b="1" dirty="0">
              <a:solidFill>
                <a:schemeClr val="accent1"/>
              </a:solidFill>
              <a:latin typeface="Andalus" pitchFamily="18" charset="-78"/>
              <a:cs typeface="Andalus" pitchFamily="18" charset="-78"/>
            </a:endParaRPr>
          </a:p>
        </p:txBody>
      </p:sp>
    </p:spTree>
    <p:extLst>
      <p:ext uri="{BB962C8B-B14F-4D97-AF65-F5344CB8AC3E}">
        <p14:creationId xmlns:p14="http://schemas.microsoft.com/office/powerpoint/2010/main" val="44450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3" name="Subtitle 2"/>
          <p:cNvSpPr>
            <a:spLocks noGrp="1"/>
          </p:cNvSpPr>
          <p:nvPr>
            <p:ph type="subTitle" idx="1"/>
          </p:nvPr>
        </p:nvSpPr>
        <p:spPr>
          <a:xfrm>
            <a:off x="533400" y="609600"/>
            <a:ext cx="7924800" cy="5257800"/>
          </a:xfrm>
        </p:spPr>
        <p:txBody>
          <a:bodyPr>
            <a:noAutofit/>
          </a:bodyPr>
          <a:lstStyle/>
          <a:p>
            <a:pPr lvl="0" algn="r" rtl="1"/>
            <a:r>
              <a:rPr lang="ar-OM" sz="3600" b="1" dirty="0" smtClean="0">
                <a:solidFill>
                  <a:srgbClr val="0070C0"/>
                </a:solidFill>
                <a:latin typeface="Arial" pitchFamily="34" charset="0"/>
                <a:cs typeface="Arial" pitchFamily="34" charset="0"/>
              </a:rPr>
              <a:t>8. استخدام </a:t>
            </a:r>
            <a:r>
              <a:rPr lang="ar-OM" sz="3600" b="1" dirty="0">
                <a:solidFill>
                  <a:srgbClr val="0070C0"/>
                </a:solidFill>
                <a:latin typeface="Arial" pitchFamily="34" charset="0"/>
                <a:cs typeface="Arial" pitchFamily="34" charset="0"/>
              </a:rPr>
              <a:t>التقانة الحديثة في  التواصل مع الحقل التربوي والمجتمع لتسهيل حصولهم على:</a:t>
            </a:r>
            <a:endParaRPr lang="en-US" sz="3600" b="1" dirty="0">
              <a:solidFill>
                <a:srgbClr val="0070C0"/>
              </a:solidFill>
              <a:latin typeface="Arial" pitchFamily="34" charset="0"/>
              <a:cs typeface="Arial" pitchFamily="34" charset="0"/>
            </a:endParaRPr>
          </a:p>
          <a:p>
            <a:pPr marL="914400" lvl="1" indent="-457200" algn="r" rtl="1">
              <a:buFont typeface="Arial" pitchFamily="34" charset="0"/>
              <a:buChar char="•"/>
            </a:pPr>
            <a:r>
              <a:rPr lang="ar-OM" sz="3600" b="1" dirty="0">
                <a:solidFill>
                  <a:srgbClr val="002060"/>
                </a:solidFill>
                <a:latin typeface="Arial" pitchFamily="34" charset="0"/>
                <a:cs typeface="Arial" pitchFamily="34" charset="0"/>
              </a:rPr>
              <a:t>تقارير نتائج الدراسات والبحوث الوطنية </a:t>
            </a:r>
            <a:r>
              <a:rPr lang="ar-OM" sz="3600" b="1" dirty="0" smtClean="0">
                <a:solidFill>
                  <a:srgbClr val="002060"/>
                </a:solidFill>
                <a:latin typeface="Arial" pitchFamily="34" charset="0"/>
                <a:cs typeface="Arial" pitchFamily="34" charset="0"/>
              </a:rPr>
              <a:t>والاقليمية </a:t>
            </a:r>
            <a:r>
              <a:rPr lang="ar-OM" sz="3600" b="1" dirty="0">
                <a:solidFill>
                  <a:srgbClr val="002060"/>
                </a:solidFill>
                <a:latin typeface="Arial" pitchFamily="34" charset="0"/>
                <a:cs typeface="Arial" pitchFamily="34" charset="0"/>
              </a:rPr>
              <a:t>والدولية.</a:t>
            </a:r>
            <a:endParaRPr lang="en-US" sz="3600" b="1" dirty="0">
              <a:solidFill>
                <a:srgbClr val="002060"/>
              </a:solidFill>
              <a:latin typeface="Arial" pitchFamily="34" charset="0"/>
              <a:cs typeface="Arial" pitchFamily="34" charset="0"/>
            </a:endParaRPr>
          </a:p>
          <a:p>
            <a:pPr marL="914400" lvl="1" indent="-457200" algn="r" rtl="1">
              <a:buFont typeface="Arial" pitchFamily="34" charset="0"/>
              <a:buChar char="•"/>
            </a:pPr>
            <a:r>
              <a:rPr lang="ar-OM" sz="3600" b="1" dirty="0">
                <a:solidFill>
                  <a:srgbClr val="002060"/>
                </a:solidFill>
                <a:latin typeface="Arial" pitchFamily="34" charset="0"/>
                <a:cs typeface="Arial" pitchFamily="34" charset="0"/>
              </a:rPr>
              <a:t>تقارير نتائج الاختبارات والامتحانات التي ينفذها المركز</a:t>
            </a:r>
            <a:r>
              <a:rPr lang="ar-OM" sz="3600" b="1" dirty="0" smtClean="0">
                <a:solidFill>
                  <a:srgbClr val="002060"/>
                </a:solidFill>
                <a:latin typeface="Arial" pitchFamily="34" charset="0"/>
                <a:cs typeface="Arial" pitchFamily="34" charset="0"/>
              </a:rPr>
              <a:t>.</a:t>
            </a:r>
          </a:p>
          <a:p>
            <a:pPr marL="914400" lvl="1" indent="-457200" algn="r" rtl="1">
              <a:buFont typeface="Arial" pitchFamily="34" charset="0"/>
              <a:buChar char="•"/>
            </a:pPr>
            <a:r>
              <a:rPr lang="ar-OM" sz="3600" b="1" dirty="0" smtClean="0">
                <a:solidFill>
                  <a:srgbClr val="002060"/>
                </a:solidFill>
                <a:latin typeface="Arial" pitchFamily="34" charset="0"/>
                <a:cs typeface="Arial" pitchFamily="34" charset="0"/>
              </a:rPr>
              <a:t>بنك الاسئلة المحرر للصفوف (1 – 12)</a:t>
            </a:r>
            <a:endParaRPr lang="en-US" sz="3600" b="1" dirty="0">
              <a:solidFill>
                <a:srgbClr val="002060"/>
              </a:solidFill>
              <a:latin typeface="Arial" pitchFamily="34" charset="0"/>
              <a:cs typeface="Arial" pitchFamily="34" charset="0"/>
            </a:endParaRPr>
          </a:p>
          <a:p>
            <a:pPr lvl="0" algn="r" rtl="1"/>
            <a:endParaRPr lang="ar-OM" b="1" dirty="0" smtClean="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91924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7924800" cy="5257800"/>
          </a:xfrm>
        </p:spPr>
        <p:txBody>
          <a:bodyPr>
            <a:noAutofit/>
          </a:bodyPr>
          <a:lstStyle/>
          <a:p>
            <a:pPr algn="just" rtl="1"/>
            <a:r>
              <a:rPr lang="ar-OM" b="1" dirty="0" smtClean="0">
                <a:solidFill>
                  <a:srgbClr val="0070C0"/>
                </a:solidFill>
                <a:latin typeface="Arial" pitchFamily="34" charset="0"/>
                <a:cs typeface="Arial" pitchFamily="34" charset="0"/>
              </a:rPr>
              <a:t>9 </a:t>
            </a:r>
            <a:r>
              <a:rPr lang="ar-OM" sz="3600" b="1" dirty="0">
                <a:solidFill>
                  <a:srgbClr val="0070C0"/>
                </a:solidFill>
                <a:latin typeface="Arial" pitchFamily="34" charset="0"/>
                <a:cs typeface="Arial" pitchFamily="34" charset="0"/>
              </a:rPr>
              <a:t>. تحقيق الشراكة مع المؤسسات التعليمية و المهنية، وتبادل الخبرات والمعلومات مع المراكز والمؤسسات الوطنية والإقليمية والدولية ذات الصلة بالتقويم التربوي والامتحانات. </a:t>
            </a:r>
            <a:endParaRPr lang="ar-OM" sz="3600" b="1" dirty="0" smtClean="0">
              <a:solidFill>
                <a:srgbClr val="0070C0"/>
              </a:solidFill>
              <a:latin typeface="Arial" pitchFamily="34" charset="0"/>
              <a:cs typeface="Arial" pitchFamily="34" charset="0"/>
            </a:endParaRPr>
          </a:p>
          <a:p>
            <a:pPr algn="just" rtl="1"/>
            <a:endParaRPr lang="ar-OM" sz="3600" b="1" dirty="0">
              <a:solidFill>
                <a:srgbClr val="002060"/>
              </a:solidFill>
              <a:latin typeface="Arial" pitchFamily="34" charset="0"/>
              <a:cs typeface="Arial" pitchFamily="34" charset="0"/>
            </a:endParaRPr>
          </a:p>
          <a:p>
            <a:pPr algn="r" rtl="1"/>
            <a:endParaRPr lang="en-US" b="1" dirty="0">
              <a:solidFill>
                <a:srgbClr val="002060"/>
              </a:solidFill>
              <a:latin typeface="Arial" pitchFamily="34" charset="0"/>
              <a:cs typeface="Arial" pitchFamily="34" charset="0"/>
            </a:endParaRPr>
          </a:p>
          <a:p>
            <a:pPr lvl="0" algn="r" rtl="1"/>
            <a:endParaRPr lang="ar-OM" b="1" dirty="0" smtClean="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62961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304800"/>
            <a:ext cx="7924800" cy="5791200"/>
          </a:xfrm>
        </p:spPr>
        <p:txBody>
          <a:bodyPr>
            <a:noAutofit/>
          </a:bodyPr>
          <a:lstStyle/>
          <a:p>
            <a:pPr rtl="1"/>
            <a:r>
              <a:rPr lang="ar-OM" sz="3600" b="1" u="sng" dirty="0">
                <a:solidFill>
                  <a:srgbClr val="C00000"/>
                </a:solidFill>
              </a:rPr>
              <a:t>المكونات الرئيسية لتأسيس المركز الوطني للتقويم التربوي والامتحانات</a:t>
            </a:r>
          </a:p>
          <a:p>
            <a:pPr algn="r" rtl="1"/>
            <a:r>
              <a:rPr lang="ar-OM" sz="3600" b="1" dirty="0" smtClean="0">
                <a:solidFill>
                  <a:srgbClr val="002060"/>
                </a:solidFill>
                <a:latin typeface="Arial" pitchFamily="34" charset="0"/>
                <a:cs typeface="Arial" pitchFamily="34" charset="0"/>
              </a:rPr>
              <a:t>ولتحقيق الأهداف تم تقسيم الأعمال الأساسية لتأسيس المركز إلى أربع مكونات رئيسية: </a:t>
            </a:r>
          </a:p>
          <a:p>
            <a:pPr algn="r" rtl="1"/>
            <a:r>
              <a:rPr lang="ar-OM" sz="3600" b="1" dirty="0" smtClean="0">
                <a:solidFill>
                  <a:srgbClr val="0070C0"/>
                </a:solidFill>
                <a:latin typeface="Arial" pitchFamily="34" charset="0"/>
                <a:cs typeface="Arial" pitchFamily="34" charset="0"/>
              </a:rPr>
              <a:t>المكون الأول: </a:t>
            </a:r>
            <a:r>
              <a:rPr lang="ar-OM" sz="3600" b="1" dirty="0">
                <a:solidFill>
                  <a:srgbClr val="0070C0"/>
                </a:solidFill>
                <a:latin typeface="Arial" pitchFamily="34" charset="0"/>
                <a:cs typeface="Arial" pitchFamily="34" charset="0"/>
              </a:rPr>
              <a:t>الرؤية وبناء القدرات </a:t>
            </a:r>
            <a:r>
              <a:rPr lang="ar-OM" sz="3600" b="1" dirty="0" smtClean="0">
                <a:solidFill>
                  <a:srgbClr val="0070C0"/>
                </a:solidFill>
                <a:latin typeface="Arial" pitchFamily="34" charset="0"/>
                <a:cs typeface="Arial" pitchFamily="34" charset="0"/>
              </a:rPr>
              <a:t>الفنية.</a:t>
            </a:r>
          </a:p>
          <a:p>
            <a:pPr algn="r" rtl="1"/>
            <a:r>
              <a:rPr lang="ar-OM" sz="3600" b="1" dirty="0" smtClean="0">
                <a:solidFill>
                  <a:srgbClr val="0070C0"/>
                </a:solidFill>
                <a:latin typeface="Arial" pitchFamily="34" charset="0"/>
                <a:cs typeface="Arial" pitchFamily="34" charset="0"/>
              </a:rPr>
              <a:t>المكون </a:t>
            </a:r>
            <a:r>
              <a:rPr lang="ar-OM" sz="3600" b="1" dirty="0">
                <a:solidFill>
                  <a:srgbClr val="0070C0"/>
                </a:solidFill>
                <a:latin typeface="Arial" pitchFamily="34" charset="0"/>
                <a:cs typeface="Arial" pitchFamily="34" charset="0"/>
              </a:rPr>
              <a:t>الثاني </a:t>
            </a:r>
            <a:r>
              <a:rPr lang="ar-OM" sz="3600" b="1" dirty="0" smtClean="0">
                <a:solidFill>
                  <a:srgbClr val="0070C0"/>
                </a:solidFill>
                <a:latin typeface="Arial" pitchFamily="34" charset="0"/>
                <a:cs typeface="Arial" pitchFamily="34" charset="0"/>
              </a:rPr>
              <a:t>: إطار المؤهلات المدرسية.</a:t>
            </a:r>
          </a:p>
          <a:p>
            <a:pPr algn="r" rtl="1"/>
            <a:r>
              <a:rPr lang="ar-OM" sz="3600" b="1" dirty="0" smtClean="0">
                <a:solidFill>
                  <a:srgbClr val="0070C0"/>
                </a:solidFill>
                <a:latin typeface="Arial" pitchFamily="34" charset="0"/>
                <a:cs typeface="Arial" pitchFamily="34" charset="0"/>
              </a:rPr>
              <a:t>المكون الثالث: </a:t>
            </a:r>
            <a:r>
              <a:rPr lang="ar-OM" sz="3600" b="1" dirty="0">
                <a:solidFill>
                  <a:srgbClr val="0070C0"/>
                </a:solidFill>
                <a:latin typeface="Arial" pitchFamily="34" charset="0"/>
                <a:cs typeface="Arial" pitchFamily="34" charset="0"/>
              </a:rPr>
              <a:t>البحوث والتحليل </a:t>
            </a:r>
            <a:r>
              <a:rPr lang="ar-OM" sz="3600" b="1" dirty="0" smtClean="0">
                <a:solidFill>
                  <a:srgbClr val="0070C0"/>
                </a:solidFill>
                <a:latin typeface="Arial" pitchFamily="34" charset="0"/>
                <a:cs typeface="Arial" pitchFamily="34" charset="0"/>
              </a:rPr>
              <a:t>الإحصائي. </a:t>
            </a:r>
          </a:p>
          <a:p>
            <a:pPr algn="r" rtl="1"/>
            <a:r>
              <a:rPr lang="ar-OM" sz="3600" b="1" dirty="0" smtClean="0">
                <a:solidFill>
                  <a:srgbClr val="0070C0"/>
                </a:solidFill>
                <a:latin typeface="Arial" pitchFamily="34" charset="0"/>
                <a:cs typeface="Arial" pitchFamily="34" charset="0"/>
              </a:rPr>
              <a:t>المكون </a:t>
            </a:r>
            <a:r>
              <a:rPr lang="ar-OM" sz="3600" b="1" dirty="0">
                <a:solidFill>
                  <a:srgbClr val="0070C0"/>
                </a:solidFill>
                <a:latin typeface="Arial" pitchFamily="34" charset="0"/>
                <a:cs typeface="Arial" pitchFamily="34" charset="0"/>
              </a:rPr>
              <a:t>الرابع </a:t>
            </a:r>
            <a:r>
              <a:rPr lang="ar-OM" sz="3600" b="1" dirty="0" smtClean="0">
                <a:solidFill>
                  <a:srgbClr val="0070C0"/>
                </a:solidFill>
                <a:latin typeface="Arial" pitchFamily="34" charset="0"/>
                <a:cs typeface="Arial" pitchFamily="34" charset="0"/>
              </a:rPr>
              <a:t>: المنصة الإلكترونية.</a:t>
            </a:r>
            <a:endParaRPr lang="ar-OM" sz="3600" b="1" dirty="0">
              <a:solidFill>
                <a:srgbClr val="0070C0"/>
              </a:solidFill>
              <a:latin typeface="Arial" pitchFamily="34" charset="0"/>
              <a:cs typeface="Arial" pitchFamily="34" charset="0"/>
            </a:endParaRPr>
          </a:p>
          <a:p>
            <a:pPr algn="r" rtl="1"/>
            <a:endParaRPr lang="en-US" sz="3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81744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304800"/>
            <a:ext cx="7924800" cy="5791200"/>
          </a:xfrm>
        </p:spPr>
        <p:txBody>
          <a:bodyPr>
            <a:noAutofit/>
          </a:bodyPr>
          <a:lstStyle/>
          <a:p>
            <a:pPr algn="r" rtl="1"/>
            <a:r>
              <a:rPr lang="ar-OM" sz="3600" b="1" u="sng" dirty="0">
                <a:solidFill>
                  <a:srgbClr val="C00000"/>
                </a:solidFill>
              </a:rPr>
              <a:t>المكون الأول: الرؤية وبناء القدرات الفنية: </a:t>
            </a:r>
            <a:endParaRPr lang="en-US" sz="3600" dirty="0">
              <a:solidFill>
                <a:srgbClr val="C00000"/>
              </a:solidFill>
            </a:endParaRPr>
          </a:p>
          <a:p>
            <a:pPr algn="r" rtl="1"/>
            <a:r>
              <a:rPr lang="ar-OM" sz="3600" b="1" dirty="0" smtClean="0">
                <a:solidFill>
                  <a:srgbClr val="002060"/>
                </a:solidFill>
                <a:latin typeface="Arial" pitchFamily="34" charset="0"/>
                <a:cs typeface="Arial" pitchFamily="34" charset="0"/>
              </a:rPr>
              <a:t>تم التعاقد مع هيئة المؤهلات الأسكتلندية(</a:t>
            </a:r>
            <a:r>
              <a:rPr lang="en-US" sz="3600" b="1" dirty="0" smtClean="0">
                <a:solidFill>
                  <a:srgbClr val="002060"/>
                </a:solidFill>
                <a:latin typeface="Arial" pitchFamily="34" charset="0"/>
                <a:cs typeface="Arial" pitchFamily="34" charset="0"/>
              </a:rPr>
              <a:t>SQA</a:t>
            </a:r>
            <a:r>
              <a:rPr lang="ar-OM" sz="3600" b="1" dirty="0" smtClean="0">
                <a:solidFill>
                  <a:srgbClr val="002060"/>
                </a:solidFill>
                <a:latin typeface="Arial" pitchFamily="34" charset="0"/>
                <a:cs typeface="Arial" pitchFamily="34" charset="0"/>
              </a:rPr>
              <a:t>) لتقديم الخدمات الإستشارية في هذا المكون .</a:t>
            </a:r>
          </a:p>
          <a:p>
            <a:pPr algn="r" rtl="1"/>
            <a:r>
              <a:rPr lang="ar-OM" sz="3600" b="1" dirty="0" smtClean="0">
                <a:solidFill>
                  <a:srgbClr val="002060"/>
                </a:solidFill>
                <a:latin typeface="Arial" pitchFamily="34" charset="0"/>
                <a:cs typeface="Arial" pitchFamily="34" charset="0"/>
              </a:rPr>
              <a:t>ويهدف </a:t>
            </a:r>
            <a:r>
              <a:rPr lang="ar-OM" sz="3600" b="1" dirty="0">
                <a:solidFill>
                  <a:srgbClr val="002060"/>
                </a:solidFill>
                <a:latin typeface="Arial" pitchFamily="34" charset="0"/>
                <a:cs typeface="Arial" pitchFamily="34" charset="0"/>
              </a:rPr>
              <a:t>هذا المكون </a:t>
            </a:r>
            <a:r>
              <a:rPr lang="ar-OM" sz="3600" b="1" dirty="0" smtClean="0">
                <a:solidFill>
                  <a:srgbClr val="002060"/>
                </a:solidFill>
                <a:latin typeface="Arial" pitchFamily="34" charset="0"/>
                <a:cs typeface="Arial" pitchFamily="34" charset="0"/>
              </a:rPr>
              <a:t>إلى</a:t>
            </a:r>
            <a:r>
              <a:rPr lang="ar-OM" sz="3600" b="1" dirty="0">
                <a:solidFill>
                  <a:srgbClr val="002060"/>
                </a:solidFill>
                <a:latin typeface="Arial" pitchFamily="34" charset="0"/>
                <a:cs typeface="Arial" pitchFamily="34" charset="0"/>
              </a:rPr>
              <a:t>:</a:t>
            </a:r>
            <a:endParaRPr lang="en-US" sz="3600" b="1" dirty="0">
              <a:solidFill>
                <a:srgbClr val="002060"/>
              </a:solidFill>
              <a:latin typeface="Arial" pitchFamily="34" charset="0"/>
              <a:cs typeface="Arial" pitchFamily="34" charset="0"/>
            </a:endParaRPr>
          </a:p>
          <a:p>
            <a:pPr marL="514350" lvl="0" indent="-514350" algn="r" rtl="1">
              <a:buFont typeface="+mj-lt"/>
              <a:buAutoNum type="arabicPeriod"/>
            </a:pPr>
            <a:r>
              <a:rPr lang="ar-OM" sz="3600" b="1" dirty="0">
                <a:solidFill>
                  <a:srgbClr val="002060"/>
                </a:solidFill>
                <a:latin typeface="Arial" pitchFamily="34" charset="0"/>
                <a:cs typeface="Arial" pitchFamily="34" charset="0"/>
              </a:rPr>
              <a:t>وضع وتصميم استرايجية واضحة للمركز في مجال التقويم التربوي والامتحانات </a:t>
            </a:r>
            <a:r>
              <a:rPr lang="ar-OM" sz="3600" b="1" dirty="0" smtClean="0">
                <a:solidFill>
                  <a:srgbClr val="002060"/>
                </a:solidFill>
                <a:latin typeface="Arial" pitchFamily="34" charset="0"/>
                <a:cs typeface="Arial" pitchFamily="34" charset="0"/>
              </a:rPr>
              <a:t>.</a:t>
            </a:r>
          </a:p>
          <a:p>
            <a:pPr marL="514350" lvl="0" indent="-514350" algn="r" rtl="1">
              <a:buFont typeface="+mj-lt"/>
              <a:buAutoNum type="arabicPeriod"/>
            </a:pPr>
            <a:r>
              <a:rPr lang="ar-OM" sz="3600" b="1" dirty="0" smtClean="0">
                <a:solidFill>
                  <a:srgbClr val="002060"/>
                </a:solidFill>
                <a:latin typeface="Arial" pitchFamily="34" charset="0"/>
                <a:cs typeface="Arial" pitchFamily="34" charset="0"/>
              </a:rPr>
              <a:t>تطوير </a:t>
            </a:r>
            <a:r>
              <a:rPr lang="ar-OM" sz="3600" b="1" dirty="0">
                <a:solidFill>
                  <a:srgbClr val="002060"/>
                </a:solidFill>
                <a:latin typeface="Arial" pitchFamily="34" charset="0"/>
                <a:cs typeface="Arial" pitchFamily="34" charset="0"/>
              </a:rPr>
              <a:t>أدوات القياس والتقويم التربوي، وتجويد نظام الامتحانات، والاختبارات </a:t>
            </a:r>
            <a:r>
              <a:rPr lang="ar-OM" sz="3600" b="1" dirty="0" smtClean="0">
                <a:solidFill>
                  <a:srgbClr val="002060"/>
                </a:solidFill>
                <a:latin typeface="Arial" pitchFamily="34" charset="0"/>
                <a:cs typeface="Arial" pitchFamily="34" charset="0"/>
              </a:rPr>
              <a:t>الوطنية.</a:t>
            </a:r>
            <a:endParaRPr lang="en-US" sz="3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7120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304800"/>
            <a:ext cx="7924800" cy="5791200"/>
          </a:xfrm>
        </p:spPr>
        <p:txBody>
          <a:bodyPr>
            <a:noAutofit/>
          </a:bodyPr>
          <a:lstStyle/>
          <a:p>
            <a:pPr lvl="0" algn="r" rtl="1"/>
            <a:r>
              <a:rPr lang="ar-OM" sz="3600" b="1" dirty="0" smtClean="0">
                <a:solidFill>
                  <a:srgbClr val="002060"/>
                </a:solidFill>
                <a:latin typeface="Arial" pitchFamily="34" charset="0"/>
                <a:cs typeface="Arial" pitchFamily="34" charset="0"/>
              </a:rPr>
              <a:t>3. تدريب </a:t>
            </a:r>
            <a:r>
              <a:rPr lang="ar-OM" sz="3600" b="1" dirty="0">
                <a:solidFill>
                  <a:srgbClr val="002060"/>
                </a:solidFill>
                <a:latin typeface="Arial" pitchFamily="34" charset="0"/>
                <a:cs typeface="Arial" pitchFamily="34" charset="0"/>
              </a:rPr>
              <a:t>واضعي الامتحانات والاختبارات على إعداد وتصميم المفردات الامتحانية والاختبارية الجيدة حسب المستويات المعرفية المختلفة  ضمن نظام بنك أسئلة معتمد حسب المعايير الدولية</a:t>
            </a:r>
            <a:r>
              <a:rPr lang="en-US" sz="3600" b="1" dirty="0">
                <a:solidFill>
                  <a:srgbClr val="002060"/>
                </a:solidFill>
                <a:latin typeface="Arial" pitchFamily="34" charset="0"/>
                <a:cs typeface="Arial" pitchFamily="34" charset="0"/>
              </a:rPr>
              <a:t>.</a:t>
            </a:r>
            <a:r>
              <a:rPr lang="ar-OM" sz="3600" b="1" dirty="0">
                <a:latin typeface="Arial" pitchFamily="34" charset="0"/>
                <a:cs typeface="Arial" pitchFamily="34" charset="0"/>
              </a:rPr>
              <a:t> </a:t>
            </a:r>
            <a:endParaRPr lang="ar-OM" sz="3600" b="1" dirty="0" smtClean="0">
              <a:latin typeface="Arial" pitchFamily="34" charset="0"/>
              <a:cs typeface="Arial" pitchFamily="34" charset="0"/>
            </a:endParaRPr>
          </a:p>
          <a:p>
            <a:pPr lvl="0" algn="r" rtl="1"/>
            <a:endParaRPr lang="en-US" sz="3600" b="1" dirty="0">
              <a:latin typeface="Arial" pitchFamily="34" charset="0"/>
              <a:cs typeface="Arial" pitchFamily="34" charset="0"/>
            </a:endParaRPr>
          </a:p>
          <a:p>
            <a:pPr lvl="0" algn="r" rtl="1"/>
            <a:r>
              <a:rPr lang="ar-OM" sz="3600" b="1" dirty="0" smtClean="0">
                <a:solidFill>
                  <a:srgbClr val="002060"/>
                </a:solidFill>
                <a:latin typeface="Arial" pitchFamily="34" charset="0"/>
                <a:cs typeface="Arial" pitchFamily="34" charset="0"/>
              </a:rPr>
              <a:t>4.  بناء </a:t>
            </a:r>
            <a:r>
              <a:rPr lang="ar-OM" sz="3600" b="1" dirty="0">
                <a:solidFill>
                  <a:srgbClr val="002060"/>
                </a:solidFill>
                <a:latin typeface="Arial" pitchFamily="34" charset="0"/>
                <a:cs typeface="Arial" pitchFamily="34" charset="0"/>
              </a:rPr>
              <a:t>قدرات وطنية مؤهلة في مجال التقويم التربوي والامتحانات تواكب المستويات العالمية وتثري جهود المجتمع الدولي في مجال التقويم التربوي</a:t>
            </a:r>
            <a:r>
              <a:rPr lang="en-US" sz="3600" b="1" dirty="0">
                <a:solidFill>
                  <a:srgbClr val="002060"/>
                </a:solidFill>
                <a:latin typeface="Arial" pitchFamily="34" charset="0"/>
                <a:cs typeface="Arial" pitchFamily="34" charset="0"/>
              </a:rPr>
              <a:t>.</a:t>
            </a:r>
            <a:r>
              <a:rPr lang="ar-OM" sz="3600" b="1" dirty="0">
                <a:solidFill>
                  <a:srgbClr val="002060"/>
                </a:solidFill>
                <a:latin typeface="Arial" pitchFamily="34" charset="0"/>
                <a:cs typeface="Arial" pitchFamily="34" charset="0"/>
              </a:rPr>
              <a:t> </a:t>
            </a:r>
            <a:endParaRPr lang="en-US" sz="3600" b="1" dirty="0">
              <a:solidFill>
                <a:srgbClr val="002060"/>
              </a:solidFill>
              <a:latin typeface="Arial" pitchFamily="34" charset="0"/>
              <a:cs typeface="Arial" pitchFamily="34" charset="0"/>
            </a:endParaRPr>
          </a:p>
          <a:p>
            <a:pPr algn="r" rtl="1"/>
            <a:endParaRPr lang="en-US" sz="3600" b="1" dirty="0">
              <a:solidFill>
                <a:srgbClr val="002060"/>
              </a:solidFill>
              <a:latin typeface="Arial" pitchFamily="34" charset="0"/>
              <a:cs typeface="Arial" pitchFamily="34" charset="0"/>
            </a:endParaRPr>
          </a:p>
          <a:p>
            <a:pPr algn="r" rtl="1"/>
            <a:endParaRPr lang="en-US"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81213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just" rtl="1"/>
            <a:r>
              <a:rPr lang="en-US" dirty="0">
                <a:cs typeface="+mj-cs"/>
              </a:rPr>
              <a:t> </a:t>
            </a:r>
            <a:r>
              <a:rPr lang="ar-OM" sz="3600" b="1" u="sng" dirty="0" smtClean="0">
                <a:solidFill>
                  <a:srgbClr val="C00000"/>
                </a:solidFill>
                <a:latin typeface="Arabic Typesetting" pitchFamily="66" charset="-78"/>
                <a:cs typeface="+mj-cs"/>
              </a:rPr>
              <a:t>المكون </a:t>
            </a:r>
            <a:r>
              <a:rPr lang="ar-OM" sz="3600" b="1" u="sng" dirty="0">
                <a:solidFill>
                  <a:srgbClr val="C00000"/>
                </a:solidFill>
                <a:latin typeface="Arabic Typesetting" pitchFamily="66" charset="-78"/>
                <a:cs typeface="+mj-cs"/>
              </a:rPr>
              <a:t>الثاني: بناء إطار وطني للمؤهلات المدرسية </a:t>
            </a:r>
            <a:r>
              <a:rPr lang="ar-OM" sz="3600" b="1" u="sng" dirty="0" smtClean="0">
                <a:solidFill>
                  <a:srgbClr val="C00000"/>
                </a:solidFill>
                <a:latin typeface="Arabic Typesetting" pitchFamily="66" charset="-78"/>
                <a:cs typeface="+mj-cs"/>
              </a:rPr>
              <a:t>(</a:t>
            </a:r>
            <a:r>
              <a:rPr lang="en-US" sz="3600" b="1" u="sng" dirty="0" smtClean="0">
                <a:solidFill>
                  <a:srgbClr val="C00000"/>
                </a:solidFill>
                <a:latin typeface="Arabic Typesetting" pitchFamily="66" charset="-78"/>
                <a:cs typeface="+mj-cs"/>
              </a:rPr>
              <a:t>NQF</a:t>
            </a:r>
            <a:r>
              <a:rPr lang="ar-OM" sz="3600" b="1" u="sng" dirty="0" smtClean="0">
                <a:solidFill>
                  <a:srgbClr val="C00000"/>
                </a:solidFill>
                <a:latin typeface="Arabic Typesetting" pitchFamily="66" charset="-78"/>
                <a:cs typeface="+mj-cs"/>
              </a:rPr>
              <a:t>)</a:t>
            </a:r>
            <a:endParaRPr lang="en-US" sz="3600" b="1" dirty="0" smtClean="0">
              <a:solidFill>
                <a:srgbClr val="C00000"/>
              </a:solidFill>
              <a:latin typeface="Arabic Typesetting" pitchFamily="66" charset="-78"/>
              <a:cs typeface="+mj-cs"/>
            </a:endParaRPr>
          </a:p>
          <a:p>
            <a:pPr algn="just" rtl="1"/>
            <a:r>
              <a:rPr lang="ar-OM" sz="3600" b="1" dirty="0">
                <a:solidFill>
                  <a:srgbClr val="002060"/>
                </a:solidFill>
                <a:latin typeface="Arial" pitchFamily="34" charset="0"/>
                <a:cs typeface="Arial" pitchFamily="34" charset="0"/>
              </a:rPr>
              <a:t>تتولى الهيئة العمانية للإعتماد الأكاديمي مسؤولية بناء إطار وطني شامل لمختلف المؤهلات (المدرسية والأكاديمية والمهنية والاحترافية)، بالتعاون </a:t>
            </a:r>
            <a:r>
              <a:rPr lang="ar-OM" sz="3600" b="1" dirty="0" smtClean="0">
                <a:solidFill>
                  <a:srgbClr val="002060"/>
                </a:solidFill>
                <a:latin typeface="Arial" pitchFamily="34" charset="0"/>
                <a:cs typeface="Arial" pitchFamily="34" charset="0"/>
              </a:rPr>
              <a:t>مع </a:t>
            </a:r>
            <a:r>
              <a:rPr lang="ar-OM" sz="3600" b="1" dirty="0">
                <a:solidFill>
                  <a:srgbClr val="002060"/>
                </a:solidFill>
                <a:latin typeface="Arial" pitchFamily="34" charset="0"/>
                <a:cs typeface="Arial" pitchFamily="34" charset="0"/>
              </a:rPr>
              <a:t>جميع الجهات المعنية </a:t>
            </a:r>
            <a:r>
              <a:rPr lang="ar-OM" sz="3600" b="1" dirty="0" smtClean="0">
                <a:solidFill>
                  <a:srgbClr val="002060"/>
                </a:solidFill>
                <a:latin typeface="Arial" pitchFamily="34" charset="0"/>
                <a:cs typeface="Arial" pitchFamily="34" charset="0"/>
              </a:rPr>
              <a:t>.</a:t>
            </a:r>
          </a:p>
          <a:p>
            <a:pPr algn="just" rtl="1"/>
            <a:r>
              <a:rPr lang="ar-OM" sz="3600" b="1" dirty="0" smtClean="0">
                <a:solidFill>
                  <a:srgbClr val="002060"/>
                </a:solidFill>
                <a:latin typeface="Arial" pitchFamily="34" charset="0"/>
                <a:cs typeface="Arial" pitchFamily="34" charset="0"/>
              </a:rPr>
              <a:t>حيث تم التعاقد مع هيئة المؤهلات الأسكتلندية بالتنسيق </a:t>
            </a:r>
            <a:r>
              <a:rPr lang="ar-OM" sz="3600" b="1" dirty="0">
                <a:solidFill>
                  <a:srgbClr val="002060"/>
                </a:solidFill>
                <a:latin typeface="Arial" pitchFamily="34" charset="0"/>
                <a:cs typeface="Arial" pitchFamily="34" charset="0"/>
              </a:rPr>
              <a:t>بين الهيئة العمانية للإعتماد الأكاديمي </a:t>
            </a:r>
            <a:r>
              <a:rPr lang="ar-OM" sz="3600" b="1" dirty="0" smtClean="0">
                <a:solidFill>
                  <a:srgbClr val="002060"/>
                </a:solidFill>
                <a:latin typeface="Arial" pitchFamily="34" charset="0"/>
                <a:cs typeface="Arial" pitchFamily="34" charset="0"/>
              </a:rPr>
              <a:t>ووزارة التربية والتعليم</a:t>
            </a:r>
          </a:p>
          <a:p>
            <a:pPr algn="just" rtl="1"/>
            <a:endParaRPr lang="en-US" sz="3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02523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r" rtl="1"/>
            <a:r>
              <a:rPr lang="en-US" sz="3600" dirty="0">
                <a:latin typeface="Arial" pitchFamily="34" charset="0"/>
                <a:cs typeface="Arial" pitchFamily="34" charset="0"/>
              </a:rPr>
              <a:t> </a:t>
            </a:r>
            <a:r>
              <a:rPr lang="ar-OM" sz="3600" b="1" dirty="0">
                <a:solidFill>
                  <a:srgbClr val="C00000"/>
                </a:solidFill>
                <a:latin typeface="Arial" pitchFamily="34" charset="0"/>
                <a:cs typeface="Arial" pitchFamily="34" charset="0"/>
              </a:rPr>
              <a:t>ومن الأهداف المتوقع تحقيقها من بناء الإطار الوطني للمؤهلات المدرسية :</a:t>
            </a:r>
          </a:p>
          <a:p>
            <a:pPr marL="514350" indent="-514350" algn="r" rtl="1">
              <a:buFont typeface="+mj-lt"/>
              <a:buAutoNum type="arabicPeriod"/>
            </a:pPr>
            <a:r>
              <a:rPr lang="ar-OM" sz="3600" b="1" dirty="0">
                <a:solidFill>
                  <a:srgbClr val="0070C0"/>
                </a:solidFill>
                <a:latin typeface="Arial" pitchFamily="34" charset="0"/>
                <a:cs typeface="Arial" pitchFamily="34" charset="0"/>
              </a:rPr>
              <a:t>ربط إطار المؤهلات في السلطنة بالأطر العالمية الآخرى عن طريق الاعتراف المتبادل للمؤهلات في السلطنة مع جميع الدول </a:t>
            </a:r>
            <a:r>
              <a:rPr lang="ar-OM" b="1" dirty="0">
                <a:solidFill>
                  <a:srgbClr val="0070C0"/>
                </a:solidFill>
                <a:latin typeface="Arial" pitchFamily="34" charset="0"/>
                <a:cs typeface="Arial" pitchFamily="34" charset="0"/>
              </a:rPr>
              <a:t>.</a:t>
            </a:r>
            <a:endParaRPr lang="en-US"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11719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r" rtl="1"/>
            <a:r>
              <a:rPr lang="ar-OM" sz="3600" b="1" dirty="0" smtClean="0">
                <a:solidFill>
                  <a:srgbClr val="0070C0"/>
                </a:solidFill>
                <a:latin typeface="Arial" pitchFamily="34" charset="0"/>
                <a:cs typeface="Arial" pitchFamily="34" charset="0"/>
              </a:rPr>
              <a:t>2. سيوفر </a:t>
            </a:r>
            <a:r>
              <a:rPr lang="ar-OM" sz="3600" b="1" dirty="0">
                <a:solidFill>
                  <a:srgbClr val="0070C0"/>
                </a:solidFill>
                <a:latin typeface="Arial" pitchFamily="34" charset="0"/>
                <a:cs typeface="Arial" pitchFamily="34" charset="0"/>
              </a:rPr>
              <a:t>خيارات واضحة للتدرج والمسارات التعليمية والمهنية في السلطنة حيث سيمنح المتعلمين فرصة الإنتقال بسهولة من المسارات المهنية إلى المسارات الأكاديمية والعكس.</a:t>
            </a:r>
            <a:endParaRPr lang="en-US" sz="3600" b="1" dirty="0">
              <a:solidFill>
                <a:srgbClr val="0070C0"/>
              </a:solidFill>
              <a:latin typeface="Arial" pitchFamily="34" charset="0"/>
              <a:cs typeface="Arial" pitchFamily="34" charset="0"/>
            </a:endParaRPr>
          </a:p>
          <a:p>
            <a:pPr algn="r" rtl="1"/>
            <a:endParaRPr lang="ar-OM" sz="3600" b="1" dirty="0" smtClean="0">
              <a:solidFill>
                <a:srgbClr val="0070C0"/>
              </a:solidFill>
              <a:latin typeface="Arial" pitchFamily="34" charset="0"/>
              <a:cs typeface="Arial" pitchFamily="34" charset="0"/>
            </a:endParaRPr>
          </a:p>
          <a:p>
            <a:pPr algn="r" rtl="1"/>
            <a:r>
              <a:rPr lang="ar-OM" sz="3600" b="1" dirty="0" smtClean="0">
                <a:solidFill>
                  <a:srgbClr val="0070C0"/>
                </a:solidFill>
                <a:latin typeface="Arial" pitchFamily="34" charset="0"/>
                <a:cs typeface="Arial" pitchFamily="34" charset="0"/>
              </a:rPr>
              <a:t> 3</a:t>
            </a:r>
            <a:r>
              <a:rPr lang="en-US" sz="3600" b="1" dirty="0" smtClean="0">
                <a:solidFill>
                  <a:srgbClr val="0070C0"/>
                </a:solidFill>
                <a:latin typeface="Arial" pitchFamily="34" charset="0"/>
                <a:cs typeface="Arial" pitchFamily="34" charset="0"/>
              </a:rPr>
              <a:t>.</a:t>
            </a:r>
            <a:r>
              <a:rPr lang="ar-OM" sz="3600" b="1" dirty="0" smtClean="0">
                <a:solidFill>
                  <a:srgbClr val="0070C0"/>
                </a:solidFill>
                <a:latin typeface="Arial" pitchFamily="34" charset="0"/>
                <a:cs typeface="Arial" pitchFamily="34" charset="0"/>
              </a:rPr>
              <a:t> </a:t>
            </a:r>
            <a:r>
              <a:rPr lang="en-US" sz="3600" b="1" dirty="0" smtClean="0">
                <a:solidFill>
                  <a:srgbClr val="0070C0"/>
                </a:solidFill>
                <a:latin typeface="Arial" pitchFamily="34" charset="0"/>
                <a:cs typeface="Arial" pitchFamily="34" charset="0"/>
              </a:rPr>
              <a:t> </a:t>
            </a:r>
            <a:r>
              <a:rPr lang="ar-OM" sz="3600" b="1" dirty="0">
                <a:solidFill>
                  <a:srgbClr val="0070C0"/>
                </a:solidFill>
                <a:latin typeface="Arial" pitchFamily="34" charset="0"/>
                <a:cs typeface="Arial" pitchFamily="34" charset="0"/>
              </a:rPr>
              <a:t>تشجيع التعليم الفني والتدريب المهني وتعليم الكبار بتسهيل الفرص الالتحاق بمسار التعليم العالي .</a:t>
            </a:r>
          </a:p>
          <a:p>
            <a:pPr algn="r" rtl="1"/>
            <a:endParaRPr lang="en-US"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407266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just" rtl="1"/>
            <a:r>
              <a:rPr lang="ar-OM" sz="3600" b="1" dirty="0" smtClean="0">
                <a:solidFill>
                  <a:srgbClr val="0070C0"/>
                </a:solidFill>
                <a:latin typeface="Arial" pitchFamily="34" charset="0"/>
                <a:cs typeface="Arial" pitchFamily="34" charset="0"/>
              </a:rPr>
              <a:t>4.  توفير </a:t>
            </a:r>
            <a:r>
              <a:rPr lang="ar-OM" sz="3600" b="1" dirty="0">
                <a:solidFill>
                  <a:srgbClr val="0070C0"/>
                </a:solidFill>
                <a:latin typeface="Arial" pitchFamily="34" charset="0"/>
                <a:cs typeface="Arial" pitchFamily="34" charset="0"/>
              </a:rPr>
              <a:t>المرونة للمتعلمين ومؤسسات التعليم والمستفيدين  من خلال خلق فرص لجميع فئات المجتمع من طلبة </a:t>
            </a:r>
            <a:r>
              <a:rPr lang="ar-OM" sz="3600" b="1" dirty="0" smtClean="0">
                <a:solidFill>
                  <a:srgbClr val="0070C0"/>
                </a:solidFill>
                <a:latin typeface="Arial" pitchFamily="34" charset="0"/>
                <a:cs typeface="Arial" pitchFamily="34" charset="0"/>
              </a:rPr>
              <a:t>والمنقطعين </a:t>
            </a:r>
            <a:r>
              <a:rPr lang="ar-OM" sz="3600" b="1" dirty="0">
                <a:solidFill>
                  <a:srgbClr val="0070C0"/>
                </a:solidFill>
                <a:latin typeface="Arial" pitchFamily="34" charset="0"/>
                <a:cs typeface="Arial" pitchFamily="34" charset="0"/>
              </a:rPr>
              <a:t>من </a:t>
            </a:r>
            <a:r>
              <a:rPr lang="ar-OM" sz="3600" b="1" dirty="0" smtClean="0">
                <a:solidFill>
                  <a:srgbClr val="0070C0"/>
                </a:solidFill>
                <a:latin typeface="Arial" pitchFamily="34" charset="0"/>
                <a:cs typeface="Arial" pitchFamily="34" charset="0"/>
              </a:rPr>
              <a:t>التعليم، أو </a:t>
            </a:r>
            <a:r>
              <a:rPr lang="ar-OM" sz="3600" b="1" dirty="0">
                <a:solidFill>
                  <a:srgbClr val="0070C0"/>
                </a:solidFill>
                <a:latin typeface="Arial" pitchFamily="34" charset="0"/>
                <a:cs typeface="Arial" pitchFamily="34" charset="0"/>
              </a:rPr>
              <a:t>العاملين الذين لا يمتلكمون مؤهلات رسمية للإنخراط في سلك التعليم والحصول على مؤهلات معترف بها.</a:t>
            </a:r>
            <a:endParaRPr lang="en-US" sz="3600" b="1" dirty="0">
              <a:solidFill>
                <a:srgbClr val="0070C0"/>
              </a:solidFill>
              <a:latin typeface="Arial" pitchFamily="34" charset="0"/>
              <a:cs typeface="Arial" pitchFamily="34" charset="0"/>
            </a:endParaRPr>
          </a:p>
          <a:p>
            <a:pPr algn="r" rtl="1"/>
            <a:endParaRPr lang="en-US"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6917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3" cstate="print"/>
          <a:stretch>
            <a:fillRect/>
          </a:stretch>
        </p:blipFill>
        <p:spPr>
          <a:xfrm>
            <a:off x="19050" y="-184398"/>
            <a:ext cx="9144000" cy="6857463"/>
          </a:xfrm>
          <a:prstGeom prst="rect">
            <a:avLst/>
          </a:prstGeom>
        </p:spPr>
      </p:pic>
      <p:sp>
        <p:nvSpPr>
          <p:cNvPr id="3" name="Subtitle 2"/>
          <p:cNvSpPr>
            <a:spLocks noGrp="1"/>
          </p:cNvSpPr>
          <p:nvPr>
            <p:ph type="subTitle" idx="1"/>
          </p:nvPr>
        </p:nvSpPr>
        <p:spPr>
          <a:xfrm>
            <a:off x="476250" y="1752600"/>
            <a:ext cx="8229600" cy="4648200"/>
          </a:xfrm>
        </p:spPr>
        <p:txBody>
          <a:bodyPr>
            <a:noAutofit/>
          </a:bodyPr>
          <a:lstStyle/>
          <a:p>
            <a:pPr marL="571500" indent="-571500" algn="justLow" rtl="1">
              <a:buFont typeface="Arial" pitchFamily="34" charset="0"/>
              <a:buChar char="•"/>
            </a:pPr>
            <a:r>
              <a:rPr lang="ar-OM" b="1" dirty="0" smtClean="0">
                <a:solidFill>
                  <a:srgbClr val="0070C0"/>
                </a:solidFill>
                <a:latin typeface="Arial" pitchFamily="34" charset="0"/>
                <a:cs typeface="Arial" pitchFamily="34" charset="0"/>
              </a:rPr>
              <a:t>هو</a:t>
            </a:r>
            <a:r>
              <a:rPr lang="ar-SA" b="1" dirty="0" smtClean="0">
                <a:solidFill>
                  <a:srgbClr val="0070C0"/>
                </a:solidFill>
                <a:latin typeface="Arial" pitchFamily="34" charset="0"/>
                <a:cs typeface="Arial" pitchFamily="34" charset="0"/>
              </a:rPr>
              <a:t> الموجه </a:t>
            </a:r>
            <a:r>
              <a:rPr lang="ar-SA" b="1" dirty="0">
                <a:solidFill>
                  <a:srgbClr val="0070C0"/>
                </a:solidFill>
                <a:latin typeface="Arial" pitchFamily="34" charset="0"/>
                <a:cs typeface="Arial" pitchFamily="34" charset="0"/>
              </a:rPr>
              <a:t>لتطوير العملية التعليمية ، وتطوير مستوى التحصيل </a:t>
            </a:r>
            <a:r>
              <a:rPr lang="ar-SA" b="1" dirty="0" smtClean="0">
                <a:solidFill>
                  <a:srgbClr val="0070C0"/>
                </a:solidFill>
                <a:latin typeface="Arial" pitchFamily="34" charset="0"/>
                <a:cs typeface="Arial" pitchFamily="34" charset="0"/>
              </a:rPr>
              <a:t>الدراسي</a:t>
            </a:r>
            <a:r>
              <a:rPr lang="ar-OM" b="1" dirty="0" smtClean="0">
                <a:solidFill>
                  <a:srgbClr val="0070C0"/>
                </a:solidFill>
                <a:latin typeface="Arial" pitchFamily="34" charset="0"/>
                <a:cs typeface="Arial" pitchFamily="34" charset="0"/>
              </a:rPr>
              <a:t> للطلبة</a:t>
            </a:r>
            <a:r>
              <a:rPr lang="ar-SA" b="1" dirty="0" smtClean="0">
                <a:solidFill>
                  <a:srgbClr val="0070C0"/>
                </a:solidFill>
                <a:latin typeface="Arial" pitchFamily="34" charset="0"/>
                <a:cs typeface="Arial" pitchFamily="34" charset="0"/>
              </a:rPr>
              <a:t>، </a:t>
            </a:r>
            <a:r>
              <a:rPr lang="ar-SA" b="1" dirty="0">
                <a:solidFill>
                  <a:srgbClr val="0070C0"/>
                </a:solidFill>
                <a:latin typeface="Arial" pitchFamily="34" charset="0"/>
                <a:cs typeface="Arial" pitchFamily="34" charset="0"/>
              </a:rPr>
              <a:t>ورفد جميع المعنيين </a:t>
            </a:r>
            <a:r>
              <a:rPr lang="ar-SA" b="1" dirty="0" smtClean="0">
                <a:solidFill>
                  <a:srgbClr val="0070C0"/>
                </a:solidFill>
                <a:latin typeface="Arial" pitchFamily="34" charset="0"/>
                <a:cs typeface="Arial" pitchFamily="34" charset="0"/>
              </a:rPr>
              <a:t>بالتغذية </a:t>
            </a:r>
            <a:r>
              <a:rPr lang="ar-SA" b="1" dirty="0">
                <a:solidFill>
                  <a:srgbClr val="0070C0"/>
                </a:solidFill>
                <a:latin typeface="Arial" pitchFamily="34" charset="0"/>
                <a:cs typeface="Arial" pitchFamily="34" charset="0"/>
              </a:rPr>
              <a:t>الراجعة وفق أسس </a:t>
            </a:r>
            <a:r>
              <a:rPr lang="ar-SA" b="1" dirty="0" smtClean="0">
                <a:solidFill>
                  <a:srgbClr val="0070C0"/>
                </a:solidFill>
                <a:latin typeface="Arial" pitchFamily="34" charset="0"/>
                <a:cs typeface="Arial" pitchFamily="34" charset="0"/>
              </a:rPr>
              <a:t>و</a:t>
            </a:r>
            <a:r>
              <a:rPr lang="en-US" b="1" dirty="0" smtClean="0">
                <a:solidFill>
                  <a:srgbClr val="0070C0"/>
                </a:solidFill>
                <a:latin typeface="Arial" pitchFamily="34" charset="0"/>
                <a:cs typeface="Arial" pitchFamily="34" charset="0"/>
              </a:rPr>
              <a:t> </a:t>
            </a:r>
            <a:r>
              <a:rPr lang="ar-SA" b="1" dirty="0" smtClean="0">
                <a:solidFill>
                  <a:srgbClr val="0070C0"/>
                </a:solidFill>
                <a:latin typeface="Arial" pitchFamily="34" charset="0"/>
                <a:cs typeface="Arial" pitchFamily="34" charset="0"/>
              </a:rPr>
              <a:t>مؤشرات </a:t>
            </a:r>
            <a:r>
              <a:rPr lang="ar-SA" b="1" dirty="0">
                <a:solidFill>
                  <a:srgbClr val="0070C0"/>
                </a:solidFill>
                <a:latin typeface="Arial" pitchFamily="34" charset="0"/>
                <a:cs typeface="Arial" pitchFamily="34" charset="0"/>
              </a:rPr>
              <a:t>علمية صحيحة </a:t>
            </a:r>
            <a:r>
              <a:rPr lang="ar-OM" b="1" dirty="0" smtClean="0">
                <a:solidFill>
                  <a:srgbClr val="0070C0"/>
                </a:solidFill>
                <a:latin typeface="Arial" pitchFamily="34" charset="0"/>
                <a:cs typeface="Arial" pitchFamily="34" charset="0"/>
              </a:rPr>
              <a:t>ل</a:t>
            </a:r>
            <a:r>
              <a:rPr lang="ar-SA" b="1" dirty="0" smtClean="0">
                <a:solidFill>
                  <a:srgbClr val="0070C0"/>
                </a:solidFill>
                <a:latin typeface="Arial" pitchFamily="34" charset="0"/>
                <a:cs typeface="Arial" pitchFamily="34" charset="0"/>
              </a:rPr>
              <a:t>تكون </a:t>
            </a:r>
            <a:r>
              <a:rPr lang="ar-SA" b="1" dirty="0">
                <a:solidFill>
                  <a:srgbClr val="0070C0"/>
                </a:solidFill>
                <a:latin typeface="Arial" pitchFamily="34" charset="0"/>
                <a:cs typeface="Arial" pitchFamily="34" charset="0"/>
              </a:rPr>
              <a:t>منطلقاً للبناء </a:t>
            </a:r>
            <a:r>
              <a:rPr lang="ar-SA" b="1" dirty="0" smtClean="0">
                <a:solidFill>
                  <a:srgbClr val="0070C0"/>
                </a:solidFill>
                <a:latin typeface="Arial" pitchFamily="34" charset="0"/>
                <a:cs typeface="Arial" pitchFamily="34" charset="0"/>
              </a:rPr>
              <a:t>والتطوير </a:t>
            </a:r>
            <a:r>
              <a:rPr lang="ar-SA" b="1" dirty="0">
                <a:solidFill>
                  <a:srgbClr val="0070C0"/>
                </a:solidFill>
                <a:latin typeface="Arial" pitchFamily="34" charset="0"/>
                <a:cs typeface="Arial" pitchFamily="34" charset="0"/>
              </a:rPr>
              <a:t>ومراعية  النمو المتكامل لشخصية الطالب فكرياً ونفسياً </a:t>
            </a:r>
            <a:r>
              <a:rPr lang="ar-SA" b="1" dirty="0" smtClean="0">
                <a:solidFill>
                  <a:srgbClr val="0070C0"/>
                </a:solidFill>
                <a:latin typeface="Arial" pitchFamily="34" charset="0"/>
                <a:cs typeface="Arial" pitchFamily="34" charset="0"/>
              </a:rPr>
              <a:t>واجتماعياً، </a:t>
            </a:r>
            <a:r>
              <a:rPr lang="ar-SA" b="1" dirty="0">
                <a:solidFill>
                  <a:srgbClr val="0070C0"/>
                </a:solidFill>
                <a:latin typeface="Arial" pitchFamily="34" charset="0"/>
                <a:cs typeface="Arial" pitchFamily="34" charset="0"/>
              </a:rPr>
              <a:t>وتنمية فكره </a:t>
            </a:r>
            <a:r>
              <a:rPr lang="ar-SA" b="1" dirty="0" smtClean="0">
                <a:solidFill>
                  <a:srgbClr val="0070C0"/>
                </a:solidFill>
                <a:latin typeface="Arial" pitchFamily="34" charset="0"/>
                <a:cs typeface="Arial" pitchFamily="34" charset="0"/>
              </a:rPr>
              <a:t>الناقد</a:t>
            </a:r>
            <a:r>
              <a:rPr lang="ar-OM" b="1" dirty="0" smtClean="0">
                <a:solidFill>
                  <a:srgbClr val="0070C0"/>
                </a:solidFill>
                <a:latin typeface="Arial" pitchFamily="34" charset="0"/>
                <a:cs typeface="Arial" pitchFamily="34" charset="0"/>
              </a:rPr>
              <a:t>، </a:t>
            </a:r>
            <a:r>
              <a:rPr lang="ar-SA" b="1" dirty="0" smtClean="0">
                <a:solidFill>
                  <a:srgbClr val="0070C0"/>
                </a:solidFill>
                <a:latin typeface="Arial" pitchFamily="34" charset="0"/>
                <a:cs typeface="Arial" pitchFamily="34" charset="0"/>
              </a:rPr>
              <a:t>وقدراته </a:t>
            </a:r>
            <a:r>
              <a:rPr lang="ar-SA" b="1" dirty="0">
                <a:solidFill>
                  <a:srgbClr val="0070C0"/>
                </a:solidFill>
                <a:latin typeface="Arial" pitchFamily="34" charset="0"/>
                <a:cs typeface="Arial" pitchFamily="34" charset="0"/>
              </a:rPr>
              <a:t>الابتكارية، ومهاراته الإبداعية، وجوانب تعلمه </a:t>
            </a:r>
            <a:r>
              <a:rPr lang="ar-SA" b="1" dirty="0" smtClean="0">
                <a:solidFill>
                  <a:srgbClr val="0070C0"/>
                </a:solidFill>
                <a:latin typeface="Arial" pitchFamily="34" charset="0"/>
                <a:cs typeface="Arial" pitchFamily="34" charset="0"/>
              </a:rPr>
              <a:t>المختلفة</a:t>
            </a:r>
            <a:r>
              <a:rPr lang="ar-OM" b="1" dirty="0" smtClean="0">
                <a:solidFill>
                  <a:srgbClr val="0070C0"/>
                </a:solidFill>
                <a:latin typeface="Arial" pitchFamily="34" charset="0"/>
                <a:cs typeface="Arial" pitchFamily="34" charset="0"/>
              </a:rPr>
              <a:t>.</a:t>
            </a:r>
          </a:p>
          <a:p>
            <a:pPr marL="571500" indent="-571500" algn="justLow" rtl="1">
              <a:buFont typeface="Arial" pitchFamily="34" charset="0"/>
              <a:buChar char="•"/>
            </a:pPr>
            <a:r>
              <a:rPr lang="ar-OM" b="1" dirty="0" smtClean="0">
                <a:solidFill>
                  <a:srgbClr val="0070C0"/>
                </a:solidFill>
                <a:latin typeface="Arial" pitchFamily="34" charset="0"/>
                <a:cs typeface="Arial" pitchFamily="34" charset="0"/>
              </a:rPr>
              <a:t>هو ضمان جودة العملية التعليمية التعلمية ونواتجها.</a:t>
            </a:r>
            <a:endParaRPr lang="en-US" b="1" dirty="0">
              <a:solidFill>
                <a:srgbClr val="0070C0"/>
              </a:solidFill>
              <a:latin typeface="Arial" pitchFamily="34" charset="0"/>
              <a:cs typeface="Arial" pitchFamily="34" charset="0"/>
            </a:endParaRPr>
          </a:p>
        </p:txBody>
      </p:sp>
      <p:sp>
        <p:nvSpPr>
          <p:cNvPr id="8" name="Rounded Rectangle 7"/>
          <p:cNvSpPr/>
          <p:nvPr/>
        </p:nvSpPr>
        <p:spPr>
          <a:xfrm>
            <a:off x="2819400" y="451513"/>
            <a:ext cx="3429000" cy="10668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Subtitle 2"/>
          <p:cNvSpPr txBox="1">
            <a:spLocks/>
          </p:cNvSpPr>
          <p:nvPr/>
        </p:nvSpPr>
        <p:spPr>
          <a:xfrm>
            <a:off x="2533650" y="546763"/>
            <a:ext cx="4114800" cy="8763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OM" sz="4400" b="1" dirty="0" smtClean="0">
                <a:solidFill>
                  <a:srgbClr val="002060"/>
                </a:solidFill>
              </a:rPr>
              <a:t>التقويم التربوي</a:t>
            </a:r>
            <a:endParaRPr lang="en-US" sz="4400" b="1" dirty="0" smtClean="0">
              <a:solidFill>
                <a:srgbClr val="002060"/>
              </a:solidFill>
            </a:endParaRPr>
          </a:p>
        </p:txBody>
      </p:sp>
    </p:spTree>
    <p:extLst>
      <p:ext uri="{BB962C8B-B14F-4D97-AF65-F5344CB8AC3E}">
        <p14:creationId xmlns:p14="http://schemas.microsoft.com/office/powerpoint/2010/main" val="2537907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562600"/>
          </a:xfrm>
        </p:spPr>
        <p:txBody>
          <a:bodyPr>
            <a:noAutofit/>
          </a:bodyPr>
          <a:lstStyle/>
          <a:p>
            <a:pPr algn="r" rtl="1"/>
            <a:r>
              <a:rPr lang="en-US" sz="3600" b="1" dirty="0">
                <a:solidFill>
                  <a:srgbClr val="002060"/>
                </a:solidFill>
                <a:latin typeface="Arial" pitchFamily="34" charset="0"/>
                <a:cs typeface="Arial" pitchFamily="34" charset="0"/>
              </a:rPr>
              <a:t> </a:t>
            </a:r>
            <a:r>
              <a:rPr lang="ar-OM" sz="3600" b="1" u="sng" dirty="0">
                <a:solidFill>
                  <a:srgbClr val="C00000"/>
                </a:solidFill>
                <a:latin typeface="Arial" pitchFamily="34" charset="0"/>
                <a:cs typeface="Arial" pitchFamily="34" charset="0"/>
              </a:rPr>
              <a:t>المكون الثالث:  البحوث و التحليل </a:t>
            </a:r>
            <a:r>
              <a:rPr lang="ar-OM" sz="3600" b="1" u="sng" dirty="0" smtClean="0">
                <a:solidFill>
                  <a:srgbClr val="C00000"/>
                </a:solidFill>
                <a:latin typeface="Arial" pitchFamily="34" charset="0"/>
                <a:cs typeface="Arial" pitchFamily="34" charset="0"/>
              </a:rPr>
              <a:t>الإحصائي </a:t>
            </a:r>
            <a:endParaRPr lang="en-US" sz="3600" b="1" u="sng" dirty="0">
              <a:solidFill>
                <a:srgbClr val="C00000"/>
              </a:solidFill>
              <a:latin typeface="Arial" pitchFamily="34" charset="0"/>
              <a:cs typeface="Arial" pitchFamily="34" charset="0"/>
            </a:endParaRPr>
          </a:p>
          <a:p>
            <a:pPr algn="justLow" rtl="1"/>
            <a:r>
              <a:rPr lang="ar-OM" sz="3600" dirty="0">
                <a:latin typeface="Arial" pitchFamily="34" charset="0"/>
                <a:cs typeface="Arial" pitchFamily="34" charset="0"/>
              </a:rPr>
              <a:t> </a:t>
            </a:r>
            <a:r>
              <a:rPr lang="ar-OM" sz="3600" b="1" dirty="0">
                <a:solidFill>
                  <a:schemeClr val="tx1"/>
                </a:solidFill>
                <a:latin typeface="Arial" pitchFamily="34" charset="0"/>
                <a:cs typeface="Arial" pitchFamily="34" charset="0"/>
              </a:rPr>
              <a:t>يعتبر هذا المكون أحد الدعائم الرئيسة للمركز، ومن خلاله سيتم التركيز على جانبين : </a:t>
            </a:r>
            <a:r>
              <a:rPr lang="ar-OM" sz="3600" b="1" dirty="0" smtClean="0">
                <a:solidFill>
                  <a:srgbClr val="C00000"/>
                </a:solidFill>
                <a:latin typeface="Arial" pitchFamily="34" charset="0"/>
                <a:cs typeface="Arial" pitchFamily="34" charset="0"/>
              </a:rPr>
              <a:t>ألاول </a:t>
            </a:r>
            <a:r>
              <a:rPr lang="ar-OM" sz="3600" b="1" dirty="0">
                <a:solidFill>
                  <a:srgbClr val="C00000"/>
                </a:solidFill>
                <a:latin typeface="Arial" pitchFamily="34" charset="0"/>
                <a:cs typeface="Arial" pitchFamily="34" charset="0"/>
              </a:rPr>
              <a:t>التحليل </a:t>
            </a:r>
            <a:r>
              <a:rPr lang="ar-OM" sz="3600" b="1" dirty="0" smtClean="0">
                <a:solidFill>
                  <a:srgbClr val="C00000"/>
                </a:solidFill>
                <a:latin typeface="Arial" pitchFamily="34" charset="0"/>
                <a:cs typeface="Arial" pitchFamily="34" charset="0"/>
              </a:rPr>
              <a:t>الاحصائي والثاني  البحوث التقويمية، </a:t>
            </a:r>
            <a:r>
              <a:rPr lang="ar-OM" sz="3600" b="1" dirty="0" smtClean="0">
                <a:solidFill>
                  <a:schemeClr val="tx1"/>
                </a:solidFill>
                <a:latin typeface="Arial" pitchFamily="34" charset="0"/>
                <a:cs typeface="Arial" pitchFamily="34" charset="0"/>
              </a:rPr>
              <a:t>وسيتم </a:t>
            </a:r>
            <a:r>
              <a:rPr lang="ar-OM" sz="3600" b="1" dirty="0">
                <a:solidFill>
                  <a:schemeClr val="tx1"/>
                </a:solidFill>
                <a:latin typeface="Arial" pitchFamily="34" charset="0"/>
                <a:cs typeface="Arial" pitchFamily="34" charset="0"/>
              </a:rPr>
              <a:t>تطوير هذين الجانبين بالتعاون مع شركة تعتبر من الشركات </a:t>
            </a:r>
            <a:r>
              <a:rPr lang="ar-OM" sz="3600" b="1" dirty="0" smtClean="0">
                <a:solidFill>
                  <a:schemeClr val="tx1"/>
                </a:solidFill>
                <a:latin typeface="Arial" pitchFamily="34" charset="0"/>
                <a:cs typeface="Arial" pitchFamily="34" charset="0"/>
              </a:rPr>
              <a:t>الرائدة في هذا المجال </a:t>
            </a:r>
            <a:r>
              <a:rPr lang="ar-OM" sz="3600" b="1" dirty="0">
                <a:solidFill>
                  <a:schemeClr val="tx1"/>
                </a:solidFill>
                <a:latin typeface="Arial" pitchFamily="34" charset="0"/>
                <a:cs typeface="Arial" pitchFamily="34" charset="0"/>
              </a:rPr>
              <a:t>وهي </a:t>
            </a:r>
            <a:r>
              <a:rPr lang="ar-OM" sz="3600" b="1" dirty="0" smtClean="0">
                <a:solidFill>
                  <a:schemeClr val="tx1"/>
                </a:solidFill>
                <a:latin typeface="Arial" pitchFamily="34" charset="0"/>
                <a:cs typeface="Arial" pitchFamily="34" charset="0"/>
              </a:rPr>
              <a:t>مؤسسة (</a:t>
            </a:r>
            <a:r>
              <a:rPr lang="en-US" sz="3600" b="1" dirty="0">
                <a:solidFill>
                  <a:schemeClr val="tx1"/>
                </a:solidFill>
                <a:latin typeface="Arial" pitchFamily="34" charset="0"/>
                <a:cs typeface="Arial" pitchFamily="34" charset="0"/>
              </a:rPr>
              <a:t>PEARSON</a:t>
            </a:r>
            <a:r>
              <a:rPr lang="ar-OM" sz="3600" b="1" dirty="0" smtClean="0">
                <a:solidFill>
                  <a:schemeClr val="tx1"/>
                </a:solidFill>
                <a:latin typeface="Arial" pitchFamily="34" charset="0"/>
                <a:cs typeface="Arial" pitchFamily="34" charset="0"/>
              </a:rPr>
              <a:t>).</a:t>
            </a:r>
            <a:endParaRPr lang="en-US" sz="3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23945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justLow" rtl="1"/>
            <a:r>
              <a:rPr lang="ar-OM" sz="3600" b="1" u="sng" dirty="0" smtClean="0">
                <a:solidFill>
                  <a:srgbClr val="C00000"/>
                </a:solidFill>
                <a:latin typeface="Arial" pitchFamily="34" charset="0"/>
                <a:cs typeface="Arial" pitchFamily="34" charset="0"/>
              </a:rPr>
              <a:t>المكون </a:t>
            </a:r>
            <a:r>
              <a:rPr lang="ar-OM" sz="3600" b="1" u="sng" dirty="0">
                <a:solidFill>
                  <a:srgbClr val="C00000"/>
                </a:solidFill>
                <a:latin typeface="Arial" pitchFamily="34" charset="0"/>
                <a:cs typeface="Arial" pitchFamily="34" charset="0"/>
              </a:rPr>
              <a:t>الرابع : المنصة </a:t>
            </a:r>
            <a:r>
              <a:rPr lang="ar-OM" sz="3600" b="1" u="sng" dirty="0" smtClean="0">
                <a:solidFill>
                  <a:srgbClr val="C00000"/>
                </a:solidFill>
                <a:latin typeface="Arial" pitchFamily="34" charset="0"/>
                <a:cs typeface="Arial" pitchFamily="34" charset="0"/>
              </a:rPr>
              <a:t>الإلكترونية( </a:t>
            </a:r>
            <a:r>
              <a:rPr lang="en-GB" sz="3600" b="1" u="sng" dirty="0" smtClean="0">
                <a:solidFill>
                  <a:srgbClr val="C00000"/>
                </a:solidFill>
              </a:rPr>
              <a:t>IT Platform</a:t>
            </a:r>
            <a:r>
              <a:rPr lang="ar-OM" sz="3600" b="1" u="sng" dirty="0" smtClean="0">
                <a:solidFill>
                  <a:srgbClr val="C00000"/>
                </a:solidFill>
                <a:latin typeface="Arial" pitchFamily="34" charset="0"/>
                <a:cs typeface="Arial" pitchFamily="34" charset="0"/>
              </a:rPr>
              <a:t>)</a:t>
            </a:r>
            <a:r>
              <a:rPr lang="ar-OM" sz="3600" b="1" dirty="0" smtClean="0">
                <a:solidFill>
                  <a:srgbClr val="002060"/>
                </a:solidFill>
                <a:latin typeface="Arial" pitchFamily="34" charset="0"/>
                <a:cs typeface="Arial" pitchFamily="34" charset="0"/>
              </a:rPr>
              <a:t>      </a:t>
            </a:r>
          </a:p>
          <a:p>
            <a:pPr algn="justLow" rtl="1"/>
            <a:endParaRPr lang="ar-OM" sz="3600" b="1" dirty="0">
              <a:solidFill>
                <a:srgbClr val="002060"/>
              </a:solidFill>
              <a:latin typeface="Arial" pitchFamily="34" charset="0"/>
              <a:cs typeface="Arial" pitchFamily="34" charset="0"/>
            </a:endParaRPr>
          </a:p>
          <a:p>
            <a:pPr algn="justLow" rtl="1"/>
            <a:r>
              <a:rPr lang="ar-OM" sz="3600" b="1" dirty="0" smtClean="0">
                <a:solidFill>
                  <a:schemeClr val="tx1"/>
                </a:solidFill>
                <a:latin typeface="Arial" pitchFamily="34" charset="0"/>
                <a:cs typeface="Arial" pitchFamily="34" charset="0"/>
              </a:rPr>
              <a:t>تم </a:t>
            </a:r>
            <a:r>
              <a:rPr lang="ar-OM" sz="3600" b="1" dirty="0">
                <a:solidFill>
                  <a:schemeClr val="tx1"/>
                </a:solidFill>
                <a:latin typeface="Arial" pitchFamily="34" charset="0"/>
                <a:cs typeface="Arial" pitchFamily="34" charset="0"/>
              </a:rPr>
              <a:t>التعاقد مع مؤسسة بيرسون (</a:t>
            </a:r>
            <a:r>
              <a:rPr lang="en-US" sz="3600" b="1" dirty="0">
                <a:solidFill>
                  <a:schemeClr val="tx1"/>
                </a:solidFill>
                <a:latin typeface="Arial" pitchFamily="34" charset="0"/>
                <a:cs typeface="Arial" pitchFamily="34" charset="0"/>
              </a:rPr>
              <a:t>PEARSON</a:t>
            </a:r>
            <a:r>
              <a:rPr lang="ar-OM" sz="3600" b="1" dirty="0">
                <a:solidFill>
                  <a:schemeClr val="tx1"/>
                </a:solidFill>
                <a:latin typeface="Arial" pitchFamily="34" charset="0"/>
                <a:cs typeface="Arial" pitchFamily="34" charset="0"/>
              </a:rPr>
              <a:t>) لتقديم الخدمات الإستشارية في بناء المنصة الإلكترونية، </a:t>
            </a:r>
            <a:r>
              <a:rPr lang="ar-OM" sz="3600" b="1" dirty="0" smtClean="0">
                <a:solidFill>
                  <a:schemeClr val="tx1"/>
                </a:solidFill>
                <a:latin typeface="Arial" pitchFamily="34" charset="0"/>
                <a:cs typeface="Arial" pitchFamily="34" charset="0"/>
              </a:rPr>
              <a:t>حيث سيتم </a:t>
            </a:r>
            <a:r>
              <a:rPr lang="ar-OM" sz="3600" b="1" dirty="0">
                <a:solidFill>
                  <a:schemeClr val="tx1"/>
                </a:solidFill>
                <a:latin typeface="Arial" pitchFamily="34" charset="0"/>
                <a:cs typeface="Arial" pitchFamily="34" charset="0"/>
              </a:rPr>
              <a:t>التعاون مع خبراء هذه المؤسسة في بناء وتطوير القدرات الوطنية </a:t>
            </a:r>
            <a:r>
              <a:rPr lang="ar-OM" sz="3600" b="1" dirty="0" smtClean="0">
                <a:solidFill>
                  <a:schemeClr val="tx1"/>
                </a:solidFill>
                <a:latin typeface="Arial" pitchFamily="34" charset="0"/>
                <a:cs typeface="Arial" pitchFamily="34" charset="0"/>
              </a:rPr>
              <a:t>المتخصصة.</a:t>
            </a:r>
            <a:endParaRPr lang="ar-OM" sz="36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45330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rtl="1"/>
            <a:r>
              <a:rPr lang="ar-OM" sz="3600" b="1" u="sng" dirty="0">
                <a:solidFill>
                  <a:srgbClr val="C00000"/>
                </a:solidFill>
                <a:cs typeface="+mj-cs"/>
              </a:rPr>
              <a:t>أهم الميزات التي  </a:t>
            </a:r>
            <a:r>
              <a:rPr lang="ar-OM" sz="3600" b="1" u="sng" dirty="0" smtClean="0">
                <a:solidFill>
                  <a:srgbClr val="C00000"/>
                </a:solidFill>
                <a:cs typeface="+mj-cs"/>
              </a:rPr>
              <a:t>ستوفرها </a:t>
            </a:r>
            <a:r>
              <a:rPr lang="ar-OM" sz="3600" b="1" u="sng" dirty="0">
                <a:solidFill>
                  <a:srgbClr val="C00000"/>
                </a:solidFill>
                <a:cs typeface="+mj-cs"/>
              </a:rPr>
              <a:t>المنصة</a:t>
            </a:r>
          </a:p>
          <a:p>
            <a:pPr rtl="1"/>
            <a:endParaRPr lang="en-US" sz="3600" b="1" u="sng" dirty="0">
              <a:solidFill>
                <a:srgbClr val="0070C0"/>
              </a:solidFill>
              <a:latin typeface="Arial" pitchFamily="34" charset="0"/>
            </a:endParaRP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إنشاء وتخزين وإدارة مفردات الامتحانات و الاختبارات</a:t>
            </a:r>
            <a:r>
              <a:rPr lang="en-US" sz="3600" b="1" dirty="0">
                <a:solidFill>
                  <a:srgbClr val="0070C0"/>
                </a:solidFill>
                <a:latin typeface="Arial" pitchFamily="34" charset="0"/>
                <a:cs typeface="Arial" pitchFamily="34" charset="0"/>
              </a:rPr>
              <a:t>. </a:t>
            </a: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تطوير وتجميع الامتحانات والاختبارات المخزنة </a:t>
            </a:r>
            <a:r>
              <a:rPr lang="en-US" sz="3600" b="1" dirty="0">
                <a:solidFill>
                  <a:srgbClr val="0070C0"/>
                </a:solidFill>
                <a:latin typeface="Arial" pitchFamily="34" charset="0"/>
                <a:cs typeface="Arial" pitchFamily="34" charset="0"/>
              </a:rPr>
              <a:t>. </a:t>
            </a: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التسجيل الإلكتروني لتقديم الامتحانات و الاختبارات عبر  المنصة الالكترونية (</a:t>
            </a:r>
            <a:r>
              <a:rPr lang="en-US" sz="3600" b="1" dirty="0">
                <a:solidFill>
                  <a:srgbClr val="0070C0"/>
                </a:solidFill>
                <a:latin typeface="Arial" pitchFamily="34" charset="0"/>
                <a:cs typeface="Arial" pitchFamily="34" charset="0"/>
              </a:rPr>
              <a:t>online test</a:t>
            </a:r>
            <a:r>
              <a:rPr lang="ar-OM" sz="3600" b="1" dirty="0">
                <a:solidFill>
                  <a:srgbClr val="0070C0"/>
                </a:solidFill>
                <a:latin typeface="Arial" pitchFamily="34" charset="0"/>
                <a:cs typeface="Arial" pitchFamily="34" charset="0"/>
              </a:rPr>
              <a:t>) </a:t>
            </a:r>
            <a:r>
              <a:rPr lang="en-US" sz="3600" b="1" dirty="0">
                <a:solidFill>
                  <a:srgbClr val="0070C0"/>
                </a:solidFill>
                <a:latin typeface="Arial" pitchFamily="34" charset="0"/>
                <a:cs typeface="Arial" pitchFamily="34" charset="0"/>
              </a:rPr>
              <a:t>. </a:t>
            </a:r>
          </a:p>
        </p:txBody>
      </p:sp>
    </p:spTree>
    <p:extLst>
      <p:ext uri="{BB962C8B-B14F-4D97-AF65-F5344CB8AC3E}">
        <p14:creationId xmlns:p14="http://schemas.microsoft.com/office/powerpoint/2010/main" val="295149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توفير القدرة على التصحيح الإلكتروني لعناصر الامتحانات </a:t>
            </a:r>
            <a:r>
              <a:rPr lang="ar-OM" sz="3600" b="1" dirty="0" smtClean="0">
                <a:solidFill>
                  <a:srgbClr val="0070C0"/>
                </a:solidFill>
                <a:latin typeface="Arial" pitchFamily="34" charset="0"/>
                <a:cs typeface="Arial" pitchFamily="34" charset="0"/>
              </a:rPr>
              <a:t>والاختبارات.</a:t>
            </a:r>
          </a:p>
          <a:p>
            <a:pPr marL="571500" lvl="0" indent="-571500" algn="just" rtl="1">
              <a:buFont typeface="Arial" pitchFamily="34" charset="0"/>
              <a:buChar char="•"/>
            </a:pPr>
            <a:endParaRPr lang="ar-OM" sz="3600" b="1" dirty="0">
              <a:solidFill>
                <a:srgbClr val="0070C0"/>
              </a:solidFill>
              <a:latin typeface="Arial" pitchFamily="34" charset="0"/>
              <a:cs typeface="Arial" pitchFamily="34" charset="0"/>
            </a:endParaRPr>
          </a:p>
          <a:p>
            <a:pPr marL="571500" lvl="0" indent="-571500" algn="just" rtl="1">
              <a:buFont typeface="Arial" pitchFamily="34" charset="0"/>
              <a:buChar char="•"/>
            </a:pPr>
            <a:r>
              <a:rPr lang="ar-OM" sz="3600" b="1" dirty="0" smtClean="0">
                <a:solidFill>
                  <a:srgbClr val="0070C0"/>
                </a:solidFill>
                <a:latin typeface="Arial" pitchFamily="34" charset="0"/>
                <a:cs typeface="Arial" pitchFamily="34" charset="0"/>
              </a:rPr>
              <a:t> توفير </a:t>
            </a:r>
            <a:r>
              <a:rPr lang="ar-OM" sz="3600" b="1" dirty="0">
                <a:solidFill>
                  <a:srgbClr val="0070C0"/>
                </a:solidFill>
                <a:latin typeface="Arial" pitchFamily="34" charset="0"/>
                <a:cs typeface="Arial" pitchFamily="34" charset="0"/>
              </a:rPr>
              <a:t>التقارير الآنية لنتائج محتويات الامتحانات و الاختبارات كمعرفة نسبة تقدم التصحيح  وقياس مستوى صعوبة </a:t>
            </a:r>
            <a:r>
              <a:rPr lang="ar-OM" sz="3600" b="1" dirty="0" smtClean="0">
                <a:solidFill>
                  <a:srgbClr val="0070C0"/>
                </a:solidFill>
                <a:latin typeface="Arial" pitchFamily="34" charset="0"/>
                <a:cs typeface="Arial" pitchFamily="34" charset="0"/>
              </a:rPr>
              <a:t>الجزئية واستخلاص </a:t>
            </a:r>
            <a:r>
              <a:rPr lang="ar-OM" sz="3600" b="1" dirty="0">
                <a:solidFill>
                  <a:srgbClr val="0070C0"/>
                </a:solidFill>
                <a:latin typeface="Arial" pitchFamily="34" charset="0"/>
                <a:cs typeface="Arial" pitchFamily="34" charset="0"/>
              </a:rPr>
              <a:t>أهم التوصيات التي  يجب تبنيها بناء على نتائج تلك التقارير..  الخ  </a:t>
            </a:r>
            <a:r>
              <a:rPr lang="ar-OM" sz="3600" dirty="0"/>
              <a:t>.   </a:t>
            </a:r>
            <a:endParaRPr lang="en-US" sz="3600" dirty="0"/>
          </a:p>
          <a:p>
            <a:pPr algn="r" rtl="1"/>
            <a:endParaRPr lang="en-US" sz="3600" b="1" dirty="0">
              <a:solidFill>
                <a:srgbClr val="00206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4038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marL="571500" lvl="0" indent="-571500" algn="justLow" rtl="1">
              <a:buFont typeface="Arial" pitchFamily="34" charset="0"/>
              <a:buChar char="•"/>
            </a:pPr>
            <a:r>
              <a:rPr lang="ar-OM" sz="3600" b="1" dirty="0">
                <a:solidFill>
                  <a:srgbClr val="0070C0"/>
                </a:solidFill>
                <a:latin typeface="Arial" pitchFamily="34" charset="0"/>
                <a:cs typeface="Arial" pitchFamily="34" charset="0"/>
              </a:rPr>
              <a:t>إدارة أمن الامتحانات و الاختبارات، وملاحظة آداء الطلاب اثناء </a:t>
            </a:r>
            <a:r>
              <a:rPr lang="ar-OM" sz="3600" b="1" dirty="0" smtClean="0">
                <a:solidFill>
                  <a:srgbClr val="0070C0"/>
                </a:solidFill>
                <a:latin typeface="Arial" pitchFamily="34" charset="0"/>
                <a:cs typeface="Arial" pitchFamily="34" charset="0"/>
              </a:rPr>
              <a:t>تأدية الامتحانات </a:t>
            </a:r>
            <a:r>
              <a:rPr lang="ar-OM" sz="3600" b="1" dirty="0">
                <a:solidFill>
                  <a:srgbClr val="0070C0"/>
                </a:solidFill>
                <a:latin typeface="Arial" pitchFamily="34" charset="0"/>
                <a:cs typeface="Arial" pitchFamily="34" charset="0"/>
              </a:rPr>
              <a:t>و الاختبارات(</a:t>
            </a:r>
            <a:r>
              <a:rPr lang="en-US" sz="3600" b="1" dirty="0">
                <a:solidFill>
                  <a:srgbClr val="0070C0"/>
                </a:solidFill>
                <a:latin typeface="Arial" pitchFamily="34" charset="0"/>
                <a:cs typeface="Arial" pitchFamily="34" charset="0"/>
              </a:rPr>
              <a:t>online test</a:t>
            </a:r>
            <a:r>
              <a:rPr lang="ar-OM" sz="3600" b="1" dirty="0">
                <a:solidFill>
                  <a:srgbClr val="0070C0"/>
                </a:solidFill>
                <a:latin typeface="Arial" pitchFamily="34" charset="0"/>
                <a:cs typeface="Arial" pitchFamily="34" charset="0"/>
              </a:rPr>
              <a:t>)  .</a:t>
            </a:r>
            <a:endParaRPr lang="en-US" sz="3600" b="1" dirty="0">
              <a:solidFill>
                <a:srgbClr val="0070C0"/>
              </a:solidFill>
              <a:latin typeface="Arial" pitchFamily="34" charset="0"/>
              <a:cs typeface="Arial" pitchFamily="34" charset="0"/>
            </a:endParaRPr>
          </a:p>
          <a:p>
            <a:pPr marL="571500" lvl="0" indent="-571500" algn="justLow" rtl="1">
              <a:buFont typeface="Arial" pitchFamily="34" charset="0"/>
              <a:buChar char="•"/>
            </a:pPr>
            <a:r>
              <a:rPr lang="ar-OM" sz="3600" b="1" dirty="0">
                <a:solidFill>
                  <a:srgbClr val="0070C0"/>
                </a:solidFill>
                <a:latin typeface="Arial" pitchFamily="34" charset="0"/>
                <a:cs typeface="Arial" pitchFamily="34" charset="0"/>
              </a:rPr>
              <a:t> التعامل مع جميع العمليات الاحصائية  من خلال جمع وتحليل تقارير الامتحانات و الاختبارات والبيانات التابعة لها ومقارنتها مع الاعوام </a:t>
            </a:r>
            <a:r>
              <a:rPr lang="ar-OM" sz="3600" b="1" dirty="0" smtClean="0">
                <a:solidFill>
                  <a:srgbClr val="0070C0"/>
                </a:solidFill>
                <a:latin typeface="Arial" pitchFamily="34" charset="0"/>
                <a:cs typeface="Arial" pitchFamily="34" charset="0"/>
              </a:rPr>
              <a:t>السابقة</a:t>
            </a:r>
          </a:p>
          <a:p>
            <a:pPr marL="571500" lvl="0" indent="-571500" algn="justLow" rtl="1">
              <a:buFont typeface="Arial" pitchFamily="34" charset="0"/>
              <a:buChar char="•"/>
            </a:pPr>
            <a:r>
              <a:rPr lang="ar-OM" sz="3600" b="1" dirty="0" smtClean="0">
                <a:solidFill>
                  <a:srgbClr val="0070C0"/>
                </a:solidFill>
                <a:latin typeface="Arial" pitchFamily="34" charset="0"/>
                <a:cs typeface="Arial" pitchFamily="34" charset="0"/>
              </a:rPr>
              <a:t>مستودع </a:t>
            </a:r>
            <a:r>
              <a:rPr lang="ar-OM" sz="3600" b="1" dirty="0">
                <a:solidFill>
                  <a:srgbClr val="0070C0"/>
                </a:solidFill>
                <a:latin typeface="Arial" pitchFamily="34" charset="0"/>
                <a:cs typeface="Arial" pitchFamily="34" charset="0"/>
              </a:rPr>
              <a:t>لبيانات الامتحانات و الاختبارات بكل محتوياته وغيرها من المواد ذات الصلة  بالامتحانات و الاختبارات . </a:t>
            </a:r>
            <a:endParaRPr lang="en-US" sz="36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85565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التعامل مع المقاطع المرئية والصوتية لبعض مفردات  الورقة الامتحانية والاختبارية .</a:t>
            </a:r>
            <a:endParaRPr lang="en-US" sz="3600" b="1" dirty="0">
              <a:solidFill>
                <a:srgbClr val="0070C0"/>
              </a:solidFill>
              <a:latin typeface="Arial" pitchFamily="34" charset="0"/>
              <a:cs typeface="Arial" pitchFamily="34" charset="0"/>
            </a:endParaRP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توفير الدعم اللازم للمعلمين لإعداد الأنشطة والممارسات التقويمية داخل غرفة الصفية.   </a:t>
            </a:r>
            <a:endParaRPr lang="en-US" sz="3600" b="1" dirty="0">
              <a:solidFill>
                <a:srgbClr val="0070C0"/>
              </a:solidFill>
              <a:latin typeface="Arial" pitchFamily="34" charset="0"/>
              <a:cs typeface="Arial" pitchFamily="34" charset="0"/>
            </a:endParaRP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القدرة الشاملة على عمليات  التصدير والاستيراد لاي  عنصر من العناصر المتعلقة  بالامتحانات و الاختبارات  .</a:t>
            </a:r>
            <a:endParaRPr lang="en-US" sz="3600" b="1" dirty="0">
              <a:solidFill>
                <a:srgbClr val="0070C0"/>
              </a:solidFill>
              <a:latin typeface="Arial" pitchFamily="34" charset="0"/>
              <a:cs typeface="Arial" pitchFamily="34" charset="0"/>
            </a:endParaRPr>
          </a:p>
          <a:p>
            <a:pPr marL="571500" lvl="0" indent="-571500" algn="just" rtl="1">
              <a:buFont typeface="Arial" pitchFamily="34" charset="0"/>
              <a:buChar char="•"/>
            </a:pPr>
            <a:r>
              <a:rPr lang="ar-OM" sz="3600" b="1" dirty="0">
                <a:solidFill>
                  <a:srgbClr val="0070C0"/>
                </a:solidFill>
                <a:latin typeface="Arial" pitchFamily="34" charset="0"/>
                <a:cs typeface="Arial" pitchFamily="34" charset="0"/>
              </a:rPr>
              <a:t>امكانية التعامل مع الامتحانات و الاختبارات حالة توفر الانترنت وعدم توفر الانترنت</a:t>
            </a:r>
            <a:r>
              <a:rPr lang="en-US" sz="3600" dirty="0"/>
              <a:t>. </a:t>
            </a:r>
          </a:p>
          <a:p>
            <a:pPr algn="r" rtl="1"/>
            <a:endParaRPr lang="en-US" sz="3600" b="1" dirty="0">
              <a:solidFill>
                <a:srgbClr val="00206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421202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r" rtl="1"/>
            <a:r>
              <a:rPr lang="ar-OM" sz="3600" b="1" u="sng" dirty="0">
                <a:solidFill>
                  <a:srgbClr val="C00000"/>
                </a:solidFill>
                <a:latin typeface="Arial" pitchFamily="34" charset="0"/>
                <a:cs typeface="Arial" pitchFamily="34" charset="0"/>
              </a:rPr>
              <a:t>التحديات التي تواجه إنشاء المركز</a:t>
            </a:r>
            <a:r>
              <a:rPr lang="ar-OM" sz="3600" b="1" u="sng" dirty="0" smtClean="0">
                <a:solidFill>
                  <a:srgbClr val="C00000"/>
                </a:solidFill>
                <a:latin typeface="Arial" pitchFamily="34" charset="0"/>
                <a:cs typeface="Arial" pitchFamily="34" charset="0"/>
              </a:rPr>
              <a:t>:</a:t>
            </a:r>
            <a:endParaRPr lang="en-US" sz="3600" b="1" dirty="0">
              <a:latin typeface="Arial" pitchFamily="34" charset="0"/>
              <a:cs typeface="Arial" pitchFamily="34" charset="0"/>
            </a:endParaRPr>
          </a:p>
          <a:p>
            <a:pPr marL="514350" lvl="0" indent="-514350" algn="r" rtl="1">
              <a:buFont typeface="+mj-lt"/>
              <a:buAutoNum type="arabicPeriod"/>
            </a:pPr>
            <a:r>
              <a:rPr lang="ar-OM" sz="3600" b="1" dirty="0">
                <a:solidFill>
                  <a:srgbClr val="002060"/>
                </a:solidFill>
                <a:latin typeface="Arial" pitchFamily="34" charset="0"/>
                <a:cs typeface="Arial" pitchFamily="34" charset="0"/>
              </a:rPr>
              <a:t>استمرار تقديم خدمات التقويم: </a:t>
            </a:r>
            <a:endParaRPr lang="ar-OM" sz="3600" b="1" dirty="0" smtClean="0">
              <a:solidFill>
                <a:srgbClr val="002060"/>
              </a:solidFill>
              <a:latin typeface="Arial" pitchFamily="34" charset="0"/>
              <a:cs typeface="Arial" pitchFamily="34" charset="0"/>
            </a:endParaRPr>
          </a:p>
          <a:p>
            <a:pPr algn="just" rtl="1"/>
            <a:r>
              <a:rPr lang="ar-OM" sz="3600" b="1" dirty="0">
                <a:solidFill>
                  <a:srgbClr val="0070C0"/>
                </a:solidFill>
                <a:latin typeface="Arial" pitchFamily="34" charset="0"/>
                <a:cs typeface="Arial" pitchFamily="34" charset="0"/>
              </a:rPr>
              <a:t>في أثناء عملية الانتقال من المديرية العامة للتقويم التربوي الى  </a:t>
            </a:r>
            <a:r>
              <a:rPr lang="ar-OM" sz="3600" b="1" dirty="0" smtClean="0">
                <a:solidFill>
                  <a:srgbClr val="0070C0"/>
                </a:solidFill>
                <a:latin typeface="Arial" pitchFamily="34" charset="0"/>
                <a:cs typeface="Arial" pitchFamily="34" charset="0"/>
              </a:rPr>
              <a:t>المركز، </a:t>
            </a:r>
            <a:r>
              <a:rPr lang="ar-OM" sz="3600" b="1" dirty="0">
                <a:solidFill>
                  <a:srgbClr val="0070C0"/>
                </a:solidFill>
                <a:latin typeface="Arial" pitchFamily="34" charset="0"/>
                <a:cs typeface="Arial" pitchFamily="34" charset="0"/>
              </a:rPr>
              <a:t>فأنّه يتوجب علينا أيضًا ضمان استمرار تقديم خدمات التقويم التربوي. ويجب علينا تأمين وسلامة إعداد الامتحانات وطباعتها وتنفيذها، وتقديم الدعم للمديريات العامة للتربية والتعليم بالمحافظات وإلى المدارس والطلبة</a:t>
            </a:r>
            <a:r>
              <a:rPr lang="ar-OM" sz="3600" b="1" dirty="0">
                <a:latin typeface="Arial" pitchFamily="34" charset="0"/>
                <a:cs typeface="Arial" pitchFamily="34" charset="0"/>
              </a:rPr>
              <a:t>. </a:t>
            </a:r>
            <a:endParaRPr lang="en-US" sz="3600" b="1" dirty="0">
              <a:latin typeface="Arial" pitchFamily="34" charset="0"/>
              <a:cs typeface="Arial" pitchFamily="34" charset="0"/>
            </a:endParaRPr>
          </a:p>
          <a:p>
            <a:pPr lvl="0" algn="r" rtl="1"/>
            <a:endParaRPr lang="en-US"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10998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lvl="0" algn="r" rtl="1"/>
            <a:r>
              <a:rPr lang="ar-OM" sz="3600" b="1" dirty="0" smtClean="0">
                <a:solidFill>
                  <a:srgbClr val="002060"/>
                </a:solidFill>
                <a:latin typeface="Arial" pitchFamily="34" charset="0"/>
                <a:cs typeface="Arial" pitchFamily="34" charset="0"/>
              </a:rPr>
              <a:t>2. توفير </a:t>
            </a:r>
            <a:r>
              <a:rPr lang="ar-OM" sz="3600" b="1" dirty="0">
                <a:solidFill>
                  <a:srgbClr val="002060"/>
                </a:solidFill>
                <a:latin typeface="Arial" pitchFamily="34" charset="0"/>
                <a:cs typeface="Arial" pitchFamily="34" charset="0"/>
              </a:rPr>
              <a:t>المعايير</a:t>
            </a:r>
            <a:endParaRPr lang="en-US" sz="3600" b="1" dirty="0">
              <a:solidFill>
                <a:srgbClr val="002060"/>
              </a:solidFill>
              <a:latin typeface="Arial" pitchFamily="34" charset="0"/>
              <a:cs typeface="Arial" pitchFamily="34" charset="0"/>
            </a:endParaRPr>
          </a:p>
          <a:p>
            <a:pPr algn="just" rtl="1"/>
            <a:r>
              <a:rPr lang="ar-OM" sz="3600" b="1" dirty="0">
                <a:latin typeface="Arial" pitchFamily="34" charset="0"/>
                <a:cs typeface="Arial" pitchFamily="34" charset="0"/>
              </a:rPr>
              <a:t> </a:t>
            </a:r>
            <a:r>
              <a:rPr lang="ar-OM" sz="3600" b="1" dirty="0">
                <a:solidFill>
                  <a:srgbClr val="0070C0"/>
                </a:solidFill>
                <a:latin typeface="Arial" pitchFamily="34" charset="0"/>
                <a:cs typeface="Arial" pitchFamily="34" charset="0"/>
              </a:rPr>
              <a:t>إنّ وجود المعايير يعتبر من الركائز الرئيسية للنظام التعليمي حيث أن المعايير تسهم بشكل رئيسي في توجيه عملية التعليم والتعلّم وتقودها ، وقد أشارت التقارير التقييمية إلى وجود بعض الملاحظات حول نظامنا التعليمي، ويرجع ذلك لعدم وجود معايير وطنية للمناهج و التقويم والتدريب. </a:t>
            </a:r>
            <a:endParaRPr lang="en-US" sz="3600" b="1" u="sng"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15284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lvl="0" algn="r" rtl="1"/>
            <a:r>
              <a:rPr lang="ar-OM" sz="3600" b="1" dirty="0" smtClean="0">
                <a:solidFill>
                  <a:srgbClr val="0070C0"/>
                </a:solidFill>
                <a:latin typeface="Arial" pitchFamily="34" charset="0"/>
                <a:cs typeface="Arial" pitchFamily="34" charset="0"/>
              </a:rPr>
              <a:t>ان المنطق لبناء أي نظام تقويم يجب ان يعتمد على معايير واضحة ومحددة وللمعايير شكلان رئيسيان هما</a:t>
            </a:r>
          </a:p>
          <a:p>
            <a:pPr marL="571500" lvl="0" indent="-571500" algn="r" rtl="1">
              <a:buFont typeface="Arial" pitchFamily="34" charset="0"/>
              <a:buChar char="•"/>
            </a:pPr>
            <a:r>
              <a:rPr lang="ar-OM" sz="3600" b="1" dirty="0" smtClean="0">
                <a:solidFill>
                  <a:srgbClr val="0070C0"/>
                </a:solidFill>
                <a:latin typeface="Arial" pitchFamily="34" charset="0"/>
                <a:cs typeface="Arial" pitchFamily="34" charset="0"/>
              </a:rPr>
              <a:t> مع</a:t>
            </a:r>
            <a:r>
              <a:rPr lang="ar-OM" sz="3600" b="1" dirty="0" smtClean="0">
                <a:solidFill>
                  <a:srgbClr val="0070C0"/>
                </a:solidFill>
                <a:latin typeface="Arial" pitchFamily="34" charset="0"/>
                <a:cs typeface="Arial" pitchFamily="34" charset="0"/>
              </a:rPr>
              <a:t>اي</a:t>
            </a:r>
            <a:r>
              <a:rPr lang="ar-OM" sz="3600" b="1" dirty="0" smtClean="0">
                <a:solidFill>
                  <a:srgbClr val="0070C0"/>
                </a:solidFill>
                <a:latin typeface="Arial" pitchFamily="34" charset="0"/>
                <a:cs typeface="Arial" pitchFamily="34" charset="0"/>
              </a:rPr>
              <a:t>ير محتوى ( </a:t>
            </a:r>
            <a:r>
              <a:rPr lang="en-US" sz="3600" b="1" dirty="0" smtClean="0">
                <a:solidFill>
                  <a:srgbClr val="0070C0"/>
                </a:solidFill>
                <a:latin typeface="Arial" pitchFamily="34" charset="0"/>
                <a:cs typeface="Arial" pitchFamily="34" charset="0"/>
              </a:rPr>
              <a:t>(content standards</a:t>
            </a:r>
            <a:r>
              <a:rPr lang="ar-OM" sz="3600" b="1" dirty="0" smtClean="0">
                <a:solidFill>
                  <a:srgbClr val="0070C0"/>
                </a:solidFill>
                <a:latin typeface="Arial" pitchFamily="34" charset="0"/>
                <a:cs typeface="Arial" pitchFamily="34" charset="0"/>
              </a:rPr>
              <a:t> وهي ما يطلق عليها أهداف التعليم، وهي التي تحدد ما يجب ان يعرفه الطالب، ويستطيع عمله في المواد الدراسية.</a:t>
            </a:r>
          </a:p>
          <a:p>
            <a:pPr marL="571500" lvl="0" indent="-571500" algn="r" rtl="1">
              <a:buFont typeface="Arial" pitchFamily="34" charset="0"/>
              <a:buChar char="•"/>
            </a:pPr>
            <a:r>
              <a:rPr lang="ar-OM" sz="3600" b="1" dirty="0" smtClean="0">
                <a:solidFill>
                  <a:srgbClr val="0070C0"/>
                </a:solidFill>
                <a:latin typeface="Arial" pitchFamily="34" charset="0"/>
                <a:cs typeface="Arial" pitchFamily="34" charset="0"/>
              </a:rPr>
              <a:t>معايير الأداء </a:t>
            </a:r>
            <a:r>
              <a:rPr lang="en-US" sz="3600" b="1" dirty="0" smtClean="0">
                <a:solidFill>
                  <a:srgbClr val="0070C0"/>
                </a:solidFill>
                <a:latin typeface="Arial" pitchFamily="34" charset="0"/>
                <a:cs typeface="Arial" pitchFamily="34" charset="0"/>
              </a:rPr>
              <a:t>(</a:t>
            </a:r>
            <a:r>
              <a:rPr lang="en-US" b="1" dirty="0" smtClean="0">
                <a:solidFill>
                  <a:srgbClr val="0070C0"/>
                </a:solidFill>
                <a:latin typeface="Arial" pitchFamily="34" charset="0"/>
                <a:cs typeface="Arial" pitchFamily="34" charset="0"/>
              </a:rPr>
              <a:t>performance standards) </a:t>
            </a:r>
            <a:r>
              <a:rPr lang="ar-OM" sz="3600" b="1" dirty="0" smtClean="0">
                <a:solidFill>
                  <a:srgbClr val="0070C0"/>
                </a:solidFill>
                <a:latin typeface="Arial" pitchFamily="34" charset="0"/>
                <a:cs typeface="Arial" pitchFamily="34" charset="0"/>
              </a:rPr>
              <a:t>وهي التي تحدد مستويات التعلم المتوقعة من الطالب من معايير المحتوى.</a:t>
            </a:r>
            <a:endParaRPr lang="ar-OM" sz="3600" b="1" dirty="0" smtClean="0">
              <a:solidFill>
                <a:srgbClr val="0070C0"/>
              </a:solidFill>
              <a:latin typeface="Arial" pitchFamily="34" charset="0"/>
              <a:cs typeface="Arial" pitchFamily="34" charset="0"/>
            </a:endParaRPr>
          </a:p>
          <a:p>
            <a:pPr lvl="0" algn="r" rtl="1"/>
            <a:endParaRPr lang="en-US" sz="36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413889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2540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r" rtl="1"/>
            <a:r>
              <a:rPr lang="ar-OM" sz="3600" b="1" dirty="0" smtClean="0">
                <a:solidFill>
                  <a:srgbClr val="002060"/>
                </a:solidFill>
                <a:latin typeface="Arial" pitchFamily="34" charset="0"/>
                <a:cs typeface="Arial" pitchFamily="34" charset="0"/>
              </a:rPr>
              <a:t>3. توظيف </a:t>
            </a:r>
            <a:r>
              <a:rPr lang="ar-OM" sz="3600" b="1" dirty="0">
                <a:solidFill>
                  <a:srgbClr val="002060"/>
                </a:solidFill>
                <a:latin typeface="Arial" pitchFamily="34" charset="0"/>
                <a:cs typeface="Arial" pitchFamily="34" charset="0"/>
              </a:rPr>
              <a:t>الكوادر </a:t>
            </a:r>
          </a:p>
          <a:p>
            <a:pPr algn="justLow" rtl="1"/>
            <a:r>
              <a:rPr lang="ar-OM" sz="3600" b="1" dirty="0">
                <a:solidFill>
                  <a:srgbClr val="0070C0"/>
                </a:solidFill>
              </a:rPr>
              <a:t>وذلك من خلال التنافس لضمان اختيار الكوادر التي تتصف بالدافعية  والايجابية للعمل في المركز، وسيتطلب ذلك وجود مدراء ذوي كفاءة لوضع خطط تفصيلية تتفق مع استراتيجية العمل ويضمنون أنّ هذه الخطط يتم تنفيذها. ويتطلب كذلك توفر مهنيين ومختصين وفنيين وموظفي دعم يعرفون مهام وظائفهم وواجباتهم جيدًا وينفذونها بفعالية. </a:t>
            </a:r>
            <a:endParaRPr lang="en-US" sz="3600" b="1" u="sng" dirty="0">
              <a:solidFill>
                <a:srgbClr val="0070C0"/>
              </a:solidFill>
              <a:latin typeface="Arabic Typesetting" pitchFamily="66" charset="-78"/>
              <a:cs typeface="+mj-cs"/>
            </a:endParaRPr>
          </a:p>
        </p:txBody>
      </p:sp>
    </p:spTree>
    <p:extLst>
      <p:ext uri="{BB962C8B-B14F-4D97-AF65-F5344CB8AC3E}">
        <p14:creationId xmlns:p14="http://schemas.microsoft.com/office/powerpoint/2010/main" val="173298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9050" y="-184398"/>
            <a:ext cx="9144000" cy="6857463"/>
          </a:xfrm>
          <a:prstGeom prst="rect">
            <a:avLst/>
          </a:prstGeom>
        </p:spPr>
      </p:pic>
      <p:sp>
        <p:nvSpPr>
          <p:cNvPr id="3" name="Subtitle 2"/>
          <p:cNvSpPr>
            <a:spLocks noGrp="1"/>
          </p:cNvSpPr>
          <p:nvPr>
            <p:ph type="subTitle" idx="1"/>
          </p:nvPr>
        </p:nvSpPr>
        <p:spPr>
          <a:xfrm>
            <a:off x="533400" y="609600"/>
            <a:ext cx="8229600" cy="5257800"/>
          </a:xfrm>
        </p:spPr>
        <p:txBody>
          <a:bodyPr>
            <a:noAutofit/>
          </a:bodyPr>
          <a:lstStyle/>
          <a:p>
            <a:pPr marL="571500" indent="-571500" algn="justLow" rtl="1">
              <a:buFont typeface="Arial" pitchFamily="34" charset="0"/>
              <a:buChar char="•"/>
            </a:pPr>
            <a:r>
              <a:rPr lang="ar-OM" b="1" dirty="0">
                <a:solidFill>
                  <a:srgbClr val="0070C0"/>
                </a:solidFill>
              </a:rPr>
              <a:t> </a:t>
            </a:r>
            <a:r>
              <a:rPr lang="ar-OM" b="1" dirty="0" smtClean="0">
                <a:solidFill>
                  <a:srgbClr val="0070C0"/>
                </a:solidFill>
              </a:rPr>
              <a:t>و</a:t>
            </a:r>
            <a:r>
              <a:rPr lang="ar-OM" b="1" dirty="0" smtClean="0">
                <a:solidFill>
                  <a:srgbClr val="0070C0"/>
                </a:solidFill>
                <a:latin typeface="Arial" pitchFamily="34" charset="0"/>
                <a:cs typeface="Arial" pitchFamily="34" charset="0"/>
              </a:rPr>
              <a:t>بناء </a:t>
            </a:r>
            <a:r>
              <a:rPr lang="ar-OM" b="1" dirty="0">
                <a:solidFill>
                  <a:srgbClr val="0070C0"/>
                </a:solidFill>
                <a:latin typeface="Arial" pitchFamily="34" charset="0"/>
                <a:cs typeface="Arial" pitchFamily="34" charset="0"/>
              </a:rPr>
              <a:t>على </a:t>
            </a:r>
            <a:r>
              <a:rPr lang="ar-OM" b="1" dirty="0" smtClean="0">
                <a:solidFill>
                  <a:srgbClr val="0070C0"/>
                </a:solidFill>
                <a:latin typeface="Arial" pitchFamily="34" charset="0"/>
                <a:cs typeface="Arial" pitchFamily="34" charset="0"/>
              </a:rPr>
              <a:t>الإهتمام </a:t>
            </a:r>
            <a:r>
              <a:rPr lang="ar-OM" b="1" dirty="0">
                <a:solidFill>
                  <a:srgbClr val="0070C0"/>
                </a:solidFill>
                <a:latin typeface="Arial" pitchFamily="34" charset="0"/>
                <a:cs typeface="Arial" pitchFamily="34" charset="0"/>
              </a:rPr>
              <a:t>البالغ </a:t>
            </a:r>
            <a:r>
              <a:rPr lang="ar-OM" b="1" dirty="0" smtClean="0">
                <a:solidFill>
                  <a:srgbClr val="0070C0"/>
                </a:solidFill>
                <a:latin typeface="Arial" pitchFamily="34" charset="0"/>
                <a:cs typeface="Arial" pitchFamily="34" charset="0"/>
              </a:rPr>
              <a:t>من لدن مولانا </a:t>
            </a:r>
            <a:r>
              <a:rPr lang="ar-OM" b="1" dirty="0">
                <a:solidFill>
                  <a:srgbClr val="0070C0"/>
                </a:solidFill>
                <a:latin typeface="Arial" pitchFamily="34" charset="0"/>
                <a:cs typeface="Arial" pitchFamily="34" charset="0"/>
              </a:rPr>
              <a:t>حضرة صاحب الجلالة السلطان قابوس بن سعيد المعظم حفظه الله ورعاه</a:t>
            </a:r>
            <a:r>
              <a:rPr lang="ar-OM" b="1" dirty="0" smtClean="0">
                <a:solidFill>
                  <a:srgbClr val="0070C0"/>
                </a:solidFill>
                <a:latin typeface="Arial" pitchFamily="34" charset="0"/>
                <a:cs typeface="Arial" pitchFamily="34" charset="0"/>
              </a:rPr>
              <a:t> بالجوانب </a:t>
            </a:r>
            <a:r>
              <a:rPr lang="ar-OM" b="1" dirty="0">
                <a:solidFill>
                  <a:srgbClr val="0070C0"/>
                </a:solidFill>
                <a:latin typeface="Arial" pitchFamily="34" charset="0"/>
                <a:cs typeface="Arial" pitchFamily="34" charset="0"/>
              </a:rPr>
              <a:t>التعليمية </a:t>
            </a:r>
            <a:r>
              <a:rPr lang="ar-OM" b="1" dirty="0" smtClean="0">
                <a:solidFill>
                  <a:srgbClr val="0070C0"/>
                </a:solidFill>
                <a:latin typeface="Arial" pitchFamily="34" charset="0"/>
                <a:cs typeface="Arial" pitchFamily="34" charset="0"/>
              </a:rPr>
              <a:t>والتربوية، جاءت </a:t>
            </a:r>
            <a:r>
              <a:rPr lang="ar-OM" b="1" dirty="0">
                <a:solidFill>
                  <a:srgbClr val="0070C0"/>
                </a:solidFill>
                <a:latin typeface="Arial" pitchFamily="34" charset="0"/>
                <a:cs typeface="Arial" pitchFamily="34" charset="0"/>
              </a:rPr>
              <a:t>توجيهاته السديدة بإنشاء المركز الوطني للتقويم التربوي والامتحانات، ليكون له دور بارز في الإسهام في تطوير المستوى التحصيلي للطلبة بشكل </a:t>
            </a:r>
            <a:r>
              <a:rPr lang="ar-OM" b="1" dirty="0" smtClean="0">
                <a:solidFill>
                  <a:srgbClr val="0070C0"/>
                </a:solidFill>
                <a:latin typeface="Arial" pitchFamily="34" charset="0"/>
                <a:cs typeface="Arial" pitchFamily="34" charset="0"/>
              </a:rPr>
              <a:t>خاص وتطوير </a:t>
            </a:r>
            <a:r>
              <a:rPr lang="ar-OM" b="1" dirty="0">
                <a:solidFill>
                  <a:srgbClr val="0070C0"/>
                </a:solidFill>
                <a:latin typeface="Arial" pitchFamily="34" charset="0"/>
                <a:cs typeface="Arial" pitchFamily="34" charset="0"/>
              </a:rPr>
              <a:t>المنظومة التعليمية بشكل عام من خلال توفير مؤشرات صادقة عن الأداء الحقيقي لتعلم </a:t>
            </a:r>
            <a:r>
              <a:rPr lang="ar-OM" b="1" dirty="0" smtClean="0">
                <a:solidFill>
                  <a:srgbClr val="0070C0"/>
                </a:solidFill>
                <a:latin typeface="Arial" pitchFamily="34" charset="0"/>
                <a:cs typeface="Arial" pitchFamily="34" charset="0"/>
              </a:rPr>
              <a:t>الطلبة، </a:t>
            </a:r>
            <a:r>
              <a:rPr lang="ar-SA" b="1" dirty="0" smtClean="0">
                <a:solidFill>
                  <a:srgbClr val="0070C0"/>
                </a:solidFill>
                <a:latin typeface="Arial" pitchFamily="34" charset="0"/>
                <a:cs typeface="Arial" pitchFamily="34" charset="0"/>
              </a:rPr>
              <a:t>وتحقيق </a:t>
            </a:r>
            <a:r>
              <a:rPr lang="ar-SA" b="1" dirty="0">
                <a:solidFill>
                  <a:srgbClr val="0070C0"/>
                </a:solidFill>
                <a:latin typeface="Arial" pitchFamily="34" charset="0"/>
                <a:cs typeface="Arial" pitchFamily="34" charset="0"/>
              </a:rPr>
              <a:t>الجودة والتخصصية في </a:t>
            </a:r>
            <a:r>
              <a:rPr lang="ar-OM" b="1" dirty="0" smtClean="0">
                <a:solidFill>
                  <a:srgbClr val="0070C0"/>
                </a:solidFill>
                <a:latin typeface="Arial" pitchFamily="34" charset="0"/>
                <a:cs typeface="Arial" pitchFamily="34" charset="0"/>
              </a:rPr>
              <a:t>أ</a:t>
            </a:r>
            <a:r>
              <a:rPr lang="ar-SA" b="1" dirty="0" smtClean="0">
                <a:solidFill>
                  <a:srgbClr val="0070C0"/>
                </a:solidFill>
                <a:latin typeface="Arial" pitchFamily="34" charset="0"/>
                <a:cs typeface="Arial" pitchFamily="34" charset="0"/>
              </a:rPr>
              <a:t>عمال </a:t>
            </a:r>
            <a:r>
              <a:rPr lang="ar-SA" b="1" dirty="0">
                <a:solidFill>
                  <a:srgbClr val="0070C0"/>
                </a:solidFill>
                <a:latin typeface="Arial" pitchFamily="34" charset="0"/>
                <a:cs typeface="Arial" pitchFamily="34" charset="0"/>
              </a:rPr>
              <a:t>التقويم التربوي </a:t>
            </a:r>
            <a:r>
              <a:rPr lang="ar-SA" b="1" dirty="0" smtClean="0">
                <a:solidFill>
                  <a:srgbClr val="0070C0"/>
                </a:solidFill>
                <a:latin typeface="Arial" pitchFamily="34" charset="0"/>
                <a:cs typeface="Arial" pitchFamily="34" charset="0"/>
              </a:rPr>
              <a:t>والامتحانات</a:t>
            </a:r>
            <a:r>
              <a:rPr lang="ar-OM" b="1" dirty="0" smtClean="0">
                <a:solidFill>
                  <a:srgbClr val="0070C0"/>
                </a:solidFill>
                <a:latin typeface="Arial" pitchFamily="34" charset="0"/>
                <a:cs typeface="Arial" pitchFamily="34" charset="0"/>
              </a:rPr>
              <a:t>.</a:t>
            </a:r>
            <a:endParaRPr lang="en-US"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19607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609600" y="609600"/>
            <a:ext cx="8001000" cy="5562600"/>
          </a:xfrm>
        </p:spPr>
        <p:txBody>
          <a:bodyPr>
            <a:noAutofit/>
          </a:bodyPr>
          <a:lstStyle/>
          <a:p>
            <a:pPr lvl="0" algn="justLow" rtl="1"/>
            <a:r>
              <a:rPr lang="ar-OM" sz="3600" b="1" dirty="0">
                <a:solidFill>
                  <a:srgbClr val="002060"/>
                </a:solidFill>
                <a:latin typeface="Arial" pitchFamily="34" charset="0"/>
                <a:cs typeface="Arial" pitchFamily="34" charset="0"/>
              </a:rPr>
              <a:t>4. لنكون أفضل</a:t>
            </a:r>
            <a:endParaRPr lang="en-US" sz="3600" b="1" dirty="0">
              <a:solidFill>
                <a:srgbClr val="C00000"/>
              </a:solidFill>
              <a:latin typeface="Arial" pitchFamily="34" charset="0"/>
              <a:cs typeface="Arial" pitchFamily="34" charset="0"/>
            </a:endParaRPr>
          </a:p>
          <a:p>
            <a:pPr algn="justLow" rtl="1"/>
            <a:r>
              <a:rPr lang="ar-OM" sz="3600" b="1" dirty="0">
                <a:solidFill>
                  <a:srgbClr val="0070C0"/>
                </a:solidFill>
                <a:latin typeface="Arial" pitchFamily="34" charset="0"/>
                <a:cs typeface="Arial" pitchFamily="34" charset="0"/>
              </a:rPr>
              <a:t>سيوفر لنا المركز الوطني للتقويم التربوي والامتحانات الفرصة لنكون مختلفين، وسيكون المركز بمثابة مقر لنشاط متخصص في مجال التقويم التربوي ، وهنالك مسؤولية تقع على عاتقه تتمثل في ضمان أن موظفيه ايجابيين والتحلي بالمهنية ويتمتعون بأحدث المهارات في عمليات التقويم ويستخدمون أحدث مستجدات التقنية بفعالية. وسيحتاج موظفو المركز إلى تعلّم ممارسات محددة في أماكن أخرى ليكتسبوا افضل الممارسات في هذا المجال. </a:t>
            </a:r>
            <a:endParaRPr lang="en-US" sz="3600" b="1" u="sng"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74014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algn="justLow" rtl="1"/>
            <a:r>
              <a:rPr lang="ar-OM" sz="3600" b="1" u="sng" dirty="0" smtClean="0">
                <a:solidFill>
                  <a:srgbClr val="C00000"/>
                </a:solidFill>
                <a:latin typeface="Arabic Typesetting" pitchFamily="66" charset="-78"/>
                <a:cs typeface="+mj-cs"/>
              </a:rPr>
              <a:t>ختاماً:</a:t>
            </a:r>
            <a:endParaRPr lang="ar-OM" sz="3600" b="1" u="sng" dirty="0">
              <a:solidFill>
                <a:srgbClr val="C00000"/>
              </a:solidFill>
              <a:latin typeface="Arabic Typesetting" pitchFamily="66" charset="-78"/>
              <a:cs typeface="+mj-cs"/>
            </a:endParaRPr>
          </a:p>
          <a:p>
            <a:pPr algn="justLow" rtl="1"/>
            <a:r>
              <a:rPr lang="ar-OM" sz="3600" b="1" dirty="0" smtClean="0">
                <a:solidFill>
                  <a:srgbClr val="C00000"/>
                </a:solidFill>
              </a:rPr>
              <a:t> </a:t>
            </a:r>
            <a:r>
              <a:rPr lang="ar-OM" sz="3600" b="1" dirty="0">
                <a:solidFill>
                  <a:srgbClr val="0070C0"/>
                </a:solidFill>
              </a:rPr>
              <a:t>إن </a:t>
            </a:r>
            <a:r>
              <a:rPr lang="ar-OM" sz="3600" b="1" dirty="0" smtClean="0">
                <a:solidFill>
                  <a:srgbClr val="0070C0"/>
                </a:solidFill>
              </a:rPr>
              <a:t>الغاية</a:t>
            </a:r>
            <a:r>
              <a:rPr lang="ar-OM" sz="3600" b="1" dirty="0" smtClean="0">
                <a:solidFill>
                  <a:srgbClr val="0070C0"/>
                </a:solidFill>
              </a:rPr>
              <a:t> </a:t>
            </a:r>
            <a:r>
              <a:rPr lang="ar-OM" sz="3600" b="1" dirty="0">
                <a:solidFill>
                  <a:srgbClr val="0070C0"/>
                </a:solidFill>
              </a:rPr>
              <a:t>من إنشاء المركز الوطني للتقويم التربوي والامتحانات هوتوفير </a:t>
            </a:r>
            <a:r>
              <a:rPr lang="ar-OM" sz="3600" b="1" dirty="0" smtClean="0">
                <a:solidFill>
                  <a:srgbClr val="0070C0"/>
                </a:solidFill>
              </a:rPr>
              <a:t>نظاما </a:t>
            </a:r>
            <a:r>
              <a:rPr lang="ar-OM" sz="3600" b="1" dirty="0">
                <a:solidFill>
                  <a:srgbClr val="0070C0"/>
                </a:solidFill>
              </a:rPr>
              <a:t>للتقويم </a:t>
            </a:r>
            <a:r>
              <a:rPr lang="ar-OM" sz="3600" b="1" dirty="0" smtClean="0">
                <a:solidFill>
                  <a:srgbClr val="0070C0"/>
                </a:solidFill>
              </a:rPr>
              <a:t>التربوي </a:t>
            </a:r>
            <a:r>
              <a:rPr lang="ar-OM" sz="3600" b="1" dirty="0" smtClean="0">
                <a:solidFill>
                  <a:srgbClr val="0070C0"/>
                </a:solidFill>
              </a:rPr>
              <a:t>والامتحانات ذات جودة عالية </a:t>
            </a:r>
            <a:r>
              <a:rPr lang="ar-OM" sz="3600" b="1" dirty="0">
                <a:solidFill>
                  <a:srgbClr val="0070C0"/>
                </a:solidFill>
              </a:rPr>
              <a:t>يحظى بثقة المجتمع ويُمكّن الطلبة من الالتحاق بسوق العمل أو بمؤسسات التعليم العالي في سلطنة عُمان أو </a:t>
            </a:r>
            <a:r>
              <a:rPr lang="ar-OM" sz="3600" b="1" dirty="0" smtClean="0">
                <a:solidFill>
                  <a:srgbClr val="0070C0"/>
                </a:solidFill>
              </a:rPr>
              <a:t>خارجها، بناء </a:t>
            </a:r>
            <a:r>
              <a:rPr lang="ar-OM" sz="3600" b="1" dirty="0">
                <a:solidFill>
                  <a:srgbClr val="0070C0"/>
                </a:solidFill>
              </a:rPr>
              <a:t>على ما يمتلكونه من معارف ومهارات يعكسها المؤهل الذي يحصل عليه الطالب ويشير إلى أدائه </a:t>
            </a:r>
            <a:r>
              <a:rPr lang="ar-OM" sz="3600" b="1" dirty="0" smtClean="0">
                <a:solidFill>
                  <a:srgbClr val="0070C0"/>
                </a:solidFill>
              </a:rPr>
              <a:t>الحقيقي.</a:t>
            </a:r>
            <a:endParaRPr lang="en-US" sz="3600" b="1" dirty="0" smtClean="0">
              <a:solidFill>
                <a:srgbClr val="0070C0"/>
              </a:solidFill>
            </a:endParaRPr>
          </a:p>
          <a:p>
            <a:pPr algn="justLow" rtl="1"/>
            <a:endParaRPr lang="en-US" sz="3600" b="1" u="sng" dirty="0">
              <a:solidFill>
                <a:srgbClr val="002060"/>
              </a:solidFill>
              <a:latin typeface="Arabic Typesetting" pitchFamily="66" charset="-78"/>
              <a:cs typeface="+mj-cs"/>
            </a:endParaRPr>
          </a:p>
        </p:txBody>
      </p:sp>
    </p:spTree>
    <p:extLst>
      <p:ext uri="{BB962C8B-B14F-4D97-AF65-F5344CB8AC3E}">
        <p14:creationId xmlns:p14="http://schemas.microsoft.com/office/powerpoint/2010/main" val="141382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227056"/>
            <a:ext cx="9144000" cy="6857463"/>
          </a:xfrm>
          <a:prstGeom prst="rect">
            <a:avLst/>
          </a:prstGeom>
        </p:spPr>
      </p:pic>
      <p:sp>
        <p:nvSpPr>
          <p:cNvPr id="5" name="Rounded Rectangle 4"/>
          <p:cNvSpPr/>
          <p:nvPr/>
        </p:nvSpPr>
        <p:spPr>
          <a:xfrm>
            <a:off x="2705100" y="2251881"/>
            <a:ext cx="3733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p:cNvSpPr/>
          <p:nvPr/>
        </p:nvSpPr>
        <p:spPr>
          <a:xfrm>
            <a:off x="2705100" y="2401575"/>
            <a:ext cx="3733800" cy="1600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Subtitle 2"/>
          <p:cNvSpPr>
            <a:spLocks noGrp="1"/>
          </p:cNvSpPr>
          <p:nvPr>
            <p:ph type="subTitle" idx="1"/>
          </p:nvPr>
        </p:nvSpPr>
        <p:spPr>
          <a:xfrm>
            <a:off x="533400" y="609600"/>
            <a:ext cx="8077200" cy="5257800"/>
          </a:xfrm>
        </p:spPr>
        <p:txBody>
          <a:bodyPr>
            <a:noAutofit/>
          </a:bodyPr>
          <a:lstStyle/>
          <a:p>
            <a:pPr rtl="1"/>
            <a:endParaRPr lang="ar-OM" b="1" u="sng" dirty="0" smtClean="0">
              <a:solidFill>
                <a:srgbClr val="C00000"/>
              </a:solidFill>
              <a:latin typeface="Arabic Typesetting" pitchFamily="66" charset="-78"/>
              <a:cs typeface="+mj-cs"/>
            </a:endParaRPr>
          </a:p>
          <a:p>
            <a:pPr rtl="1"/>
            <a:endParaRPr lang="ar-OM" b="1" u="sng" dirty="0" smtClean="0">
              <a:solidFill>
                <a:srgbClr val="C00000"/>
              </a:solidFill>
              <a:latin typeface="Arabic Typesetting" pitchFamily="66" charset="-78"/>
              <a:cs typeface="+mj-cs"/>
            </a:endParaRPr>
          </a:p>
          <a:p>
            <a:pPr rtl="1"/>
            <a:endParaRPr lang="ar-OM" b="1" u="sng" dirty="0">
              <a:solidFill>
                <a:srgbClr val="C00000"/>
              </a:solidFill>
              <a:latin typeface="Arabic Typesetting" pitchFamily="66" charset="-78"/>
              <a:cs typeface="+mj-cs"/>
            </a:endParaRPr>
          </a:p>
          <a:p>
            <a:pPr rtl="1"/>
            <a:r>
              <a:rPr lang="ar-OM" sz="8800" b="1" dirty="0" smtClean="0">
                <a:solidFill>
                  <a:srgbClr val="C00000"/>
                </a:solidFill>
                <a:latin typeface="Britannic Bold" pitchFamily="34" charset="0"/>
                <a:cs typeface="+mj-cs"/>
              </a:rPr>
              <a:t>شكراً لكم</a:t>
            </a:r>
            <a:endParaRPr lang="en-US" sz="8800" b="1" dirty="0">
              <a:solidFill>
                <a:srgbClr val="C00000"/>
              </a:solidFill>
              <a:latin typeface="Britannic Bold" pitchFamily="34" charset="0"/>
              <a:cs typeface="+mj-cs"/>
            </a:endParaRPr>
          </a:p>
        </p:txBody>
      </p:sp>
    </p:spTree>
    <p:extLst>
      <p:ext uri="{BB962C8B-B14F-4D97-AF65-F5344CB8AC3E}">
        <p14:creationId xmlns:p14="http://schemas.microsoft.com/office/powerpoint/2010/main" val="242828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3" end="3"/>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19050" y="-184398"/>
            <a:ext cx="9144000" cy="6857463"/>
          </a:xfrm>
          <a:prstGeom prst="rect">
            <a:avLst/>
          </a:prstGeom>
        </p:spPr>
      </p:pic>
      <p:sp>
        <p:nvSpPr>
          <p:cNvPr id="3" name="Subtitle 2"/>
          <p:cNvSpPr>
            <a:spLocks noGrp="1"/>
          </p:cNvSpPr>
          <p:nvPr>
            <p:ph type="subTitle" idx="1"/>
          </p:nvPr>
        </p:nvSpPr>
        <p:spPr>
          <a:xfrm>
            <a:off x="533400" y="609600"/>
            <a:ext cx="8077200" cy="5257800"/>
          </a:xfrm>
        </p:spPr>
        <p:txBody>
          <a:bodyPr>
            <a:noAutofit/>
          </a:bodyPr>
          <a:lstStyle/>
          <a:p>
            <a:pPr marL="571500" indent="-571500" algn="justLow" rtl="1">
              <a:buFont typeface="Arial" pitchFamily="34" charset="0"/>
              <a:buChar char="•"/>
            </a:pPr>
            <a:r>
              <a:rPr lang="ar-OM" sz="3600" b="1" dirty="0" smtClean="0">
                <a:solidFill>
                  <a:srgbClr val="0070C0"/>
                </a:solidFill>
                <a:latin typeface="Arial" pitchFamily="34" charset="0"/>
                <a:cs typeface="Arial" pitchFamily="34" charset="0"/>
              </a:rPr>
              <a:t>كما إن </a:t>
            </a:r>
            <a:r>
              <a:rPr lang="ar-OM" sz="3600" b="1" dirty="0">
                <a:solidFill>
                  <a:srgbClr val="0070C0"/>
                </a:solidFill>
                <a:latin typeface="Arial" pitchFamily="34" charset="0"/>
                <a:cs typeface="Arial" pitchFamily="34" charset="0"/>
              </a:rPr>
              <a:t>إنشاء </a:t>
            </a:r>
            <a:r>
              <a:rPr lang="ar-OM" sz="3600" b="1" dirty="0" smtClean="0">
                <a:solidFill>
                  <a:srgbClr val="0070C0"/>
                </a:solidFill>
                <a:latin typeface="Arial" pitchFamily="34" charset="0"/>
                <a:cs typeface="Arial" pitchFamily="34" charset="0"/>
              </a:rPr>
              <a:t>المركز الوطني </a:t>
            </a:r>
            <a:r>
              <a:rPr lang="ar-OM" sz="3600" b="1" dirty="0">
                <a:solidFill>
                  <a:srgbClr val="0070C0"/>
                </a:solidFill>
                <a:latin typeface="Arial" pitchFamily="34" charset="0"/>
                <a:cs typeface="Arial" pitchFamily="34" charset="0"/>
              </a:rPr>
              <a:t>للتقويم التربوي والامتحانات جاء متوافقا مع توصيات الاستراتجية الوطنية للتعليم ومع فلسفة التعليم بالسلطنة وكذلك قانون التعليم </a:t>
            </a:r>
            <a:r>
              <a:rPr lang="ar-OM" sz="3600" b="1" dirty="0" smtClean="0">
                <a:solidFill>
                  <a:srgbClr val="0070C0"/>
                </a:solidFill>
                <a:latin typeface="Arial" pitchFamily="34" charset="0"/>
                <a:cs typeface="Arial" pitchFamily="34" charset="0"/>
              </a:rPr>
              <a:t>المدرسي.</a:t>
            </a:r>
          </a:p>
          <a:p>
            <a:pPr marL="571500" indent="-571500" algn="justLow" rtl="1">
              <a:buFont typeface="Arial" pitchFamily="34" charset="0"/>
              <a:buChar char="•"/>
            </a:pPr>
            <a:r>
              <a:rPr lang="ar-OM" sz="3600" b="1" dirty="0" smtClean="0">
                <a:solidFill>
                  <a:srgbClr val="0070C0"/>
                </a:solidFill>
                <a:latin typeface="Arial" pitchFamily="34" charset="0"/>
                <a:cs typeface="Arial" pitchFamily="34" charset="0"/>
              </a:rPr>
              <a:t> جميع الدراسات التي قامت بها الوزارة بالتعاون مع المؤسسات الدولية المتخصصة مثل </a:t>
            </a:r>
            <a:r>
              <a:rPr lang="ar-OM" b="1" dirty="0" smtClean="0">
                <a:solidFill>
                  <a:srgbClr val="FF0000"/>
                </a:solidFill>
                <a:latin typeface="Arial" pitchFamily="34" charset="0"/>
                <a:cs typeface="Arial" pitchFamily="34" charset="0"/>
              </a:rPr>
              <a:t>( </a:t>
            </a:r>
            <a:r>
              <a:rPr lang="ar-OM" b="1" i="1" dirty="0" smtClean="0">
                <a:solidFill>
                  <a:srgbClr val="FF0000"/>
                </a:solidFill>
                <a:latin typeface="Arial" pitchFamily="34" charset="0"/>
                <a:cs typeface="Arial" pitchFamily="34" charset="0"/>
              </a:rPr>
              <a:t>دراسة البنك الدولي: المضي قدماً في تحقيق الجودة، ودراسة التقييم الشامل لنظام التعليم في عمان</a:t>
            </a:r>
            <a:r>
              <a:rPr lang="ar-OM" sz="3600" b="1" dirty="0" smtClean="0">
                <a:solidFill>
                  <a:srgbClr val="0070C0"/>
                </a:solidFill>
                <a:latin typeface="Arial" pitchFamily="34" charset="0"/>
                <a:cs typeface="Arial" pitchFamily="34" charset="0"/>
              </a:rPr>
              <a:t>)أوصت بضرورة أن يكون هناك مركزاً متخصصاً للتقويم التربوي. </a:t>
            </a:r>
            <a:endParaRPr lang="en-US"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49645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75663"/>
            <a:ext cx="9144000" cy="6857463"/>
          </a:xfrm>
          <a:prstGeom prst="rect">
            <a:avLst/>
          </a:prstGeom>
        </p:spPr>
      </p:pic>
      <p:sp>
        <p:nvSpPr>
          <p:cNvPr id="3" name="Subtitle 2"/>
          <p:cNvSpPr>
            <a:spLocks noGrp="1"/>
          </p:cNvSpPr>
          <p:nvPr>
            <p:ph type="subTitle" idx="1"/>
          </p:nvPr>
        </p:nvSpPr>
        <p:spPr>
          <a:xfrm>
            <a:off x="685800" y="533400"/>
            <a:ext cx="7772400" cy="5334000"/>
          </a:xfrm>
        </p:spPr>
        <p:txBody>
          <a:bodyPr>
            <a:noAutofit/>
          </a:bodyPr>
          <a:lstStyle/>
          <a:p>
            <a:pPr rtl="1"/>
            <a:r>
              <a:rPr lang="ar-OM" sz="3600" b="1" u="sng" dirty="0">
                <a:solidFill>
                  <a:srgbClr val="C00000"/>
                </a:solidFill>
              </a:rPr>
              <a:t>أهم  الأهداف المتوقع تحقيقها من انشاء المركز الوطني للتقويم التربوي والامتحانات </a:t>
            </a:r>
            <a:endParaRPr lang="en-US" sz="3600" b="1" u="sng" dirty="0">
              <a:solidFill>
                <a:srgbClr val="C00000"/>
              </a:solidFill>
            </a:endParaRPr>
          </a:p>
          <a:p>
            <a:pPr algn="just" rtl="1"/>
            <a:endParaRPr lang="en-US" b="1" dirty="0">
              <a:solidFill>
                <a:srgbClr val="0070C0"/>
              </a:solidFill>
              <a:latin typeface="Arial" pitchFamily="34" charset="0"/>
              <a:cs typeface="Arial" pitchFamily="34" charset="0"/>
            </a:endParaRPr>
          </a:p>
          <a:p>
            <a:pPr marL="514350" indent="-514350" algn="just" rtl="1">
              <a:buFont typeface="+mj-lt"/>
              <a:buAutoNum type="arabicPeriod"/>
            </a:pPr>
            <a:r>
              <a:rPr lang="ar-OM" b="1" dirty="0" smtClean="0">
                <a:solidFill>
                  <a:srgbClr val="0070C0"/>
                </a:solidFill>
                <a:latin typeface="Arial" pitchFamily="34" charset="0"/>
                <a:cs typeface="Arial" pitchFamily="34" charset="0"/>
              </a:rPr>
              <a:t> </a:t>
            </a:r>
            <a:r>
              <a:rPr lang="ar-OM" b="1" dirty="0">
                <a:solidFill>
                  <a:srgbClr val="0070C0"/>
                </a:solidFill>
                <a:latin typeface="Arial" pitchFamily="34" charset="0"/>
                <a:cs typeface="Arial" pitchFamily="34" charset="0"/>
              </a:rPr>
              <a:t>تطوير نظام التقويم التربوي بشكل عام  وتجويد الامتحانات وفق معايير الجودة العالمية متضمنة الركائز الرئيسية للامتحان الجيد: الصدق(</a:t>
            </a:r>
            <a:r>
              <a:rPr lang="en-US" b="1" dirty="0">
                <a:solidFill>
                  <a:srgbClr val="0070C0"/>
                </a:solidFill>
                <a:latin typeface="Arial" pitchFamily="34" charset="0"/>
                <a:cs typeface="Arial" pitchFamily="34" charset="0"/>
              </a:rPr>
              <a:t>validity</a:t>
            </a:r>
            <a:r>
              <a:rPr lang="ar-OM" b="1" dirty="0">
                <a:solidFill>
                  <a:srgbClr val="0070C0"/>
                </a:solidFill>
                <a:latin typeface="Arial" pitchFamily="34" charset="0"/>
                <a:cs typeface="Arial" pitchFamily="34" charset="0"/>
              </a:rPr>
              <a:t>)، الثبات (</a:t>
            </a:r>
            <a:r>
              <a:rPr lang="en-US" b="1" dirty="0">
                <a:solidFill>
                  <a:srgbClr val="0070C0"/>
                </a:solidFill>
                <a:latin typeface="Arial" pitchFamily="34" charset="0"/>
                <a:cs typeface="Arial" pitchFamily="34" charset="0"/>
              </a:rPr>
              <a:t>reliable</a:t>
            </a:r>
            <a:r>
              <a:rPr lang="ar-OM" b="1" dirty="0">
                <a:solidFill>
                  <a:srgbClr val="0070C0"/>
                </a:solidFill>
                <a:latin typeface="Arial" pitchFamily="34" charset="0"/>
                <a:cs typeface="Arial" pitchFamily="34" charset="0"/>
              </a:rPr>
              <a:t>) ،الحيادية (</a:t>
            </a:r>
            <a:r>
              <a:rPr lang="en-US" b="1" dirty="0">
                <a:solidFill>
                  <a:srgbClr val="0070C0"/>
                </a:solidFill>
                <a:latin typeface="Arial" pitchFamily="34" charset="0"/>
                <a:cs typeface="Arial" pitchFamily="34" charset="0"/>
              </a:rPr>
              <a:t>Unbiased</a:t>
            </a:r>
            <a:r>
              <a:rPr lang="ar-OM" b="1" dirty="0">
                <a:solidFill>
                  <a:srgbClr val="0070C0"/>
                </a:solidFill>
                <a:latin typeface="Arial" pitchFamily="34" charset="0"/>
                <a:cs typeface="Arial" pitchFamily="34" charset="0"/>
              </a:rPr>
              <a:t>) ، الواقعية وقابلية التطبيق (</a:t>
            </a:r>
            <a:r>
              <a:rPr lang="en-US" b="1" dirty="0">
                <a:solidFill>
                  <a:srgbClr val="0070C0"/>
                </a:solidFill>
                <a:latin typeface="Arial" pitchFamily="34" charset="0"/>
                <a:cs typeface="Arial" pitchFamily="34" charset="0"/>
              </a:rPr>
              <a:t>practicable</a:t>
            </a:r>
            <a:r>
              <a:rPr lang="ar-OM" b="1" dirty="0">
                <a:solidFill>
                  <a:srgbClr val="0070C0"/>
                </a:solidFill>
                <a:latin typeface="Arial" pitchFamily="34" charset="0"/>
                <a:cs typeface="Arial" pitchFamily="34" charset="0"/>
              </a:rPr>
              <a:t>) .</a:t>
            </a:r>
            <a:endParaRPr lang="en-US" b="1" dirty="0">
              <a:solidFill>
                <a:srgbClr val="0070C0"/>
              </a:solidFill>
              <a:latin typeface="Arial" pitchFamily="34" charset="0"/>
              <a:cs typeface="Arial" pitchFamily="34" charset="0"/>
            </a:endParaRPr>
          </a:p>
          <a:p>
            <a:pPr algn="just"/>
            <a:endParaRPr lang="en-US" sz="3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23783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685800" y="685800"/>
            <a:ext cx="7772400" cy="5181600"/>
          </a:xfrm>
        </p:spPr>
        <p:txBody>
          <a:bodyPr>
            <a:noAutofit/>
          </a:bodyPr>
          <a:lstStyle/>
          <a:p>
            <a:pPr lvl="0" algn="r"/>
            <a:r>
              <a:rPr lang="ar-OM" sz="3600" b="1" dirty="0" smtClean="0">
                <a:solidFill>
                  <a:srgbClr val="0070C0"/>
                </a:solidFill>
              </a:rPr>
              <a:t>2</a:t>
            </a:r>
            <a:r>
              <a:rPr lang="ar-OM" sz="3600" b="1" dirty="0" smtClean="0">
                <a:solidFill>
                  <a:srgbClr val="0070C0"/>
                </a:solidFill>
                <a:latin typeface="Arial" pitchFamily="34" charset="0"/>
                <a:cs typeface="Arial" pitchFamily="34" charset="0"/>
              </a:rPr>
              <a:t>. تطوير </a:t>
            </a:r>
            <a:r>
              <a:rPr lang="ar-OM" sz="3600" b="1" dirty="0">
                <a:solidFill>
                  <a:srgbClr val="0070C0"/>
                </a:solidFill>
                <a:latin typeface="Arial" pitchFamily="34" charset="0"/>
                <a:cs typeface="Arial" pitchFamily="34" charset="0"/>
              </a:rPr>
              <a:t>الاختبارات الوطنية ، بحيث تكون مقننة وحسب المعايير الدولية، بحيث تكشف نتائجها عن مدى حدوث التعلم الفعلي لدى الطلبة مع نهاية كل مرحلة مفصلية من مراحل التعليم المدرسي ، وأن تقود نتائجها ومؤشراتها إلى إتخاذ القرارات و </a:t>
            </a:r>
            <a:r>
              <a:rPr lang="ar-OM" sz="3600" b="1" dirty="0" smtClean="0">
                <a:solidFill>
                  <a:srgbClr val="0070C0"/>
                </a:solidFill>
                <a:latin typeface="Arial" pitchFamily="34" charset="0"/>
                <a:cs typeface="Arial" pitchFamily="34" charset="0"/>
              </a:rPr>
              <a:t>السياسات </a:t>
            </a:r>
            <a:r>
              <a:rPr lang="ar-OM" sz="3600" b="1" dirty="0">
                <a:solidFill>
                  <a:srgbClr val="0070C0"/>
                </a:solidFill>
                <a:latin typeface="Arial" pitchFamily="34" charset="0"/>
                <a:cs typeface="Arial" pitchFamily="34" charset="0"/>
              </a:rPr>
              <a:t>التطويرية المناسبة في مجال </a:t>
            </a:r>
            <a:r>
              <a:rPr lang="ar-OM" sz="3600" b="1" dirty="0" smtClean="0">
                <a:solidFill>
                  <a:srgbClr val="0070C0"/>
                </a:solidFill>
                <a:latin typeface="Arial" pitchFamily="34" charset="0"/>
                <a:cs typeface="Arial" pitchFamily="34" charset="0"/>
              </a:rPr>
              <a:t>التعليم.</a:t>
            </a:r>
            <a:r>
              <a:rPr lang="ar-OM" b="1" dirty="0" smtClean="0">
                <a:solidFill>
                  <a:srgbClr val="0070C0"/>
                </a:solidFill>
                <a:latin typeface="Arial" pitchFamily="34" charset="0"/>
                <a:cs typeface="Arial" pitchFamily="34" charset="0"/>
              </a:rPr>
              <a:t> </a:t>
            </a:r>
            <a:r>
              <a:rPr lang="ar-OM" b="1" dirty="0" smtClean="0">
                <a:solidFill>
                  <a:srgbClr val="0070C0"/>
                </a:solidFill>
                <a:latin typeface="Arial" pitchFamily="34" charset="0"/>
                <a:cs typeface="Arial" pitchFamily="34" charset="0"/>
              </a:rPr>
              <a:t>ولاستخدامها لمساءلة المؤسسات التعليمية المعنية.</a:t>
            </a:r>
          </a:p>
          <a:p>
            <a:pPr lvl="0" algn="r"/>
            <a:endParaRPr lang="ar-OM" sz="3600" b="1" dirty="0">
              <a:solidFill>
                <a:srgbClr val="0070C0"/>
              </a:solidFill>
              <a:latin typeface="Arial" pitchFamily="34" charset="0"/>
              <a:cs typeface="Arial" pitchFamily="34" charset="0"/>
            </a:endParaRPr>
          </a:p>
          <a:p>
            <a:pPr lvl="0" algn="r"/>
            <a:endParaRPr lang="en-US" sz="36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174544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457200" y="609600"/>
            <a:ext cx="8229600" cy="5257800"/>
          </a:xfrm>
        </p:spPr>
        <p:txBody>
          <a:bodyPr>
            <a:noAutofit/>
          </a:bodyPr>
          <a:lstStyle/>
          <a:p>
            <a:pPr algn="just" rtl="1"/>
            <a:r>
              <a:rPr lang="en-US" sz="3600" b="1" dirty="0" smtClean="0">
                <a:solidFill>
                  <a:schemeClr val="accent2"/>
                </a:solidFill>
                <a:latin typeface="Arial" pitchFamily="34" charset="0"/>
                <a:cs typeface="Arial" pitchFamily="34" charset="0"/>
              </a:rPr>
              <a:t>3</a:t>
            </a:r>
            <a:r>
              <a:rPr lang="ar-OM" sz="3600" b="1" dirty="0" smtClean="0">
                <a:solidFill>
                  <a:schemeClr val="accent2"/>
                </a:solidFill>
                <a:latin typeface="Arial" pitchFamily="34" charset="0"/>
                <a:cs typeface="Arial" pitchFamily="34" charset="0"/>
              </a:rPr>
              <a:t> .  بناء </a:t>
            </a:r>
            <a:r>
              <a:rPr lang="ar-OM" sz="3600" b="1" dirty="0">
                <a:solidFill>
                  <a:schemeClr val="accent2"/>
                </a:solidFill>
                <a:latin typeface="Arial" pitchFamily="34" charset="0"/>
                <a:cs typeface="Arial" pitchFamily="34" charset="0"/>
              </a:rPr>
              <a:t>وتطوير بنك أسئلة يشمل :</a:t>
            </a:r>
            <a:endParaRPr lang="en-US" sz="3600" b="1" dirty="0">
              <a:solidFill>
                <a:schemeClr val="accent2"/>
              </a:solidFill>
              <a:latin typeface="Arial" pitchFamily="34" charset="0"/>
              <a:cs typeface="Arial" pitchFamily="34" charset="0"/>
            </a:endParaRPr>
          </a:p>
          <a:p>
            <a:pPr marL="514350" indent="-514350" algn="just" rtl="1">
              <a:buFont typeface="Arial" pitchFamily="34" charset="0"/>
              <a:buChar char="•"/>
            </a:pPr>
            <a:r>
              <a:rPr lang="ar-OM" sz="3600" b="1" dirty="0">
                <a:solidFill>
                  <a:srgbClr val="0070C0"/>
                </a:solidFill>
                <a:latin typeface="Arial" pitchFamily="34" charset="0"/>
                <a:cs typeface="Arial" pitchFamily="34" charset="0"/>
              </a:rPr>
              <a:t>بنك أسئلة مغلق (</a:t>
            </a:r>
            <a:r>
              <a:rPr lang="ar-OM" sz="3600" b="1" dirty="0" smtClean="0">
                <a:solidFill>
                  <a:srgbClr val="0070C0"/>
                </a:solidFill>
                <a:latin typeface="Arial" pitchFamily="34" charset="0"/>
                <a:cs typeface="Arial" pitchFamily="34" charset="0"/>
              </a:rPr>
              <a:t>سري) </a:t>
            </a:r>
            <a:r>
              <a:rPr lang="ar-OM" sz="3600" b="1" dirty="0">
                <a:solidFill>
                  <a:srgbClr val="0070C0"/>
                </a:solidFill>
                <a:latin typeface="Arial" pitchFamily="34" charset="0"/>
                <a:cs typeface="Arial" pitchFamily="34" charset="0"/>
              </a:rPr>
              <a:t>لمواد دبلوم التعليم العام  وما يعادلها </a:t>
            </a:r>
            <a:r>
              <a:rPr lang="en-US" sz="3600" b="1" dirty="0" smtClean="0">
                <a:solidFill>
                  <a:srgbClr val="0070C0"/>
                </a:solidFill>
                <a:latin typeface="Arial" pitchFamily="34" charset="0"/>
                <a:cs typeface="Arial" pitchFamily="34" charset="0"/>
              </a:rPr>
              <a:t>.</a:t>
            </a:r>
          </a:p>
          <a:p>
            <a:pPr marL="514350" indent="-514350" algn="just" rtl="1">
              <a:buFont typeface="Arial" pitchFamily="34" charset="0"/>
              <a:buChar char="•"/>
            </a:pPr>
            <a:r>
              <a:rPr lang="ar-OM" sz="3600" b="1" dirty="0" smtClean="0">
                <a:solidFill>
                  <a:srgbClr val="0070C0"/>
                </a:solidFill>
                <a:latin typeface="Arial" pitchFamily="34" charset="0"/>
                <a:cs typeface="Arial" pitchFamily="34" charset="0"/>
              </a:rPr>
              <a:t>بنك </a:t>
            </a:r>
            <a:r>
              <a:rPr lang="ar-OM" sz="3600" b="1" dirty="0">
                <a:solidFill>
                  <a:srgbClr val="0070C0"/>
                </a:solidFill>
                <a:latin typeface="Arial" pitchFamily="34" charset="0"/>
                <a:cs typeface="Arial" pitchFamily="34" charset="0"/>
              </a:rPr>
              <a:t>أسئلة مغلق لامتحانات الصفين (10-11) في جميع المواد الدراسية</a:t>
            </a:r>
            <a:r>
              <a:rPr lang="ar-OM" sz="3600" b="1" dirty="0" smtClean="0">
                <a:solidFill>
                  <a:srgbClr val="0070C0"/>
                </a:solidFill>
                <a:latin typeface="Arial" pitchFamily="34" charset="0"/>
                <a:cs typeface="Arial" pitchFamily="34" charset="0"/>
              </a:rPr>
              <a:t>.</a:t>
            </a:r>
            <a:endParaRPr lang="en-US" sz="3600" b="1" dirty="0" smtClean="0">
              <a:solidFill>
                <a:srgbClr val="0070C0"/>
              </a:solidFill>
              <a:latin typeface="Arial" pitchFamily="34" charset="0"/>
              <a:cs typeface="Arial" pitchFamily="34" charset="0"/>
            </a:endParaRPr>
          </a:p>
          <a:p>
            <a:pPr marL="514350" indent="-514350" algn="just" rtl="1">
              <a:buFont typeface="Arial" pitchFamily="34" charset="0"/>
              <a:buChar char="•"/>
            </a:pPr>
            <a:r>
              <a:rPr lang="ar-OM" sz="3600" b="1" dirty="0" smtClean="0">
                <a:solidFill>
                  <a:srgbClr val="0070C0"/>
                </a:solidFill>
                <a:latin typeface="Arial" pitchFamily="34" charset="0"/>
                <a:cs typeface="Arial" pitchFamily="34" charset="0"/>
              </a:rPr>
              <a:t>بنك </a:t>
            </a:r>
            <a:r>
              <a:rPr lang="ar-OM" sz="3600" b="1" dirty="0">
                <a:solidFill>
                  <a:srgbClr val="0070C0"/>
                </a:solidFill>
                <a:latin typeface="Arial" pitchFamily="34" charset="0"/>
                <a:cs typeface="Arial" pitchFamily="34" charset="0"/>
              </a:rPr>
              <a:t>أسئلة مغلق للاختبارات الوطنية</a:t>
            </a:r>
            <a:r>
              <a:rPr lang="ar-OM" sz="3600" b="1" dirty="0">
                <a:solidFill>
                  <a:srgbClr val="002060"/>
                </a:solidFill>
                <a:latin typeface="Arial" pitchFamily="34" charset="0"/>
                <a:cs typeface="Arial" pitchFamily="34" charset="0"/>
              </a:rPr>
              <a:t>.</a:t>
            </a:r>
            <a:endParaRPr lang="en-US" sz="3600" b="1" dirty="0">
              <a:solidFill>
                <a:srgbClr val="002060"/>
              </a:solidFill>
              <a:latin typeface="Arial" pitchFamily="34" charset="0"/>
              <a:cs typeface="Arial" pitchFamily="34" charset="0"/>
            </a:endParaRPr>
          </a:p>
          <a:p>
            <a:pPr algn="just"/>
            <a:endParaRPr lang="en-US" sz="3600" b="1" dirty="0">
              <a:solidFill>
                <a:schemeClr val="accent1"/>
              </a:solidFill>
              <a:latin typeface="Andalus" pitchFamily="18" charset="-78"/>
              <a:cs typeface="Andalus" pitchFamily="18" charset="-78"/>
            </a:endParaRPr>
          </a:p>
        </p:txBody>
      </p:sp>
    </p:spTree>
    <p:extLst>
      <p:ext uri="{BB962C8B-B14F-4D97-AF65-F5344CB8AC3E}">
        <p14:creationId xmlns:p14="http://schemas.microsoft.com/office/powerpoint/2010/main" val="51725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84398"/>
            <a:ext cx="9144000" cy="6857463"/>
          </a:xfrm>
          <a:prstGeom prst="rect">
            <a:avLst/>
          </a:prstGeom>
        </p:spPr>
      </p:pic>
      <p:sp>
        <p:nvSpPr>
          <p:cNvPr id="3" name="Subtitle 2"/>
          <p:cNvSpPr>
            <a:spLocks noGrp="1"/>
          </p:cNvSpPr>
          <p:nvPr>
            <p:ph type="subTitle" idx="1"/>
          </p:nvPr>
        </p:nvSpPr>
        <p:spPr>
          <a:xfrm>
            <a:off x="457200" y="609600"/>
            <a:ext cx="8229600" cy="5257800"/>
          </a:xfrm>
        </p:spPr>
        <p:txBody>
          <a:bodyPr>
            <a:noAutofit/>
          </a:bodyPr>
          <a:lstStyle/>
          <a:p>
            <a:pPr marL="514350" indent="-514350" algn="just" rtl="1">
              <a:buFont typeface="Arial" pitchFamily="34" charset="0"/>
              <a:buChar char="•"/>
            </a:pPr>
            <a:r>
              <a:rPr lang="ar-OM" sz="3600" b="1" dirty="0">
                <a:solidFill>
                  <a:srgbClr val="0070C0"/>
                </a:solidFill>
                <a:latin typeface="Arial" pitchFamily="34" charset="0"/>
                <a:cs typeface="Arial" pitchFamily="34" charset="0"/>
              </a:rPr>
              <a:t>بنك أسئلة محرر للصفوف (1-12) في جميع المواد الدراسية لاستخدامها من قبل المشرفين</a:t>
            </a:r>
            <a:r>
              <a:rPr lang="en-US" sz="3600" b="1" dirty="0">
                <a:solidFill>
                  <a:srgbClr val="0070C0"/>
                </a:solidFill>
                <a:latin typeface="Arial" pitchFamily="34" charset="0"/>
                <a:cs typeface="Arial" pitchFamily="34" charset="0"/>
              </a:rPr>
              <a:t> </a:t>
            </a:r>
            <a:r>
              <a:rPr lang="ar-OM" sz="3600" b="1" dirty="0">
                <a:solidFill>
                  <a:srgbClr val="0070C0"/>
                </a:solidFill>
                <a:latin typeface="Arial" pitchFamily="34" charset="0"/>
                <a:cs typeface="Arial" pitchFamily="34" charset="0"/>
              </a:rPr>
              <a:t>التربويين والمعلمين</a:t>
            </a:r>
            <a:r>
              <a:rPr lang="ar-OM" sz="3600" b="1" dirty="0" smtClean="0">
                <a:solidFill>
                  <a:srgbClr val="0070C0"/>
                </a:solidFill>
                <a:latin typeface="Arial" pitchFamily="34" charset="0"/>
                <a:cs typeface="Arial" pitchFamily="34" charset="0"/>
              </a:rPr>
              <a:t>.</a:t>
            </a:r>
            <a:endParaRPr lang="en-US" sz="3600" b="1" dirty="0" smtClean="0">
              <a:solidFill>
                <a:srgbClr val="0070C0"/>
              </a:solidFill>
              <a:latin typeface="Arial" pitchFamily="34" charset="0"/>
              <a:cs typeface="Arial" pitchFamily="34" charset="0"/>
            </a:endParaRPr>
          </a:p>
          <a:p>
            <a:pPr algn="just" rtl="1"/>
            <a:endParaRPr lang="en-US" b="1" dirty="0">
              <a:solidFill>
                <a:srgbClr val="002060"/>
              </a:solidFill>
              <a:latin typeface="Arial" pitchFamily="34" charset="0"/>
              <a:cs typeface="Arial" pitchFamily="34" charset="0"/>
            </a:endParaRPr>
          </a:p>
          <a:p>
            <a:pPr marL="514350" indent="-514350" algn="just" rtl="1">
              <a:buFont typeface="Arial" pitchFamily="34" charset="0"/>
              <a:buChar char="•"/>
            </a:pPr>
            <a:r>
              <a:rPr lang="ar-OM" sz="3600" b="1" dirty="0">
                <a:solidFill>
                  <a:srgbClr val="0070C0"/>
                </a:solidFill>
                <a:latin typeface="Arial" pitchFamily="34" charset="0"/>
                <a:cs typeface="Arial" pitchFamily="34" charset="0"/>
              </a:rPr>
              <a:t>بنك أسئلة محرر للصفوف (1-12) في جميع المواد الدراسية لاستخدامها من قبل الطلبة.</a:t>
            </a:r>
            <a:endParaRPr lang="en-US" sz="3600" b="1" dirty="0">
              <a:solidFill>
                <a:srgbClr val="0070C0"/>
              </a:solidFill>
              <a:latin typeface="Arial" pitchFamily="34" charset="0"/>
              <a:cs typeface="Arial" pitchFamily="34" charset="0"/>
            </a:endParaRPr>
          </a:p>
          <a:p>
            <a:pPr algn="r"/>
            <a:endParaRPr lang="en-US" b="1" dirty="0">
              <a:solidFill>
                <a:schemeClr val="accent1"/>
              </a:solidFill>
              <a:latin typeface="Andalus" pitchFamily="18" charset="-78"/>
              <a:cs typeface="Andalus" pitchFamily="18" charset="-78"/>
            </a:endParaRPr>
          </a:p>
        </p:txBody>
      </p:sp>
    </p:spTree>
    <p:extLst>
      <p:ext uri="{BB962C8B-B14F-4D97-AF65-F5344CB8AC3E}">
        <p14:creationId xmlns:p14="http://schemas.microsoft.com/office/powerpoint/2010/main" val="3656694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3" name="Subtitle 2"/>
          <p:cNvSpPr>
            <a:spLocks noGrp="1"/>
          </p:cNvSpPr>
          <p:nvPr>
            <p:ph type="subTitle" idx="1"/>
          </p:nvPr>
        </p:nvSpPr>
        <p:spPr>
          <a:xfrm>
            <a:off x="609600" y="609600"/>
            <a:ext cx="8077200" cy="5257800"/>
          </a:xfrm>
        </p:spPr>
        <p:txBody>
          <a:bodyPr>
            <a:noAutofit/>
          </a:bodyPr>
          <a:lstStyle/>
          <a:p>
            <a:pPr lvl="1" algn="r"/>
            <a:r>
              <a:rPr lang="ar-OM" sz="3600" dirty="0" smtClean="0">
                <a:solidFill>
                  <a:srgbClr val="0070C0"/>
                </a:solidFill>
                <a:latin typeface="Arial" pitchFamily="34" charset="0"/>
                <a:cs typeface="Arial" pitchFamily="34" charset="0"/>
              </a:rPr>
              <a:t>4</a:t>
            </a:r>
            <a:r>
              <a:rPr lang="ar-OM" sz="3600" b="1" dirty="0" smtClean="0">
                <a:solidFill>
                  <a:srgbClr val="0070C0"/>
                </a:solidFill>
                <a:latin typeface="Arial" pitchFamily="34" charset="0"/>
                <a:cs typeface="Arial" pitchFamily="34" charset="0"/>
              </a:rPr>
              <a:t>. توفير </a:t>
            </a:r>
            <a:r>
              <a:rPr lang="ar-OM" sz="3600" b="1" dirty="0">
                <a:solidFill>
                  <a:srgbClr val="0070C0"/>
                </a:solidFill>
                <a:latin typeface="Arial" pitchFamily="34" charset="0"/>
                <a:cs typeface="Arial" pitchFamily="34" charset="0"/>
              </a:rPr>
              <a:t>معلومات وبيانات </a:t>
            </a:r>
            <a:r>
              <a:rPr lang="ar-OM" sz="3600" b="1" dirty="0" smtClean="0">
                <a:solidFill>
                  <a:srgbClr val="0070C0"/>
                </a:solidFill>
                <a:latin typeface="Arial" pitchFamily="34" charset="0"/>
                <a:cs typeface="Arial" pitchFamily="34" charset="0"/>
              </a:rPr>
              <a:t>ومؤشرات صادقة عن </a:t>
            </a:r>
            <a:r>
              <a:rPr lang="ar-OM" sz="3600" b="1" dirty="0">
                <a:solidFill>
                  <a:srgbClr val="0070C0"/>
                </a:solidFill>
                <a:latin typeface="Arial" pitchFamily="34" charset="0"/>
                <a:cs typeface="Arial" pitchFamily="34" charset="0"/>
              </a:rPr>
              <a:t>الأداء </a:t>
            </a:r>
            <a:r>
              <a:rPr lang="ar-OM" sz="3600" b="1" dirty="0" smtClean="0">
                <a:solidFill>
                  <a:srgbClr val="0070C0"/>
                </a:solidFill>
                <a:latin typeface="Arial" pitchFamily="34" charset="0"/>
                <a:cs typeface="Arial" pitchFamily="34" charset="0"/>
              </a:rPr>
              <a:t>الحقيقي </a:t>
            </a:r>
            <a:r>
              <a:rPr lang="ar-OM" sz="3600" b="1" dirty="0">
                <a:solidFill>
                  <a:srgbClr val="0070C0"/>
                </a:solidFill>
                <a:latin typeface="Arial" pitchFamily="34" charset="0"/>
                <a:cs typeface="Arial" pitchFamily="34" charset="0"/>
              </a:rPr>
              <a:t>لتعلم </a:t>
            </a:r>
            <a:r>
              <a:rPr lang="ar-OM" sz="3600" b="1" dirty="0" smtClean="0">
                <a:solidFill>
                  <a:srgbClr val="0070C0"/>
                </a:solidFill>
                <a:latin typeface="Arial" pitchFamily="34" charset="0"/>
                <a:cs typeface="Arial" pitchFamily="34" charset="0"/>
              </a:rPr>
              <a:t>الطلبة. </a:t>
            </a:r>
            <a:endParaRPr lang="en-US" sz="3600" b="1" dirty="0">
              <a:solidFill>
                <a:srgbClr val="0070C0"/>
              </a:solidFill>
              <a:latin typeface="Arial" pitchFamily="34" charset="0"/>
              <a:cs typeface="Arial" pitchFamily="34" charset="0"/>
            </a:endParaRPr>
          </a:p>
          <a:p>
            <a:pPr algn="r" rtl="1"/>
            <a:endParaRPr lang="ar-OM" sz="3600" b="1" dirty="0" smtClean="0">
              <a:solidFill>
                <a:schemeClr val="accent1"/>
              </a:solidFill>
              <a:latin typeface="Arial" pitchFamily="34" charset="0"/>
              <a:cs typeface="Arial" pitchFamily="34" charset="0"/>
            </a:endParaRPr>
          </a:p>
          <a:p>
            <a:pPr algn="r" rtl="1"/>
            <a:r>
              <a:rPr lang="ar-OM" sz="3600" b="1" dirty="0" smtClean="0">
                <a:solidFill>
                  <a:schemeClr val="accent1"/>
                </a:solidFill>
                <a:latin typeface="Arial" pitchFamily="34" charset="0"/>
                <a:cs typeface="Arial" pitchFamily="34" charset="0"/>
              </a:rPr>
              <a:t> </a:t>
            </a:r>
            <a:r>
              <a:rPr lang="ar-OM" sz="3600" b="1" dirty="0" smtClean="0">
                <a:solidFill>
                  <a:srgbClr val="0070C0"/>
                </a:solidFill>
                <a:latin typeface="Arial" pitchFamily="34" charset="0"/>
                <a:cs typeface="Arial" pitchFamily="34" charset="0"/>
              </a:rPr>
              <a:t>5.  </a:t>
            </a:r>
            <a:r>
              <a:rPr lang="ar-OM" sz="3600" b="1" dirty="0">
                <a:solidFill>
                  <a:srgbClr val="0070C0"/>
                </a:solidFill>
                <a:latin typeface="Arial" pitchFamily="34" charset="0"/>
                <a:cs typeface="Arial" pitchFamily="34" charset="0"/>
              </a:rPr>
              <a:t>إجراء الدراسات والبحوث التربوية المتخصصة في مجال التقويم التربوي والامتحانات  وتقديم الاستشارات التربوية والتدريبية التي تثري الجهود الوطنية والدولية. </a:t>
            </a:r>
            <a:endParaRPr lang="en-US" sz="3600" b="1" dirty="0">
              <a:solidFill>
                <a:srgbClr val="0070C0"/>
              </a:solidFill>
              <a:latin typeface="Arial" pitchFamily="34" charset="0"/>
              <a:cs typeface="Arial" pitchFamily="34" charset="0"/>
            </a:endParaRPr>
          </a:p>
          <a:p>
            <a:pPr algn="r" rtl="1"/>
            <a:endParaRPr lang="en-US" sz="3600" b="1" dirty="0">
              <a:solidFill>
                <a:srgbClr val="002060"/>
              </a:solidFill>
              <a:latin typeface="Arial" pitchFamily="34" charset="0"/>
              <a:cs typeface="Arial" pitchFamily="34" charset="0"/>
            </a:endParaRPr>
          </a:p>
          <a:p>
            <a:pPr algn="r"/>
            <a:endParaRPr lang="en-US"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63222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1452</Words>
  <Application>Microsoft Office PowerPoint</Application>
  <PresentationFormat>On-screen Show (4:3)</PresentationFormat>
  <Paragraphs>98</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Administrator</cp:lastModifiedBy>
  <cp:revision>131</cp:revision>
  <dcterms:created xsi:type="dcterms:W3CDTF">2006-08-16T00:00:00Z</dcterms:created>
  <dcterms:modified xsi:type="dcterms:W3CDTF">2014-10-14T16:32:28Z</dcterms:modified>
</cp:coreProperties>
</file>