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59" r:id="rId4"/>
    <p:sldId id="291" r:id="rId5"/>
    <p:sldId id="292" r:id="rId6"/>
    <p:sldId id="293" r:id="rId7"/>
    <p:sldId id="261" r:id="rId8"/>
    <p:sldId id="294" r:id="rId9"/>
    <p:sldId id="264" r:id="rId10"/>
    <p:sldId id="276" r:id="rId11"/>
    <p:sldId id="295" r:id="rId12"/>
    <p:sldId id="296" r:id="rId13"/>
    <p:sldId id="267" r:id="rId14"/>
    <p:sldId id="268" r:id="rId15"/>
    <p:sldId id="290" r:id="rId16"/>
    <p:sldId id="300" r:id="rId17"/>
    <p:sldId id="269" r:id="rId18"/>
    <p:sldId id="298" r:id="rId19"/>
    <p:sldId id="27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1A65E7-5BB5-4D3B-913B-AD49F4E9F727}"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1419DA68-9659-4BDD-A4A0-03C9110A342F}">
      <dgm:prSet phldrT="[Text]"/>
      <dgm:spPr/>
      <dgm:t>
        <a:bodyPr/>
        <a:lstStyle/>
        <a:p>
          <a:r>
            <a:rPr lang="x-none" b="1" dirty="0" smtClean="0">
              <a:solidFill>
                <a:schemeClr val="tx1"/>
              </a:solidFill>
            </a:rPr>
            <a:t>متطلبات النجاح</a:t>
          </a:r>
          <a:endParaRPr lang="en-US" b="1" dirty="0"/>
        </a:p>
      </dgm:t>
    </dgm:pt>
    <dgm:pt modelId="{8B595CCC-8EBA-4F7E-A3D9-CE5E9440C1C8}" type="parTrans" cxnId="{21E9DAE9-CADA-4816-A487-89CE335D858D}">
      <dgm:prSet/>
      <dgm:spPr/>
      <dgm:t>
        <a:bodyPr/>
        <a:lstStyle/>
        <a:p>
          <a:endParaRPr lang="en-US"/>
        </a:p>
      </dgm:t>
    </dgm:pt>
    <dgm:pt modelId="{E29CB07F-92C3-4B68-A3F9-3D1432C63FC6}" type="sibTrans" cxnId="{21E9DAE9-CADA-4816-A487-89CE335D858D}">
      <dgm:prSet/>
      <dgm:spPr/>
      <dgm:t>
        <a:bodyPr/>
        <a:lstStyle/>
        <a:p>
          <a:endParaRPr lang="en-US"/>
        </a:p>
      </dgm:t>
    </dgm:pt>
    <dgm:pt modelId="{48FEB317-6D8A-43A6-B74D-B00335B56E22}">
      <dgm:prSet phldrT="[Text]" custT="1"/>
      <dgm:spPr/>
      <dgm:t>
        <a:bodyPr/>
        <a:lstStyle/>
        <a:p>
          <a:r>
            <a:rPr lang="ar-OM" sz="1600" b="1" dirty="0" smtClean="0">
              <a:solidFill>
                <a:schemeClr val="tx1"/>
              </a:solidFill>
            </a:rPr>
            <a:t>مراجعة المعايير والمؤشرات والأدوات</a:t>
          </a:r>
          <a:endParaRPr lang="en-US" sz="1600" b="1" dirty="0"/>
        </a:p>
      </dgm:t>
    </dgm:pt>
    <dgm:pt modelId="{B6415477-7F01-43F9-96BA-F528324EC222}" type="parTrans" cxnId="{1CCF0D30-331B-4F02-B86F-A8447AACBBA9}">
      <dgm:prSet/>
      <dgm:spPr/>
      <dgm:t>
        <a:bodyPr/>
        <a:lstStyle/>
        <a:p>
          <a:r>
            <a:rPr lang="x-none" b="1" dirty="0" smtClean="0">
              <a:solidFill>
                <a:srgbClr val="FF0000"/>
              </a:solidFill>
            </a:rPr>
            <a:t>المرونة</a:t>
          </a:r>
          <a:endParaRPr lang="en-US" dirty="0"/>
        </a:p>
      </dgm:t>
    </dgm:pt>
    <dgm:pt modelId="{E7BCB7EA-F1CB-41A5-A8A3-E81EF9224958}" type="sibTrans" cxnId="{1CCF0D30-331B-4F02-B86F-A8447AACBBA9}">
      <dgm:prSet/>
      <dgm:spPr/>
      <dgm:t>
        <a:bodyPr/>
        <a:lstStyle/>
        <a:p>
          <a:endParaRPr lang="en-US"/>
        </a:p>
      </dgm:t>
    </dgm:pt>
    <dgm:pt modelId="{AE1DAFD3-C5B4-4C97-AD81-BD876FEFD911}">
      <dgm:prSet phldrT="[Text]" custT="1"/>
      <dgm:spPr/>
      <dgm:t>
        <a:bodyPr/>
        <a:lstStyle/>
        <a:p>
          <a:r>
            <a:rPr lang="x-none" sz="1600" b="1" dirty="0" smtClean="0">
              <a:solidFill>
                <a:schemeClr val="tx1"/>
              </a:solidFill>
            </a:rPr>
            <a:t>بيئة الكترونية فاعلة</a:t>
          </a:r>
          <a:endParaRPr lang="en-US" sz="1600" b="1" dirty="0"/>
        </a:p>
      </dgm:t>
    </dgm:pt>
    <dgm:pt modelId="{ADF3B294-03FE-4A47-82FE-90FB364511C3}" type="parTrans" cxnId="{5FA8B2F4-0AA6-4CEA-B9F5-81470751682A}">
      <dgm:prSet/>
      <dgm:spPr/>
      <dgm:t>
        <a:bodyPr/>
        <a:lstStyle/>
        <a:p>
          <a:r>
            <a:rPr lang="x-none" b="1" dirty="0" smtClean="0">
              <a:solidFill>
                <a:srgbClr val="FF0000"/>
              </a:solidFill>
            </a:rPr>
            <a:t>الجودة</a:t>
          </a:r>
          <a:endParaRPr lang="en-US" dirty="0"/>
        </a:p>
      </dgm:t>
    </dgm:pt>
    <dgm:pt modelId="{04922201-BC38-468F-ACFF-1E9F3FD598C2}" type="sibTrans" cxnId="{5FA8B2F4-0AA6-4CEA-B9F5-81470751682A}">
      <dgm:prSet/>
      <dgm:spPr/>
      <dgm:t>
        <a:bodyPr/>
        <a:lstStyle/>
        <a:p>
          <a:endParaRPr lang="en-US"/>
        </a:p>
      </dgm:t>
    </dgm:pt>
    <dgm:pt modelId="{CC99CC65-D50C-4D2C-B1FC-D533CC7CCD20}">
      <dgm:prSet phldrT="[Text]" custT="1"/>
      <dgm:spPr/>
      <dgm:t>
        <a:bodyPr/>
        <a:lstStyle/>
        <a:p>
          <a:r>
            <a:rPr lang="x-none" sz="1600" b="1" dirty="0" smtClean="0">
              <a:solidFill>
                <a:schemeClr val="tx1"/>
              </a:solidFill>
            </a:rPr>
            <a:t>الصلاحيات والاستقلالية</a:t>
          </a:r>
          <a:endParaRPr lang="en-US" sz="1600" b="1" dirty="0"/>
        </a:p>
      </dgm:t>
    </dgm:pt>
    <dgm:pt modelId="{2ABBABBF-7B35-4997-8258-355BEC67010C}" type="parTrans" cxnId="{954D9101-DFF8-47A1-8C76-749B8B73A91E}">
      <dgm:prSet/>
      <dgm:spPr/>
      <dgm:t>
        <a:bodyPr/>
        <a:lstStyle/>
        <a:p>
          <a:r>
            <a:rPr lang="x-none" b="1" dirty="0" smtClean="0">
              <a:solidFill>
                <a:srgbClr val="FF0000"/>
              </a:solidFill>
            </a:rPr>
            <a:t>التفويض</a:t>
          </a:r>
          <a:endParaRPr lang="en-US" dirty="0"/>
        </a:p>
      </dgm:t>
    </dgm:pt>
    <dgm:pt modelId="{035EC207-2F44-458E-963F-0DAA03C09FA1}" type="sibTrans" cxnId="{954D9101-DFF8-47A1-8C76-749B8B73A91E}">
      <dgm:prSet/>
      <dgm:spPr/>
      <dgm:t>
        <a:bodyPr/>
        <a:lstStyle/>
        <a:p>
          <a:endParaRPr lang="en-US"/>
        </a:p>
      </dgm:t>
    </dgm:pt>
    <dgm:pt modelId="{D9FE09FD-50AE-43B4-B319-333A21A18919}">
      <dgm:prSet phldrT="[Text]" custT="1"/>
      <dgm:spPr/>
      <dgm:t>
        <a:bodyPr/>
        <a:lstStyle/>
        <a:p>
          <a:r>
            <a:rPr lang="x-none" sz="1600" b="1" dirty="0" smtClean="0">
              <a:solidFill>
                <a:schemeClr val="tx1"/>
              </a:solidFill>
            </a:rPr>
            <a:t>قنوات تواصل واضحة</a:t>
          </a:r>
          <a:endParaRPr lang="en-US" sz="1600" b="1" dirty="0"/>
        </a:p>
      </dgm:t>
    </dgm:pt>
    <dgm:pt modelId="{9A3CF668-62EF-4D8F-AE6A-7D6A8B965976}" type="parTrans" cxnId="{A69FE106-D830-4A9E-A503-0AC51204CB6A}">
      <dgm:prSet/>
      <dgm:spPr/>
      <dgm:t>
        <a:bodyPr/>
        <a:lstStyle/>
        <a:p>
          <a:r>
            <a:rPr lang="x-none" b="1" dirty="0" smtClean="0">
              <a:solidFill>
                <a:srgbClr val="FF0000"/>
              </a:solidFill>
            </a:rPr>
            <a:t>التكامل</a:t>
          </a:r>
          <a:endParaRPr lang="en-US" dirty="0"/>
        </a:p>
      </dgm:t>
    </dgm:pt>
    <dgm:pt modelId="{7695855E-CA5F-4D11-B899-12512A828C18}" type="sibTrans" cxnId="{A69FE106-D830-4A9E-A503-0AC51204CB6A}">
      <dgm:prSet/>
      <dgm:spPr/>
      <dgm:t>
        <a:bodyPr/>
        <a:lstStyle/>
        <a:p>
          <a:endParaRPr lang="en-US"/>
        </a:p>
      </dgm:t>
    </dgm:pt>
    <dgm:pt modelId="{BBE473A9-F6A3-4D15-AB8A-EB800323430B}">
      <dgm:prSet custT="1"/>
      <dgm:spPr/>
      <dgm:t>
        <a:bodyPr/>
        <a:lstStyle/>
        <a:p>
          <a:r>
            <a:rPr lang="ar-OM" sz="1600" b="1" dirty="0" smtClean="0">
              <a:solidFill>
                <a:schemeClr val="tx1"/>
              </a:solidFill>
            </a:rPr>
            <a:t>وضوح الأدوار</a:t>
          </a:r>
          <a:endParaRPr lang="en-US" sz="1600" b="1" dirty="0"/>
        </a:p>
      </dgm:t>
    </dgm:pt>
    <dgm:pt modelId="{7AA348B6-0A72-48E8-BD2A-A39217AC47B7}" type="parTrans" cxnId="{2D0FFB7A-5C83-4C7A-B33A-10278546D5B2}">
      <dgm:prSet/>
      <dgm:spPr/>
      <dgm:t>
        <a:bodyPr/>
        <a:lstStyle/>
        <a:p>
          <a:r>
            <a:rPr lang="x-none" b="1" dirty="0" smtClean="0">
              <a:solidFill>
                <a:srgbClr val="FF0000"/>
              </a:solidFill>
            </a:rPr>
            <a:t>الفاعلية</a:t>
          </a:r>
          <a:endParaRPr lang="en-US" dirty="0"/>
        </a:p>
      </dgm:t>
    </dgm:pt>
    <dgm:pt modelId="{8E6C4684-CD19-4410-BEE4-24849326B77C}" type="sibTrans" cxnId="{2D0FFB7A-5C83-4C7A-B33A-10278546D5B2}">
      <dgm:prSet/>
      <dgm:spPr/>
      <dgm:t>
        <a:bodyPr/>
        <a:lstStyle/>
        <a:p>
          <a:endParaRPr lang="en-US"/>
        </a:p>
      </dgm:t>
    </dgm:pt>
    <dgm:pt modelId="{BB87ED96-77EF-452E-B593-39BE79ABE9A5}">
      <dgm:prSet custT="1"/>
      <dgm:spPr/>
      <dgm:t>
        <a:bodyPr/>
        <a:lstStyle/>
        <a:p>
          <a:r>
            <a:rPr lang="ar-OM" sz="1600" b="1" dirty="0" smtClean="0">
              <a:solidFill>
                <a:schemeClr val="tx1"/>
              </a:solidFill>
            </a:rPr>
            <a:t>التقييم الخارجي</a:t>
          </a:r>
          <a:endParaRPr lang="en-US" sz="1600" b="1" dirty="0"/>
        </a:p>
      </dgm:t>
    </dgm:pt>
    <dgm:pt modelId="{03417B81-DEB7-494D-92C1-04B3A21D007C}" type="parTrans" cxnId="{8ED5F5CC-C392-4C55-826E-F1F01C9214F8}">
      <dgm:prSet/>
      <dgm:spPr/>
      <dgm:t>
        <a:bodyPr/>
        <a:lstStyle/>
        <a:p>
          <a:r>
            <a:rPr lang="ar-OM" b="1" dirty="0" smtClean="0">
              <a:solidFill>
                <a:srgbClr val="FF0000"/>
              </a:solidFill>
            </a:rPr>
            <a:t>الموضوعية</a:t>
          </a:r>
          <a:endParaRPr lang="en-US" dirty="0">
            <a:solidFill>
              <a:srgbClr val="FF0000"/>
            </a:solidFill>
          </a:endParaRPr>
        </a:p>
      </dgm:t>
    </dgm:pt>
    <dgm:pt modelId="{1353E95B-91C7-4070-97F0-DBF58EC1182A}" type="sibTrans" cxnId="{8ED5F5CC-C392-4C55-826E-F1F01C9214F8}">
      <dgm:prSet/>
      <dgm:spPr/>
      <dgm:t>
        <a:bodyPr/>
        <a:lstStyle/>
        <a:p>
          <a:endParaRPr lang="en-US"/>
        </a:p>
      </dgm:t>
    </dgm:pt>
    <dgm:pt modelId="{2A583BA5-1F35-4ACA-897D-EADEB2A8179E}">
      <dgm:prSet custT="1"/>
      <dgm:spPr/>
      <dgm:t>
        <a:bodyPr/>
        <a:lstStyle/>
        <a:p>
          <a:r>
            <a:rPr lang="ar-OM" sz="1600" b="1" dirty="0" smtClean="0">
              <a:solidFill>
                <a:schemeClr val="tx1"/>
              </a:solidFill>
            </a:rPr>
            <a:t>دعم   الادارات العليا للنظام</a:t>
          </a:r>
          <a:endParaRPr lang="en-US" sz="1600" b="1" dirty="0"/>
        </a:p>
      </dgm:t>
    </dgm:pt>
    <dgm:pt modelId="{F80FECB0-C80C-42E7-AAFE-D5CDDB6416FA}" type="parTrans" cxnId="{792450F4-DDD9-4B8E-A823-0A82BA2EEFE8}">
      <dgm:prSet/>
      <dgm:spPr/>
      <dgm:t>
        <a:bodyPr/>
        <a:lstStyle/>
        <a:p>
          <a:r>
            <a:rPr lang="x-none" b="1" dirty="0" smtClean="0">
              <a:solidFill>
                <a:srgbClr val="FF0000"/>
              </a:solidFill>
            </a:rPr>
            <a:t>المصداقية</a:t>
          </a:r>
          <a:endParaRPr lang="en-US" dirty="0"/>
        </a:p>
      </dgm:t>
    </dgm:pt>
    <dgm:pt modelId="{D55ACA2A-EE60-4A9B-BD1E-66E34C2DDA26}" type="sibTrans" cxnId="{792450F4-DDD9-4B8E-A823-0A82BA2EEFE8}">
      <dgm:prSet/>
      <dgm:spPr/>
      <dgm:t>
        <a:bodyPr/>
        <a:lstStyle/>
        <a:p>
          <a:endParaRPr lang="en-US"/>
        </a:p>
      </dgm:t>
    </dgm:pt>
    <dgm:pt modelId="{9F0CED5E-58E0-46F7-A183-C12C9A90444A}" type="pres">
      <dgm:prSet presAssocID="{371A65E7-5BB5-4D3B-913B-AD49F4E9F727}" presName="Name0" presStyleCnt="0">
        <dgm:presLayoutVars>
          <dgm:chMax val="1"/>
          <dgm:dir/>
          <dgm:animLvl val="ctr"/>
          <dgm:resizeHandles val="exact"/>
        </dgm:presLayoutVars>
      </dgm:prSet>
      <dgm:spPr/>
      <dgm:t>
        <a:bodyPr/>
        <a:lstStyle/>
        <a:p>
          <a:endParaRPr lang="en-US"/>
        </a:p>
      </dgm:t>
    </dgm:pt>
    <dgm:pt modelId="{5E12CC74-5391-46EF-8085-CAE606FE5B1C}" type="pres">
      <dgm:prSet presAssocID="{1419DA68-9659-4BDD-A4A0-03C9110A342F}" presName="centerShape" presStyleLbl="node0" presStyleIdx="0" presStyleCnt="1"/>
      <dgm:spPr/>
      <dgm:t>
        <a:bodyPr/>
        <a:lstStyle/>
        <a:p>
          <a:endParaRPr lang="en-US"/>
        </a:p>
      </dgm:t>
    </dgm:pt>
    <dgm:pt modelId="{89C714D6-49F5-4E96-A106-52238F2A1BBE}" type="pres">
      <dgm:prSet presAssocID="{B6415477-7F01-43F9-96BA-F528324EC222}" presName="parTrans" presStyleLbl="sibTrans2D1" presStyleIdx="0" presStyleCnt="7" custScaleX="184025"/>
      <dgm:spPr/>
      <dgm:t>
        <a:bodyPr/>
        <a:lstStyle/>
        <a:p>
          <a:endParaRPr lang="en-US"/>
        </a:p>
      </dgm:t>
    </dgm:pt>
    <dgm:pt modelId="{84B97ECA-FB40-4D32-A80D-0041D5F4441E}" type="pres">
      <dgm:prSet presAssocID="{B6415477-7F01-43F9-96BA-F528324EC222}" presName="connectorText" presStyleLbl="sibTrans2D1" presStyleIdx="0" presStyleCnt="7"/>
      <dgm:spPr/>
      <dgm:t>
        <a:bodyPr/>
        <a:lstStyle/>
        <a:p>
          <a:endParaRPr lang="en-US"/>
        </a:p>
      </dgm:t>
    </dgm:pt>
    <dgm:pt modelId="{6EB4D65F-E5F0-4AB5-B94E-41589723B0F4}" type="pres">
      <dgm:prSet presAssocID="{48FEB317-6D8A-43A6-B74D-B00335B56E22}" presName="node" presStyleLbl="node1" presStyleIdx="0" presStyleCnt="7" custRadScaleRad="100229" custRadScaleInc="8738">
        <dgm:presLayoutVars>
          <dgm:bulletEnabled val="1"/>
        </dgm:presLayoutVars>
      </dgm:prSet>
      <dgm:spPr/>
      <dgm:t>
        <a:bodyPr/>
        <a:lstStyle/>
        <a:p>
          <a:endParaRPr lang="en-US"/>
        </a:p>
      </dgm:t>
    </dgm:pt>
    <dgm:pt modelId="{B3F5AC8E-EE6C-4985-91CA-78000217C2E0}" type="pres">
      <dgm:prSet presAssocID="{F80FECB0-C80C-42E7-AAFE-D5CDDB6416FA}" presName="parTrans" presStyleLbl="sibTrans2D1" presStyleIdx="1" presStyleCnt="7" custScaleX="175112"/>
      <dgm:spPr/>
      <dgm:t>
        <a:bodyPr/>
        <a:lstStyle/>
        <a:p>
          <a:endParaRPr lang="en-US"/>
        </a:p>
      </dgm:t>
    </dgm:pt>
    <dgm:pt modelId="{28339E79-0080-48F3-8437-2DF407018AB2}" type="pres">
      <dgm:prSet presAssocID="{F80FECB0-C80C-42E7-AAFE-D5CDDB6416FA}" presName="connectorText" presStyleLbl="sibTrans2D1" presStyleIdx="1" presStyleCnt="7"/>
      <dgm:spPr/>
      <dgm:t>
        <a:bodyPr/>
        <a:lstStyle/>
        <a:p>
          <a:endParaRPr lang="en-US"/>
        </a:p>
      </dgm:t>
    </dgm:pt>
    <dgm:pt modelId="{14F16A87-7DDD-465A-AD45-3BD53C4FD1A3}" type="pres">
      <dgm:prSet presAssocID="{2A583BA5-1F35-4ACA-897D-EADEB2A8179E}" presName="node" presStyleLbl="node1" presStyleIdx="1" presStyleCnt="7" custRadScaleRad="101427" custRadScaleInc="419">
        <dgm:presLayoutVars>
          <dgm:bulletEnabled val="1"/>
        </dgm:presLayoutVars>
      </dgm:prSet>
      <dgm:spPr/>
      <dgm:t>
        <a:bodyPr/>
        <a:lstStyle/>
        <a:p>
          <a:endParaRPr lang="en-US"/>
        </a:p>
      </dgm:t>
    </dgm:pt>
    <dgm:pt modelId="{DF24F46E-117C-464D-9B13-7F7B604FFEEF}" type="pres">
      <dgm:prSet presAssocID="{03417B81-DEB7-494D-92C1-04B3A21D007C}" presName="parTrans" presStyleLbl="sibTrans2D1" presStyleIdx="2" presStyleCnt="7" custScaleX="179425"/>
      <dgm:spPr/>
      <dgm:t>
        <a:bodyPr/>
        <a:lstStyle/>
        <a:p>
          <a:endParaRPr lang="en-US"/>
        </a:p>
      </dgm:t>
    </dgm:pt>
    <dgm:pt modelId="{E3706F12-8362-4766-89AD-B0CA23C1D455}" type="pres">
      <dgm:prSet presAssocID="{03417B81-DEB7-494D-92C1-04B3A21D007C}" presName="connectorText" presStyleLbl="sibTrans2D1" presStyleIdx="2" presStyleCnt="7"/>
      <dgm:spPr/>
      <dgm:t>
        <a:bodyPr/>
        <a:lstStyle/>
        <a:p>
          <a:endParaRPr lang="en-US"/>
        </a:p>
      </dgm:t>
    </dgm:pt>
    <dgm:pt modelId="{478F1481-DCD9-4C42-8D43-705B05DDD45D}" type="pres">
      <dgm:prSet presAssocID="{BB87ED96-77EF-452E-B593-39BE79ABE9A5}" presName="node" presStyleLbl="node1" presStyleIdx="2" presStyleCnt="7" custRadScaleRad="105179" custRadScaleInc="-5196">
        <dgm:presLayoutVars>
          <dgm:bulletEnabled val="1"/>
        </dgm:presLayoutVars>
      </dgm:prSet>
      <dgm:spPr/>
      <dgm:t>
        <a:bodyPr/>
        <a:lstStyle/>
        <a:p>
          <a:endParaRPr lang="en-US"/>
        </a:p>
      </dgm:t>
    </dgm:pt>
    <dgm:pt modelId="{DDD0FE2A-2E7F-4673-B42C-B0A4B9C128B0}" type="pres">
      <dgm:prSet presAssocID="{7AA348B6-0A72-48E8-BD2A-A39217AC47B7}" presName="parTrans" presStyleLbl="sibTrans2D1" presStyleIdx="3" presStyleCnt="7" custScaleX="197564"/>
      <dgm:spPr/>
      <dgm:t>
        <a:bodyPr/>
        <a:lstStyle/>
        <a:p>
          <a:endParaRPr lang="en-US"/>
        </a:p>
      </dgm:t>
    </dgm:pt>
    <dgm:pt modelId="{DFDBF788-CD59-45A8-9E19-8D4B00515AED}" type="pres">
      <dgm:prSet presAssocID="{7AA348B6-0A72-48E8-BD2A-A39217AC47B7}" presName="connectorText" presStyleLbl="sibTrans2D1" presStyleIdx="3" presStyleCnt="7"/>
      <dgm:spPr/>
      <dgm:t>
        <a:bodyPr/>
        <a:lstStyle/>
        <a:p>
          <a:endParaRPr lang="en-US"/>
        </a:p>
      </dgm:t>
    </dgm:pt>
    <dgm:pt modelId="{539B145D-B14C-4B3B-BE96-0CC75D8F2BCF}" type="pres">
      <dgm:prSet presAssocID="{BBE473A9-F6A3-4D15-AB8A-EB800323430B}" presName="node" presStyleLbl="node1" presStyleIdx="3" presStyleCnt="7" custRadScaleRad="97720" custRadScaleInc="-4877">
        <dgm:presLayoutVars>
          <dgm:bulletEnabled val="1"/>
        </dgm:presLayoutVars>
      </dgm:prSet>
      <dgm:spPr/>
      <dgm:t>
        <a:bodyPr/>
        <a:lstStyle/>
        <a:p>
          <a:endParaRPr lang="en-US"/>
        </a:p>
      </dgm:t>
    </dgm:pt>
    <dgm:pt modelId="{DBB5EBA5-1553-41DE-9FBB-D0A416FA3287}" type="pres">
      <dgm:prSet presAssocID="{ADF3B294-03FE-4A47-82FE-90FB364511C3}" presName="parTrans" presStyleLbl="sibTrans2D1" presStyleIdx="4" presStyleCnt="7" custScaleX="194753"/>
      <dgm:spPr/>
      <dgm:t>
        <a:bodyPr/>
        <a:lstStyle/>
        <a:p>
          <a:endParaRPr lang="en-US"/>
        </a:p>
      </dgm:t>
    </dgm:pt>
    <dgm:pt modelId="{682E0479-38C9-46D3-9E23-D6CC94778DFD}" type="pres">
      <dgm:prSet presAssocID="{ADF3B294-03FE-4A47-82FE-90FB364511C3}" presName="connectorText" presStyleLbl="sibTrans2D1" presStyleIdx="4" presStyleCnt="7"/>
      <dgm:spPr/>
      <dgm:t>
        <a:bodyPr/>
        <a:lstStyle/>
        <a:p>
          <a:endParaRPr lang="en-US"/>
        </a:p>
      </dgm:t>
    </dgm:pt>
    <dgm:pt modelId="{D75CAB07-3904-46E6-9229-C803076C189A}" type="pres">
      <dgm:prSet presAssocID="{AE1DAFD3-C5B4-4C97-AD81-BD876FEFD911}" presName="node" presStyleLbl="node1" presStyleIdx="4" presStyleCnt="7" custRadScaleRad="99819" custRadScaleInc="29530">
        <dgm:presLayoutVars>
          <dgm:bulletEnabled val="1"/>
        </dgm:presLayoutVars>
      </dgm:prSet>
      <dgm:spPr/>
      <dgm:t>
        <a:bodyPr/>
        <a:lstStyle/>
        <a:p>
          <a:endParaRPr lang="en-US"/>
        </a:p>
      </dgm:t>
    </dgm:pt>
    <dgm:pt modelId="{7C7415D9-FA65-44B9-AEE6-B0A8B63FCD22}" type="pres">
      <dgm:prSet presAssocID="{2ABBABBF-7B35-4997-8258-355BEC67010C}" presName="parTrans" presStyleLbl="sibTrans2D1" presStyleIdx="5" presStyleCnt="7" custScaleX="188551"/>
      <dgm:spPr/>
      <dgm:t>
        <a:bodyPr/>
        <a:lstStyle/>
        <a:p>
          <a:endParaRPr lang="en-US"/>
        </a:p>
      </dgm:t>
    </dgm:pt>
    <dgm:pt modelId="{EB76CC5E-1D25-4100-A4C1-10654C4D066D}" type="pres">
      <dgm:prSet presAssocID="{2ABBABBF-7B35-4997-8258-355BEC67010C}" presName="connectorText" presStyleLbl="sibTrans2D1" presStyleIdx="5" presStyleCnt="7"/>
      <dgm:spPr/>
      <dgm:t>
        <a:bodyPr/>
        <a:lstStyle/>
        <a:p>
          <a:endParaRPr lang="en-US"/>
        </a:p>
      </dgm:t>
    </dgm:pt>
    <dgm:pt modelId="{7D40446C-A32B-4EC3-8C3A-2BC80256D209}" type="pres">
      <dgm:prSet presAssocID="{CC99CC65-D50C-4D2C-B1FC-D533CC7CCD20}" presName="node" presStyleLbl="node1" presStyleIdx="5" presStyleCnt="7" custRadScaleRad="99811" custRadScaleInc="19401">
        <dgm:presLayoutVars>
          <dgm:bulletEnabled val="1"/>
        </dgm:presLayoutVars>
      </dgm:prSet>
      <dgm:spPr/>
      <dgm:t>
        <a:bodyPr/>
        <a:lstStyle/>
        <a:p>
          <a:endParaRPr lang="en-US"/>
        </a:p>
      </dgm:t>
    </dgm:pt>
    <dgm:pt modelId="{7503E3CF-0568-4C17-B583-C862F7A8314B}" type="pres">
      <dgm:prSet presAssocID="{9A3CF668-62EF-4D8F-AE6A-7D6A8B965976}" presName="parTrans" presStyleLbl="sibTrans2D1" presStyleIdx="6" presStyleCnt="7" custScaleX="190010" custLinFactNeighborX="-265" custLinFactNeighborY="-1727"/>
      <dgm:spPr/>
      <dgm:t>
        <a:bodyPr/>
        <a:lstStyle/>
        <a:p>
          <a:endParaRPr lang="en-US"/>
        </a:p>
      </dgm:t>
    </dgm:pt>
    <dgm:pt modelId="{8300C8A8-A83A-486A-BF30-E97E8150CEF0}" type="pres">
      <dgm:prSet presAssocID="{9A3CF668-62EF-4D8F-AE6A-7D6A8B965976}" presName="connectorText" presStyleLbl="sibTrans2D1" presStyleIdx="6" presStyleCnt="7"/>
      <dgm:spPr/>
      <dgm:t>
        <a:bodyPr/>
        <a:lstStyle/>
        <a:p>
          <a:endParaRPr lang="en-US"/>
        </a:p>
      </dgm:t>
    </dgm:pt>
    <dgm:pt modelId="{D11F9929-5C13-477E-9179-DF0DAFB3976C}" type="pres">
      <dgm:prSet presAssocID="{D9FE09FD-50AE-43B4-B319-333A21A18919}" presName="node" presStyleLbl="node1" presStyleIdx="6" presStyleCnt="7" custRadScaleRad="102503" custRadScaleInc="-1310">
        <dgm:presLayoutVars>
          <dgm:bulletEnabled val="1"/>
        </dgm:presLayoutVars>
      </dgm:prSet>
      <dgm:spPr/>
      <dgm:t>
        <a:bodyPr/>
        <a:lstStyle/>
        <a:p>
          <a:endParaRPr lang="en-US"/>
        </a:p>
      </dgm:t>
    </dgm:pt>
  </dgm:ptLst>
  <dgm:cxnLst>
    <dgm:cxn modelId="{0757BC35-F1B4-4F08-B03B-3ADE8404E2BF}" type="presOf" srcId="{2A583BA5-1F35-4ACA-897D-EADEB2A8179E}" destId="{14F16A87-7DDD-465A-AD45-3BD53C4FD1A3}" srcOrd="0" destOrd="0" presId="urn:microsoft.com/office/officeart/2005/8/layout/radial5"/>
    <dgm:cxn modelId="{1DC07FEC-1419-419D-A481-625F8602C6DA}" type="presOf" srcId="{ADF3B294-03FE-4A47-82FE-90FB364511C3}" destId="{682E0479-38C9-46D3-9E23-D6CC94778DFD}" srcOrd="1" destOrd="0" presId="urn:microsoft.com/office/officeart/2005/8/layout/radial5"/>
    <dgm:cxn modelId="{38200B5C-C016-40AC-9654-E97BFFC1FA8D}" type="presOf" srcId="{F80FECB0-C80C-42E7-AAFE-D5CDDB6416FA}" destId="{28339E79-0080-48F3-8437-2DF407018AB2}" srcOrd="1" destOrd="0" presId="urn:microsoft.com/office/officeart/2005/8/layout/radial5"/>
    <dgm:cxn modelId="{7E3910DB-9F22-4C1B-9439-86A9CF933D38}" type="presOf" srcId="{9A3CF668-62EF-4D8F-AE6A-7D6A8B965976}" destId="{8300C8A8-A83A-486A-BF30-E97E8150CEF0}" srcOrd="1" destOrd="0" presId="urn:microsoft.com/office/officeart/2005/8/layout/radial5"/>
    <dgm:cxn modelId="{21E9DAE9-CADA-4816-A487-89CE335D858D}" srcId="{371A65E7-5BB5-4D3B-913B-AD49F4E9F727}" destId="{1419DA68-9659-4BDD-A4A0-03C9110A342F}" srcOrd="0" destOrd="0" parTransId="{8B595CCC-8EBA-4F7E-A3D9-CE5E9440C1C8}" sibTransId="{E29CB07F-92C3-4B68-A3F9-3D1432C63FC6}"/>
    <dgm:cxn modelId="{2D0FFB7A-5C83-4C7A-B33A-10278546D5B2}" srcId="{1419DA68-9659-4BDD-A4A0-03C9110A342F}" destId="{BBE473A9-F6A3-4D15-AB8A-EB800323430B}" srcOrd="3" destOrd="0" parTransId="{7AA348B6-0A72-48E8-BD2A-A39217AC47B7}" sibTransId="{8E6C4684-CD19-4410-BEE4-24849326B77C}"/>
    <dgm:cxn modelId="{17B5F061-4B35-4261-8E01-14D929E654E5}" type="presOf" srcId="{2ABBABBF-7B35-4997-8258-355BEC67010C}" destId="{7C7415D9-FA65-44B9-AEE6-B0A8B63FCD22}" srcOrd="0" destOrd="0" presId="urn:microsoft.com/office/officeart/2005/8/layout/radial5"/>
    <dgm:cxn modelId="{1CCF0D30-331B-4F02-B86F-A8447AACBBA9}" srcId="{1419DA68-9659-4BDD-A4A0-03C9110A342F}" destId="{48FEB317-6D8A-43A6-B74D-B00335B56E22}" srcOrd="0" destOrd="0" parTransId="{B6415477-7F01-43F9-96BA-F528324EC222}" sibTransId="{E7BCB7EA-F1CB-41A5-A8A3-E81EF9224958}"/>
    <dgm:cxn modelId="{C1B6275B-4957-45BE-8145-9F6F4757BC51}" type="presOf" srcId="{CC99CC65-D50C-4D2C-B1FC-D533CC7CCD20}" destId="{7D40446C-A32B-4EC3-8C3A-2BC80256D209}" srcOrd="0" destOrd="0" presId="urn:microsoft.com/office/officeart/2005/8/layout/radial5"/>
    <dgm:cxn modelId="{792450F4-DDD9-4B8E-A823-0A82BA2EEFE8}" srcId="{1419DA68-9659-4BDD-A4A0-03C9110A342F}" destId="{2A583BA5-1F35-4ACA-897D-EADEB2A8179E}" srcOrd="1" destOrd="0" parTransId="{F80FECB0-C80C-42E7-AAFE-D5CDDB6416FA}" sibTransId="{D55ACA2A-EE60-4A9B-BD1E-66E34C2DDA26}"/>
    <dgm:cxn modelId="{8ED5F5CC-C392-4C55-826E-F1F01C9214F8}" srcId="{1419DA68-9659-4BDD-A4A0-03C9110A342F}" destId="{BB87ED96-77EF-452E-B593-39BE79ABE9A5}" srcOrd="2" destOrd="0" parTransId="{03417B81-DEB7-494D-92C1-04B3A21D007C}" sibTransId="{1353E95B-91C7-4070-97F0-DBF58EC1182A}"/>
    <dgm:cxn modelId="{A1D855E0-8BCE-4BCE-92A2-5FD36C528DEB}" type="presOf" srcId="{BB87ED96-77EF-452E-B593-39BE79ABE9A5}" destId="{478F1481-DCD9-4C42-8D43-705B05DDD45D}" srcOrd="0" destOrd="0" presId="urn:microsoft.com/office/officeart/2005/8/layout/radial5"/>
    <dgm:cxn modelId="{F691ED79-68B6-4EB5-BC60-A20060A8738D}" type="presOf" srcId="{7AA348B6-0A72-48E8-BD2A-A39217AC47B7}" destId="{DDD0FE2A-2E7F-4673-B42C-B0A4B9C128B0}" srcOrd="0" destOrd="0" presId="urn:microsoft.com/office/officeart/2005/8/layout/radial5"/>
    <dgm:cxn modelId="{CBFCE4C6-0F90-4D2D-9124-A61BA6D847ED}" type="presOf" srcId="{03417B81-DEB7-494D-92C1-04B3A21D007C}" destId="{E3706F12-8362-4766-89AD-B0CA23C1D455}" srcOrd="1" destOrd="0" presId="urn:microsoft.com/office/officeart/2005/8/layout/radial5"/>
    <dgm:cxn modelId="{EEC58BAE-A4FA-44A3-B8FA-07BE989D7F5C}" type="presOf" srcId="{B6415477-7F01-43F9-96BA-F528324EC222}" destId="{84B97ECA-FB40-4D32-A80D-0041D5F4441E}" srcOrd="1" destOrd="0" presId="urn:microsoft.com/office/officeart/2005/8/layout/radial5"/>
    <dgm:cxn modelId="{37DE85B4-31BC-4469-BC7F-54E3A77675D8}" type="presOf" srcId="{B6415477-7F01-43F9-96BA-F528324EC222}" destId="{89C714D6-49F5-4E96-A106-52238F2A1BBE}" srcOrd="0" destOrd="0" presId="urn:microsoft.com/office/officeart/2005/8/layout/radial5"/>
    <dgm:cxn modelId="{00272DBA-4144-4018-8D83-FF29A67311CF}" type="presOf" srcId="{9A3CF668-62EF-4D8F-AE6A-7D6A8B965976}" destId="{7503E3CF-0568-4C17-B583-C862F7A8314B}" srcOrd="0" destOrd="0" presId="urn:microsoft.com/office/officeart/2005/8/layout/radial5"/>
    <dgm:cxn modelId="{AB896A3F-E435-40F9-AC93-ABF5BF3EC21F}" type="presOf" srcId="{ADF3B294-03FE-4A47-82FE-90FB364511C3}" destId="{DBB5EBA5-1553-41DE-9FBB-D0A416FA3287}" srcOrd="0" destOrd="0" presId="urn:microsoft.com/office/officeart/2005/8/layout/radial5"/>
    <dgm:cxn modelId="{E4FD3FFC-7A99-42E9-9672-D1AA3176F5E3}" type="presOf" srcId="{7AA348B6-0A72-48E8-BD2A-A39217AC47B7}" destId="{DFDBF788-CD59-45A8-9E19-8D4B00515AED}" srcOrd="1" destOrd="0" presId="urn:microsoft.com/office/officeart/2005/8/layout/radial5"/>
    <dgm:cxn modelId="{DAB78D20-C066-4240-8AB9-7D6726C62EA4}" type="presOf" srcId="{D9FE09FD-50AE-43B4-B319-333A21A18919}" destId="{D11F9929-5C13-477E-9179-DF0DAFB3976C}" srcOrd="0" destOrd="0" presId="urn:microsoft.com/office/officeart/2005/8/layout/radial5"/>
    <dgm:cxn modelId="{CA47F1C0-FF5D-42FA-9AF2-5A784C1DC3D0}" type="presOf" srcId="{F80FECB0-C80C-42E7-AAFE-D5CDDB6416FA}" destId="{B3F5AC8E-EE6C-4985-91CA-78000217C2E0}" srcOrd="0" destOrd="0" presId="urn:microsoft.com/office/officeart/2005/8/layout/radial5"/>
    <dgm:cxn modelId="{A69FE106-D830-4A9E-A503-0AC51204CB6A}" srcId="{1419DA68-9659-4BDD-A4A0-03C9110A342F}" destId="{D9FE09FD-50AE-43B4-B319-333A21A18919}" srcOrd="6" destOrd="0" parTransId="{9A3CF668-62EF-4D8F-AE6A-7D6A8B965976}" sibTransId="{7695855E-CA5F-4D11-B899-12512A828C18}"/>
    <dgm:cxn modelId="{4B835A66-0BD6-4BFF-B65C-882490D3EAAE}" type="presOf" srcId="{2ABBABBF-7B35-4997-8258-355BEC67010C}" destId="{EB76CC5E-1D25-4100-A4C1-10654C4D066D}" srcOrd="1" destOrd="0" presId="urn:microsoft.com/office/officeart/2005/8/layout/radial5"/>
    <dgm:cxn modelId="{75876F12-5C22-440D-ACAC-9CC800D53B98}" type="presOf" srcId="{AE1DAFD3-C5B4-4C97-AD81-BD876FEFD911}" destId="{D75CAB07-3904-46E6-9229-C803076C189A}" srcOrd="0" destOrd="0" presId="urn:microsoft.com/office/officeart/2005/8/layout/radial5"/>
    <dgm:cxn modelId="{954D9101-DFF8-47A1-8C76-749B8B73A91E}" srcId="{1419DA68-9659-4BDD-A4A0-03C9110A342F}" destId="{CC99CC65-D50C-4D2C-B1FC-D533CC7CCD20}" srcOrd="5" destOrd="0" parTransId="{2ABBABBF-7B35-4997-8258-355BEC67010C}" sibTransId="{035EC207-2F44-458E-963F-0DAA03C09FA1}"/>
    <dgm:cxn modelId="{B343E431-716B-41AA-BBDE-3270C68F6C22}" type="presOf" srcId="{03417B81-DEB7-494D-92C1-04B3A21D007C}" destId="{DF24F46E-117C-464D-9B13-7F7B604FFEEF}" srcOrd="0" destOrd="0" presId="urn:microsoft.com/office/officeart/2005/8/layout/radial5"/>
    <dgm:cxn modelId="{007E65A9-B70D-49B4-B6E4-25D5F15F40BD}" type="presOf" srcId="{1419DA68-9659-4BDD-A4A0-03C9110A342F}" destId="{5E12CC74-5391-46EF-8085-CAE606FE5B1C}" srcOrd="0" destOrd="0" presId="urn:microsoft.com/office/officeart/2005/8/layout/radial5"/>
    <dgm:cxn modelId="{E7F62756-C6C4-421C-86FA-3648FD30A22A}" type="presOf" srcId="{48FEB317-6D8A-43A6-B74D-B00335B56E22}" destId="{6EB4D65F-E5F0-4AB5-B94E-41589723B0F4}" srcOrd="0" destOrd="0" presId="urn:microsoft.com/office/officeart/2005/8/layout/radial5"/>
    <dgm:cxn modelId="{6A5E3677-5C2C-44C0-ABD2-303353EFDC85}" type="presOf" srcId="{BBE473A9-F6A3-4D15-AB8A-EB800323430B}" destId="{539B145D-B14C-4B3B-BE96-0CC75D8F2BCF}" srcOrd="0" destOrd="0" presId="urn:microsoft.com/office/officeart/2005/8/layout/radial5"/>
    <dgm:cxn modelId="{5FA8B2F4-0AA6-4CEA-B9F5-81470751682A}" srcId="{1419DA68-9659-4BDD-A4A0-03C9110A342F}" destId="{AE1DAFD3-C5B4-4C97-AD81-BD876FEFD911}" srcOrd="4" destOrd="0" parTransId="{ADF3B294-03FE-4A47-82FE-90FB364511C3}" sibTransId="{04922201-BC38-468F-ACFF-1E9F3FD598C2}"/>
    <dgm:cxn modelId="{AE96D5B0-5744-404F-B171-0F999DFD3C6C}" type="presOf" srcId="{371A65E7-5BB5-4D3B-913B-AD49F4E9F727}" destId="{9F0CED5E-58E0-46F7-A183-C12C9A90444A}" srcOrd="0" destOrd="0" presId="urn:microsoft.com/office/officeart/2005/8/layout/radial5"/>
    <dgm:cxn modelId="{8324DCBF-87EE-4B53-BEEC-C1EDD1778812}" type="presParOf" srcId="{9F0CED5E-58E0-46F7-A183-C12C9A90444A}" destId="{5E12CC74-5391-46EF-8085-CAE606FE5B1C}" srcOrd="0" destOrd="0" presId="urn:microsoft.com/office/officeart/2005/8/layout/radial5"/>
    <dgm:cxn modelId="{E7C83785-C57B-442D-82D7-556F7501A5DD}" type="presParOf" srcId="{9F0CED5E-58E0-46F7-A183-C12C9A90444A}" destId="{89C714D6-49F5-4E96-A106-52238F2A1BBE}" srcOrd="1" destOrd="0" presId="urn:microsoft.com/office/officeart/2005/8/layout/radial5"/>
    <dgm:cxn modelId="{11B9A60F-E99C-4736-957F-202F571CC8F3}" type="presParOf" srcId="{89C714D6-49F5-4E96-A106-52238F2A1BBE}" destId="{84B97ECA-FB40-4D32-A80D-0041D5F4441E}" srcOrd="0" destOrd="0" presId="urn:microsoft.com/office/officeart/2005/8/layout/radial5"/>
    <dgm:cxn modelId="{12343234-1816-43D9-92B0-E44EB3220072}" type="presParOf" srcId="{9F0CED5E-58E0-46F7-A183-C12C9A90444A}" destId="{6EB4D65F-E5F0-4AB5-B94E-41589723B0F4}" srcOrd="2" destOrd="0" presId="urn:microsoft.com/office/officeart/2005/8/layout/radial5"/>
    <dgm:cxn modelId="{7DA1B660-3DB9-45F2-9494-000C6D0B11FE}" type="presParOf" srcId="{9F0CED5E-58E0-46F7-A183-C12C9A90444A}" destId="{B3F5AC8E-EE6C-4985-91CA-78000217C2E0}" srcOrd="3" destOrd="0" presId="urn:microsoft.com/office/officeart/2005/8/layout/radial5"/>
    <dgm:cxn modelId="{868600DF-10A0-45A8-893F-548E844CE6AE}" type="presParOf" srcId="{B3F5AC8E-EE6C-4985-91CA-78000217C2E0}" destId="{28339E79-0080-48F3-8437-2DF407018AB2}" srcOrd="0" destOrd="0" presId="urn:microsoft.com/office/officeart/2005/8/layout/radial5"/>
    <dgm:cxn modelId="{B76936BA-240F-4F63-A56D-9B599581F76D}" type="presParOf" srcId="{9F0CED5E-58E0-46F7-A183-C12C9A90444A}" destId="{14F16A87-7DDD-465A-AD45-3BD53C4FD1A3}" srcOrd="4" destOrd="0" presId="urn:microsoft.com/office/officeart/2005/8/layout/radial5"/>
    <dgm:cxn modelId="{5931D3F1-0387-469F-865D-1D3653C896E6}" type="presParOf" srcId="{9F0CED5E-58E0-46F7-A183-C12C9A90444A}" destId="{DF24F46E-117C-464D-9B13-7F7B604FFEEF}" srcOrd="5" destOrd="0" presId="urn:microsoft.com/office/officeart/2005/8/layout/radial5"/>
    <dgm:cxn modelId="{3CBCAAEB-BBD3-4370-A199-37D37F6D7846}" type="presParOf" srcId="{DF24F46E-117C-464D-9B13-7F7B604FFEEF}" destId="{E3706F12-8362-4766-89AD-B0CA23C1D455}" srcOrd="0" destOrd="0" presId="urn:microsoft.com/office/officeart/2005/8/layout/radial5"/>
    <dgm:cxn modelId="{90501BA8-886C-4A9E-ADF6-3226B4F15DC6}" type="presParOf" srcId="{9F0CED5E-58E0-46F7-A183-C12C9A90444A}" destId="{478F1481-DCD9-4C42-8D43-705B05DDD45D}" srcOrd="6" destOrd="0" presId="urn:microsoft.com/office/officeart/2005/8/layout/radial5"/>
    <dgm:cxn modelId="{B5C071C3-D023-4AF8-95F8-2243359D1532}" type="presParOf" srcId="{9F0CED5E-58E0-46F7-A183-C12C9A90444A}" destId="{DDD0FE2A-2E7F-4673-B42C-B0A4B9C128B0}" srcOrd="7" destOrd="0" presId="urn:microsoft.com/office/officeart/2005/8/layout/radial5"/>
    <dgm:cxn modelId="{CFA748A4-637B-4B2D-BDE2-76F7AE04BEE1}" type="presParOf" srcId="{DDD0FE2A-2E7F-4673-B42C-B0A4B9C128B0}" destId="{DFDBF788-CD59-45A8-9E19-8D4B00515AED}" srcOrd="0" destOrd="0" presId="urn:microsoft.com/office/officeart/2005/8/layout/radial5"/>
    <dgm:cxn modelId="{8466B143-6C6E-4001-8B41-352C1D3EE0C2}" type="presParOf" srcId="{9F0CED5E-58E0-46F7-A183-C12C9A90444A}" destId="{539B145D-B14C-4B3B-BE96-0CC75D8F2BCF}" srcOrd="8" destOrd="0" presId="urn:microsoft.com/office/officeart/2005/8/layout/radial5"/>
    <dgm:cxn modelId="{EE76AB69-2375-4B4E-8E03-386720004F7B}" type="presParOf" srcId="{9F0CED5E-58E0-46F7-A183-C12C9A90444A}" destId="{DBB5EBA5-1553-41DE-9FBB-D0A416FA3287}" srcOrd="9" destOrd="0" presId="urn:microsoft.com/office/officeart/2005/8/layout/radial5"/>
    <dgm:cxn modelId="{A4EA3817-85B7-43CC-8410-058C34A84A2E}" type="presParOf" srcId="{DBB5EBA5-1553-41DE-9FBB-D0A416FA3287}" destId="{682E0479-38C9-46D3-9E23-D6CC94778DFD}" srcOrd="0" destOrd="0" presId="urn:microsoft.com/office/officeart/2005/8/layout/radial5"/>
    <dgm:cxn modelId="{2D0C27D2-D9E5-4974-8E65-EAA850D78A6A}" type="presParOf" srcId="{9F0CED5E-58E0-46F7-A183-C12C9A90444A}" destId="{D75CAB07-3904-46E6-9229-C803076C189A}" srcOrd="10" destOrd="0" presId="urn:microsoft.com/office/officeart/2005/8/layout/radial5"/>
    <dgm:cxn modelId="{B6D9105A-E2A0-44D0-B62E-7F21DB0F66F6}" type="presParOf" srcId="{9F0CED5E-58E0-46F7-A183-C12C9A90444A}" destId="{7C7415D9-FA65-44B9-AEE6-B0A8B63FCD22}" srcOrd="11" destOrd="0" presId="urn:microsoft.com/office/officeart/2005/8/layout/radial5"/>
    <dgm:cxn modelId="{6F4E7B7A-AA0A-43E9-AF93-A2BE1EE37324}" type="presParOf" srcId="{7C7415D9-FA65-44B9-AEE6-B0A8B63FCD22}" destId="{EB76CC5E-1D25-4100-A4C1-10654C4D066D}" srcOrd="0" destOrd="0" presId="urn:microsoft.com/office/officeart/2005/8/layout/radial5"/>
    <dgm:cxn modelId="{B3DB6FCC-D644-41D2-8A26-6EB9026D2F4F}" type="presParOf" srcId="{9F0CED5E-58E0-46F7-A183-C12C9A90444A}" destId="{7D40446C-A32B-4EC3-8C3A-2BC80256D209}" srcOrd="12" destOrd="0" presId="urn:microsoft.com/office/officeart/2005/8/layout/radial5"/>
    <dgm:cxn modelId="{8A5339A6-9693-4C6A-845E-FA32A0B01B8B}" type="presParOf" srcId="{9F0CED5E-58E0-46F7-A183-C12C9A90444A}" destId="{7503E3CF-0568-4C17-B583-C862F7A8314B}" srcOrd="13" destOrd="0" presId="urn:microsoft.com/office/officeart/2005/8/layout/radial5"/>
    <dgm:cxn modelId="{D07118FE-F4C1-4B55-AC7E-4D293639CB91}" type="presParOf" srcId="{7503E3CF-0568-4C17-B583-C862F7A8314B}" destId="{8300C8A8-A83A-486A-BF30-E97E8150CEF0}" srcOrd="0" destOrd="0" presId="urn:microsoft.com/office/officeart/2005/8/layout/radial5"/>
    <dgm:cxn modelId="{0AA4DDA4-D56F-4D13-80EF-B818690AFA30}" type="presParOf" srcId="{9F0CED5E-58E0-46F7-A183-C12C9A90444A}" destId="{D11F9929-5C13-477E-9179-DF0DAFB3976C}"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2CC74-5391-46EF-8085-CAE606FE5B1C}">
      <dsp:nvSpPr>
        <dsp:cNvPr id="0" name=""/>
        <dsp:cNvSpPr/>
      </dsp:nvSpPr>
      <dsp:spPr>
        <a:xfrm>
          <a:off x="1921753" y="1687243"/>
          <a:ext cx="1294549" cy="1294549"/>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x-none" sz="2500" b="1" kern="1200" dirty="0" smtClean="0">
              <a:solidFill>
                <a:schemeClr val="tx1"/>
              </a:solidFill>
            </a:rPr>
            <a:t>متطلبات النجاح</a:t>
          </a:r>
          <a:endParaRPr lang="en-US" sz="2500" b="1" kern="1200" dirty="0"/>
        </a:p>
      </dsp:txBody>
      <dsp:txXfrm>
        <a:off x="2111335" y="1876825"/>
        <a:ext cx="915385" cy="915385"/>
      </dsp:txXfrm>
    </dsp:sp>
    <dsp:sp modelId="{89C714D6-49F5-4E96-A106-52238F2A1BBE}">
      <dsp:nvSpPr>
        <dsp:cNvPr id="0" name=""/>
        <dsp:cNvSpPr/>
      </dsp:nvSpPr>
      <dsp:spPr>
        <a:xfrm rot="16334815">
          <a:off x="2349068" y="1213966"/>
          <a:ext cx="510583" cy="4401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x-none" sz="900" b="1" kern="1200" dirty="0" smtClean="0">
              <a:solidFill>
                <a:srgbClr val="FF0000"/>
              </a:solidFill>
            </a:rPr>
            <a:t>المرونة</a:t>
          </a:r>
          <a:endParaRPr lang="en-US" sz="900" kern="1200" dirty="0"/>
        </a:p>
      </dsp:txBody>
      <dsp:txXfrm>
        <a:off x="2412502" y="1367966"/>
        <a:ext cx="378539" cy="264088"/>
      </dsp:txXfrm>
    </dsp:sp>
    <dsp:sp modelId="{6EB4D65F-E5F0-4AB5-B94E-41589723B0F4}">
      <dsp:nvSpPr>
        <dsp:cNvPr id="0" name=""/>
        <dsp:cNvSpPr/>
      </dsp:nvSpPr>
      <dsp:spPr>
        <a:xfrm>
          <a:off x="2055221" y="0"/>
          <a:ext cx="1165094" cy="1165094"/>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OM" sz="1600" b="1" kern="1200" dirty="0" smtClean="0">
              <a:solidFill>
                <a:schemeClr val="tx1"/>
              </a:solidFill>
            </a:rPr>
            <a:t>مراجعة المعايير والمؤشرات والأدوات</a:t>
          </a:r>
          <a:endParaRPr lang="en-US" sz="1600" b="1" kern="1200" dirty="0"/>
        </a:p>
      </dsp:txBody>
      <dsp:txXfrm>
        <a:off x="2225845" y="170624"/>
        <a:ext cx="823846" cy="823846"/>
      </dsp:txXfrm>
    </dsp:sp>
    <dsp:sp modelId="{B3F5AC8E-EE6C-4985-91CA-78000217C2E0}">
      <dsp:nvSpPr>
        <dsp:cNvPr id="0" name=""/>
        <dsp:cNvSpPr/>
      </dsp:nvSpPr>
      <dsp:spPr>
        <a:xfrm rot="19292179">
          <a:off x="3029953" y="1547576"/>
          <a:ext cx="505307" cy="4401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x-none" sz="900" b="1" kern="1200" dirty="0" smtClean="0">
              <a:solidFill>
                <a:srgbClr val="FF0000"/>
              </a:solidFill>
            </a:rPr>
            <a:t>المصداقية</a:t>
          </a:r>
          <a:endParaRPr lang="en-US" sz="900" kern="1200" dirty="0"/>
        </a:p>
      </dsp:txBody>
      <dsp:txXfrm>
        <a:off x="3044280" y="1676672"/>
        <a:ext cx="373263" cy="264088"/>
      </dsp:txXfrm>
    </dsp:sp>
    <dsp:sp modelId="{14F16A87-7DDD-465A-AD45-3BD53C4FD1A3}">
      <dsp:nvSpPr>
        <dsp:cNvPr id="0" name=""/>
        <dsp:cNvSpPr/>
      </dsp:nvSpPr>
      <dsp:spPr>
        <a:xfrm>
          <a:off x="3375746" y="648336"/>
          <a:ext cx="1165094" cy="1165094"/>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OM" sz="1600" b="1" kern="1200" dirty="0" smtClean="0">
              <a:solidFill>
                <a:schemeClr val="tx1"/>
              </a:solidFill>
            </a:rPr>
            <a:t>دعم   الادارات العليا للنظام</a:t>
          </a:r>
          <a:endParaRPr lang="en-US" sz="1600" b="1" kern="1200" dirty="0"/>
        </a:p>
      </dsp:txBody>
      <dsp:txXfrm>
        <a:off x="3546370" y="818960"/>
        <a:ext cx="823846" cy="823846"/>
      </dsp:txXfrm>
    </dsp:sp>
    <dsp:sp modelId="{DF24F46E-117C-464D-9B13-7F7B604FFEEF}">
      <dsp:nvSpPr>
        <dsp:cNvPr id="0" name=""/>
        <dsp:cNvSpPr/>
      </dsp:nvSpPr>
      <dsp:spPr>
        <a:xfrm rot="691262">
          <a:off x="3203110" y="2302821"/>
          <a:ext cx="580168" cy="4401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ar-OM" sz="900" b="1" kern="1200" dirty="0" smtClean="0">
              <a:solidFill>
                <a:srgbClr val="FF0000"/>
              </a:solidFill>
            </a:rPr>
            <a:t>الموضوعية</a:t>
          </a:r>
          <a:endParaRPr lang="en-US" sz="900" kern="1200" dirty="0">
            <a:solidFill>
              <a:srgbClr val="FF0000"/>
            </a:solidFill>
          </a:endParaRPr>
        </a:p>
      </dsp:txBody>
      <dsp:txXfrm>
        <a:off x="3204440" y="2377664"/>
        <a:ext cx="448124" cy="264088"/>
      </dsp:txXfrm>
    </dsp:sp>
    <dsp:sp modelId="{478F1481-DCD9-4C42-8D43-705B05DDD45D}">
      <dsp:nvSpPr>
        <dsp:cNvPr id="0" name=""/>
        <dsp:cNvSpPr/>
      </dsp:nvSpPr>
      <dsp:spPr>
        <a:xfrm>
          <a:off x="3789323" y="2119452"/>
          <a:ext cx="1165094" cy="1165094"/>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OM" sz="1600" b="1" kern="1200" dirty="0" smtClean="0">
              <a:solidFill>
                <a:schemeClr val="tx1"/>
              </a:solidFill>
            </a:rPr>
            <a:t>التقييم الخارجي</a:t>
          </a:r>
          <a:endParaRPr lang="en-US" sz="1600" b="1" kern="1200" dirty="0"/>
        </a:p>
      </dsp:txBody>
      <dsp:txXfrm>
        <a:off x="3959947" y="2290076"/>
        <a:ext cx="823846" cy="823846"/>
      </dsp:txXfrm>
    </dsp:sp>
    <dsp:sp modelId="{DDD0FE2A-2E7F-4673-B42C-B0A4B9C128B0}">
      <dsp:nvSpPr>
        <dsp:cNvPr id="0" name=""/>
        <dsp:cNvSpPr/>
      </dsp:nvSpPr>
      <dsp:spPr>
        <a:xfrm rot="3781898">
          <a:off x="2716958" y="2898648"/>
          <a:ext cx="502194" cy="4401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x-none" sz="900" b="1" kern="1200" dirty="0" smtClean="0">
              <a:solidFill>
                <a:srgbClr val="FF0000"/>
              </a:solidFill>
            </a:rPr>
            <a:t>الفاعلية</a:t>
          </a:r>
          <a:endParaRPr lang="en-US" sz="900" kern="1200" dirty="0"/>
        </a:p>
      </dsp:txBody>
      <dsp:txXfrm>
        <a:off x="2753039" y="2927834"/>
        <a:ext cx="370150" cy="264088"/>
      </dsp:txXfrm>
    </dsp:sp>
    <dsp:sp modelId="{539B145D-B14C-4B3B-BE96-0CC75D8F2BCF}">
      <dsp:nvSpPr>
        <dsp:cNvPr id="0" name=""/>
        <dsp:cNvSpPr/>
      </dsp:nvSpPr>
      <dsp:spPr>
        <a:xfrm>
          <a:off x="2761706" y="3275513"/>
          <a:ext cx="1165094" cy="1165094"/>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OM" sz="1600" b="1" kern="1200" dirty="0" smtClean="0">
              <a:solidFill>
                <a:schemeClr val="tx1"/>
              </a:solidFill>
            </a:rPr>
            <a:t>وضوح الأدوار</a:t>
          </a:r>
          <a:endParaRPr lang="en-US" sz="1600" b="1" kern="1200" dirty="0"/>
        </a:p>
      </dsp:txBody>
      <dsp:txXfrm>
        <a:off x="2932330" y="3446137"/>
        <a:ext cx="823846" cy="823846"/>
      </dsp:txXfrm>
    </dsp:sp>
    <dsp:sp modelId="{DBB5EBA5-1553-41DE-9FBB-D0A416FA3287}">
      <dsp:nvSpPr>
        <dsp:cNvPr id="0" name=""/>
        <dsp:cNvSpPr/>
      </dsp:nvSpPr>
      <dsp:spPr>
        <a:xfrm rot="7398463">
          <a:off x="1809598" y="2864677"/>
          <a:ext cx="532949" cy="4401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x-none" sz="900" b="1" kern="1200" dirty="0" smtClean="0">
              <a:solidFill>
                <a:srgbClr val="FF0000"/>
              </a:solidFill>
            </a:rPr>
            <a:t>الجودة</a:t>
          </a:r>
          <a:endParaRPr lang="en-US" sz="900" kern="1200" dirty="0"/>
        </a:p>
      </dsp:txBody>
      <dsp:txXfrm rot="10800000">
        <a:off x="1911875" y="2897529"/>
        <a:ext cx="400905" cy="264088"/>
      </dsp:txXfrm>
    </dsp:sp>
    <dsp:sp modelId="{D75CAB07-3904-46E6-9229-C803076C189A}">
      <dsp:nvSpPr>
        <dsp:cNvPr id="0" name=""/>
        <dsp:cNvSpPr/>
      </dsp:nvSpPr>
      <dsp:spPr>
        <a:xfrm>
          <a:off x="1027608" y="3211286"/>
          <a:ext cx="1165094" cy="1165094"/>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x-none" sz="1600" b="1" kern="1200" dirty="0" smtClean="0">
              <a:solidFill>
                <a:schemeClr val="tx1"/>
              </a:solidFill>
            </a:rPr>
            <a:t>بيئة الكترونية فاعلة</a:t>
          </a:r>
          <a:endParaRPr lang="en-US" sz="1600" b="1" kern="1200" dirty="0"/>
        </a:p>
      </dsp:txBody>
      <dsp:txXfrm>
        <a:off x="1198232" y="3381910"/>
        <a:ext cx="823846" cy="823846"/>
      </dsp:txXfrm>
    </dsp:sp>
    <dsp:sp modelId="{7C7415D9-FA65-44B9-AEE6-B0A8B63FCD22}">
      <dsp:nvSpPr>
        <dsp:cNvPr id="0" name=""/>
        <dsp:cNvSpPr/>
      </dsp:nvSpPr>
      <dsp:spPr>
        <a:xfrm rot="10327901">
          <a:off x="1421934" y="2237326"/>
          <a:ext cx="515837" cy="4401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x-none" sz="900" b="1" kern="1200" dirty="0" smtClean="0">
              <a:solidFill>
                <a:srgbClr val="FF0000"/>
              </a:solidFill>
            </a:rPr>
            <a:t>التفويض</a:t>
          </a:r>
          <a:endParaRPr lang="en-US" sz="900" kern="1200" dirty="0"/>
        </a:p>
      </dsp:txBody>
      <dsp:txXfrm rot="10800000">
        <a:off x="1553356" y="2316317"/>
        <a:ext cx="383793" cy="264088"/>
      </dsp:txXfrm>
    </dsp:sp>
    <dsp:sp modelId="{7D40446C-A32B-4EC3-8C3A-2BC80256D209}">
      <dsp:nvSpPr>
        <dsp:cNvPr id="0" name=""/>
        <dsp:cNvSpPr/>
      </dsp:nvSpPr>
      <dsp:spPr>
        <a:xfrm>
          <a:off x="256909" y="1990993"/>
          <a:ext cx="1165094" cy="1165094"/>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x-none" sz="1600" b="1" kern="1200" dirty="0" smtClean="0">
              <a:solidFill>
                <a:schemeClr val="tx1"/>
              </a:solidFill>
            </a:rPr>
            <a:t>الصلاحيات والاستقلالية</a:t>
          </a:r>
          <a:endParaRPr lang="en-US" sz="1600" b="1" kern="1200" dirty="0"/>
        </a:p>
      </dsp:txBody>
      <dsp:txXfrm>
        <a:off x="427533" y="2161617"/>
        <a:ext cx="823846" cy="823846"/>
      </dsp:txXfrm>
    </dsp:sp>
    <dsp:sp modelId="{7503E3CF-0568-4C17-B583-C862F7A8314B}">
      <dsp:nvSpPr>
        <dsp:cNvPr id="0" name=""/>
        <dsp:cNvSpPr/>
      </dsp:nvSpPr>
      <dsp:spPr>
        <a:xfrm rot="13094074">
          <a:off x="1561600" y="1537183"/>
          <a:ext cx="567252" cy="4401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x-none" sz="900" b="1" kern="1200" dirty="0" smtClean="0">
              <a:solidFill>
                <a:srgbClr val="FF0000"/>
              </a:solidFill>
            </a:rPr>
            <a:t>التكامل</a:t>
          </a:r>
          <a:endParaRPr lang="en-US" sz="900" kern="1200" dirty="0"/>
        </a:p>
      </dsp:txBody>
      <dsp:txXfrm rot="10800000">
        <a:off x="1679481" y="1666072"/>
        <a:ext cx="435208" cy="264088"/>
      </dsp:txXfrm>
    </dsp:sp>
    <dsp:sp modelId="{D11F9929-5C13-477E-9179-DF0DAFB3976C}">
      <dsp:nvSpPr>
        <dsp:cNvPr id="0" name=""/>
        <dsp:cNvSpPr/>
      </dsp:nvSpPr>
      <dsp:spPr>
        <a:xfrm>
          <a:off x="578029" y="642251"/>
          <a:ext cx="1165094" cy="1165094"/>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x-none" sz="1600" b="1" kern="1200" dirty="0" smtClean="0">
              <a:solidFill>
                <a:schemeClr val="tx1"/>
              </a:solidFill>
            </a:rPr>
            <a:t>قنوات تواصل واضحة</a:t>
          </a:r>
          <a:endParaRPr lang="en-US" sz="1600" b="1" kern="1200" dirty="0"/>
        </a:p>
      </dsp:txBody>
      <dsp:txXfrm>
        <a:off x="748653" y="812875"/>
        <a:ext cx="823846" cy="82384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DEBB01-923A-49CF-BD69-35EA7BA45831}" type="datetimeFigureOut">
              <a:rPr lang="en-US" smtClean="0"/>
              <a:pPr/>
              <a:t>10/13/2014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C74103-510C-499D-B94F-699ECCFF0E46}" type="slidenum">
              <a:rPr lang="en-US" smtClean="0"/>
              <a:pPr/>
              <a:t>‹#›</a:t>
            </a:fld>
            <a:endParaRPr lang="en-US"/>
          </a:p>
        </p:txBody>
      </p:sp>
    </p:spTree>
    <p:extLst>
      <p:ext uri="{BB962C8B-B14F-4D97-AF65-F5344CB8AC3E}">
        <p14:creationId xmlns:p14="http://schemas.microsoft.com/office/powerpoint/2010/main" val="199898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955FAC-A69D-406B-A233-99AAF659EA82}" type="datetime1">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9F16D3-2A5F-4AF8-9E1E-7E70154A369E}" type="datetime1">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57D630-08DE-4698-A0DE-E81BF9540D32}" type="datetime1">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747E6D-1EB7-4173-83E0-AF4E4A98455C}" type="datetime1">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D5E423-2D10-441E-83EF-FE3CDC6D7240}" type="datetime1">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75DEB6-8A18-4967-82B9-DA89088DB402}" type="datetime1">
              <a:rPr lang="en-US" smtClean="0"/>
              <a:pPr/>
              <a:t>10/13/2014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2560C3-5319-4342-AFAE-FA0AAC1284B4}" type="datetime1">
              <a:rPr lang="en-US" smtClean="0"/>
              <a:pPr/>
              <a:t>10/13/2014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37397E-67F0-470C-A1E1-331DA2509391}" type="datetime1">
              <a:rPr lang="en-US" smtClean="0"/>
              <a:pPr/>
              <a:t>10/13/2014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C7AC4-E9BE-4B3F-B9D2-63BBD84E569D}" type="datetime1">
              <a:rPr lang="en-US" smtClean="0"/>
              <a:pPr/>
              <a:t>10/13/2014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3D066F-DC2D-4B4A-9732-726FD76C3886}" type="datetime1">
              <a:rPr lang="en-US" smtClean="0"/>
              <a:pPr/>
              <a:t>10/13/2014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4ACF21-7F69-4F4B-8AFF-F65E1D335D51}" type="datetime1">
              <a:rPr lang="en-US" smtClean="0"/>
              <a:pPr/>
              <a:t>10/13/2014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495C1-DE5A-4539-8611-ECC2799F66C3}" type="datetime1">
              <a:rPr lang="en-US" smtClean="0"/>
              <a:pPr/>
              <a:t>10/13/2014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2362200"/>
          </a:xfrm>
          <a:ln>
            <a:noFill/>
          </a:ln>
        </p:spPr>
        <p:txBody>
          <a:bodyPr>
            <a:normAutofit/>
          </a:bodyPr>
          <a:lstStyle/>
          <a:p>
            <a:pPr rtl="1">
              <a:lnSpc>
                <a:spcPct val="150000"/>
              </a:lnSpc>
              <a:spcBef>
                <a:spcPts val="3000"/>
              </a:spcBef>
              <a:spcAft>
                <a:spcPts val="600"/>
              </a:spcAft>
            </a:pPr>
            <a:r>
              <a:rPr lang="ar-OM" sz="3200" b="1" dirty="0" smtClean="0">
                <a:solidFill>
                  <a:srgbClr val="0070C0"/>
                </a:solidFill>
                <a:latin typeface="Omani Text" pitchFamily="18" charset="-78"/>
                <a:ea typeface="Omani Text" pitchFamily="18" charset="-78"/>
                <a:cs typeface="Omani Text" pitchFamily="18" charset="-78"/>
              </a:rPr>
              <a:t>مشروع تقييم </a:t>
            </a:r>
            <a:r>
              <a:rPr lang="en-US" sz="3200" b="1" dirty="0" smtClean="0">
                <a:solidFill>
                  <a:srgbClr val="0070C0"/>
                </a:solidFill>
                <a:latin typeface="Omani Text" pitchFamily="18" charset="-78"/>
                <a:ea typeface="Omani Text" pitchFamily="18" charset="-78"/>
                <a:cs typeface="Omani Text" pitchFamily="18" charset="-78"/>
              </a:rPr>
              <a:t/>
            </a:r>
            <a:br>
              <a:rPr lang="en-US" sz="3200" b="1" dirty="0" smtClean="0">
                <a:solidFill>
                  <a:srgbClr val="0070C0"/>
                </a:solidFill>
                <a:latin typeface="Omani Text" pitchFamily="18" charset="-78"/>
                <a:ea typeface="Omani Text" pitchFamily="18" charset="-78"/>
                <a:cs typeface="Omani Text" pitchFamily="18" charset="-78"/>
              </a:rPr>
            </a:br>
            <a:r>
              <a:rPr lang="ar-OM" sz="3200" b="1" dirty="0" smtClean="0">
                <a:solidFill>
                  <a:srgbClr val="0070C0"/>
                </a:solidFill>
                <a:latin typeface="Omani Text" pitchFamily="18" charset="-78"/>
                <a:ea typeface="Omani Text" pitchFamily="18" charset="-78"/>
                <a:cs typeface="Omani Text" pitchFamily="18" charset="-78"/>
              </a:rPr>
              <a:t> المدارس في  سلطنة عمان</a:t>
            </a:r>
            <a:endParaRPr lang="en-US" sz="3200" b="1" dirty="0">
              <a:solidFill>
                <a:srgbClr val="0070C0"/>
              </a:solidFill>
              <a:latin typeface="Omani Text" pitchFamily="18" charset="-78"/>
              <a:ea typeface="Omani Text" pitchFamily="18" charset="-78"/>
              <a:cs typeface="Omani Text" pitchFamily="18" charset="-78"/>
            </a:endParaRPr>
          </a:p>
        </p:txBody>
      </p:sp>
      <p:sp>
        <p:nvSpPr>
          <p:cNvPr id="5" name="Subtitle 4"/>
          <p:cNvSpPr>
            <a:spLocks noGrp="1"/>
          </p:cNvSpPr>
          <p:nvPr>
            <p:ph type="subTitle" idx="1"/>
          </p:nvPr>
        </p:nvSpPr>
        <p:spPr>
          <a:xfrm>
            <a:off x="1752600" y="3962400"/>
            <a:ext cx="6248400" cy="990600"/>
          </a:xfrm>
        </p:spPr>
        <p:txBody>
          <a:bodyPr>
            <a:normAutofit lnSpcReduction="10000"/>
          </a:bodyPr>
          <a:lstStyle/>
          <a:p>
            <a:pPr rtl="1"/>
            <a:r>
              <a:rPr lang="ar-OM" sz="2800" b="1" dirty="0" smtClean="0">
                <a:solidFill>
                  <a:schemeClr val="tx1">
                    <a:lumMod val="85000"/>
                    <a:lumOff val="15000"/>
                  </a:schemeClr>
                </a:solidFill>
                <a:latin typeface="Arial" pitchFamily="34" charset="0"/>
                <a:cs typeface="Arial" pitchFamily="34" charset="0"/>
              </a:rPr>
              <a:t>د</a:t>
            </a:r>
            <a:r>
              <a:rPr lang="ar-OM" sz="2800" b="1" dirty="0" smtClean="0">
                <a:solidFill>
                  <a:schemeClr val="tx1">
                    <a:lumMod val="85000"/>
                    <a:lumOff val="15000"/>
                  </a:schemeClr>
                </a:solidFill>
                <a:latin typeface="Arial" pitchFamily="34" charset="0"/>
                <a:cs typeface="Arial" pitchFamily="34" charset="0"/>
              </a:rPr>
              <a:t>. أحمد بن محمد بن عبدان الهنائي</a:t>
            </a:r>
            <a:endParaRPr lang="en-US" sz="2800" b="1" dirty="0" smtClean="0">
              <a:solidFill>
                <a:schemeClr val="tx1">
                  <a:lumMod val="85000"/>
                  <a:lumOff val="15000"/>
                </a:schemeClr>
              </a:solidFill>
              <a:latin typeface="Arial" pitchFamily="34" charset="0"/>
              <a:cs typeface="Arial" pitchFamily="34" charset="0"/>
            </a:endParaRPr>
          </a:p>
          <a:p>
            <a:pPr rtl="1"/>
            <a:r>
              <a:rPr lang="en-US" sz="2800" b="1" dirty="0" smtClean="0">
                <a:solidFill>
                  <a:schemeClr val="tx1">
                    <a:lumMod val="85000"/>
                    <a:lumOff val="15000"/>
                  </a:schemeClr>
                </a:solidFill>
                <a:latin typeface="Arial" pitchFamily="34" charset="0"/>
                <a:cs typeface="Arial" pitchFamily="34" charset="0"/>
              </a:rPr>
              <a:t>alhinai@moe.om</a:t>
            </a:r>
            <a:endParaRPr lang="en-US" sz="2800" b="1" dirty="0" smtClean="0">
              <a:solidFill>
                <a:schemeClr val="tx1">
                  <a:lumMod val="85000"/>
                  <a:lumOff val="15000"/>
                </a:schemeClr>
              </a:solidFill>
              <a:latin typeface="Arial" pitchFamily="34" charset="0"/>
              <a:cs typeface="Arial" pitchFamily="34" charset="0"/>
            </a:endParaRPr>
          </a:p>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81012" y="1371600"/>
            <a:ext cx="8229600" cy="4297363"/>
          </a:xfrm>
        </p:spPr>
        <p:txBody>
          <a:bodyPr>
            <a:noAutofit/>
          </a:bodyPr>
          <a:lstStyle/>
          <a:p>
            <a:pPr marL="0" indent="0" algn="ctr" rtl="1">
              <a:lnSpc>
                <a:spcPct val="120000"/>
              </a:lnSpc>
              <a:buNone/>
            </a:pPr>
            <a:r>
              <a:rPr lang="x-none" b="1" dirty="0">
                <a:solidFill>
                  <a:schemeClr val="accent1">
                    <a:lumMod val="75000"/>
                  </a:schemeClr>
                </a:solidFill>
              </a:rPr>
              <a:t>تبني أنظمة تقييم أكثر ليبرالية</a:t>
            </a:r>
            <a:r>
              <a:rPr lang="en-US" b="1" dirty="0">
                <a:solidFill>
                  <a:schemeClr val="accent1">
                    <a:lumMod val="75000"/>
                  </a:schemeClr>
                </a:solidFill>
              </a:rPr>
              <a:t>:</a:t>
            </a:r>
            <a:endParaRPr lang="x-none" b="1" dirty="0">
              <a:solidFill>
                <a:schemeClr val="accent1">
                  <a:lumMod val="75000"/>
                </a:schemeClr>
              </a:solidFill>
            </a:endParaRPr>
          </a:p>
          <a:p>
            <a:pPr algn="r" rtl="1">
              <a:lnSpc>
                <a:spcPct val="120000"/>
              </a:lnSpc>
              <a:buNone/>
            </a:pPr>
            <a:r>
              <a:rPr lang="x-none" sz="2800" dirty="0" smtClean="0"/>
              <a:t>	</a:t>
            </a:r>
            <a:r>
              <a:rPr lang="ar-SA" sz="2000" dirty="0" smtClean="0"/>
              <a:t>(</a:t>
            </a:r>
            <a:r>
              <a:rPr lang="x-none" sz="2000" dirty="0" smtClean="0"/>
              <a:t>علاج </a:t>
            </a:r>
            <a:r>
              <a:rPr lang="x-none" sz="2000" dirty="0"/>
              <a:t>ما يكشفه التقييم كنظام</a:t>
            </a:r>
            <a:r>
              <a:rPr lang="ar-OM" sz="2000" dirty="0"/>
              <a:t>: هولندا</a:t>
            </a:r>
            <a:r>
              <a:rPr lang="x-none" sz="2000" dirty="0"/>
              <a:t> المبني على حاجة المدارس للتقييم والأسكتلندي على التدقيق </a:t>
            </a:r>
            <a:r>
              <a:rPr lang="x-none" sz="2000" dirty="0" smtClean="0"/>
              <a:t>والدعم</a:t>
            </a:r>
            <a:r>
              <a:rPr lang="ar-SA" sz="2000" dirty="0" smtClean="0"/>
              <a:t>)</a:t>
            </a:r>
            <a:endParaRPr lang="ar-OM" sz="2000" dirty="0"/>
          </a:p>
          <a:p>
            <a:pPr marL="0" indent="0" algn="r" rtl="1">
              <a:lnSpc>
                <a:spcPct val="120000"/>
              </a:lnSpc>
              <a:buNone/>
            </a:pPr>
            <a:r>
              <a:rPr lang="x-none" sz="2800" b="1" dirty="0">
                <a:solidFill>
                  <a:schemeClr val="accent1">
                    <a:lumMod val="75000"/>
                  </a:schemeClr>
                </a:solidFill>
              </a:rPr>
              <a:t>هيكلة نماذج مختلفة:</a:t>
            </a:r>
            <a:endParaRPr lang="en-US" sz="2800" b="1" dirty="0">
              <a:solidFill>
                <a:schemeClr val="accent1">
                  <a:lumMod val="75000"/>
                </a:schemeClr>
              </a:solidFill>
            </a:endParaRPr>
          </a:p>
          <a:p>
            <a:pPr algn="r" rtl="1">
              <a:lnSpc>
                <a:spcPct val="120000"/>
              </a:lnSpc>
            </a:pPr>
            <a:r>
              <a:rPr lang="ar-OM" sz="2800" dirty="0" smtClean="0">
                <a:solidFill>
                  <a:srgbClr val="002060"/>
                </a:solidFill>
              </a:rPr>
              <a:t>مكتب مراجعة التعليم بنيوزلندا</a:t>
            </a:r>
            <a:endParaRPr lang="en-US" sz="2800" dirty="0" smtClean="0">
              <a:solidFill>
                <a:srgbClr val="002060"/>
              </a:solidFill>
            </a:endParaRPr>
          </a:p>
          <a:p>
            <a:pPr algn="r" rtl="1">
              <a:lnSpc>
                <a:spcPct val="120000"/>
              </a:lnSpc>
            </a:pPr>
            <a:r>
              <a:rPr lang="ar-OM" sz="2800" dirty="0" smtClean="0">
                <a:solidFill>
                  <a:srgbClr val="002060"/>
                </a:solidFill>
              </a:rPr>
              <a:t>التجربة الفنلندية</a:t>
            </a:r>
            <a:r>
              <a:rPr lang="x-none" sz="2800" dirty="0" smtClean="0">
                <a:solidFill>
                  <a:srgbClr val="002060"/>
                </a:solidFill>
              </a:rPr>
              <a:t>:</a:t>
            </a:r>
            <a:r>
              <a:rPr lang="ar-OM" sz="2800" dirty="0" smtClean="0">
                <a:solidFill>
                  <a:srgbClr val="002060"/>
                </a:solidFill>
              </a:rPr>
              <a:t> (</a:t>
            </a:r>
            <a:r>
              <a:rPr lang="en-US" sz="2800" dirty="0" smtClean="0">
                <a:solidFill>
                  <a:srgbClr val="002060"/>
                </a:solidFill>
              </a:rPr>
              <a:t>EDUCLUSTER Finland LTD</a:t>
            </a:r>
            <a:r>
              <a:rPr lang="ar-OM" sz="2800" dirty="0" err="1" smtClean="0">
                <a:solidFill>
                  <a:srgbClr val="002060"/>
                </a:solidFill>
              </a:rPr>
              <a:t>)</a:t>
            </a:r>
            <a:endParaRPr lang="en-US" sz="2800" dirty="0" smtClean="0">
              <a:solidFill>
                <a:srgbClr val="002060"/>
              </a:solidFill>
            </a:endParaRPr>
          </a:p>
          <a:p>
            <a:pPr algn="r" rtl="1">
              <a:lnSpc>
                <a:spcPct val="120000"/>
              </a:lnSpc>
            </a:pPr>
            <a:r>
              <a:rPr lang="ar-OM" sz="2800" dirty="0" smtClean="0">
                <a:solidFill>
                  <a:srgbClr val="002060"/>
                </a:solidFill>
              </a:rPr>
              <a:t>تجربة هونج </a:t>
            </a:r>
            <a:r>
              <a:rPr lang="ar-OM" sz="2800" dirty="0" err="1" smtClean="0">
                <a:solidFill>
                  <a:srgbClr val="002060"/>
                </a:solidFill>
              </a:rPr>
              <a:t>كونج:</a:t>
            </a:r>
            <a:r>
              <a:rPr lang="ar-OM" sz="2800" dirty="0" smtClean="0">
                <a:solidFill>
                  <a:srgbClr val="002060"/>
                </a:solidFill>
              </a:rPr>
              <a:t> </a:t>
            </a:r>
            <a:r>
              <a:rPr lang="en-US" sz="2800" dirty="0" smtClean="0">
                <a:solidFill>
                  <a:srgbClr val="002060"/>
                </a:solidFill>
              </a:rPr>
              <a:t>School Development and Accountability)</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533400" y="1371600"/>
            <a:ext cx="8229600" cy="5592763"/>
          </a:xfrm>
        </p:spPr>
        <p:txBody>
          <a:bodyPr>
            <a:noAutofit/>
          </a:bodyPr>
          <a:lstStyle/>
          <a:p>
            <a:pPr marL="0" indent="0" algn="ctr" rtl="1">
              <a:lnSpc>
                <a:spcPct val="120000"/>
              </a:lnSpc>
              <a:buNone/>
            </a:pPr>
            <a:r>
              <a:rPr lang="ar-OM" b="1" dirty="0">
                <a:solidFill>
                  <a:schemeClr val="accent1">
                    <a:lumMod val="75000"/>
                  </a:schemeClr>
                </a:solidFill>
              </a:rPr>
              <a:t>تجربة السلطنة: </a:t>
            </a:r>
            <a:endParaRPr lang="x-none" b="1" dirty="0">
              <a:solidFill>
                <a:schemeClr val="accent1">
                  <a:lumMod val="75000"/>
                </a:schemeClr>
              </a:solidFill>
            </a:endParaRPr>
          </a:p>
          <a:p>
            <a:pPr algn="r" rtl="1">
              <a:lnSpc>
                <a:spcPct val="120000"/>
              </a:lnSpc>
            </a:pPr>
            <a:r>
              <a:rPr lang="x-none" sz="2800" dirty="0">
                <a:solidFill>
                  <a:srgbClr val="002060"/>
                </a:solidFill>
              </a:rPr>
              <a:t>ايجاد دائرة لتنفيذ </a:t>
            </a:r>
            <a:r>
              <a:rPr lang="x-none" sz="2800" dirty="0" smtClean="0">
                <a:solidFill>
                  <a:srgbClr val="002060"/>
                </a:solidFill>
              </a:rPr>
              <a:t>النظام</a:t>
            </a:r>
            <a:endParaRPr lang="x-none" sz="2800" dirty="0">
              <a:solidFill>
                <a:srgbClr val="002060"/>
              </a:solidFill>
            </a:endParaRPr>
          </a:p>
          <a:p>
            <a:pPr algn="r" rtl="1">
              <a:lnSpc>
                <a:spcPct val="120000"/>
              </a:lnSpc>
            </a:pPr>
            <a:r>
              <a:rPr lang="ar-OM" sz="2800" dirty="0" smtClean="0">
                <a:solidFill>
                  <a:srgbClr val="002060"/>
                </a:solidFill>
              </a:rPr>
              <a:t>تحديد التحديات التي يوفرها التقييم مكملة بالوظائف الداعمة</a:t>
            </a:r>
          </a:p>
          <a:p>
            <a:pPr algn="r" rtl="1">
              <a:lnSpc>
                <a:spcPct val="120000"/>
              </a:lnSpc>
            </a:pPr>
            <a:r>
              <a:rPr lang="ar-OM" sz="2800" dirty="0" smtClean="0">
                <a:solidFill>
                  <a:srgbClr val="002060"/>
                </a:solidFill>
              </a:rPr>
              <a:t>التقييم</a:t>
            </a:r>
            <a:r>
              <a:rPr lang="ar-SA" sz="2800" dirty="0" smtClean="0">
                <a:solidFill>
                  <a:srgbClr val="002060"/>
                </a:solidFill>
              </a:rPr>
              <a:t> </a:t>
            </a:r>
            <a:r>
              <a:rPr lang="ar-OM" sz="2800" dirty="0" smtClean="0">
                <a:solidFill>
                  <a:srgbClr val="002060"/>
                </a:solidFill>
              </a:rPr>
              <a:t>عنصرا </a:t>
            </a:r>
            <a:r>
              <a:rPr lang="x-none" sz="2800" dirty="0" smtClean="0">
                <a:solidFill>
                  <a:srgbClr val="002060"/>
                </a:solidFill>
              </a:rPr>
              <a:t>من مجموعة عناصر</a:t>
            </a:r>
            <a:r>
              <a:rPr lang="ar-OM" sz="2800" dirty="0" smtClean="0">
                <a:solidFill>
                  <a:srgbClr val="002060"/>
                </a:solidFill>
              </a:rPr>
              <a:t> ينضوي تحت مظلة متكاملة </a:t>
            </a:r>
            <a:r>
              <a:rPr lang="x-none" sz="2800" dirty="0" smtClean="0">
                <a:solidFill>
                  <a:srgbClr val="002060"/>
                </a:solidFill>
              </a:rPr>
              <a:t>للتطوير</a:t>
            </a:r>
            <a:endParaRPr lang="en-US" sz="1600" dirty="0">
              <a:solidFill>
                <a:srgbClr val="00206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447800"/>
            <a:ext cx="8229600" cy="457200"/>
          </a:xfrm>
        </p:spPr>
        <p:txBody>
          <a:bodyPr>
            <a:noAutofit/>
          </a:bodyPr>
          <a:lstStyle/>
          <a:p>
            <a:pPr rtl="1">
              <a:lnSpc>
                <a:spcPct val="120000"/>
              </a:lnSpc>
              <a:spcBef>
                <a:spcPct val="20000"/>
              </a:spcBef>
            </a:pPr>
            <a:r>
              <a:rPr lang="ar-OM" sz="3200" b="1" dirty="0">
                <a:solidFill>
                  <a:schemeClr val="accent1">
                    <a:lumMod val="75000"/>
                  </a:schemeClr>
                </a:solidFill>
                <a:latin typeface="+mn-lt"/>
                <a:ea typeface="+mn-ea"/>
                <a:cs typeface="+mn-cs"/>
              </a:rPr>
              <a:t>دراسة التقييم الشامل للنظام التعليمي في السلطنة خلصت إلى:</a:t>
            </a:r>
            <a:endParaRPr lang="en-US" sz="3200" b="1" dirty="0">
              <a:solidFill>
                <a:schemeClr val="accent1">
                  <a:lumMod val="75000"/>
                </a:schemeClr>
              </a:solidFill>
              <a:latin typeface="+mn-lt"/>
              <a:ea typeface="+mn-ea"/>
              <a:cs typeface="+mn-cs"/>
            </a:endParaRPr>
          </a:p>
        </p:txBody>
      </p:sp>
      <p:sp>
        <p:nvSpPr>
          <p:cNvPr id="3" name="Subtitle 2"/>
          <p:cNvSpPr>
            <a:spLocks noGrp="1"/>
          </p:cNvSpPr>
          <p:nvPr>
            <p:ph idx="1"/>
          </p:nvPr>
        </p:nvSpPr>
        <p:spPr>
          <a:xfrm>
            <a:off x="533400" y="2209800"/>
            <a:ext cx="8229600" cy="3657600"/>
          </a:xfrm>
        </p:spPr>
        <p:txBody>
          <a:bodyPr>
            <a:noAutofit/>
          </a:bodyPr>
          <a:lstStyle/>
          <a:p>
            <a:pPr marL="514350" lvl="0" indent="-514350" algn="r" rtl="1">
              <a:spcBef>
                <a:spcPts val="600"/>
              </a:spcBef>
              <a:buFont typeface="+mj-lt"/>
              <a:buAutoNum type="arabicPeriod"/>
            </a:pPr>
            <a:r>
              <a:rPr lang="ar-OM" sz="2800" dirty="0" smtClean="0">
                <a:solidFill>
                  <a:srgbClr val="002060"/>
                </a:solidFill>
              </a:rPr>
              <a:t>التقييم استجابة لمتطلب الأداء العالي للتعليم</a:t>
            </a:r>
            <a:r>
              <a:rPr lang="x-none" sz="2800" dirty="0">
                <a:solidFill>
                  <a:srgbClr val="002060"/>
                </a:solidFill>
              </a:rPr>
              <a:t> </a:t>
            </a:r>
            <a:r>
              <a:rPr lang="x-none" sz="2800" dirty="0" smtClean="0">
                <a:solidFill>
                  <a:srgbClr val="002060"/>
                </a:solidFill>
              </a:rPr>
              <a:t>والمحاسبية.</a:t>
            </a:r>
            <a:endParaRPr lang="en-US" sz="2800" dirty="0" smtClean="0">
              <a:solidFill>
                <a:srgbClr val="002060"/>
              </a:solidFill>
            </a:endParaRPr>
          </a:p>
          <a:p>
            <a:pPr marL="514350" lvl="0" indent="-514350" algn="r" rtl="1">
              <a:spcBef>
                <a:spcPts val="600"/>
              </a:spcBef>
              <a:buFont typeface="+mj-lt"/>
              <a:buAutoNum type="arabicPeriod"/>
            </a:pPr>
            <a:r>
              <a:rPr lang="ar-OM" sz="2800" dirty="0" smtClean="0">
                <a:solidFill>
                  <a:srgbClr val="002060"/>
                </a:solidFill>
              </a:rPr>
              <a:t>فهم مشترك </a:t>
            </a:r>
            <a:r>
              <a:rPr lang="x-none" sz="2800" dirty="0" smtClean="0">
                <a:solidFill>
                  <a:srgbClr val="002060"/>
                </a:solidFill>
              </a:rPr>
              <a:t>بالتركيز على تحسين المخرجات.</a:t>
            </a:r>
            <a:endParaRPr lang="en-US" sz="2800" dirty="0" smtClean="0">
              <a:solidFill>
                <a:srgbClr val="002060"/>
              </a:solidFill>
            </a:endParaRPr>
          </a:p>
          <a:p>
            <a:pPr marL="514350" lvl="0" indent="-514350" algn="r" rtl="1">
              <a:spcBef>
                <a:spcPts val="600"/>
              </a:spcBef>
              <a:buFont typeface="+mj-lt"/>
              <a:buAutoNum type="arabicPeriod"/>
            </a:pPr>
            <a:r>
              <a:rPr lang="ar-OM" sz="2800" dirty="0" smtClean="0">
                <a:solidFill>
                  <a:srgbClr val="002060"/>
                </a:solidFill>
              </a:rPr>
              <a:t>توصيل صورة إيجابية وفهم مشترك لغايات التقييم. </a:t>
            </a:r>
            <a:endParaRPr lang="x-none" sz="2800" dirty="0" smtClean="0">
              <a:solidFill>
                <a:srgbClr val="002060"/>
              </a:solidFill>
            </a:endParaRPr>
          </a:p>
          <a:p>
            <a:pPr marL="514350" lvl="0" indent="-514350" algn="r" rtl="1">
              <a:spcBef>
                <a:spcPts val="600"/>
              </a:spcBef>
              <a:buFont typeface="+mj-lt"/>
              <a:buAutoNum type="arabicPeriod"/>
            </a:pPr>
            <a:r>
              <a:rPr lang="x-none" sz="2800" dirty="0" smtClean="0">
                <a:solidFill>
                  <a:srgbClr val="002060"/>
                </a:solidFill>
              </a:rPr>
              <a:t>أنظمة التقييم تتنوع وفق الأنظمة التربوية المختلفة.</a:t>
            </a:r>
          </a:p>
          <a:p>
            <a:pPr marL="0" lvl="0" indent="0" algn="r" rtl="1">
              <a:spcBef>
                <a:spcPts val="600"/>
              </a:spcBef>
              <a:buNone/>
            </a:pPr>
            <a:r>
              <a:rPr lang="ar-SA" sz="2000" dirty="0" smtClean="0">
                <a:solidFill>
                  <a:srgbClr val="002060"/>
                </a:solidFill>
              </a:rPr>
              <a:t>      (</a:t>
            </a:r>
            <a:r>
              <a:rPr lang="x-none" sz="2000" dirty="0" smtClean="0">
                <a:solidFill>
                  <a:srgbClr val="002060"/>
                </a:solidFill>
              </a:rPr>
              <a:t>تاريخ وأنظمة إدارية، أولويات، الصلاحيات</a:t>
            </a:r>
            <a:r>
              <a:rPr lang="ar-SA" sz="2000" dirty="0" smtClean="0">
                <a:solidFill>
                  <a:srgbClr val="002060"/>
                </a:solidFill>
              </a:rPr>
              <a:t>)</a:t>
            </a:r>
            <a:endParaRPr lang="x-none" sz="2000" dirty="0" smtClean="0">
              <a:solidFill>
                <a:srgbClr val="002060"/>
              </a:solidFill>
            </a:endParaRPr>
          </a:p>
          <a:p>
            <a:pPr marL="514350" indent="-514350" algn="r" rtl="1">
              <a:spcBef>
                <a:spcPts val="600"/>
              </a:spcBef>
              <a:buFont typeface="+mj-lt"/>
              <a:buAutoNum type="arabicPeriod" startAt="5"/>
            </a:pPr>
            <a:r>
              <a:rPr lang="ar-OM" sz="2800" dirty="0" smtClean="0">
                <a:solidFill>
                  <a:srgbClr val="002060"/>
                </a:solidFill>
              </a:rPr>
              <a:t>الأنظمة </a:t>
            </a:r>
            <a:r>
              <a:rPr lang="ar-OM" sz="2800" dirty="0">
                <a:solidFill>
                  <a:srgbClr val="002060"/>
                </a:solidFill>
              </a:rPr>
              <a:t>التربوية </a:t>
            </a:r>
            <a:r>
              <a:rPr lang="x-none" sz="2800" dirty="0">
                <a:solidFill>
                  <a:srgbClr val="002060"/>
                </a:solidFill>
              </a:rPr>
              <a:t>تطبق </a:t>
            </a:r>
            <a:r>
              <a:rPr lang="ar-OM" sz="2800" dirty="0">
                <a:solidFill>
                  <a:srgbClr val="002060"/>
                </a:solidFill>
              </a:rPr>
              <a:t>مزيج من التقييم الذاتي والتقييم الخارجي.</a:t>
            </a:r>
            <a:endParaRPr lang="en-US" sz="2800" dirty="0">
              <a:solidFill>
                <a:srgbClr val="002060"/>
              </a:solidFill>
            </a:endParaRPr>
          </a:p>
          <a:p>
            <a:pPr marL="514350" indent="-514350" algn="r" rtl="1">
              <a:spcBef>
                <a:spcPts val="600"/>
              </a:spcBef>
              <a:buFont typeface="+mj-lt"/>
              <a:buAutoNum type="arabicPeriod" startAt="5"/>
            </a:pPr>
            <a:r>
              <a:rPr lang="ar-OM" sz="2800" dirty="0">
                <a:solidFill>
                  <a:srgbClr val="002060"/>
                </a:solidFill>
              </a:rPr>
              <a:t>التوازن بين المحاسبية والتطوير</a:t>
            </a:r>
            <a:r>
              <a:rPr lang="x-none" sz="2800" dirty="0">
                <a:solidFill>
                  <a:srgbClr val="002060"/>
                </a:solidFill>
              </a:rPr>
              <a:t>.</a:t>
            </a:r>
            <a:endParaRPr lang="ar-OM" sz="2800" dirty="0">
              <a:solidFill>
                <a:srgbClr val="00206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 y="1295400"/>
            <a:ext cx="8915400" cy="762000"/>
          </a:xfrm>
        </p:spPr>
        <p:txBody>
          <a:bodyPr>
            <a:noAutofit/>
          </a:bodyPr>
          <a:lstStyle/>
          <a:p>
            <a:pPr rtl="1">
              <a:lnSpc>
                <a:spcPts val="3300"/>
              </a:lnSpc>
              <a:spcBef>
                <a:spcPts val="0"/>
              </a:spcBef>
            </a:pPr>
            <a:r>
              <a:rPr lang="x-none" sz="3200" b="1" dirty="0">
                <a:solidFill>
                  <a:schemeClr val="accent1">
                    <a:lumMod val="75000"/>
                  </a:schemeClr>
                </a:solidFill>
                <a:latin typeface="+mn-lt"/>
                <a:ea typeface="+mn-ea"/>
                <a:cs typeface="+mn-cs"/>
              </a:rPr>
              <a:t>تابع: </a:t>
            </a:r>
            <a:r>
              <a:rPr lang="ar-OM" sz="3200" b="1" dirty="0">
                <a:solidFill>
                  <a:schemeClr val="accent1">
                    <a:lumMod val="75000"/>
                  </a:schemeClr>
                </a:solidFill>
                <a:latin typeface="+mn-lt"/>
                <a:ea typeface="+mn-ea"/>
                <a:cs typeface="+mn-cs"/>
              </a:rPr>
              <a:t>دراسة التقييم الشامل للنظام التعليمي في السلطنة خلصت إلى:</a:t>
            </a:r>
            <a:endParaRPr lang="en-US" sz="3200" b="1" dirty="0">
              <a:solidFill>
                <a:schemeClr val="accent1">
                  <a:lumMod val="75000"/>
                </a:schemeClr>
              </a:solidFill>
              <a:latin typeface="+mn-lt"/>
              <a:ea typeface="+mn-ea"/>
              <a:cs typeface="+mn-cs"/>
            </a:endParaRPr>
          </a:p>
        </p:txBody>
      </p:sp>
      <p:sp>
        <p:nvSpPr>
          <p:cNvPr id="3" name="Subtitle 2"/>
          <p:cNvSpPr>
            <a:spLocks noGrp="1"/>
          </p:cNvSpPr>
          <p:nvPr>
            <p:ph idx="1"/>
          </p:nvPr>
        </p:nvSpPr>
        <p:spPr>
          <a:xfrm>
            <a:off x="533400" y="2057400"/>
            <a:ext cx="8229600" cy="4572000"/>
          </a:xfrm>
        </p:spPr>
        <p:txBody>
          <a:bodyPr>
            <a:normAutofit/>
          </a:bodyPr>
          <a:lstStyle/>
          <a:p>
            <a:pPr marL="514350" lvl="0" indent="-514350" algn="r" rtl="1">
              <a:spcBef>
                <a:spcPts val="600"/>
              </a:spcBef>
              <a:buFont typeface="+mj-lt"/>
              <a:buAutoNum type="arabicPeriod" startAt="7"/>
            </a:pPr>
            <a:r>
              <a:rPr lang="ar-OM" sz="2800" dirty="0" smtClean="0">
                <a:solidFill>
                  <a:srgbClr val="002060"/>
                </a:solidFill>
              </a:rPr>
              <a:t>عمليات تقييم داخلي وخارجي مترابطة</a:t>
            </a:r>
            <a:r>
              <a:rPr lang="x-none" sz="2800" dirty="0" smtClean="0">
                <a:solidFill>
                  <a:srgbClr val="002060"/>
                </a:solidFill>
              </a:rPr>
              <a:t>.</a:t>
            </a:r>
          </a:p>
          <a:p>
            <a:pPr marL="514350" indent="-514350" algn="r" rtl="1">
              <a:buFont typeface="+mj-lt"/>
              <a:buAutoNum type="arabicPeriod" startAt="7"/>
            </a:pPr>
            <a:r>
              <a:rPr lang="x-none" sz="2800" dirty="0">
                <a:solidFill>
                  <a:srgbClr val="002060"/>
                </a:solidFill>
              </a:rPr>
              <a:t>فترات التقييم: </a:t>
            </a:r>
            <a:r>
              <a:rPr lang="x-none" sz="2800" dirty="0" smtClean="0">
                <a:solidFill>
                  <a:srgbClr val="002060"/>
                </a:solidFill>
              </a:rPr>
              <a:t>(</a:t>
            </a:r>
            <a:r>
              <a:rPr lang="en-US" sz="2800" dirty="0" smtClean="0">
                <a:solidFill>
                  <a:srgbClr val="002060"/>
                </a:solidFill>
              </a:rPr>
              <a:t>3</a:t>
            </a:r>
            <a:r>
              <a:rPr lang="x-none" sz="2800" dirty="0" smtClean="0">
                <a:solidFill>
                  <a:srgbClr val="002060"/>
                </a:solidFill>
              </a:rPr>
              <a:t>-</a:t>
            </a:r>
            <a:r>
              <a:rPr lang="en-US" sz="2800" dirty="0" smtClean="0">
                <a:solidFill>
                  <a:srgbClr val="002060"/>
                </a:solidFill>
              </a:rPr>
              <a:t>1</a:t>
            </a:r>
            <a:r>
              <a:rPr lang="x-none" sz="2800" dirty="0" smtClean="0">
                <a:solidFill>
                  <a:srgbClr val="002060"/>
                </a:solidFill>
              </a:rPr>
              <a:t>) </a:t>
            </a:r>
            <a:r>
              <a:rPr lang="x-none" sz="2800" dirty="0">
                <a:solidFill>
                  <a:srgbClr val="002060"/>
                </a:solidFill>
              </a:rPr>
              <a:t>أو </a:t>
            </a:r>
            <a:r>
              <a:rPr lang="x-none" sz="2800" dirty="0" smtClean="0">
                <a:solidFill>
                  <a:srgbClr val="002060"/>
                </a:solidFill>
              </a:rPr>
              <a:t>(</a:t>
            </a:r>
            <a:r>
              <a:rPr lang="en-US" sz="2800" dirty="0" smtClean="0">
                <a:solidFill>
                  <a:srgbClr val="002060"/>
                </a:solidFill>
              </a:rPr>
              <a:t>5</a:t>
            </a:r>
            <a:r>
              <a:rPr lang="x-none" sz="2800" dirty="0" smtClean="0">
                <a:solidFill>
                  <a:srgbClr val="002060"/>
                </a:solidFill>
              </a:rPr>
              <a:t>-</a:t>
            </a:r>
            <a:r>
              <a:rPr lang="en-US" sz="2800" dirty="0" smtClean="0">
                <a:solidFill>
                  <a:srgbClr val="002060"/>
                </a:solidFill>
              </a:rPr>
              <a:t>1</a:t>
            </a:r>
            <a:r>
              <a:rPr lang="x-none" sz="2800" dirty="0" smtClean="0">
                <a:solidFill>
                  <a:srgbClr val="002060"/>
                </a:solidFill>
              </a:rPr>
              <a:t>) </a:t>
            </a:r>
            <a:r>
              <a:rPr lang="x-none" sz="2800" dirty="0">
                <a:solidFill>
                  <a:srgbClr val="002060"/>
                </a:solidFill>
              </a:rPr>
              <a:t>سنوات</a:t>
            </a:r>
            <a:endParaRPr lang="en-US" sz="2800" dirty="0">
              <a:solidFill>
                <a:srgbClr val="002060"/>
              </a:solidFill>
            </a:endParaRPr>
          </a:p>
          <a:p>
            <a:pPr marL="514350" indent="-514350" algn="r" rtl="1">
              <a:buFont typeface="+mj-lt"/>
              <a:buAutoNum type="arabicPeriod" startAt="7"/>
            </a:pPr>
            <a:r>
              <a:rPr lang="x-none" sz="2800" dirty="0">
                <a:solidFill>
                  <a:srgbClr val="002060"/>
                </a:solidFill>
              </a:rPr>
              <a:t>الفاعلية تعتمد على المقيمين وكذلك الذين يستخدمون النتائج.</a:t>
            </a:r>
          </a:p>
          <a:p>
            <a:pPr marL="514350" indent="-514350" algn="r" rtl="1">
              <a:buFont typeface="+mj-lt"/>
              <a:buAutoNum type="arabicPeriod" startAt="7"/>
            </a:pPr>
            <a:r>
              <a:rPr lang="ar-OM" sz="2800" dirty="0">
                <a:solidFill>
                  <a:srgbClr val="002060"/>
                </a:solidFill>
              </a:rPr>
              <a:t>نظام تقييم مدارس قوي يعتمد على وجود قدرات عالية</a:t>
            </a:r>
            <a:r>
              <a:rPr lang="x-none" sz="2800" dirty="0">
                <a:solidFill>
                  <a:srgbClr val="002060"/>
                </a:solidFill>
              </a:rPr>
              <a:t> تحليلية.</a:t>
            </a:r>
          </a:p>
          <a:p>
            <a:pPr marL="514350" indent="-514350" algn="r" rtl="1">
              <a:buFont typeface="+mj-lt"/>
              <a:buAutoNum type="arabicPeriod" startAt="7"/>
            </a:pPr>
            <a:r>
              <a:rPr lang="ar-OM" sz="2800" dirty="0" smtClean="0">
                <a:solidFill>
                  <a:srgbClr val="002060"/>
                </a:solidFill>
              </a:rPr>
              <a:t>بناء </a:t>
            </a:r>
            <a:r>
              <a:rPr lang="ar-OM" sz="2800" dirty="0">
                <a:solidFill>
                  <a:srgbClr val="002060"/>
                </a:solidFill>
              </a:rPr>
              <a:t>الطاقات والتدريب.</a:t>
            </a:r>
            <a:endParaRPr lang="en-US" sz="2800" dirty="0">
              <a:solidFill>
                <a:srgbClr val="002060"/>
              </a:solidFill>
            </a:endParaRPr>
          </a:p>
          <a:p>
            <a:pPr marL="514350" indent="-514350" algn="r" rtl="1">
              <a:buFont typeface="+mj-lt"/>
              <a:buAutoNum type="arabicPeriod" startAt="7"/>
            </a:pPr>
            <a:r>
              <a:rPr lang="ar-OM" sz="2800" dirty="0" smtClean="0">
                <a:solidFill>
                  <a:srgbClr val="002060"/>
                </a:solidFill>
              </a:rPr>
              <a:t>توفير </a:t>
            </a:r>
            <a:r>
              <a:rPr lang="ar-OM" sz="2800" dirty="0">
                <a:solidFill>
                  <a:srgbClr val="002060"/>
                </a:solidFill>
              </a:rPr>
              <a:t>الوقت الكافي والمصادر</a:t>
            </a:r>
            <a:r>
              <a:rPr lang="x-none" sz="2800" dirty="0">
                <a:solidFill>
                  <a:srgbClr val="002060"/>
                </a:solidFill>
              </a:rPr>
              <a:t>.</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609600" y="2133600"/>
            <a:ext cx="8229600" cy="3549651"/>
          </a:xfrm>
        </p:spPr>
        <p:txBody>
          <a:bodyPr>
            <a:noAutofit/>
          </a:bodyPr>
          <a:lstStyle/>
          <a:p>
            <a:pPr marL="514350" indent="-514350" algn="r" rtl="1">
              <a:buFont typeface="+mj-lt"/>
              <a:buAutoNum type="arabicPeriod" startAt="13"/>
            </a:pPr>
            <a:r>
              <a:rPr lang="x-none" sz="2800" dirty="0" smtClean="0">
                <a:solidFill>
                  <a:srgbClr val="002060"/>
                </a:solidFill>
              </a:rPr>
              <a:t>اهتمام </a:t>
            </a:r>
            <a:r>
              <a:rPr lang="ar-OM" sz="2800" dirty="0">
                <a:solidFill>
                  <a:srgbClr val="002060"/>
                </a:solidFill>
              </a:rPr>
              <a:t>متنامي </a:t>
            </a:r>
            <a:r>
              <a:rPr lang="x-none" sz="2800" dirty="0" smtClean="0">
                <a:solidFill>
                  <a:srgbClr val="002060"/>
                </a:solidFill>
              </a:rPr>
              <a:t>ل</a:t>
            </a:r>
            <a:r>
              <a:rPr lang="ar-OM" sz="2800" dirty="0">
                <a:solidFill>
                  <a:srgbClr val="002060"/>
                </a:solidFill>
              </a:rPr>
              <a:t>لأخذ في الاعتبار الثقافة الوطنية والمحلية والمناخ العام عند تصميم نظام التقييم</a:t>
            </a:r>
            <a:r>
              <a:rPr lang="ar-OM" sz="2800" dirty="0" smtClean="0">
                <a:solidFill>
                  <a:srgbClr val="002060"/>
                </a:solidFill>
              </a:rPr>
              <a:t>.</a:t>
            </a:r>
            <a:endParaRPr lang="x-none" sz="2800" dirty="0" smtClean="0">
              <a:solidFill>
                <a:srgbClr val="002060"/>
              </a:solidFill>
            </a:endParaRPr>
          </a:p>
          <a:p>
            <a:pPr marL="514350" indent="-514350" algn="r" rtl="1">
              <a:buFont typeface="+mj-lt"/>
              <a:buAutoNum type="arabicPeriod" startAt="13"/>
            </a:pPr>
            <a:r>
              <a:rPr lang="ar-OM" sz="2800" dirty="0">
                <a:solidFill>
                  <a:srgbClr val="002060"/>
                </a:solidFill>
              </a:rPr>
              <a:t>نظام تقييم مدارس قوي يعتمد على وجود قدرات عالية</a:t>
            </a:r>
            <a:r>
              <a:rPr lang="x-none" sz="2800" dirty="0">
                <a:solidFill>
                  <a:srgbClr val="002060"/>
                </a:solidFill>
              </a:rPr>
              <a:t> تحليلية.</a:t>
            </a:r>
            <a:endParaRPr lang="en-US" sz="2800" dirty="0">
              <a:solidFill>
                <a:srgbClr val="002060"/>
              </a:solidFill>
            </a:endParaRPr>
          </a:p>
          <a:p>
            <a:pPr marL="514350" indent="-514350" algn="r" rtl="1">
              <a:buFont typeface="+mj-lt"/>
              <a:buAutoNum type="arabicPeriod" startAt="13"/>
            </a:pPr>
            <a:r>
              <a:rPr lang="ar-OM" sz="2800" dirty="0" smtClean="0">
                <a:solidFill>
                  <a:srgbClr val="002060"/>
                </a:solidFill>
              </a:rPr>
              <a:t>بناء </a:t>
            </a:r>
            <a:r>
              <a:rPr lang="ar-OM" sz="2800" dirty="0">
                <a:solidFill>
                  <a:srgbClr val="002060"/>
                </a:solidFill>
              </a:rPr>
              <a:t>الطاقات والتدريب.</a:t>
            </a:r>
            <a:endParaRPr lang="en-US" sz="2800" dirty="0">
              <a:solidFill>
                <a:srgbClr val="002060"/>
              </a:solidFill>
            </a:endParaRPr>
          </a:p>
          <a:p>
            <a:pPr marL="514350" indent="-514350" algn="r" rtl="1">
              <a:buFont typeface="+mj-lt"/>
              <a:buAutoNum type="arabicPeriod" startAt="13"/>
            </a:pPr>
            <a:r>
              <a:rPr lang="ar-OM" sz="2800" dirty="0" smtClean="0">
                <a:solidFill>
                  <a:srgbClr val="002060"/>
                </a:solidFill>
              </a:rPr>
              <a:t>توفير </a:t>
            </a:r>
            <a:r>
              <a:rPr lang="ar-OM" sz="2800" dirty="0">
                <a:solidFill>
                  <a:srgbClr val="002060"/>
                </a:solidFill>
              </a:rPr>
              <a:t>الوقت الكافي والمصادر</a:t>
            </a:r>
            <a:r>
              <a:rPr lang="x-none" sz="2800" dirty="0" smtClean="0">
                <a:solidFill>
                  <a:srgbClr val="002060"/>
                </a:solidFill>
              </a:rPr>
              <a:t>.</a:t>
            </a:r>
            <a:endParaRPr lang="x-none" sz="2800" dirty="0">
              <a:solidFill>
                <a:srgbClr val="00206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
        <p:nvSpPr>
          <p:cNvPr id="6" name="Title 4"/>
          <p:cNvSpPr>
            <a:spLocks noGrp="1"/>
          </p:cNvSpPr>
          <p:nvPr>
            <p:ph type="title"/>
          </p:nvPr>
        </p:nvSpPr>
        <p:spPr>
          <a:xfrm>
            <a:off x="152400" y="1371600"/>
            <a:ext cx="8991600" cy="609600"/>
          </a:xfrm>
        </p:spPr>
        <p:txBody>
          <a:bodyPr>
            <a:noAutofit/>
          </a:bodyPr>
          <a:lstStyle/>
          <a:p>
            <a:pPr rtl="1">
              <a:lnSpc>
                <a:spcPts val="3300"/>
              </a:lnSpc>
              <a:spcBef>
                <a:spcPts val="0"/>
              </a:spcBef>
            </a:pPr>
            <a:r>
              <a:rPr lang="x-none" sz="3200" b="1" dirty="0">
                <a:solidFill>
                  <a:schemeClr val="accent1">
                    <a:lumMod val="75000"/>
                  </a:schemeClr>
                </a:solidFill>
                <a:latin typeface="+mn-lt"/>
                <a:ea typeface="+mn-ea"/>
                <a:cs typeface="+mn-cs"/>
              </a:rPr>
              <a:t>تابع: </a:t>
            </a:r>
            <a:r>
              <a:rPr lang="ar-OM" sz="3200" b="1" dirty="0">
                <a:solidFill>
                  <a:schemeClr val="accent1">
                    <a:lumMod val="75000"/>
                  </a:schemeClr>
                </a:solidFill>
                <a:latin typeface="+mn-lt"/>
                <a:ea typeface="+mn-ea"/>
                <a:cs typeface="+mn-cs"/>
              </a:rPr>
              <a:t>دراسة التقييم الشامل للنظام التعليمي في السلطنة خلصت إلى:</a:t>
            </a:r>
            <a:endParaRPr lang="en-US" sz="3200" b="1" dirty="0">
              <a:solidFill>
                <a:schemeClr val="accent1">
                  <a:lumMod val="75000"/>
                </a:schemeClr>
              </a:solidFill>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9363"/>
            <a:ext cx="8229600" cy="838200"/>
          </a:xfrm>
        </p:spPr>
        <p:txBody>
          <a:bodyPr>
            <a:normAutofit/>
          </a:bodyPr>
          <a:lstStyle/>
          <a:p>
            <a:pPr rtl="1">
              <a:lnSpc>
                <a:spcPct val="120000"/>
              </a:lnSpc>
              <a:spcBef>
                <a:spcPct val="20000"/>
              </a:spcBef>
            </a:pPr>
            <a:r>
              <a:rPr lang="x-none" sz="3200" b="1" dirty="0">
                <a:solidFill>
                  <a:schemeClr val="accent1">
                    <a:lumMod val="75000"/>
                  </a:schemeClr>
                </a:solidFill>
                <a:latin typeface="+mn-lt"/>
                <a:ea typeface="+mn-ea"/>
                <a:cs typeface="+mn-cs"/>
              </a:rPr>
              <a:t>استنتاج</a:t>
            </a:r>
            <a:endParaRPr lang="en-US" sz="3200" b="1" dirty="0">
              <a:solidFill>
                <a:schemeClr val="accent1">
                  <a:lumMod val="75000"/>
                </a:schemeClr>
              </a:solidFill>
              <a:latin typeface="+mn-lt"/>
              <a:ea typeface="+mn-ea"/>
              <a:cs typeface="+mn-cs"/>
            </a:endParaRPr>
          </a:p>
        </p:txBody>
      </p:sp>
      <p:sp>
        <p:nvSpPr>
          <p:cNvPr id="3" name="Content Placeholder 2"/>
          <p:cNvSpPr>
            <a:spLocks noGrp="1"/>
          </p:cNvSpPr>
          <p:nvPr>
            <p:ph idx="1"/>
          </p:nvPr>
        </p:nvSpPr>
        <p:spPr>
          <a:xfrm>
            <a:off x="457200" y="2057400"/>
            <a:ext cx="8229600" cy="2819400"/>
          </a:xfrm>
        </p:spPr>
        <p:txBody>
          <a:bodyPr>
            <a:noAutofit/>
          </a:bodyPr>
          <a:lstStyle/>
          <a:p>
            <a:pPr marL="324000" algn="r" rtl="1">
              <a:spcBef>
                <a:spcPts val="2400"/>
              </a:spcBef>
            </a:pPr>
            <a:r>
              <a:rPr lang="x-none" sz="2800" dirty="0" smtClean="0">
                <a:solidFill>
                  <a:srgbClr val="002060"/>
                </a:solidFill>
              </a:rPr>
              <a:t>وضوح الهدف من ادخال نظام تطوير الأداء.</a:t>
            </a:r>
            <a:endParaRPr lang="x-none" sz="2800" dirty="0">
              <a:solidFill>
                <a:srgbClr val="002060"/>
              </a:solidFill>
            </a:endParaRPr>
          </a:p>
          <a:p>
            <a:pPr marL="324000" algn="r" rtl="1">
              <a:spcBef>
                <a:spcPts val="2400"/>
              </a:spcBef>
            </a:pPr>
            <a:r>
              <a:rPr lang="ar-OM" sz="2800" dirty="0">
                <a:solidFill>
                  <a:srgbClr val="002060"/>
                </a:solidFill>
              </a:rPr>
              <a:t>بنية تحتية وثقافة تقييم</a:t>
            </a:r>
            <a:r>
              <a:rPr lang="x-none" sz="2800" dirty="0" smtClean="0">
                <a:solidFill>
                  <a:srgbClr val="002060"/>
                </a:solidFill>
              </a:rPr>
              <a:t>.</a:t>
            </a:r>
            <a:endParaRPr lang="en-US" sz="2800" dirty="0">
              <a:solidFill>
                <a:srgbClr val="00206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grpSp>
        <p:nvGrpSpPr>
          <p:cNvPr id="6" name="Group 5"/>
          <p:cNvGrpSpPr/>
          <p:nvPr/>
        </p:nvGrpSpPr>
        <p:grpSpPr>
          <a:xfrm>
            <a:off x="874595" y="3728825"/>
            <a:ext cx="7597253" cy="1887750"/>
            <a:chOff x="874595" y="2590800"/>
            <a:chExt cx="7597253" cy="1887750"/>
          </a:xfrm>
        </p:grpSpPr>
        <p:sp>
          <p:nvSpPr>
            <p:cNvPr id="7" name="Rounded Rectangle 6"/>
            <p:cNvSpPr/>
            <p:nvPr/>
          </p:nvSpPr>
          <p:spPr>
            <a:xfrm>
              <a:off x="3443217" y="2590800"/>
              <a:ext cx="2644253" cy="685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dirty="0" smtClean="0">
                  <a:solidFill>
                    <a:schemeClr val="bg1"/>
                  </a:solidFill>
                </a:rPr>
                <a:t>محدودية فرص النجاح</a:t>
              </a:r>
              <a:endParaRPr lang="ar-OM" sz="2400" dirty="0">
                <a:solidFill>
                  <a:schemeClr val="bg1"/>
                </a:solidFill>
              </a:endParaRPr>
            </a:p>
          </p:txBody>
        </p:sp>
        <p:sp>
          <p:nvSpPr>
            <p:cNvPr id="8" name="Rounded Rectangle 7"/>
            <p:cNvSpPr/>
            <p:nvPr/>
          </p:nvSpPr>
          <p:spPr>
            <a:xfrm>
              <a:off x="6670344" y="3792750"/>
              <a:ext cx="1801504" cy="685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200" dirty="0" smtClean="0">
                  <a:solidFill>
                    <a:schemeClr val="bg1">
                      <a:lumMod val="85000"/>
                    </a:schemeClr>
                  </a:solidFill>
                </a:rPr>
                <a:t>الهيكلة الإدارية</a:t>
              </a:r>
              <a:endParaRPr lang="en-US" sz="2200" dirty="0">
                <a:solidFill>
                  <a:schemeClr val="bg1">
                    <a:lumMod val="85000"/>
                  </a:schemeClr>
                </a:solidFill>
              </a:endParaRPr>
            </a:p>
          </p:txBody>
        </p:sp>
        <p:sp>
          <p:nvSpPr>
            <p:cNvPr id="9" name="Rounded Rectangle 8"/>
            <p:cNvSpPr/>
            <p:nvPr/>
          </p:nvSpPr>
          <p:spPr>
            <a:xfrm>
              <a:off x="4765344" y="3792750"/>
              <a:ext cx="1801504" cy="685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200" dirty="0" smtClean="0">
                  <a:solidFill>
                    <a:schemeClr val="bg1">
                      <a:lumMod val="85000"/>
                    </a:schemeClr>
                  </a:solidFill>
                </a:rPr>
                <a:t>المركزية</a:t>
              </a:r>
              <a:endParaRPr lang="en-US" sz="2200" dirty="0">
                <a:solidFill>
                  <a:schemeClr val="bg1">
                    <a:lumMod val="85000"/>
                  </a:schemeClr>
                </a:solidFill>
              </a:endParaRPr>
            </a:p>
          </p:txBody>
        </p:sp>
        <p:sp>
          <p:nvSpPr>
            <p:cNvPr id="10" name="Rounded Rectangle 9"/>
            <p:cNvSpPr/>
            <p:nvPr/>
          </p:nvSpPr>
          <p:spPr>
            <a:xfrm>
              <a:off x="2828499" y="3792750"/>
              <a:ext cx="1801504" cy="685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200" dirty="0" smtClean="0">
                  <a:solidFill>
                    <a:schemeClr val="bg1">
                      <a:lumMod val="85000"/>
                    </a:schemeClr>
                  </a:solidFill>
                </a:rPr>
                <a:t>قلة الموارد</a:t>
              </a:r>
              <a:endParaRPr lang="en-US" sz="2200" dirty="0">
                <a:solidFill>
                  <a:schemeClr val="bg1">
                    <a:lumMod val="85000"/>
                  </a:schemeClr>
                </a:solidFill>
              </a:endParaRPr>
            </a:p>
          </p:txBody>
        </p:sp>
        <p:sp>
          <p:nvSpPr>
            <p:cNvPr id="11" name="Rounded Rectangle 10"/>
            <p:cNvSpPr/>
            <p:nvPr/>
          </p:nvSpPr>
          <p:spPr>
            <a:xfrm>
              <a:off x="874595" y="3792750"/>
              <a:ext cx="1801504" cy="685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200" dirty="0" smtClean="0">
                  <a:solidFill>
                    <a:schemeClr val="bg1">
                      <a:lumMod val="85000"/>
                    </a:schemeClr>
                  </a:solidFill>
                </a:rPr>
                <a:t>ضبابية المحاسبية</a:t>
              </a:r>
              <a:endParaRPr lang="en-US" sz="2200" dirty="0">
                <a:solidFill>
                  <a:schemeClr val="bg1">
                    <a:lumMod val="85000"/>
                  </a:schemeClr>
                </a:solidFill>
              </a:endParaRPr>
            </a:p>
          </p:txBody>
        </p:sp>
        <p:cxnSp>
          <p:nvCxnSpPr>
            <p:cNvPr id="12" name="Straight Connector 11"/>
            <p:cNvCxnSpPr/>
            <p:nvPr/>
          </p:nvCxnSpPr>
          <p:spPr>
            <a:xfrm>
              <a:off x="4765344" y="3276600"/>
              <a:ext cx="0" cy="381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75347" y="3657600"/>
              <a:ext cx="579574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8" idx="0"/>
            </p:cNvCxnSpPr>
            <p:nvPr/>
          </p:nvCxnSpPr>
          <p:spPr>
            <a:xfrm>
              <a:off x="7571096" y="3657600"/>
              <a:ext cx="0" cy="1351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638800" y="3657600"/>
              <a:ext cx="0" cy="1351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733800" y="3657600"/>
              <a:ext cx="0" cy="1351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775347" y="3657600"/>
              <a:ext cx="0" cy="135150"/>
            </a:xfrm>
            <a:prstGeom prst="line">
              <a:avLst/>
            </a:prstGeom>
            <a:ln w="38100"/>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830058003"/>
              </p:ext>
            </p:extLst>
          </p:nvPr>
        </p:nvGraphicFramePr>
        <p:xfrm>
          <a:off x="1796143" y="1905000"/>
          <a:ext cx="5138057" cy="4495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4"/>
          <p:cNvSpPr>
            <a:spLocks noGrp="1"/>
          </p:cNvSpPr>
          <p:nvPr>
            <p:ph type="title"/>
          </p:nvPr>
        </p:nvSpPr>
        <p:spPr>
          <a:xfrm>
            <a:off x="533400" y="1371600"/>
            <a:ext cx="8229600" cy="533400"/>
          </a:xfrm>
        </p:spPr>
        <p:txBody>
          <a:bodyPr>
            <a:noAutofit/>
          </a:bodyPr>
          <a:lstStyle/>
          <a:p>
            <a:pPr rtl="1">
              <a:lnSpc>
                <a:spcPct val="120000"/>
              </a:lnSpc>
              <a:spcBef>
                <a:spcPct val="20000"/>
              </a:spcBef>
            </a:pPr>
            <a:r>
              <a:rPr lang="ar-OM" sz="3200" b="1" dirty="0">
                <a:solidFill>
                  <a:schemeClr val="accent1">
                    <a:lumMod val="75000"/>
                  </a:schemeClr>
                </a:solidFill>
                <a:latin typeface="+mn-lt"/>
                <a:ea typeface="+mn-ea"/>
                <a:cs typeface="+mn-cs"/>
              </a:rPr>
              <a:t>التوجه الحالي</a:t>
            </a:r>
            <a:endParaRPr lang="en-US" sz="3200" b="1" dirty="0">
              <a:solidFill>
                <a:schemeClr val="accent1">
                  <a:lumMod val="75000"/>
                </a:schemeClr>
              </a:solidFill>
              <a:latin typeface="+mn-lt"/>
              <a:ea typeface="+mn-ea"/>
              <a:cs typeface="+mn-cs"/>
            </a:endParaRPr>
          </a:p>
        </p:txBody>
      </p:sp>
    </p:spTree>
    <p:extLst>
      <p:ext uri="{BB962C8B-B14F-4D97-AF65-F5344CB8AC3E}">
        <p14:creationId xmlns:p14="http://schemas.microsoft.com/office/powerpoint/2010/main" val="257804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447800"/>
            <a:ext cx="8229600" cy="457200"/>
          </a:xfrm>
        </p:spPr>
        <p:txBody>
          <a:bodyPr>
            <a:noAutofit/>
          </a:bodyPr>
          <a:lstStyle/>
          <a:p>
            <a:pPr rtl="1">
              <a:lnSpc>
                <a:spcPct val="120000"/>
              </a:lnSpc>
              <a:spcBef>
                <a:spcPct val="20000"/>
              </a:spcBef>
            </a:pPr>
            <a:r>
              <a:rPr lang="ar-OM" sz="3200" b="1" dirty="0">
                <a:solidFill>
                  <a:schemeClr val="accent1">
                    <a:lumMod val="75000"/>
                  </a:schemeClr>
                </a:solidFill>
                <a:latin typeface="+mn-lt"/>
                <a:ea typeface="+mn-ea"/>
                <a:cs typeface="+mn-cs"/>
              </a:rPr>
              <a:t>التوجه الحالي</a:t>
            </a:r>
            <a:endParaRPr lang="en-US" sz="3200" b="1" dirty="0">
              <a:solidFill>
                <a:schemeClr val="accent1">
                  <a:lumMod val="75000"/>
                </a:schemeClr>
              </a:solidFill>
              <a:latin typeface="+mn-lt"/>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17</a:t>
            </a:fld>
            <a:endParaRPr lang="en-US"/>
          </a:p>
        </p:txBody>
      </p:sp>
      <p:grpSp>
        <p:nvGrpSpPr>
          <p:cNvPr id="26" name="Group 25"/>
          <p:cNvGrpSpPr/>
          <p:nvPr/>
        </p:nvGrpSpPr>
        <p:grpSpPr>
          <a:xfrm>
            <a:off x="1598210" y="3162987"/>
            <a:ext cx="5947580" cy="1887750"/>
            <a:chOff x="1446094" y="2293832"/>
            <a:chExt cx="5947580" cy="1887750"/>
          </a:xfrm>
        </p:grpSpPr>
        <p:sp>
          <p:nvSpPr>
            <p:cNvPr id="10" name="Rounded Rectangle 9"/>
            <p:cNvSpPr/>
            <p:nvPr/>
          </p:nvSpPr>
          <p:spPr>
            <a:xfrm>
              <a:off x="3043734" y="2293832"/>
              <a:ext cx="3033783" cy="685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OM" sz="2400" dirty="0">
                  <a:solidFill>
                    <a:schemeClr val="bg1"/>
                  </a:solidFill>
                </a:rPr>
                <a:t>تأسيس مركز تقييم</a:t>
              </a:r>
              <a:r>
                <a:rPr lang="x-none" sz="2400" dirty="0">
                  <a:solidFill>
                    <a:schemeClr val="bg1"/>
                  </a:solidFill>
                </a:rPr>
                <a:t> المدارس</a:t>
              </a:r>
              <a:endParaRPr lang="ar-OM" sz="2400" dirty="0">
                <a:solidFill>
                  <a:schemeClr val="bg1"/>
                </a:solidFill>
              </a:endParaRPr>
            </a:p>
          </p:txBody>
        </p:sp>
        <p:sp>
          <p:nvSpPr>
            <p:cNvPr id="11" name="Rounded Rectangle 10"/>
            <p:cNvSpPr/>
            <p:nvPr/>
          </p:nvSpPr>
          <p:spPr>
            <a:xfrm>
              <a:off x="4875094" y="3495782"/>
              <a:ext cx="2518580" cy="685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200" dirty="0" smtClean="0">
                  <a:solidFill>
                    <a:schemeClr val="bg1">
                      <a:lumMod val="85000"/>
                    </a:schemeClr>
                  </a:solidFill>
                </a:rPr>
                <a:t>الاستقلالية في السياسات </a:t>
              </a:r>
              <a:br>
                <a:rPr lang="x-none" sz="2200" dirty="0" smtClean="0">
                  <a:solidFill>
                    <a:schemeClr val="bg1">
                      <a:lumMod val="85000"/>
                    </a:schemeClr>
                  </a:solidFill>
                </a:rPr>
              </a:br>
              <a:r>
                <a:rPr lang="x-none" sz="2200" dirty="0" smtClean="0">
                  <a:solidFill>
                    <a:schemeClr val="bg1">
                      <a:lumMod val="85000"/>
                    </a:schemeClr>
                  </a:solidFill>
                </a:rPr>
                <a:t>مجلس إدارة</a:t>
              </a:r>
              <a:endParaRPr lang="en-US" sz="2200" dirty="0">
                <a:solidFill>
                  <a:schemeClr val="bg1">
                    <a:lumMod val="85000"/>
                  </a:schemeClr>
                </a:solidFill>
              </a:endParaRPr>
            </a:p>
          </p:txBody>
        </p:sp>
        <p:sp>
          <p:nvSpPr>
            <p:cNvPr id="12" name="Rounded Rectangle 11"/>
            <p:cNvSpPr/>
            <p:nvPr/>
          </p:nvSpPr>
          <p:spPr>
            <a:xfrm>
              <a:off x="1446094" y="3495782"/>
              <a:ext cx="2668706" cy="685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200" dirty="0" smtClean="0">
                  <a:solidFill>
                    <a:schemeClr val="bg1">
                      <a:lumMod val="85000"/>
                    </a:schemeClr>
                  </a:solidFill>
                </a:rPr>
                <a:t>موارد</a:t>
              </a:r>
              <a:endParaRPr lang="en-US" sz="2200" dirty="0">
                <a:solidFill>
                  <a:schemeClr val="bg1">
                    <a:lumMod val="85000"/>
                  </a:schemeClr>
                </a:solidFill>
              </a:endParaRPr>
            </a:p>
          </p:txBody>
        </p:sp>
        <p:cxnSp>
          <p:nvCxnSpPr>
            <p:cNvPr id="15" name="Straight Connector 14"/>
            <p:cNvCxnSpPr/>
            <p:nvPr/>
          </p:nvCxnSpPr>
          <p:spPr>
            <a:xfrm>
              <a:off x="4560625" y="2979632"/>
              <a:ext cx="0" cy="381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743200" y="3358092"/>
              <a:ext cx="3334317" cy="25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743200" y="3360632"/>
              <a:ext cx="0" cy="1351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077517" y="3360632"/>
              <a:ext cx="0" cy="135150"/>
            </a:xfrm>
            <a:prstGeom prst="line">
              <a:avLst/>
            </a:prstGeom>
            <a:ln w="38100"/>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447800"/>
            <a:ext cx="8229600" cy="381000"/>
          </a:xfrm>
        </p:spPr>
        <p:txBody>
          <a:bodyPr>
            <a:noAutofit/>
          </a:bodyPr>
          <a:lstStyle/>
          <a:p>
            <a:pPr rtl="1">
              <a:lnSpc>
                <a:spcPct val="120000"/>
              </a:lnSpc>
              <a:spcBef>
                <a:spcPct val="20000"/>
              </a:spcBef>
            </a:pPr>
            <a:r>
              <a:rPr lang="x-none" sz="3200" b="1" dirty="0">
                <a:solidFill>
                  <a:schemeClr val="accent1">
                    <a:lumMod val="75000"/>
                  </a:schemeClr>
                </a:solidFill>
                <a:latin typeface="+mn-lt"/>
                <a:ea typeface="+mn-ea"/>
                <a:cs typeface="+mn-cs"/>
              </a:rPr>
              <a:t>أهداف المركز:</a:t>
            </a:r>
            <a:endParaRPr lang="en-US" sz="3200" b="1" dirty="0">
              <a:solidFill>
                <a:schemeClr val="accent1">
                  <a:lumMod val="75000"/>
                </a:schemeClr>
              </a:solidFill>
              <a:latin typeface="+mn-lt"/>
              <a:ea typeface="+mn-ea"/>
              <a:cs typeface="+mn-cs"/>
            </a:endParaRPr>
          </a:p>
        </p:txBody>
      </p:sp>
      <p:sp>
        <p:nvSpPr>
          <p:cNvPr id="3" name="Subtitle 2"/>
          <p:cNvSpPr>
            <a:spLocks noGrp="1"/>
          </p:cNvSpPr>
          <p:nvPr>
            <p:ph idx="1"/>
          </p:nvPr>
        </p:nvSpPr>
        <p:spPr>
          <a:xfrm>
            <a:off x="457200" y="2133600"/>
            <a:ext cx="8229600" cy="4876799"/>
          </a:xfrm>
        </p:spPr>
        <p:txBody>
          <a:bodyPr>
            <a:normAutofit/>
          </a:bodyPr>
          <a:lstStyle/>
          <a:p>
            <a:pPr marL="514350" indent="-514350" algn="r" rtl="1">
              <a:spcBef>
                <a:spcPts val="600"/>
              </a:spcBef>
              <a:buFont typeface="+mj-lt"/>
              <a:buAutoNum type="arabicPeriod"/>
            </a:pPr>
            <a:r>
              <a:rPr lang="ar-OM" sz="2800" dirty="0">
                <a:solidFill>
                  <a:srgbClr val="002060"/>
                </a:solidFill>
              </a:rPr>
              <a:t>مراجعة الإطار العام للتقييم الداخلي والخارجي المعمول به حالياً وتحديد معايير للمقارنة  بأفضل الخبرات الدولية</a:t>
            </a:r>
            <a:endParaRPr lang="en-US" sz="2800" dirty="0">
              <a:solidFill>
                <a:srgbClr val="002060"/>
              </a:solidFill>
            </a:endParaRPr>
          </a:p>
          <a:p>
            <a:pPr marL="514350" indent="-514350" algn="r" rtl="1">
              <a:spcBef>
                <a:spcPts val="600"/>
              </a:spcBef>
              <a:buFont typeface="+mj-lt"/>
              <a:buAutoNum type="arabicPeriod"/>
            </a:pPr>
            <a:r>
              <a:rPr lang="ar-OM" sz="2800" dirty="0">
                <a:solidFill>
                  <a:srgbClr val="002060"/>
                </a:solidFill>
              </a:rPr>
              <a:t>مقارنة الإطار مع الدول الاخرى</a:t>
            </a:r>
            <a:r>
              <a:rPr lang="x-none" sz="2800" dirty="0" smtClean="0">
                <a:solidFill>
                  <a:srgbClr val="002060"/>
                </a:solidFill>
              </a:rPr>
              <a:t>.</a:t>
            </a:r>
          </a:p>
          <a:p>
            <a:pPr marL="514350" indent="-514350" algn="r" rtl="1">
              <a:spcBef>
                <a:spcPts val="600"/>
              </a:spcBef>
              <a:buFont typeface="+mj-lt"/>
              <a:buAutoNum type="arabicPeriod"/>
            </a:pPr>
            <a:r>
              <a:rPr lang="ar-OM" sz="2800" dirty="0">
                <a:solidFill>
                  <a:srgbClr val="002060"/>
                </a:solidFill>
              </a:rPr>
              <a:t>وضع</a:t>
            </a:r>
            <a:r>
              <a:rPr lang="x-none" sz="2800" dirty="0">
                <a:solidFill>
                  <a:srgbClr val="002060"/>
                </a:solidFill>
              </a:rPr>
              <a:t> </a:t>
            </a:r>
            <a:r>
              <a:rPr lang="ar-OM" sz="2800" dirty="0">
                <a:solidFill>
                  <a:srgbClr val="002060"/>
                </a:solidFill>
              </a:rPr>
              <a:t>استراتيجية ممنهجة لتنفيذ تقييم داخلي وخارجي دقيق، وشفاف</a:t>
            </a:r>
            <a:r>
              <a:rPr lang="x-none" sz="2800" dirty="0">
                <a:solidFill>
                  <a:srgbClr val="002060"/>
                </a:solidFill>
              </a:rPr>
              <a:t>.</a:t>
            </a:r>
            <a:endParaRPr lang="en-US" sz="2800" dirty="0">
              <a:solidFill>
                <a:srgbClr val="002060"/>
              </a:solidFill>
            </a:endParaRPr>
          </a:p>
          <a:p>
            <a:pPr marL="514350" indent="-514350" algn="r" rtl="1">
              <a:spcBef>
                <a:spcPts val="600"/>
              </a:spcBef>
              <a:buFont typeface="+mj-lt"/>
              <a:buAutoNum type="arabicPeriod"/>
            </a:pPr>
            <a:r>
              <a:rPr lang="ar-OM" sz="2800" dirty="0" smtClean="0">
                <a:solidFill>
                  <a:srgbClr val="002060"/>
                </a:solidFill>
              </a:rPr>
              <a:t>إصدار </a:t>
            </a:r>
            <a:r>
              <a:rPr lang="ar-OM" sz="2800" dirty="0">
                <a:solidFill>
                  <a:srgbClr val="002060"/>
                </a:solidFill>
              </a:rPr>
              <a:t>تقارير التقييم</a:t>
            </a:r>
            <a:r>
              <a:rPr lang="x-none" sz="2800" dirty="0" smtClean="0">
                <a:solidFill>
                  <a:srgbClr val="002060"/>
                </a:solidFill>
              </a:rPr>
              <a:t>.</a:t>
            </a:r>
            <a:endParaRPr lang="en-US" sz="2800" dirty="0">
              <a:solidFill>
                <a:srgbClr val="002060"/>
              </a:solidFill>
            </a:endParaRPr>
          </a:p>
          <a:p>
            <a:pPr marL="514350" indent="-514350" algn="r" rtl="1">
              <a:spcBef>
                <a:spcPts val="600"/>
              </a:spcBef>
              <a:buFont typeface="+mj-lt"/>
              <a:buAutoNum type="arabicPeriod"/>
            </a:pPr>
            <a:r>
              <a:rPr lang="ar-OM" sz="2800" dirty="0">
                <a:solidFill>
                  <a:srgbClr val="002060"/>
                </a:solidFill>
              </a:rPr>
              <a:t>تحديد آليات الارتقاء بالعمل التربوي والقيام بعمليات المتابعة وتقديم الدعم حتى تتمكن المدارس من تحسين أداءها</a:t>
            </a:r>
            <a:r>
              <a:rPr lang="ar-OM" sz="2800" dirty="0" smtClean="0">
                <a:solidFill>
                  <a:srgbClr val="002060"/>
                </a:solidFill>
              </a:rPr>
              <a:t>.</a:t>
            </a:r>
            <a:endParaRPr lang="en-US" sz="2800" dirty="0">
              <a:solidFill>
                <a:srgbClr val="00206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1143000"/>
            <a:ext cx="8229600" cy="3810000"/>
          </a:xfrm>
        </p:spPr>
        <p:txBody>
          <a:bodyPr>
            <a:noAutofit/>
          </a:bodyPr>
          <a:lstStyle/>
          <a:p>
            <a:pPr rtl="1">
              <a:lnSpc>
                <a:spcPct val="150000"/>
              </a:lnSpc>
              <a:spcBef>
                <a:spcPts val="600"/>
              </a:spcBef>
            </a:pPr>
            <a:r>
              <a:rPr lang="ar-SA" sz="3600" b="1" dirty="0" smtClean="0">
                <a:solidFill>
                  <a:schemeClr val="bg2">
                    <a:lumMod val="75000"/>
                  </a:schemeClr>
                </a:solidFill>
                <a:latin typeface="Omani Text" pitchFamily="18" charset="-78"/>
                <a:ea typeface="Omani Text" pitchFamily="18" charset="-78"/>
                <a:cs typeface="Omani Text" pitchFamily="18" charset="-78"/>
              </a:rPr>
              <a:t>«</a:t>
            </a:r>
            <a:r>
              <a:rPr lang="ar-OM" sz="2800" b="1" dirty="0" smtClean="0">
                <a:solidFill>
                  <a:srgbClr val="002060"/>
                </a:solidFill>
                <a:latin typeface="+mn-lt"/>
                <a:ea typeface="+mn-ea"/>
                <a:cs typeface="+mn-cs"/>
              </a:rPr>
              <a:t>إعادة </a:t>
            </a:r>
            <a:r>
              <a:rPr lang="ar-OM" sz="2800" b="1" dirty="0">
                <a:solidFill>
                  <a:srgbClr val="002060"/>
                </a:solidFill>
                <a:latin typeface="+mn-lt"/>
                <a:ea typeface="+mn-ea"/>
                <a:cs typeface="+mn-cs"/>
              </a:rPr>
              <a:t>هيكلة المشروع لضمان القدرة على التقييم الموضوعي وكذلك تمكين الوزارة من تحديد معايير أداء وفق الخطط التطويرية وتقديم الدعم اللازم لمدارسها في ذات الوقت آخذة في الاعتبار وضع مدارس السلطنة ومركزية نظامها التعليمي والتشريعات المعمول </a:t>
            </a:r>
            <a:r>
              <a:rPr lang="ar-OM" sz="2800" b="1" dirty="0" smtClean="0">
                <a:solidFill>
                  <a:srgbClr val="002060"/>
                </a:solidFill>
                <a:latin typeface="+mn-lt"/>
                <a:ea typeface="+mn-ea"/>
                <a:cs typeface="+mn-cs"/>
              </a:rPr>
              <a:t>بها</a:t>
            </a:r>
            <a:r>
              <a:rPr lang="ar-SA" sz="2800" b="1" dirty="0" smtClean="0">
                <a:solidFill>
                  <a:schemeClr val="bg2">
                    <a:lumMod val="75000"/>
                  </a:schemeClr>
                </a:solidFill>
                <a:latin typeface="Omani Text" pitchFamily="18" charset="-78"/>
                <a:ea typeface="Omani Text" pitchFamily="18" charset="-78"/>
                <a:cs typeface="Omani Text" pitchFamily="18" charset="-78"/>
              </a:rPr>
              <a:t>»</a:t>
            </a:r>
            <a:endParaRPr lang="en-US" sz="6000" b="1" dirty="0">
              <a:solidFill>
                <a:schemeClr val="bg2">
                  <a:lumMod val="75000"/>
                </a:schemeClr>
              </a:solidFill>
              <a:latin typeface="Omani Text" pitchFamily="18" charset="-78"/>
              <a:ea typeface="Omani Text" pitchFamily="18" charset="-78"/>
              <a:cs typeface="Omani Text" pitchFamily="18" charset="-78"/>
            </a:endParaRPr>
          </a:p>
        </p:txBody>
      </p:sp>
      <p:sp>
        <p:nvSpPr>
          <p:cNvPr id="6" name="Title 4"/>
          <p:cNvSpPr txBox="1">
            <a:spLocks/>
          </p:cNvSpPr>
          <p:nvPr/>
        </p:nvSpPr>
        <p:spPr>
          <a:xfrm>
            <a:off x="457200" y="5105400"/>
            <a:ext cx="8229600" cy="762000"/>
          </a:xfrm>
          <a:prstGeom prst="rect">
            <a:avLst/>
          </a:prstGeom>
        </p:spPr>
        <p:txBody>
          <a:bodyPr vert="horz" lIns="91440" tIns="45720" rIns="91440" bIns="45720" rtlCol="0" anchor="ctr">
            <a:normAutofit/>
          </a:bodyPr>
          <a:lstStyle/>
          <a:p>
            <a:pPr algn="ctr" rtl="1">
              <a:spcBef>
                <a:spcPct val="0"/>
              </a:spcBef>
            </a:pPr>
            <a:r>
              <a:rPr lang="ar-OM" sz="2800" b="1" dirty="0">
                <a:solidFill>
                  <a:schemeClr val="bg2">
                    <a:lumMod val="50000"/>
                  </a:schemeClr>
                </a:solidFill>
              </a:rPr>
              <a:t>هذا والله ولي التوفيق</a:t>
            </a:r>
            <a:r>
              <a:rPr lang="en-US" sz="2800" b="1" dirty="0">
                <a:solidFill>
                  <a:schemeClr val="bg2">
                    <a:lumMod val="50000"/>
                  </a:schemeClr>
                </a:solidFill>
              </a:rPr>
              <a:t> </a:t>
            </a:r>
            <a:r>
              <a:rPr lang="ar-OM" sz="2800" b="1" dirty="0" err="1">
                <a:solidFill>
                  <a:schemeClr val="bg2">
                    <a:lumMod val="50000"/>
                  </a:schemeClr>
                </a:solidFill>
              </a:rPr>
              <a:t>؛؛؛</a:t>
            </a:r>
            <a:r>
              <a:rPr lang="ar-OM" sz="2800" b="1" dirty="0">
                <a:solidFill>
                  <a:schemeClr val="bg2">
                    <a:lumMod val="50000"/>
                  </a:schemeClr>
                </a:solidFill>
              </a:rPr>
              <a:t>   </a:t>
            </a:r>
            <a:endParaRPr lang="en-US" sz="2800" b="1" dirty="0">
              <a:solidFill>
                <a:schemeClr val="bg2">
                  <a:lumMod val="50000"/>
                </a:scheme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609600"/>
          </a:xfrm>
        </p:spPr>
        <p:txBody>
          <a:bodyPr>
            <a:noAutofit/>
          </a:bodyPr>
          <a:lstStyle/>
          <a:p>
            <a:pPr rtl="1">
              <a:lnSpc>
                <a:spcPts val="3300"/>
              </a:lnSpc>
              <a:spcBef>
                <a:spcPts val="0"/>
              </a:spcBef>
            </a:pPr>
            <a:r>
              <a:rPr lang="x-none" sz="3200" b="1" dirty="0">
                <a:solidFill>
                  <a:schemeClr val="accent1">
                    <a:lumMod val="75000"/>
                  </a:schemeClr>
                </a:solidFill>
                <a:latin typeface="+mn-lt"/>
                <a:ea typeface="+mn-ea"/>
                <a:cs typeface="+mn-cs"/>
              </a:rPr>
              <a:t>ظهور تقيم شامل داخلي وخارجي للمدارس وفق مشروع تطوير التعليم</a:t>
            </a:r>
            <a:endParaRPr lang="en-US" sz="3200" b="1" dirty="0">
              <a:solidFill>
                <a:schemeClr val="accent1">
                  <a:lumMod val="75000"/>
                </a:schemeClr>
              </a:solidFill>
              <a:latin typeface="+mn-lt"/>
              <a:ea typeface="+mn-ea"/>
              <a:cs typeface="+mn-cs"/>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
        <p:nvSpPr>
          <p:cNvPr id="6" name="Oval 5"/>
          <p:cNvSpPr/>
          <p:nvPr/>
        </p:nvSpPr>
        <p:spPr>
          <a:xfrm>
            <a:off x="6249313" y="2247765"/>
            <a:ext cx="2057669" cy="2057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smtClean="0">
                <a:latin typeface="Arial" panose="020B0604020202020204" pitchFamily="34" charset="0"/>
                <a:cs typeface="Arial" panose="020B0604020202020204" pitchFamily="34" charset="0"/>
              </a:rPr>
              <a:t>مشروع تطوير التعليم 1997</a:t>
            </a:r>
            <a:endParaRPr lang="en-US" sz="2400" b="1" dirty="0">
              <a:latin typeface="Arial" panose="020B0604020202020204" pitchFamily="34" charset="0"/>
              <a:cs typeface="Arial" panose="020B0604020202020204" pitchFamily="34" charset="0"/>
            </a:endParaRPr>
          </a:p>
        </p:txBody>
      </p:sp>
      <p:sp>
        <p:nvSpPr>
          <p:cNvPr id="7" name="Oval 6"/>
          <p:cNvSpPr/>
          <p:nvPr/>
        </p:nvSpPr>
        <p:spPr>
          <a:xfrm>
            <a:off x="3657600" y="3276600"/>
            <a:ext cx="2057669" cy="2057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smtClean="0">
                <a:latin typeface="Arial" panose="020B0604020202020204" pitchFamily="34" charset="0"/>
                <a:cs typeface="Arial" panose="020B0604020202020204" pitchFamily="34" charset="0"/>
              </a:rPr>
              <a:t>نظام تطوير الأداء المدرسي مع أوفستيد 2002</a:t>
            </a:r>
            <a:endParaRPr lang="en-US" sz="2400" b="1" dirty="0">
              <a:latin typeface="Arial" panose="020B0604020202020204" pitchFamily="34" charset="0"/>
              <a:cs typeface="Arial" panose="020B0604020202020204" pitchFamily="34" charset="0"/>
            </a:endParaRPr>
          </a:p>
        </p:txBody>
      </p:sp>
      <p:sp>
        <p:nvSpPr>
          <p:cNvPr id="8" name="Oval 7"/>
          <p:cNvSpPr/>
          <p:nvPr/>
        </p:nvSpPr>
        <p:spPr>
          <a:xfrm>
            <a:off x="914400" y="4267200"/>
            <a:ext cx="2057669" cy="2057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smtClean="0">
                <a:latin typeface="Arial" panose="020B0604020202020204" pitchFamily="34" charset="0"/>
                <a:cs typeface="Arial" panose="020B0604020202020204" pitchFamily="34" charset="0"/>
              </a:rPr>
              <a:t>دمج ثلاثة مشاريع للتكامل</a:t>
            </a:r>
            <a:endParaRPr lang="en-US" sz="2400" b="1" dirty="0">
              <a:latin typeface="Arial" panose="020B0604020202020204" pitchFamily="34" charset="0"/>
              <a:cs typeface="Arial" panose="020B0604020202020204" pitchFamily="34" charset="0"/>
            </a:endParaRPr>
          </a:p>
        </p:txBody>
      </p:sp>
      <p:sp>
        <p:nvSpPr>
          <p:cNvPr id="17" name="Left-Right Arrow 16"/>
          <p:cNvSpPr/>
          <p:nvPr/>
        </p:nvSpPr>
        <p:spPr>
          <a:xfrm rot="19773886">
            <a:off x="5654025" y="3570420"/>
            <a:ext cx="656529" cy="360931"/>
          </a:xfrm>
          <a:prstGeom prst="leftRightArrow">
            <a:avLst>
              <a:gd name="adj1" fmla="val 34875"/>
              <a:gd name="adj2"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rot="19808064">
            <a:off x="3011742" y="4865411"/>
            <a:ext cx="682113" cy="279337"/>
          </a:xfrm>
          <a:prstGeom prst="lef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457200"/>
          </a:xfrm>
        </p:spPr>
        <p:txBody>
          <a:bodyPr>
            <a:noAutofit/>
          </a:bodyPr>
          <a:lstStyle/>
          <a:p>
            <a:pPr rtl="1">
              <a:lnSpc>
                <a:spcPct val="120000"/>
              </a:lnSpc>
              <a:spcBef>
                <a:spcPct val="20000"/>
              </a:spcBef>
            </a:pPr>
            <a:r>
              <a:rPr lang="ar-OM" sz="3200" b="1" dirty="0">
                <a:solidFill>
                  <a:schemeClr val="accent1">
                    <a:lumMod val="75000"/>
                  </a:schemeClr>
                </a:solidFill>
                <a:latin typeface="+mn-lt"/>
                <a:ea typeface="+mn-ea"/>
                <a:cs typeface="+mn-cs"/>
              </a:rPr>
              <a:t>أهدافه:</a:t>
            </a:r>
            <a:endParaRPr lang="en-US" sz="3200" b="1" dirty="0">
              <a:solidFill>
                <a:schemeClr val="accent1">
                  <a:lumMod val="75000"/>
                </a:schemeClr>
              </a:solidFill>
              <a:latin typeface="+mn-lt"/>
              <a:ea typeface="+mn-ea"/>
              <a:cs typeface="+mn-cs"/>
            </a:endParaRPr>
          </a:p>
        </p:txBody>
      </p:sp>
      <p:sp>
        <p:nvSpPr>
          <p:cNvPr id="3" name="Subtitle 2"/>
          <p:cNvSpPr>
            <a:spLocks noGrp="1"/>
          </p:cNvSpPr>
          <p:nvPr>
            <p:ph type="subTitle" idx="1"/>
          </p:nvPr>
        </p:nvSpPr>
        <p:spPr>
          <a:xfrm>
            <a:off x="3740895" y="2209800"/>
            <a:ext cx="4564905" cy="3886200"/>
          </a:xfrm>
        </p:spPr>
        <p:txBody>
          <a:bodyPr>
            <a:normAutofit/>
          </a:bodyPr>
          <a:lstStyle/>
          <a:p>
            <a:pPr marL="514350" indent="-514350" algn="r" rtl="1">
              <a:spcBef>
                <a:spcPts val="600"/>
              </a:spcBef>
              <a:buFont typeface="+mj-lt"/>
              <a:buAutoNum type="arabicPeriod"/>
            </a:pPr>
            <a:r>
              <a:rPr lang="x-none" sz="2800" dirty="0" smtClean="0">
                <a:solidFill>
                  <a:srgbClr val="002060"/>
                </a:solidFill>
              </a:rPr>
              <a:t>تجـويد </a:t>
            </a:r>
            <a:r>
              <a:rPr lang="x-none" sz="2800" dirty="0">
                <a:solidFill>
                  <a:srgbClr val="002060"/>
                </a:solidFill>
              </a:rPr>
              <a:t>مـخـرجـات النظام التعليمي.</a:t>
            </a:r>
            <a:endParaRPr lang="en-US" sz="2800" dirty="0">
              <a:solidFill>
                <a:srgbClr val="002060"/>
              </a:solidFill>
            </a:endParaRPr>
          </a:p>
          <a:p>
            <a:pPr marL="514350" indent="-514350" algn="r" rtl="1">
              <a:spcBef>
                <a:spcPts val="600"/>
              </a:spcBef>
              <a:buFont typeface="+mj-lt"/>
              <a:buAutoNum type="arabicPeriod"/>
            </a:pPr>
            <a:r>
              <a:rPr lang="ar-OM" sz="2800" dirty="0" smtClean="0">
                <a:solidFill>
                  <a:srgbClr val="002060"/>
                </a:solidFill>
              </a:rPr>
              <a:t>جعل</a:t>
            </a:r>
            <a:r>
              <a:rPr lang="x-none" sz="2800" dirty="0" smtClean="0">
                <a:solidFill>
                  <a:srgbClr val="002060"/>
                </a:solidFill>
              </a:rPr>
              <a:t> </a:t>
            </a:r>
            <a:r>
              <a:rPr lang="x-none" sz="2800" dirty="0">
                <a:solidFill>
                  <a:srgbClr val="002060"/>
                </a:solidFill>
              </a:rPr>
              <a:t>المدرسة كمؤسسة قائمة بأدوارها من حيث مراقبة الأداء.</a:t>
            </a:r>
            <a:endParaRPr lang="en-US" sz="2800" dirty="0">
              <a:solidFill>
                <a:srgbClr val="002060"/>
              </a:solidFill>
            </a:endParaRPr>
          </a:p>
          <a:p>
            <a:pPr marL="514350" indent="-514350" algn="r" rtl="1">
              <a:spcBef>
                <a:spcPts val="600"/>
              </a:spcBef>
              <a:buFont typeface="+mj-lt"/>
              <a:buAutoNum type="arabicPeriod"/>
            </a:pPr>
            <a:r>
              <a:rPr lang="x-none" sz="2800" dirty="0" smtClean="0">
                <a:solidFill>
                  <a:srgbClr val="002060"/>
                </a:solidFill>
              </a:rPr>
              <a:t>ترسيخ </a:t>
            </a:r>
            <a:r>
              <a:rPr lang="x-none" sz="2800" dirty="0">
                <a:solidFill>
                  <a:srgbClr val="002060"/>
                </a:solidFill>
              </a:rPr>
              <a:t>ثقافة التقييم الذاتي.</a:t>
            </a:r>
            <a:endParaRPr lang="en-US" sz="2800" dirty="0">
              <a:solidFill>
                <a:srgbClr val="002060"/>
              </a:solidFill>
            </a:endParaRPr>
          </a:p>
          <a:p>
            <a:pPr marL="514350" indent="-514350" algn="r" rtl="1">
              <a:spcBef>
                <a:spcPts val="600"/>
              </a:spcBef>
              <a:buFont typeface="+mj-lt"/>
              <a:buAutoNum type="arabicPeriod"/>
            </a:pPr>
            <a:r>
              <a:rPr lang="x-none" sz="2800" dirty="0" smtClean="0">
                <a:solidFill>
                  <a:srgbClr val="002060"/>
                </a:solidFill>
              </a:rPr>
              <a:t>تنمية </a:t>
            </a:r>
            <a:r>
              <a:rPr lang="x-none" sz="2800" dirty="0">
                <a:solidFill>
                  <a:srgbClr val="002060"/>
                </a:solidFill>
              </a:rPr>
              <a:t>مهارات عمل الفريق</a:t>
            </a:r>
            <a:r>
              <a:rPr lang="ar-OM" sz="2800" dirty="0">
                <a:solidFill>
                  <a:srgbClr val="002060"/>
                </a:solidFill>
              </a:rPr>
              <a:t>/</a:t>
            </a:r>
            <a:r>
              <a:rPr lang="x-none" sz="2800" dirty="0">
                <a:solidFill>
                  <a:srgbClr val="002060"/>
                </a:solidFill>
              </a:rPr>
              <a:t> </a:t>
            </a:r>
            <a:r>
              <a:rPr lang="ar-OM" sz="2800" dirty="0">
                <a:solidFill>
                  <a:srgbClr val="002060"/>
                </a:solidFill>
              </a:rPr>
              <a:t>ال</a:t>
            </a:r>
            <a:r>
              <a:rPr lang="x-none" sz="2800" dirty="0">
                <a:solidFill>
                  <a:srgbClr val="002060"/>
                </a:solidFill>
              </a:rPr>
              <a:t>تعاوني</a:t>
            </a:r>
            <a:endParaRPr lang="en-US" sz="2800" dirty="0">
              <a:solidFill>
                <a:srgbClr val="002060"/>
              </a:solidFill>
            </a:endParaRPr>
          </a:p>
          <a:p>
            <a:pPr marL="514350" indent="-514350" algn="r" rtl="1">
              <a:spcBef>
                <a:spcPts val="600"/>
              </a:spcBef>
              <a:buFont typeface="+mj-lt"/>
              <a:buAutoNum type="arabicPeriod"/>
            </a:pPr>
            <a:r>
              <a:rPr lang="x-none" sz="2800" dirty="0" smtClean="0">
                <a:solidFill>
                  <a:srgbClr val="002060"/>
                </a:solidFill>
              </a:rPr>
              <a:t>تشخيص </a:t>
            </a:r>
            <a:r>
              <a:rPr lang="x-none" sz="2800" dirty="0">
                <a:solidFill>
                  <a:srgbClr val="002060"/>
                </a:solidFill>
              </a:rPr>
              <a:t>مستويات الأداء للمدرسة </a:t>
            </a:r>
            <a:r>
              <a:rPr lang="ar-OM" sz="2800" dirty="0" smtClean="0">
                <a:solidFill>
                  <a:srgbClr val="002060"/>
                </a:solidFill>
              </a:rPr>
              <a:t>للتطوير</a:t>
            </a:r>
            <a:r>
              <a:rPr lang="ar-SA" sz="2800" dirty="0">
                <a:solidFill>
                  <a:srgbClr val="002060"/>
                </a:solidFill>
              </a:rPr>
              <a:t>.</a:t>
            </a:r>
            <a:endParaRPr lang="en-US" sz="2800" dirty="0">
              <a:solidFill>
                <a:srgbClr val="002060"/>
              </a:solidFill>
            </a:endParaRPr>
          </a:p>
        </p:txBody>
      </p:sp>
      <p:sp>
        <p:nvSpPr>
          <p:cNvPr id="5" name="Title 1"/>
          <p:cNvSpPr txBox="1">
            <a:spLocks/>
          </p:cNvSpPr>
          <p:nvPr/>
        </p:nvSpPr>
        <p:spPr>
          <a:xfrm>
            <a:off x="838200" y="3352800"/>
            <a:ext cx="7772400" cy="1219199"/>
          </a:xfrm>
          <a:prstGeom prst="rect">
            <a:avLst/>
          </a:prstGeom>
        </p:spPr>
        <p:txBody>
          <a:bodyPr vert="horz" lIns="91440" tIns="45720" rIns="91440" bIns="45720" rtlCol="0" anchor="ctr">
            <a:normAutofit/>
          </a:bodyPr>
          <a:lstStyle/>
          <a:p>
            <a:pPr algn="r" rtl="1"/>
            <a:endParaRPr lang="en-US" sz="2800" b="1" dirty="0" smtClean="0">
              <a:solidFill>
                <a:srgbClr val="0070C0"/>
              </a:solidFill>
              <a:latin typeface="Omani Text" pitchFamily="18" charset="-78"/>
              <a:ea typeface="Omani Text" pitchFamily="18" charset="-78"/>
              <a:cs typeface="Omani Text" pitchFamily="18" charset="-78"/>
            </a:endParaRPr>
          </a:p>
        </p:txBody>
      </p:sp>
      <p:sp>
        <p:nvSpPr>
          <p:cNvPr id="6" name="Subtitle 2"/>
          <p:cNvSpPr txBox="1">
            <a:spLocks/>
          </p:cNvSpPr>
          <p:nvPr/>
        </p:nvSpPr>
        <p:spPr>
          <a:xfrm>
            <a:off x="1600200" y="4267200"/>
            <a:ext cx="6858000" cy="1828800"/>
          </a:xfrm>
          <a:prstGeom prst="rect">
            <a:avLst/>
          </a:prstGeom>
        </p:spPr>
        <p:txBody>
          <a:bodyPr vert="horz" lIns="91440" tIns="45720" rIns="91440" bIns="45720" rtlCol="0">
            <a:normAutofit/>
          </a:bodyPr>
          <a:lstStyle/>
          <a:p>
            <a:pPr algn="r" rtl="1"/>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533400"/>
          </a:xfrm>
        </p:spPr>
        <p:txBody>
          <a:bodyPr>
            <a:noAutofit/>
          </a:bodyPr>
          <a:lstStyle/>
          <a:p>
            <a:pPr rtl="1">
              <a:lnSpc>
                <a:spcPct val="120000"/>
              </a:lnSpc>
              <a:spcBef>
                <a:spcPct val="20000"/>
              </a:spcBef>
            </a:pPr>
            <a:r>
              <a:rPr lang="ar-OM" sz="3200" b="1" dirty="0">
                <a:solidFill>
                  <a:schemeClr val="accent1">
                    <a:lumMod val="75000"/>
                  </a:schemeClr>
                </a:solidFill>
                <a:latin typeface="+mn-lt"/>
                <a:ea typeface="+mn-ea"/>
                <a:cs typeface="+mn-cs"/>
              </a:rPr>
              <a:t>خصائص المشروع:</a:t>
            </a:r>
            <a:endParaRPr lang="en-US" sz="3200" b="1" dirty="0">
              <a:solidFill>
                <a:schemeClr val="accent1">
                  <a:lumMod val="75000"/>
                </a:schemeClr>
              </a:solidFill>
              <a:latin typeface="+mn-lt"/>
              <a:ea typeface="+mn-ea"/>
              <a:cs typeface="+mn-cs"/>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4</a:t>
            </a:fld>
            <a:endParaRPr lang="en-US"/>
          </a:p>
        </p:txBody>
      </p:sp>
      <p:grpSp>
        <p:nvGrpSpPr>
          <p:cNvPr id="3" name="Group 2"/>
          <p:cNvGrpSpPr/>
          <p:nvPr/>
        </p:nvGrpSpPr>
        <p:grpSpPr>
          <a:xfrm>
            <a:off x="874595" y="3170917"/>
            <a:ext cx="7597253" cy="2071917"/>
            <a:chOff x="874595" y="2406633"/>
            <a:chExt cx="7597253" cy="2071917"/>
          </a:xfrm>
        </p:grpSpPr>
        <p:sp>
          <p:nvSpPr>
            <p:cNvPr id="8" name="Rounded Rectangle 7"/>
            <p:cNvSpPr/>
            <p:nvPr/>
          </p:nvSpPr>
          <p:spPr>
            <a:xfrm>
              <a:off x="4957550" y="2406633"/>
              <a:ext cx="2286000" cy="685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dirty="0">
                  <a:solidFill>
                    <a:schemeClr val="bg1"/>
                  </a:solidFill>
                </a:rPr>
                <a:t>تكاملي</a:t>
              </a:r>
              <a:endParaRPr lang="en-US" sz="2400" dirty="0">
                <a:solidFill>
                  <a:schemeClr val="bg1"/>
                </a:solidFill>
              </a:endParaRPr>
            </a:p>
          </p:txBody>
        </p:sp>
        <p:sp>
          <p:nvSpPr>
            <p:cNvPr id="10" name="Rounded Rectangle 9"/>
            <p:cNvSpPr/>
            <p:nvPr/>
          </p:nvSpPr>
          <p:spPr>
            <a:xfrm>
              <a:off x="2138150" y="2406633"/>
              <a:ext cx="2286000" cy="685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smtClean="0">
                  <a:solidFill>
                    <a:schemeClr val="bg1"/>
                  </a:solidFill>
                </a:rPr>
                <a:t> </a:t>
              </a:r>
              <a:r>
                <a:rPr lang="x-none" sz="2400" dirty="0" smtClean="0">
                  <a:solidFill>
                    <a:schemeClr val="bg1"/>
                  </a:solidFill>
                </a:rPr>
                <a:t>داخلي/ خارجي</a:t>
              </a:r>
              <a:endParaRPr lang="ar-OM" sz="2400" dirty="0">
                <a:solidFill>
                  <a:schemeClr val="bg1"/>
                </a:solidFill>
              </a:endParaRPr>
            </a:p>
          </p:txBody>
        </p:sp>
        <p:sp>
          <p:nvSpPr>
            <p:cNvPr id="11" name="Rounded Rectangle 10"/>
            <p:cNvSpPr/>
            <p:nvPr/>
          </p:nvSpPr>
          <p:spPr>
            <a:xfrm>
              <a:off x="6670344" y="3792750"/>
              <a:ext cx="1801504" cy="685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dirty="0">
                  <a:solidFill>
                    <a:schemeClr val="bg1">
                      <a:lumMod val="85000"/>
                    </a:schemeClr>
                  </a:solidFill>
                </a:rPr>
                <a:t>التقييم</a:t>
              </a:r>
              <a:endParaRPr lang="en-US" sz="2400" dirty="0">
                <a:solidFill>
                  <a:schemeClr val="bg1">
                    <a:lumMod val="85000"/>
                  </a:schemeClr>
                </a:solidFill>
              </a:endParaRPr>
            </a:p>
          </p:txBody>
        </p:sp>
        <p:sp>
          <p:nvSpPr>
            <p:cNvPr id="12" name="Rounded Rectangle 11"/>
            <p:cNvSpPr/>
            <p:nvPr/>
          </p:nvSpPr>
          <p:spPr>
            <a:xfrm>
              <a:off x="4765344" y="3792750"/>
              <a:ext cx="1801504" cy="685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OM" sz="2400" dirty="0">
                  <a:solidFill>
                    <a:schemeClr val="bg1">
                      <a:lumMod val="85000"/>
                    </a:schemeClr>
                  </a:solidFill>
                </a:rPr>
                <a:t>آليات</a:t>
              </a:r>
              <a:endParaRPr lang="en-US" sz="2400" dirty="0">
                <a:solidFill>
                  <a:schemeClr val="bg1">
                    <a:lumMod val="85000"/>
                  </a:schemeClr>
                </a:solidFill>
              </a:endParaRPr>
            </a:p>
          </p:txBody>
        </p:sp>
        <p:sp>
          <p:nvSpPr>
            <p:cNvPr id="13" name="Rounded Rectangle 12"/>
            <p:cNvSpPr/>
            <p:nvPr/>
          </p:nvSpPr>
          <p:spPr>
            <a:xfrm>
              <a:off x="2828499" y="3792750"/>
              <a:ext cx="1801504" cy="685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dirty="0">
                  <a:solidFill>
                    <a:schemeClr val="bg1">
                      <a:lumMod val="85000"/>
                    </a:schemeClr>
                  </a:solidFill>
                </a:rPr>
                <a:t>المتابعة</a:t>
              </a:r>
              <a:endParaRPr lang="en-US" sz="2400" dirty="0">
                <a:solidFill>
                  <a:schemeClr val="bg1">
                    <a:lumMod val="85000"/>
                  </a:schemeClr>
                </a:solidFill>
              </a:endParaRPr>
            </a:p>
          </p:txBody>
        </p:sp>
        <p:sp>
          <p:nvSpPr>
            <p:cNvPr id="14" name="Rounded Rectangle 13"/>
            <p:cNvSpPr/>
            <p:nvPr/>
          </p:nvSpPr>
          <p:spPr>
            <a:xfrm>
              <a:off x="874595" y="3792750"/>
              <a:ext cx="1801504" cy="685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dirty="0" smtClean="0">
                  <a:solidFill>
                    <a:schemeClr val="bg1">
                      <a:lumMod val="85000"/>
                    </a:schemeClr>
                  </a:solidFill>
                </a:rPr>
                <a:t>دعم فني/ موارد</a:t>
              </a:r>
              <a:endParaRPr lang="en-US" sz="2400" dirty="0">
                <a:solidFill>
                  <a:schemeClr val="bg1">
                    <a:lumMod val="85000"/>
                  </a:schemeClr>
                </a:solidFill>
              </a:endParaRPr>
            </a:p>
          </p:txBody>
        </p:sp>
        <p:grpSp>
          <p:nvGrpSpPr>
            <p:cNvPr id="27" name="Group 26"/>
            <p:cNvGrpSpPr/>
            <p:nvPr/>
          </p:nvGrpSpPr>
          <p:grpSpPr>
            <a:xfrm>
              <a:off x="1775347" y="2749533"/>
              <a:ext cx="5795749" cy="1043217"/>
              <a:chOff x="1775347" y="2749533"/>
              <a:chExt cx="5795749" cy="1043217"/>
            </a:xfrm>
          </p:grpSpPr>
          <p:cxnSp>
            <p:nvCxnSpPr>
              <p:cNvPr id="18" name="Straight Arrow Connector 17"/>
              <p:cNvCxnSpPr>
                <a:stCxn id="8" idx="1"/>
                <a:endCxn id="10" idx="3"/>
              </p:cNvCxnSpPr>
              <p:nvPr/>
            </p:nvCxnSpPr>
            <p:spPr>
              <a:xfrm flipH="1">
                <a:off x="4424150" y="2749533"/>
                <a:ext cx="5334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765344" y="2749533"/>
                <a:ext cx="0" cy="9080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775347" y="3657600"/>
                <a:ext cx="579574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1" idx="0"/>
              </p:cNvCxnSpPr>
              <p:nvPr/>
            </p:nvCxnSpPr>
            <p:spPr>
              <a:xfrm>
                <a:off x="7571096" y="3657600"/>
                <a:ext cx="0" cy="1351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638800" y="3657600"/>
                <a:ext cx="0" cy="1351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733800" y="3657600"/>
                <a:ext cx="0" cy="1351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775347" y="3657600"/>
                <a:ext cx="0" cy="135150"/>
              </a:xfrm>
              <a:prstGeom prst="line">
                <a:avLst/>
              </a:prstGeom>
              <a:ln w="38100"/>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457200"/>
          </a:xfrm>
        </p:spPr>
        <p:txBody>
          <a:bodyPr>
            <a:normAutofit fontScale="90000"/>
          </a:bodyPr>
          <a:lstStyle/>
          <a:p>
            <a:pPr rtl="1">
              <a:lnSpc>
                <a:spcPct val="120000"/>
              </a:lnSpc>
              <a:spcBef>
                <a:spcPct val="20000"/>
              </a:spcBef>
            </a:pPr>
            <a:r>
              <a:rPr lang="x-none" sz="3600" b="1" dirty="0">
                <a:solidFill>
                  <a:schemeClr val="accent1">
                    <a:lumMod val="75000"/>
                  </a:schemeClr>
                </a:solidFill>
                <a:latin typeface="+mn-lt"/>
                <a:ea typeface="+mn-ea"/>
                <a:cs typeface="+mn-cs"/>
              </a:rPr>
              <a:t>نتائج التطبيق:</a:t>
            </a:r>
            <a:endParaRPr lang="en-US" sz="3600" b="1" dirty="0">
              <a:solidFill>
                <a:schemeClr val="accent1">
                  <a:lumMod val="75000"/>
                </a:schemeClr>
              </a:solidFill>
              <a:latin typeface="+mn-lt"/>
              <a:ea typeface="+mn-ea"/>
              <a:cs typeface="+mn-cs"/>
            </a:endParaRPr>
          </a:p>
        </p:txBody>
      </p:sp>
      <p:sp>
        <p:nvSpPr>
          <p:cNvPr id="3" name="Subtitle 2"/>
          <p:cNvSpPr>
            <a:spLocks noGrp="1"/>
          </p:cNvSpPr>
          <p:nvPr>
            <p:ph type="subTitle" idx="1"/>
          </p:nvPr>
        </p:nvSpPr>
        <p:spPr>
          <a:xfrm>
            <a:off x="609600" y="2209800"/>
            <a:ext cx="7848600" cy="4038600"/>
          </a:xfrm>
        </p:spPr>
        <p:txBody>
          <a:bodyPr>
            <a:noAutofit/>
          </a:bodyPr>
          <a:lstStyle/>
          <a:p>
            <a:pPr marL="177800" indent="-177800" algn="r" rtl="1">
              <a:spcBef>
                <a:spcPts val="1200"/>
              </a:spcBef>
              <a:buFont typeface="Arial" pitchFamily="34" charset="0"/>
              <a:buChar char="•"/>
            </a:pPr>
            <a:r>
              <a:rPr lang="ar-OM" sz="2400" dirty="0">
                <a:solidFill>
                  <a:srgbClr val="002060"/>
                </a:solidFill>
              </a:rPr>
              <a:t>وعي بأهمية التقييم.</a:t>
            </a:r>
            <a:endParaRPr lang="en-US" sz="2400" dirty="0">
              <a:solidFill>
                <a:srgbClr val="002060"/>
              </a:solidFill>
            </a:endParaRPr>
          </a:p>
          <a:p>
            <a:pPr marL="177800" indent="-177800" algn="r" rtl="1">
              <a:spcBef>
                <a:spcPts val="1200"/>
              </a:spcBef>
              <a:buFont typeface="Arial" pitchFamily="34" charset="0"/>
              <a:buChar char="•"/>
            </a:pPr>
            <a:r>
              <a:rPr lang="ar-OM" sz="2400" dirty="0">
                <a:solidFill>
                  <a:srgbClr val="002060"/>
                </a:solidFill>
              </a:rPr>
              <a:t>اللبنة الأولى في إنشاء قاعدة لنظام متكامل ومستقل لتقويم الأداء المدرسي.</a:t>
            </a:r>
            <a:endParaRPr lang="en-US" sz="2400" dirty="0">
              <a:solidFill>
                <a:srgbClr val="002060"/>
              </a:solidFill>
            </a:endParaRPr>
          </a:p>
          <a:p>
            <a:pPr marL="177800" indent="-177800" algn="r" rtl="1">
              <a:spcBef>
                <a:spcPts val="1200"/>
              </a:spcBef>
              <a:buFont typeface="Arial" pitchFamily="34" charset="0"/>
              <a:buChar char="•"/>
            </a:pPr>
            <a:r>
              <a:rPr lang="ar-OM" sz="2400" dirty="0">
                <a:solidFill>
                  <a:srgbClr val="002060"/>
                </a:solidFill>
              </a:rPr>
              <a:t>حوسبة أدوات النظام واستماراته</a:t>
            </a:r>
            <a:r>
              <a:rPr lang="ar-OM" sz="2400" dirty="0" smtClean="0">
                <a:solidFill>
                  <a:srgbClr val="002060"/>
                </a:solidFill>
              </a:rPr>
              <a:t>.</a:t>
            </a:r>
            <a:endParaRPr lang="x-none" sz="2400" dirty="0" smtClean="0">
              <a:solidFill>
                <a:srgbClr val="002060"/>
              </a:solidFill>
            </a:endParaRPr>
          </a:p>
          <a:p>
            <a:pPr marL="177800" indent="-177800" algn="r" rtl="1">
              <a:spcBef>
                <a:spcPts val="1200"/>
              </a:spcBef>
              <a:buFont typeface="Arial" pitchFamily="34" charset="0"/>
              <a:buChar char="•"/>
            </a:pPr>
            <a:r>
              <a:rPr lang="ar-OM" sz="2400" dirty="0">
                <a:solidFill>
                  <a:srgbClr val="002060"/>
                </a:solidFill>
              </a:rPr>
              <a:t>ثقافة التطوير الذاتي والتقويم المستمر لأهداف المدرسة، وتعديل الخطط بالاعتماد على نتائج التقويم.</a:t>
            </a:r>
          </a:p>
          <a:p>
            <a:pPr marL="177800" lvl="0" indent="-177800" algn="r" rtl="1">
              <a:spcBef>
                <a:spcPts val="1200"/>
              </a:spcBef>
              <a:buFont typeface="Arial" pitchFamily="34" charset="0"/>
              <a:buChar char="•"/>
            </a:pPr>
            <a:r>
              <a:rPr lang="ar-OM" sz="2400" dirty="0">
                <a:solidFill>
                  <a:srgbClr val="002060"/>
                </a:solidFill>
              </a:rPr>
              <a:t>دافعية لدى الكثير من أعضاء الهيئة الإدارية والتدريسية بالمدارس في تفعيل أنشطة النظام</a:t>
            </a:r>
            <a:r>
              <a:rPr lang="ar-OM" sz="2400" dirty="0" smtClean="0">
                <a:solidFill>
                  <a:srgbClr val="002060"/>
                </a:solidFill>
              </a:rPr>
              <a:t>.</a:t>
            </a:r>
            <a:endParaRPr lang="en-US" sz="2400" dirty="0">
              <a:solidFill>
                <a:srgbClr val="002060"/>
              </a:solidFill>
            </a:endParaRPr>
          </a:p>
          <a:p>
            <a:pPr lvl="0" algn="r" rtl="1">
              <a:spcBef>
                <a:spcPts val="1200"/>
              </a:spcBef>
            </a:pPr>
            <a:endParaRPr lang="en-US" sz="2800" dirty="0">
              <a:solidFill>
                <a:srgbClr val="FF00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457200"/>
          </a:xfrm>
        </p:spPr>
        <p:txBody>
          <a:bodyPr>
            <a:noAutofit/>
          </a:bodyPr>
          <a:lstStyle/>
          <a:p>
            <a:pPr rtl="1">
              <a:lnSpc>
                <a:spcPct val="120000"/>
              </a:lnSpc>
              <a:spcBef>
                <a:spcPct val="20000"/>
              </a:spcBef>
            </a:pPr>
            <a:r>
              <a:rPr lang="ar-SA" sz="3200" b="1" dirty="0">
                <a:solidFill>
                  <a:schemeClr val="accent1">
                    <a:lumMod val="75000"/>
                  </a:schemeClr>
                </a:solidFill>
                <a:latin typeface="+mn-lt"/>
                <a:ea typeface="+mn-ea"/>
                <a:cs typeface="+mn-cs"/>
              </a:rPr>
              <a:t>تابع </a:t>
            </a:r>
            <a:r>
              <a:rPr lang="x-none" sz="3200" b="1" dirty="0">
                <a:solidFill>
                  <a:schemeClr val="accent1">
                    <a:lumMod val="75000"/>
                  </a:schemeClr>
                </a:solidFill>
                <a:latin typeface="+mn-lt"/>
                <a:ea typeface="+mn-ea"/>
                <a:cs typeface="+mn-cs"/>
              </a:rPr>
              <a:t>نتائج التطبيق:</a:t>
            </a:r>
            <a:endParaRPr lang="en-US" sz="3200" b="1" dirty="0">
              <a:solidFill>
                <a:schemeClr val="accent1">
                  <a:lumMod val="75000"/>
                </a:schemeClr>
              </a:solidFill>
              <a:latin typeface="+mn-lt"/>
              <a:ea typeface="+mn-ea"/>
              <a:cs typeface="+mn-cs"/>
            </a:endParaRPr>
          </a:p>
        </p:txBody>
      </p:sp>
      <p:sp>
        <p:nvSpPr>
          <p:cNvPr id="3" name="Subtitle 2"/>
          <p:cNvSpPr>
            <a:spLocks noGrp="1"/>
          </p:cNvSpPr>
          <p:nvPr>
            <p:ph type="subTitle" idx="1"/>
          </p:nvPr>
        </p:nvSpPr>
        <p:spPr>
          <a:xfrm>
            <a:off x="4043048" y="2133600"/>
            <a:ext cx="4415151" cy="3733800"/>
          </a:xfrm>
        </p:spPr>
        <p:txBody>
          <a:bodyPr>
            <a:noAutofit/>
          </a:bodyPr>
          <a:lstStyle/>
          <a:p>
            <a:pPr marL="177800" lvl="0" indent="-177800" algn="r" rtl="1">
              <a:spcBef>
                <a:spcPts val="1200"/>
              </a:spcBef>
              <a:buFont typeface="Arial" pitchFamily="34" charset="0"/>
              <a:buChar char="•"/>
            </a:pPr>
            <a:r>
              <a:rPr lang="ar-OM" sz="2400" dirty="0" smtClean="0">
                <a:solidFill>
                  <a:srgbClr val="002060"/>
                </a:solidFill>
              </a:rPr>
              <a:t>تكامل الأدوار</a:t>
            </a:r>
            <a:endParaRPr lang="x-none" sz="2400" dirty="0" smtClean="0">
              <a:solidFill>
                <a:srgbClr val="002060"/>
              </a:solidFill>
            </a:endParaRPr>
          </a:p>
          <a:p>
            <a:pPr marL="177800" indent="-177800" algn="r" rtl="1">
              <a:spcBef>
                <a:spcPts val="1200"/>
              </a:spcBef>
              <a:buFont typeface="Arial" pitchFamily="34" charset="0"/>
              <a:buChar char="•"/>
            </a:pPr>
            <a:r>
              <a:rPr lang="ar-OM" sz="2400" dirty="0">
                <a:solidFill>
                  <a:srgbClr val="002060"/>
                </a:solidFill>
              </a:rPr>
              <a:t>الارتقاء بمستوى التخطيط المدرسي، وتدريب العاملين.</a:t>
            </a:r>
            <a:endParaRPr lang="x-none" sz="2400" dirty="0">
              <a:solidFill>
                <a:srgbClr val="002060"/>
              </a:solidFill>
            </a:endParaRPr>
          </a:p>
          <a:p>
            <a:pPr marL="177800" indent="-177800" algn="r" rtl="1">
              <a:spcBef>
                <a:spcPts val="1200"/>
              </a:spcBef>
              <a:buFont typeface="Arial" pitchFamily="34" charset="0"/>
              <a:buChar char="•"/>
            </a:pPr>
            <a:r>
              <a:rPr lang="ar-OM" sz="2400" dirty="0">
                <a:solidFill>
                  <a:srgbClr val="002060"/>
                </a:solidFill>
              </a:rPr>
              <a:t>تعزيز أدوار المعلمين الأوائل والعاملين بالمدارس </a:t>
            </a:r>
          </a:p>
          <a:p>
            <a:pPr marL="177800" indent="-177800" algn="r" rtl="1">
              <a:spcBef>
                <a:spcPts val="1200"/>
              </a:spcBef>
              <a:buFont typeface="Arial" pitchFamily="34" charset="0"/>
              <a:buChar char="•"/>
            </a:pPr>
            <a:r>
              <a:rPr lang="ar-OM" sz="2400" dirty="0">
                <a:solidFill>
                  <a:srgbClr val="002060"/>
                </a:solidFill>
              </a:rPr>
              <a:t>اهتمام المدارس بالتطوير</a:t>
            </a:r>
          </a:p>
          <a:p>
            <a:pPr marL="177800" indent="-177800" algn="r" rtl="1">
              <a:spcBef>
                <a:spcPts val="1200"/>
              </a:spcBef>
              <a:buFont typeface="Arial" pitchFamily="34" charset="0"/>
              <a:buChar char="•"/>
            </a:pPr>
            <a:r>
              <a:rPr lang="ar-OM" sz="2400" dirty="0">
                <a:solidFill>
                  <a:srgbClr val="002060"/>
                </a:solidFill>
              </a:rPr>
              <a:t>تنمية وتعزيز علاقات المدرسة مع أولياء أمور الطلاب ومجالس الآباء </a:t>
            </a:r>
            <a:r>
              <a:rPr lang="ar-OM" sz="2400" dirty="0" smtClean="0">
                <a:solidFill>
                  <a:srgbClr val="002060"/>
                </a:solidFill>
              </a:rPr>
              <a:t>والأمهات</a:t>
            </a:r>
            <a:endParaRPr lang="en-US" sz="2400" dirty="0">
              <a:solidFill>
                <a:srgbClr val="00206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447800"/>
            <a:ext cx="7772400" cy="457200"/>
          </a:xfrm>
        </p:spPr>
        <p:txBody>
          <a:bodyPr>
            <a:normAutofit fontScale="90000"/>
          </a:bodyPr>
          <a:lstStyle/>
          <a:p>
            <a:pPr rtl="1">
              <a:lnSpc>
                <a:spcPct val="120000"/>
              </a:lnSpc>
              <a:spcBef>
                <a:spcPct val="20000"/>
              </a:spcBef>
            </a:pPr>
            <a:r>
              <a:rPr lang="x-none" sz="3200" b="1" dirty="0">
                <a:solidFill>
                  <a:schemeClr val="accent1">
                    <a:lumMod val="75000"/>
                  </a:schemeClr>
                </a:solidFill>
                <a:latin typeface="+mn-lt"/>
                <a:ea typeface="+mn-ea"/>
                <a:cs typeface="+mn-cs"/>
              </a:rPr>
              <a:t>التحديات</a:t>
            </a:r>
            <a:r>
              <a:rPr lang="x-none" sz="2000" b="1" dirty="0" smtClean="0">
                <a:solidFill>
                  <a:srgbClr val="0070C0"/>
                </a:solidFill>
                <a:latin typeface="Omani Text" pitchFamily="18" charset="-78"/>
                <a:ea typeface="Omani Text" pitchFamily="18" charset="-78"/>
                <a:cs typeface="Omani Text" pitchFamily="18" charset="-78"/>
              </a:rPr>
              <a:t> </a:t>
            </a:r>
            <a:r>
              <a:rPr lang="x-none" sz="3600" b="1" dirty="0">
                <a:solidFill>
                  <a:schemeClr val="accent1">
                    <a:lumMod val="75000"/>
                  </a:schemeClr>
                </a:solidFill>
                <a:latin typeface="+mn-lt"/>
                <a:ea typeface="+mn-ea"/>
                <a:cs typeface="+mn-cs"/>
              </a:rPr>
              <a:t>الحالية:</a:t>
            </a:r>
            <a:endParaRPr lang="en-US" sz="3600" b="1" dirty="0">
              <a:solidFill>
                <a:schemeClr val="accent1">
                  <a:lumMod val="75000"/>
                </a:schemeClr>
              </a:solidFill>
              <a:latin typeface="+mn-lt"/>
              <a:ea typeface="+mn-ea"/>
              <a:cs typeface="+mn-cs"/>
            </a:endParaRPr>
          </a:p>
        </p:txBody>
      </p:sp>
      <p:sp>
        <p:nvSpPr>
          <p:cNvPr id="3" name="Subtitle 2"/>
          <p:cNvSpPr>
            <a:spLocks noGrp="1"/>
          </p:cNvSpPr>
          <p:nvPr>
            <p:ph type="subTitle" idx="1"/>
          </p:nvPr>
        </p:nvSpPr>
        <p:spPr>
          <a:xfrm>
            <a:off x="4038600" y="2286000"/>
            <a:ext cx="4495800" cy="3429000"/>
          </a:xfrm>
        </p:spPr>
        <p:txBody>
          <a:bodyPr>
            <a:noAutofit/>
          </a:bodyPr>
          <a:lstStyle/>
          <a:p>
            <a:pPr marL="177800" lvl="0" indent="-177800" algn="r" rtl="1">
              <a:spcBef>
                <a:spcPts val="1200"/>
              </a:spcBef>
              <a:buFont typeface="Arial" pitchFamily="34" charset="0"/>
              <a:buChar char="•"/>
            </a:pPr>
            <a:r>
              <a:rPr lang="en-US" sz="1800" dirty="0" smtClean="0">
                <a:solidFill>
                  <a:srgbClr val="002060"/>
                </a:solidFill>
              </a:rPr>
              <a:t> </a:t>
            </a:r>
            <a:r>
              <a:rPr lang="ar-OM" sz="2400" dirty="0">
                <a:solidFill>
                  <a:srgbClr val="002060"/>
                </a:solidFill>
              </a:rPr>
              <a:t>قلة توفر الإمكانات </a:t>
            </a:r>
            <a:r>
              <a:rPr lang="ar-OM" sz="2400" dirty="0" err="1">
                <a:solidFill>
                  <a:srgbClr val="002060"/>
                </a:solidFill>
              </a:rPr>
              <a:t>لتفعيل</a:t>
            </a:r>
            <a:r>
              <a:rPr lang="ar-OM" sz="2400" dirty="0">
                <a:solidFill>
                  <a:srgbClr val="002060"/>
                </a:solidFill>
              </a:rPr>
              <a:t> التقويم الخارجي</a:t>
            </a:r>
            <a:endParaRPr lang="en-US" sz="2400" dirty="0">
              <a:solidFill>
                <a:srgbClr val="002060"/>
              </a:solidFill>
            </a:endParaRPr>
          </a:p>
          <a:p>
            <a:pPr marL="177800" lvl="0" indent="-177800" algn="r" rtl="1">
              <a:spcBef>
                <a:spcPts val="1200"/>
              </a:spcBef>
              <a:buFont typeface="Arial" pitchFamily="34" charset="0"/>
              <a:buChar char="•"/>
            </a:pPr>
            <a:r>
              <a:rPr lang="en-US" sz="2400" dirty="0">
                <a:solidFill>
                  <a:srgbClr val="002060"/>
                </a:solidFill>
              </a:rPr>
              <a:t> </a:t>
            </a:r>
            <a:r>
              <a:rPr lang="ar-OM" sz="2400" dirty="0">
                <a:solidFill>
                  <a:srgbClr val="002060"/>
                </a:solidFill>
              </a:rPr>
              <a:t>تحديات إدارية </a:t>
            </a:r>
            <a:r>
              <a:rPr lang="ar-OM" sz="2400" dirty="0" smtClean="0">
                <a:solidFill>
                  <a:srgbClr val="002060"/>
                </a:solidFill>
              </a:rPr>
              <a:t>وتشريعية</a:t>
            </a:r>
            <a:endParaRPr lang="en-US" sz="2400" dirty="0">
              <a:solidFill>
                <a:srgbClr val="002060"/>
              </a:solidFill>
            </a:endParaRPr>
          </a:p>
          <a:p>
            <a:pPr marL="177800" lvl="0" indent="-177800" algn="r" rtl="1">
              <a:spcBef>
                <a:spcPts val="1200"/>
              </a:spcBef>
              <a:buFont typeface="Arial" pitchFamily="34" charset="0"/>
              <a:buChar char="•"/>
            </a:pPr>
            <a:r>
              <a:rPr lang="en-US" sz="2400" dirty="0">
                <a:solidFill>
                  <a:srgbClr val="002060"/>
                </a:solidFill>
              </a:rPr>
              <a:t> </a:t>
            </a:r>
            <a:r>
              <a:rPr lang="ar-OM" sz="2400" dirty="0">
                <a:solidFill>
                  <a:srgbClr val="002060"/>
                </a:solidFill>
              </a:rPr>
              <a:t>حاجة النظام إلى المراجعة المستمرة</a:t>
            </a:r>
            <a:endParaRPr lang="en-US" sz="2400" dirty="0">
              <a:solidFill>
                <a:srgbClr val="002060"/>
              </a:solidFill>
            </a:endParaRPr>
          </a:p>
          <a:p>
            <a:pPr marL="177800" lvl="0" indent="-177800" algn="r" rtl="1">
              <a:spcBef>
                <a:spcPts val="1200"/>
              </a:spcBef>
              <a:buFont typeface="Arial" pitchFamily="34" charset="0"/>
              <a:buChar char="•"/>
            </a:pPr>
            <a:r>
              <a:rPr lang="en-US" sz="2400" dirty="0">
                <a:solidFill>
                  <a:srgbClr val="002060"/>
                </a:solidFill>
              </a:rPr>
              <a:t> </a:t>
            </a:r>
            <a:r>
              <a:rPr lang="ar-OM" sz="2400" dirty="0">
                <a:solidFill>
                  <a:srgbClr val="002060"/>
                </a:solidFill>
              </a:rPr>
              <a:t>عدم وضوح قنوات التواصل وتبادل المعلومات</a:t>
            </a:r>
            <a:endParaRPr lang="en-US" sz="2400" dirty="0">
              <a:solidFill>
                <a:srgbClr val="002060"/>
              </a:solidFill>
            </a:endParaRPr>
          </a:p>
          <a:p>
            <a:pPr marL="177800" lvl="0" indent="-177800" algn="r" rtl="1">
              <a:spcBef>
                <a:spcPts val="1200"/>
              </a:spcBef>
              <a:buFont typeface="Arial" pitchFamily="34" charset="0"/>
              <a:buChar char="•"/>
            </a:pPr>
            <a:r>
              <a:rPr lang="en-US" sz="2400" dirty="0">
                <a:solidFill>
                  <a:srgbClr val="002060"/>
                </a:solidFill>
              </a:rPr>
              <a:t> </a:t>
            </a:r>
            <a:r>
              <a:rPr lang="ar-OM" sz="2400" dirty="0">
                <a:solidFill>
                  <a:srgbClr val="002060"/>
                </a:solidFill>
              </a:rPr>
              <a:t>قلة الاستقلالية والمساءلة في  المدرسة </a:t>
            </a:r>
            <a:endParaRPr lang="en-US" sz="2400" dirty="0">
              <a:solidFill>
                <a:srgbClr val="002060"/>
              </a:solidFill>
            </a:endParaRPr>
          </a:p>
          <a:p>
            <a:pPr marL="177800" lvl="0" indent="-177800" algn="r" rtl="1">
              <a:spcBef>
                <a:spcPts val="1200"/>
              </a:spcBef>
              <a:buFont typeface="Arial" pitchFamily="34" charset="0"/>
              <a:buChar char="•"/>
            </a:pPr>
            <a:r>
              <a:rPr lang="en-US" sz="2400" dirty="0">
                <a:solidFill>
                  <a:srgbClr val="002060"/>
                </a:solidFill>
              </a:rPr>
              <a:t> </a:t>
            </a:r>
            <a:r>
              <a:rPr lang="ar-OM" sz="2400" dirty="0">
                <a:solidFill>
                  <a:srgbClr val="002060"/>
                </a:solidFill>
              </a:rPr>
              <a:t>قلة توفر التقنيات التكنولوجية </a:t>
            </a:r>
            <a:r>
              <a:rPr lang="ar-OM" sz="2400" dirty="0" smtClean="0">
                <a:solidFill>
                  <a:srgbClr val="002060"/>
                </a:solidFill>
              </a:rPr>
              <a:t>الملائمة</a:t>
            </a:r>
            <a:endParaRPr lang="en-US" sz="2400" dirty="0">
              <a:solidFill>
                <a:srgbClr val="00206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457200"/>
          </a:xfrm>
        </p:spPr>
        <p:txBody>
          <a:bodyPr>
            <a:noAutofit/>
          </a:bodyPr>
          <a:lstStyle/>
          <a:p>
            <a:pPr rtl="1">
              <a:lnSpc>
                <a:spcPct val="120000"/>
              </a:lnSpc>
              <a:spcBef>
                <a:spcPct val="20000"/>
              </a:spcBef>
            </a:pPr>
            <a:r>
              <a:rPr lang="x-none" sz="3200" b="1" dirty="0">
                <a:solidFill>
                  <a:schemeClr val="accent1">
                    <a:lumMod val="75000"/>
                  </a:schemeClr>
                </a:solidFill>
                <a:latin typeface="+mn-lt"/>
                <a:ea typeface="+mn-ea"/>
                <a:cs typeface="+mn-cs"/>
              </a:rPr>
              <a:t>تابع: التحديات الحالية:</a:t>
            </a:r>
            <a:endParaRPr lang="en-US" sz="3200" b="1" dirty="0">
              <a:solidFill>
                <a:schemeClr val="accent1">
                  <a:lumMod val="75000"/>
                </a:schemeClr>
              </a:solidFill>
              <a:latin typeface="+mn-lt"/>
              <a:ea typeface="+mn-ea"/>
              <a:cs typeface="+mn-cs"/>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
        <p:nvSpPr>
          <p:cNvPr id="6" name="Subtitle 2"/>
          <p:cNvSpPr txBox="1">
            <a:spLocks/>
          </p:cNvSpPr>
          <p:nvPr/>
        </p:nvSpPr>
        <p:spPr>
          <a:xfrm>
            <a:off x="3505200" y="2133600"/>
            <a:ext cx="5029200" cy="42227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77800" indent="-177800" algn="r" rtl="1">
              <a:spcBef>
                <a:spcPts val="1200"/>
              </a:spcBef>
              <a:buFont typeface="Arial" pitchFamily="34" charset="0"/>
              <a:buChar char="•"/>
            </a:pPr>
            <a:r>
              <a:rPr lang="ar-OM" sz="2400" dirty="0">
                <a:solidFill>
                  <a:srgbClr val="002060"/>
                </a:solidFill>
              </a:rPr>
              <a:t>قصور في السياسات التي تحدد نطاق وأهداف التقييم</a:t>
            </a:r>
            <a:r>
              <a:rPr lang="x-none" sz="2400" dirty="0">
                <a:solidFill>
                  <a:srgbClr val="002060"/>
                </a:solidFill>
              </a:rPr>
              <a:t>.</a:t>
            </a:r>
            <a:endParaRPr lang="en-US" sz="2400" dirty="0">
              <a:solidFill>
                <a:srgbClr val="002060"/>
              </a:solidFill>
            </a:endParaRPr>
          </a:p>
          <a:p>
            <a:pPr marL="177800" indent="-177800" algn="r" rtl="1">
              <a:spcBef>
                <a:spcPts val="1200"/>
              </a:spcBef>
              <a:buFont typeface="Arial" pitchFamily="34" charset="0"/>
              <a:buChar char="•"/>
            </a:pPr>
            <a:r>
              <a:rPr lang="en-US" sz="2400" dirty="0">
                <a:solidFill>
                  <a:srgbClr val="002060"/>
                </a:solidFill>
              </a:rPr>
              <a:t> </a:t>
            </a:r>
            <a:r>
              <a:rPr lang="ar-OM" sz="2400" dirty="0">
                <a:solidFill>
                  <a:srgbClr val="002060"/>
                </a:solidFill>
              </a:rPr>
              <a:t>قلة التركيز على التحصيل الدراسي للطالب في إطار التقييم الحالي </a:t>
            </a:r>
            <a:r>
              <a:rPr lang="ar-SA" sz="2400" dirty="0" smtClean="0">
                <a:solidFill>
                  <a:srgbClr val="002060"/>
                </a:solidFill>
              </a:rPr>
              <a:t>(</a:t>
            </a:r>
            <a:r>
              <a:rPr lang="x-none" sz="2400" dirty="0" smtClean="0">
                <a:solidFill>
                  <a:srgbClr val="002060"/>
                </a:solidFill>
              </a:rPr>
              <a:t>مسؤولية</a:t>
            </a:r>
            <a:r>
              <a:rPr lang="x-none" sz="2400" dirty="0">
                <a:solidFill>
                  <a:srgbClr val="002060"/>
                </a:solidFill>
              </a:rPr>
              <a:t>/ </a:t>
            </a:r>
            <a:r>
              <a:rPr lang="x-none" sz="2400" dirty="0" smtClean="0">
                <a:solidFill>
                  <a:srgbClr val="002060"/>
                </a:solidFill>
              </a:rPr>
              <a:t>محاسبية</a:t>
            </a:r>
            <a:r>
              <a:rPr lang="ar-SA" sz="2400" dirty="0" smtClean="0">
                <a:solidFill>
                  <a:srgbClr val="002060"/>
                </a:solidFill>
              </a:rPr>
              <a:t>).</a:t>
            </a:r>
            <a:endParaRPr lang="x-none" sz="2400" dirty="0">
              <a:solidFill>
                <a:srgbClr val="002060"/>
              </a:solidFill>
            </a:endParaRPr>
          </a:p>
          <a:p>
            <a:pPr marL="177800" indent="-177800" algn="r" rtl="1">
              <a:spcBef>
                <a:spcPts val="1200"/>
              </a:spcBef>
              <a:buFont typeface="Arial" pitchFamily="34" charset="0"/>
              <a:buChar char="•"/>
            </a:pPr>
            <a:r>
              <a:rPr lang="x-none" sz="2400" dirty="0">
                <a:solidFill>
                  <a:srgbClr val="002060"/>
                </a:solidFill>
              </a:rPr>
              <a:t>قلة الترابط </a:t>
            </a:r>
            <a:r>
              <a:rPr lang="ar-OM" sz="2400" dirty="0">
                <a:solidFill>
                  <a:srgbClr val="002060"/>
                </a:solidFill>
              </a:rPr>
              <a:t>بين العناصر الثلاثة (التدريس</a:t>
            </a:r>
            <a:r>
              <a:rPr lang="x-none" sz="2400" dirty="0">
                <a:solidFill>
                  <a:srgbClr val="002060"/>
                </a:solidFill>
              </a:rPr>
              <a:t>،</a:t>
            </a:r>
            <a:r>
              <a:rPr lang="ar-OM" sz="2400" dirty="0">
                <a:solidFill>
                  <a:srgbClr val="002060"/>
                </a:solidFill>
              </a:rPr>
              <a:t> التعلم</a:t>
            </a:r>
            <a:r>
              <a:rPr lang="x-none" sz="2400" dirty="0">
                <a:solidFill>
                  <a:srgbClr val="002060"/>
                </a:solidFill>
              </a:rPr>
              <a:t>،</a:t>
            </a:r>
            <a:r>
              <a:rPr lang="ar-OM" sz="2400" dirty="0">
                <a:solidFill>
                  <a:srgbClr val="002060"/>
                </a:solidFill>
              </a:rPr>
              <a:t> الإدارة)</a:t>
            </a:r>
            <a:r>
              <a:rPr lang="x-none" sz="2400" dirty="0">
                <a:solidFill>
                  <a:srgbClr val="002060"/>
                </a:solidFill>
              </a:rPr>
              <a:t>.</a:t>
            </a:r>
          </a:p>
          <a:p>
            <a:pPr marL="177800" indent="-177800" algn="r" rtl="1">
              <a:spcBef>
                <a:spcPts val="1200"/>
              </a:spcBef>
              <a:buFont typeface="Arial" pitchFamily="34" charset="0"/>
              <a:buChar char="•"/>
            </a:pPr>
            <a:r>
              <a:rPr lang="ar-OM" sz="2400" dirty="0">
                <a:solidFill>
                  <a:srgbClr val="002060"/>
                </a:solidFill>
              </a:rPr>
              <a:t>قلة وضوح ودقة معايير الأداء الوطنية</a:t>
            </a:r>
            <a:r>
              <a:rPr lang="x-none" sz="2400" dirty="0">
                <a:solidFill>
                  <a:srgbClr val="002060"/>
                </a:solidFill>
              </a:rPr>
              <a:t>.</a:t>
            </a:r>
            <a:endParaRPr lang="en-US" sz="2400" dirty="0">
              <a:solidFill>
                <a:srgbClr val="002060"/>
              </a:solidFill>
            </a:endParaRPr>
          </a:p>
          <a:p>
            <a:pPr marL="177800" indent="-177800" algn="r" rtl="1">
              <a:spcBef>
                <a:spcPts val="1200"/>
              </a:spcBef>
              <a:buFont typeface="Arial" pitchFamily="34" charset="0"/>
              <a:buChar char="•"/>
            </a:pPr>
            <a:r>
              <a:rPr lang="ar-OM" sz="2400" dirty="0">
                <a:solidFill>
                  <a:srgbClr val="002060"/>
                </a:solidFill>
              </a:rPr>
              <a:t>فرص قليلة لقياس أثر التقييم</a:t>
            </a:r>
            <a:r>
              <a:rPr lang="x-none" sz="2400" dirty="0">
                <a:solidFill>
                  <a:srgbClr val="002060"/>
                </a:solidFill>
              </a:rPr>
              <a:t>.</a:t>
            </a:r>
            <a:endParaRPr lang="en-US" sz="2400" dirty="0">
              <a:solidFill>
                <a:srgbClr val="002060"/>
              </a:solidFill>
            </a:endParaRPr>
          </a:p>
          <a:p>
            <a:pPr marL="177800" indent="-177800" algn="r" rtl="1">
              <a:spcBef>
                <a:spcPts val="1200"/>
              </a:spcBef>
              <a:buFont typeface="Arial" pitchFamily="34" charset="0"/>
              <a:buChar char="•"/>
            </a:pPr>
            <a:r>
              <a:rPr lang="en-US" sz="2400" dirty="0">
                <a:solidFill>
                  <a:srgbClr val="002060"/>
                </a:solidFill>
              </a:rPr>
              <a:t> </a:t>
            </a:r>
            <a:r>
              <a:rPr lang="x-none" sz="2400" dirty="0">
                <a:solidFill>
                  <a:srgbClr val="002060"/>
                </a:solidFill>
              </a:rPr>
              <a:t>قلة </a:t>
            </a:r>
            <a:r>
              <a:rPr lang="ar-OM" sz="2400" dirty="0">
                <a:solidFill>
                  <a:srgbClr val="002060"/>
                </a:solidFill>
              </a:rPr>
              <a:t>استخدام البيانات المتوفرة من التقييم</a:t>
            </a:r>
            <a:r>
              <a:rPr lang="x-none" sz="2400" dirty="0">
                <a:solidFill>
                  <a:srgbClr val="002060"/>
                </a:solidFill>
              </a:rPr>
              <a:t>.</a:t>
            </a:r>
            <a:endParaRPr lang="en-US" sz="2400" dirty="0">
              <a:solidFill>
                <a:srgbClr val="00206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371600"/>
            <a:ext cx="8229600" cy="533400"/>
          </a:xfrm>
        </p:spPr>
        <p:txBody>
          <a:bodyPr>
            <a:noAutofit/>
          </a:bodyPr>
          <a:lstStyle/>
          <a:p>
            <a:pPr rtl="1">
              <a:lnSpc>
                <a:spcPct val="120000"/>
              </a:lnSpc>
              <a:spcBef>
                <a:spcPct val="20000"/>
              </a:spcBef>
            </a:pPr>
            <a:r>
              <a:rPr lang="ar-OM" sz="3200" b="1" dirty="0">
                <a:solidFill>
                  <a:schemeClr val="accent1">
                    <a:lumMod val="75000"/>
                  </a:schemeClr>
                </a:solidFill>
                <a:latin typeface="+mn-lt"/>
                <a:ea typeface="+mn-ea"/>
                <a:cs typeface="+mn-cs"/>
              </a:rPr>
              <a:t>توجهات دولية في تقييم الأنظمة التربوية:</a:t>
            </a:r>
            <a:endParaRPr lang="en-US" sz="3200" b="1" dirty="0">
              <a:solidFill>
                <a:schemeClr val="accent1">
                  <a:lumMod val="75000"/>
                </a:schemeClr>
              </a:solidFill>
              <a:latin typeface="+mn-lt"/>
              <a:ea typeface="+mn-ea"/>
              <a:cs typeface="+mn-cs"/>
            </a:endParaRPr>
          </a:p>
        </p:txBody>
      </p:sp>
      <p:sp>
        <p:nvSpPr>
          <p:cNvPr id="3" name="Subtitle 2"/>
          <p:cNvSpPr>
            <a:spLocks noGrp="1"/>
          </p:cNvSpPr>
          <p:nvPr>
            <p:ph idx="1"/>
          </p:nvPr>
        </p:nvSpPr>
        <p:spPr>
          <a:xfrm>
            <a:off x="152400" y="2590800"/>
            <a:ext cx="8610600" cy="3357792"/>
          </a:xfrm>
        </p:spPr>
        <p:txBody>
          <a:bodyPr>
            <a:noAutofit/>
          </a:bodyPr>
          <a:lstStyle/>
          <a:p>
            <a:pPr marL="0" algn="r" rtl="1">
              <a:buNone/>
            </a:pPr>
            <a:r>
              <a:rPr lang="ar-OM" sz="2800" dirty="0" smtClean="0"/>
              <a:t>مكتب معايير التعليم (أوفستد) أسس بناءا على مثل هذا السياق، حيث كان تطبيق مناهج جديدة ودقيقة يجب أن تقود إلى:</a:t>
            </a:r>
            <a:endParaRPr lang="en-US" sz="2800" dirty="0" smtClean="0"/>
          </a:p>
          <a:p>
            <a:pPr lvl="0" algn="r" rtl="1"/>
            <a:r>
              <a:rPr lang="ar-OM" sz="2800" dirty="0" smtClean="0">
                <a:solidFill>
                  <a:srgbClr val="002060"/>
                </a:solidFill>
              </a:rPr>
              <a:t>نتائج عالية لتحصيل الطلبة </a:t>
            </a:r>
            <a:endParaRPr lang="en-US" sz="2800" dirty="0" smtClean="0">
              <a:solidFill>
                <a:srgbClr val="002060"/>
              </a:solidFill>
            </a:endParaRPr>
          </a:p>
          <a:p>
            <a:pPr lvl="0" algn="r" rtl="1"/>
            <a:r>
              <a:rPr lang="ar-OM" sz="2800" dirty="0" smtClean="0">
                <a:solidFill>
                  <a:srgbClr val="002060"/>
                </a:solidFill>
              </a:rPr>
              <a:t>قيمة أفضل  للإنفاق مقابل العائد</a:t>
            </a:r>
            <a:endParaRPr lang="en-US" sz="2800" dirty="0" smtClean="0">
              <a:solidFill>
                <a:srgbClr val="002060"/>
              </a:solidFill>
            </a:endParaRPr>
          </a:p>
          <a:p>
            <a:pPr lvl="0" algn="r" rtl="1"/>
            <a:r>
              <a:rPr lang="ar-OM" sz="2800" dirty="0" smtClean="0">
                <a:solidFill>
                  <a:srgbClr val="002060"/>
                </a:solidFill>
              </a:rPr>
              <a:t>نقل  السلطة  الادارية إلى المدارس</a:t>
            </a:r>
            <a:endParaRPr lang="en-US" sz="2800" dirty="0" smtClean="0">
              <a:solidFill>
                <a:srgbClr val="002060"/>
              </a:solidFill>
            </a:endParaRPr>
          </a:p>
          <a:p>
            <a:pPr marL="360000" lvl="0" algn="r" rtl="1"/>
            <a:r>
              <a:rPr lang="ar-OM" sz="2800" dirty="0" smtClean="0">
                <a:solidFill>
                  <a:srgbClr val="002060"/>
                </a:solidFill>
              </a:rPr>
              <a:t>تقبل عام للحاجة</a:t>
            </a:r>
            <a:r>
              <a:rPr lang="x-none" sz="2800" dirty="0" smtClean="0">
                <a:solidFill>
                  <a:srgbClr val="002060"/>
                </a:solidFill>
              </a:rPr>
              <a:t> </a:t>
            </a:r>
            <a:r>
              <a:rPr lang="ar-OM" sz="2800" dirty="0" smtClean="0">
                <a:solidFill>
                  <a:srgbClr val="002060"/>
                </a:solidFill>
              </a:rPr>
              <a:t>إلى وجود جهة تقييم من شأنها أن تسمح لأولياء الأمور والحكومة وعامة الناس معرفة ما يحدث في المدارس.</a:t>
            </a:r>
            <a:endParaRPr lang="en-US" sz="2800" dirty="0">
              <a:solidFill>
                <a:srgbClr val="002060"/>
              </a:solidFill>
            </a:endParaRPr>
          </a:p>
        </p:txBody>
      </p:sp>
      <p:sp>
        <p:nvSpPr>
          <p:cNvPr id="5" name="Title 5"/>
          <p:cNvSpPr txBox="1">
            <a:spLocks/>
          </p:cNvSpPr>
          <p:nvPr/>
        </p:nvSpPr>
        <p:spPr>
          <a:xfrm>
            <a:off x="4933950" y="2133600"/>
            <a:ext cx="4267200" cy="457200"/>
          </a:xfrm>
          <a:prstGeom prst="rect">
            <a:avLst/>
          </a:prstGeom>
        </p:spPr>
        <p:txBody>
          <a:bodyPr vert="horz" lIns="91440" tIns="45720" rIns="91440" bIns="45720" rtlCol="0" anchor="ctr">
            <a:normAutofit fontScale="92500" lnSpcReduction="10000"/>
          </a:bodyPr>
          <a:lstStyle/>
          <a:p>
            <a:pPr lvl="0" algn="ctr" rtl="1">
              <a:spcBef>
                <a:spcPct val="0"/>
              </a:spcBef>
            </a:pPr>
            <a:r>
              <a:rPr lang="x-none" sz="2800" b="1" i="1" dirty="0" smtClean="0">
                <a:solidFill>
                  <a:schemeClr val="bg2">
                    <a:lumMod val="50000"/>
                  </a:schemeClr>
                </a:solidFill>
                <a:latin typeface="Omani Text" pitchFamily="18" charset="-78"/>
                <a:ea typeface="Omani Text" pitchFamily="18" charset="-78"/>
                <a:cs typeface="Omani Text" pitchFamily="18" charset="-78"/>
              </a:rPr>
              <a:t>وضوح غايات التقييم:</a:t>
            </a:r>
            <a:endParaRPr lang="en-US" sz="2800" b="1" i="1" dirty="0" smtClean="0">
              <a:solidFill>
                <a:schemeClr val="bg2">
                  <a:lumMod val="50000"/>
                </a:schemeClr>
              </a:solidFill>
              <a:latin typeface="Omani Text" pitchFamily="18" charset="-78"/>
              <a:ea typeface="Omani Text" pitchFamily="18" charset="-78"/>
              <a:cs typeface="Omani Text" pitchFamily="18" charset="-78"/>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786</TotalTime>
  <Words>737</Words>
  <Application>Microsoft Office PowerPoint</Application>
  <PresentationFormat>On-screen Show (4:3)</PresentationFormat>
  <Paragraphs>137</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Omani Text</vt:lpstr>
      <vt:lpstr>Office Theme</vt:lpstr>
      <vt:lpstr>مشروع تقييم   المدارس في  سلطنة عمان</vt:lpstr>
      <vt:lpstr>ظهور تقيم شامل داخلي وخارجي للمدارس وفق مشروع تطوير التعليم</vt:lpstr>
      <vt:lpstr>أهدافه:</vt:lpstr>
      <vt:lpstr>خصائص المشروع:</vt:lpstr>
      <vt:lpstr>نتائج التطبيق:</vt:lpstr>
      <vt:lpstr>تابع نتائج التطبيق:</vt:lpstr>
      <vt:lpstr>التحديات الحالية:</vt:lpstr>
      <vt:lpstr>تابع: التحديات الحالية:</vt:lpstr>
      <vt:lpstr>توجهات دولية في تقييم الأنظمة التربوية:</vt:lpstr>
      <vt:lpstr>PowerPoint Presentation</vt:lpstr>
      <vt:lpstr>PowerPoint Presentation</vt:lpstr>
      <vt:lpstr>دراسة التقييم الشامل للنظام التعليمي في السلطنة خلصت إلى:</vt:lpstr>
      <vt:lpstr>تابع: دراسة التقييم الشامل للنظام التعليمي في السلطنة خلصت إلى:</vt:lpstr>
      <vt:lpstr>تابع: دراسة التقييم الشامل للنظام التعليمي في السلطنة خلصت إلى:</vt:lpstr>
      <vt:lpstr>استنتاج</vt:lpstr>
      <vt:lpstr>التوجه الحالي</vt:lpstr>
      <vt:lpstr>التوجه الحالي</vt:lpstr>
      <vt:lpstr>أهداف المركز:</vt:lpstr>
      <vt:lpstr>«إعادة هيكلة المشروع لضمان القدرة على التقييم الموضوعي وكذلك تمكين الوزارة من تحديد معايير أداء وفق الخطط التطويرية وتقديم الدعم اللازم لمدارسها في ذات الوقت آخذة في الاعتبار وضع مدارس السلطنة ومركزية نظامها التعليمي والتشريعات المعمول بها»</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GAE</dc:creator>
  <cp:lastModifiedBy>user</cp:lastModifiedBy>
  <cp:revision>211</cp:revision>
  <dcterms:created xsi:type="dcterms:W3CDTF">2006-08-16T00:00:00Z</dcterms:created>
  <dcterms:modified xsi:type="dcterms:W3CDTF">2014-10-13T13:48:46Z</dcterms:modified>
</cp:coreProperties>
</file>