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9" r:id="rId13"/>
    <p:sldId id="270" r:id="rId14"/>
    <p:sldId id="271" r:id="rId15"/>
    <p:sldId id="272" r:id="rId16"/>
    <p:sldId id="273" r:id="rId17"/>
    <p:sldId id="274" r:id="rId18"/>
    <p:sldId id="275" r:id="rId19"/>
    <p:sldId id="276" r:id="rId20"/>
    <p:sldId id="277" r:id="rId21"/>
    <p:sldId id="27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5" d="100"/>
          <a:sy n="55" d="100"/>
        </p:scale>
        <p:origin x="-1722" y="-3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D40E85-B7D1-4015-95D2-9BBA9C94154D}" type="doc">
      <dgm:prSet loTypeId="urn:microsoft.com/office/officeart/2005/8/layout/chevron2" loCatId="list" qsTypeId="urn:microsoft.com/office/officeart/2005/8/quickstyle/3d2" qsCatId="3D" csTypeId="urn:microsoft.com/office/officeart/2005/8/colors/colorful4" csCatId="colorful" phldr="1"/>
      <dgm:spPr/>
      <dgm:t>
        <a:bodyPr/>
        <a:lstStyle/>
        <a:p>
          <a:endParaRPr lang="en-US"/>
        </a:p>
      </dgm:t>
    </dgm:pt>
    <dgm:pt modelId="{9C8F27D2-770D-48DA-BF08-62751198569E}">
      <dgm:prSet phldrT="[Text]"/>
      <dgm:spPr/>
      <dgm:t>
        <a:bodyPr/>
        <a:lstStyle/>
        <a:p>
          <a:pPr rtl="1"/>
          <a:r>
            <a:rPr lang="ar-OM" b="1" dirty="0" smtClean="0"/>
            <a:t>المستجدات العالمية الأخيرة على الساحة الاقتصادية</a:t>
          </a:r>
          <a:endParaRPr lang="en-US" dirty="0"/>
        </a:p>
      </dgm:t>
    </dgm:pt>
    <dgm:pt modelId="{371A1E56-B030-4455-91EB-678592D841D5}" type="parTrans" cxnId="{E3F037D4-7218-44C9-A72F-78AA66DA50F0}">
      <dgm:prSet/>
      <dgm:spPr/>
      <dgm:t>
        <a:bodyPr/>
        <a:lstStyle/>
        <a:p>
          <a:endParaRPr lang="en-US"/>
        </a:p>
      </dgm:t>
    </dgm:pt>
    <dgm:pt modelId="{0D536B42-0319-4413-B892-6D1B3A028A9D}" type="sibTrans" cxnId="{E3F037D4-7218-44C9-A72F-78AA66DA50F0}">
      <dgm:prSet/>
      <dgm:spPr/>
      <dgm:t>
        <a:bodyPr/>
        <a:lstStyle/>
        <a:p>
          <a:endParaRPr lang="en-US"/>
        </a:p>
      </dgm:t>
    </dgm:pt>
    <dgm:pt modelId="{B8B7870A-59A9-43B3-A575-C39761DF5E93}">
      <dgm:prSet phldrT="[Text]" phldr="1"/>
      <dgm:spPr/>
      <dgm:t>
        <a:bodyPr/>
        <a:lstStyle/>
        <a:p>
          <a:endParaRPr lang="en-US" dirty="0"/>
        </a:p>
      </dgm:t>
    </dgm:pt>
    <dgm:pt modelId="{90F7B098-B4B2-44FE-98CD-048E5C7E4DD0}" type="parTrans" cxnId="{7182CEF5-2A1C-4D86-AF3C-DC1B0B7E120C}">
      <dgm:prSet/>
      <dgm:spPr/>
      <dgm:t>
        <a:bodyPr/>
        <a:lstStyle/>
        <a:p>
          <a:endParaRPr lang="en-US"/>
        </a:p>
      </dgm:t>
    </dgm:pt>
    <dgm:pt modelId="{64DD9E5E-7F5C-402D-A539-96C118641E6C}" type="sibTrans" cxnId="{7182CEF5-2A1C-4D86-AF3C-DC1B0B7E120C}">
      <dgm:prSet/>
      <dgm:spPr/>
      <dgm:t>
        <a:bodyPr/>
        <a:lstStyle/>
        <a:p>
          <a:endParaRPr lang="en-US"/>
        </a:p>
      </dgm:t>
    </dgm:pt>
    <dgm:pt modelId="{B09A3A4A-94DF-43F4-A894-8C8452062527}">
      <dgm:prSet phldrT="[Text]"/>
      <dgm:spPr/>
      <dgm:t>
        <a:bodyPr/>
        <a:lstStyle/>
        <a:p>
          <a:pPr rtl="1"/>
          <a:r>
            <a:rPr lang="ar-OM" b="1" dirty="0" smtClean="0"/>
            <a:t>الثورات المعرفية والتكنولوجية الهائلة، وتحديات العولمة والتحول إلى اقتصاد المعرفة</a:t>
          </a:r>
          <a:endParaRPr lang="en-US" dirty="0"/>
        </a:p>
      </dgm:t>
    </dgm:pt>
    <dgm:pt modelId="{9B020E7F-00F3-4D46-99E5-4DFF4FA604FE}" type="parTrans" cxnId="{D77174F5-92D8-4C4C-AFE8-B224FB5909CB}">
      <dgm:prSet/>
      <dgm:spPr/>
      <dgm:t>
        <a:bodyPr/>
        <a:lstStyle/>
        <a:p>
          <a:endParaRPr lang="en-US"/>
        </a:p>
      </dgm:t>
    </dgm:pt>
    <dgm:pt modelId="{4C437C49-24CD-4041-91F9-31C5AC6075B4}" type="sibTrans" cxnId="{D77174F5-92D8-4C4C-AFE8-B224FB5909CB}">
      <dgm:prSet/>
      <dgm:spPr/>
      <dgm:t>
        <a:bodyPr/>
        <a:lstStyle/>
        <a:p>
          <a:endParaRPr lang="en-US"/>
        </a:p>
      </dgm:t>
    </dgm:pt>
    <dgm:pt modelId="{3E35C9E5-99A2-4DFD-9ED6-D801A8E5CDC8}">
      <dgm:prSet phldrT="[Text]" phldr="1"/>
      <dgm:spPr/>
      <dgm:t>
        <a:bodyPr/>
        <a:lstStyle/>
        <a:p>
          <a:endParaRPr lang="en-US" dirty="0"/>
        </a:p>
      </dgm:t>
    </dgm:pt>
    <dgm:pt modelId="{DDE0DB6C-92B2-4ADC-8C53-3390B61661FF}" type="parTrans" cxnId="{55F2259F-07FE-4A33-B260-F96000CE3804}">
      <dgm:prSet/>
      <dgm:spPr/>
      <dgm:t>
        <a:bodyPr/>
        <a:lstStyle/>
        <a:p>
          <a:endParaRPr lang="en-US"/>
        </a:p>
      </dgm:t>
    </dgm:pt>
    <dgm:pt modelId="{452362E8-EE64-4858-A94C-56B69FD7B1BB}" type="sibTrans" cxnId="{55F2259F-07FE-4A33-B260-F96000CE3804}">
      <dgm:prSet/>
      <dgm:spPr/>
      <dgm:t>
        <a:bodyPr/>
        <a:lstStyle/>
        <a:p>
          <a:endParaRPr lang="en-US"/>
        </a:p>
      </dgm:t>
    </dgm:pt>
    <dgm:pt modelId="{3A1A2473-FC19-4814-AE57-982A5A258BFE}">
      <dgm:prSet phldrT="[Text]"/>
      <dgm:spPr/>
      <dgm:t>
        <a:bodyPr/>
        <a:lstStyle/>
        <a:p>
          <a:pPr rtl="1"/>
          <a:r>
            <a:rPr lang="ar-OM" b="1" dirty="0" smtClean="0"/>
            <a:t>احتدام التنافس في جودة الخدمات والمخرجات والمنتجات</a:t>
          </a:r>
          <a:endParaRPr lang="en-US" dirty="0"/>
        </a:p>
      </dgm:t>
    </dgm:pt>
    <dgm:pt modelId="{C7A94920-DC60-4DDD-8D9A-6C484E246D7F}" type="sibTrans" cxnId="{B3743ED8-D91D-4613-A68F-F1C0E91D41FF}">
      <dgm:prSet/>
      <dgm:spPr/>
      <dgm:t>
        <a:bodyPr/>
        <a:lstStyle/>
        <a:p>
          <a:endParaRPr lang="en-US"/>
        </a:p>
      </dgm:t>
    </dgm:pt>
    <dgm:pt modelId="{006105AC-C37E-48AB-B755-298175EED176}" type="parTrans" cxnId="{B3743ED8-D91D-4613-A68F-F1C0E91D41FF}">
      <dgm:prSet/>
      <dgm:spPr/>
      <dgm:t>
        <a:bodyPr/>
        <a:lstStyle/>
        <a:p>
          <a:endParaRPr lang="en-US"/>
        </a:p>
      </dgm:t>
    </dgm:pt>
    <dgm:pt modelId="{FA83C3A3-98AA-42C3-8417-D9382A9450D6}">
      <dgm:prSet/>
      <dgm:spPr/>
      <dgm:t>
        <a:bodyPr/>
        <a:lstStyle/>
        <a:p>
          <a:endParaRPr lang="en-US" dirty="0"/>
        </a:p>
      </dgm:t>
    </dgm:pt>
    <dgm:pt modelId="{B09AA6AF-1C31-44F1-8FBC-81CB2AD5F404}" type="parTrans" cxnId="{5CF9EC82-2BE0-46D7-818E-CA2297581CF1}">
      <dgm:prSet/>
      <dgm:spPr/>
      <dgm:t>
        <a:bodyPr/>
        <a:lstStyle/>
        <a:p>
          <a:endParaRPr lang="en-US"/>
        </a:p>
      </dgm:t>
    </dgm:pt>
    <dgm:pt modelId="{2267F301-63BA-45E4-B5A3-F44BAAD9E184}" type="sibTrans" cxnId="{5CF9EC82-2BE0-46D7-818E-CA2297581CF1}">
      <dgm:prSet/>
      <dgm:spPr/>
      <dgm:t>
        <a:bodyPr/>
        <a:lstStyle/>
        <a:p>
          <a:endParaRPr lang="en-US"/>
        </a:p>
      </dgm:t>
    </dgm:pt>
    <dgm:pt modelId="{B75B247F-CA04-4813-B9F9-0C408C81CC92}">
      <dgm:prSet/>
      <dgm:spPr/>
      <dgm:t>
        <a:bodyPr/>
        <a:lstStyle/>
        <a:p>
          <a:pPr rtl="1"/>
          <a:r>
            <a:rPr lang="ar-OM" b="1" dirty="0" smtClean="0"/>
            <a:t>تغيرات مستمرة في المهن ووسائل وأساليب العمل</a:t>
          </a:r>
          <a:endParaRPr lang="en-US" dirty="0"/>
        </a:p>
      </dgm:t>
    </dgm:pt>
    <dgm:pt modelId="{3E0430E8-1081-438B-AEE3-D9CF4E33BE84}" type="parTrans" cxnId="{548F9863-5432-41DA-B355-1C279C8A7F96}">
      <dgm:prSet/>
      <dgm:spPr/>
      <dgm:t>
        <a:bodyPr/>
        <a:lstStyle/>
        <a:p>
          <a:endParaRPr lang="en-US"/>
        </a:p>
      </dgm:t>
    </dgm:pt>
    <dgm:pt modelId="{1206A02C-A45D-4615-A879-50972221AEE9}" type="sibTrans" cxnId="{548F9863-5432-41DA-B355-1C279C8A7F96}">
      <dgm:prSet/>
      <dgm:spPr/>
      <dgm:t>
        <a:bodyPr/>
        <a:lstStyle/>
        <a:p>
          <a:endParaRPr lang="en-US"/>
        </a:p>
      </dgm:t>
    </dgm:pt>
    <dgm:pt modelId="{57388671-F23F-4425-A40E-D997B64D0F7F}">
      <dgm:prSet phldrT="[Text]" phldr="1"/>
      <dgm:spPr/>
      <dgm:t>
        <a:bodyPr/>
        <a:lstStyle/>
        <a:p>
          <a:endParaRPr lang="en-US" dirty="0"/>
        </a:p>
      </dgm:t>
    </dgm:pt>
    <dgm:pt modelId="{C7C27CAB-DA3A-4602-9CE0-29C08E64C147}" type="sibTrans" cxnId="{1F34FEAE-5715-4102-8E32-C5ABDE883789}">
      <dgm:prSet/>
      <dgm:spPr/>
      <dgm:t>
        <a:bodyPr/>
        <a:lstStyle/>
        <a:p>
          <a:endParaRPr lang="en-US"/>
        </a:p>
      </dgm:t>
    </dgm:pt>
    <dgm:pt modelId="{058B0303-38FE-49A8-9AFA-40BD717488E6}" type="parTrans" cxnId="{1F34FEAE-5715-4102-8E32-C5ABDE883789}">
      <dgm:prSet/>
      <dgm:spPr/>
      <dgm:t>
        <a:bodyPr/>
        <a:lstStyle/>
        <a:p>
          <a:endParaRPr lang="en-US"/>
        </a:p>
      </dgm:t>
    </dgm:pt>
    <dgm:pt modelId="{EE170CD6-D8DC-4090-9E38-A90B6F35B9F6}" type="pres">
      <dgm:prSet presAssocID="{EAD40E85-B7D1-4015-95D2-9BBA9C94154D}" presName="linearFlow" presStyleCnt="0">
        <dgm:presLayoutVars>
          <dgm:dir/>
          <dgm:animLvl val="lvl"/>
          <dgm:resizeHandles val="exact"/>
        </dgm:presLayoutVars>
      </dgm:prSet>
      <dgm:spPr/>
      <dgm:t>
        <a:bodyPr/>
        <a:lstStyle/>
        <a:p>
          <a:endParaRPr lang="en-US"/>
        </a:p>
      </dgm:t>
    </dgm:pt>
    <dgm:pt modelId="{7F45461F-2691-495F-BBF3-D0FA5C809C23}" type="pres">
      <dgm:prSet presAssocID="{57388671-F23F-4425-A40E-D997B64D0F7F}" presName="composite" presStyleCnt="0"/>
      <dgm:spPr/>
    </dgm:pt>
    <dgm:pt modelId="{166B8EBC-03B1-45DF-8E42-6A929CDFBD7D}" type="pres">
      <dgm:prSet presAssocID="{57388671-F23F-4425-A40E-D997B64D0F7F}" presName="parentText" presStyleLbl="alignNode1" presStyleIdx="0" presStyleCnt="4">
        <dgm:presLayoutVars>
          <dgm:chMax val="1"/>
          <dgm:bulletEnabled val="1"/>
        </dgm:presLayoutVars>
      </dgm:prSet>
      <dgm:spPr/>
      <dgm:t>
        <a:bodyPr/>
        <a:lstStyle/>
        <a:p>
          <a:endParaRPr lang="en-US"/>
        </a:p>
      </dgm:t>
    </dgm:pt>
    <dgm:pt modelId="{9892A6A9-1EBB-4C68-A5A7-5F0B6E10C25E}" type="pres">
      <dgm:prSet presAssocID="{57388671-F23F-4425-A40E-D997B64D0F7F}" presName="descendantText" presStyleLbl="alignAcc1" presStyleIdx="0" presStyleCnt="4">
        <dgm:presLayoutVars>
          <dgm:bulletEnabled val="1"/>
        </dgm:presLayoutVars>
      </dgm:prSet>
      <dgm:spPr/>
      <dgm:t>
        <a:bodyPr/>
        <a:lstStyle/>
        <a:p>
          <a:endParaRPr lang="en-US"/>
        </a:p>
      </dgm:t>
    </dgm:pt>
    <dgm:pt modelId="{862D82C8-4BE0-4B71-A6BC-37995DD7F1DE}" type="pres">
      <dgm:prSet presAssocID="{C7C27CAB-DA3A-4602-9CE0-29C08E64C147}" presName="sp" presStyleCnt="0"/>
      <dgm:spPr/>
    </dgm:pt>
    <dgm:pt modelId="{87C35B53-A679-4062-93FF-F20C81D28767}" type="pres">
      <dgm:prSet presAssocID="{B8B7870A-59A9-43B3-A575-C39761DF5E93}" presName="composite" presStyleCnt="0"/>
      <dgm:spPr/>
    </dgm:pt>
    <dgm:pt modelId="{55460121-3BF7-4092-B4E0-15DEFD54E1AE}" type="pres">
      <dgm:prSet presAssocID="{B8B7870A-59A9-43B3-A575-C39761DF5E93}" presName="parentText" presStyleLbl="alignNode1" presStyleIdx="1" presStyleCnt="4">
        <dgm:presLayoutVars>
          <dgm:chMax val="1"/>
          <dgm:bulletEnabled val="1"/>
        </dgm:presLayoutVars>
      </dgm:prSet>
      <dgm:spPr/>
      <dgm:t>
        <a:bodyPr/>
        <a:lstStyle/>
        <a:p>
          <a:endParaRPr lang="en-US"/>
        </a:p>
      </dgm:t>
    </dgm:pt>
    <dgm:pt modelId="{E981FD45-B963-4E36-A03A-03DC1089FE39}" type="pres">
      <dgm:prSet presAssocID="{B8B7870A-59A9-43B3-A575-C39761DF5E93}" presName="descendantText" presStyleLbl="alignAcc1" presStyleIdx="1" presStyleCnt="4">
        <dgm:presLayoutVars>
          <dgm:bulletEnabled val="1"/>
        </dgm:presLayoutVars>
      </dgm:prSet>
      <dgm:spPr/>
      <dgm:t>
        <a:bodyPr/>
        <a:lstStyle/>
        <a:p>
          <a:endParaRPr lang="en-US"/>
        </a:p>
      </dgm:t>
    </dgm:pt>
    <dgm:pt modelId="{7BEA6514-E0DB-46B0-BD79-C922C62D3BB6}" type="pres">
      <dgm:prSet presAssocID="{64DD9E5E-7F5C-402D-A539-96C118641E6C}" presName="sp" presStyleCnt="0"/>
      <dgm:spPr/>
    </dgm:pt>
    <dgm:pt modelId="{9ADDEAFD-15A1-41C1-9928-6CAA3ECFF7A7}" type="pres">
      <dgm:prSet presAssocID="{3E35C9E5-99A2-4DFD-9ED6-D801A8E5CDC8}" presName="composite" presStyleCnt="0"/>
      <dgm:spPr/>
    </dgm:pt>
    <dgm:pt modelId="{012EE240-9CE2-41D1-8C5E-D1ECB088FDE9}" type="pres">
      <dgm:prSet presAssocID="{3E35C9E5-99A2-4DFD-9ED6-D801A8E5CDC8}" presName="parentText" presStyleLbl="alignNode1" presStyleIdx="2" presStyleCnt="4">
        <dgm:presLayoutVars>
          <dgm:chMax val="1"/>
          <dgm:bulletEnabled val="1"/>
        </dgm:presLayoutVars>
      </dgm:prSet>
      <dgm:spPr/>
      <dgm:t>
        <a:bodyPr/>
        <a:lstStyle/>
        <a:p>
          <a:endParaRPr lang="en-US"/>
        </a:p>
      </dgm:t>
    </dgm:pt>
    <dgm:pt modelId="{388F39D1-28C2-40F4-BEB5-1E2CE5FBB778}" type="pres">
      <dgm:prSet presAssocID="{3E35C9E5-99A2-4DFD-9ED6-D801A8E5CDC8}" presName="descendantText" presStyleLbl="alignAcc1" presStyleIdx="2" presStyleCnt="4">
        <dgm:presLayoutVars>
          <dgm:bulletEnabled val="1"/>
        </dgm:presLayoutVars>
      </dgm:prSet>
      <dgm:spPr/>
      <dgm:t>
        <a:bodyPr/>
        <a:lstStyle/>
        <a:p>
          <a:endParaRPr lang="en-US"/>
        </a:p>
      </dgm:t>
    </dgm:pt>
    <dgm:pt modelId="{BE4E82D8-CE35-4B81-A0BF-32BB9EE0E32C}" type="pres">
      <dgm:prSet presAssocID="{452362E8-EE64-4858-A94C-56B69FD7B1BB}" presName="sp" presStyleCnt="0"/>
      <dgm:spPr/>
    </dgm:pt>
    <dgm:pt modelId="{142C2916-BBB7-42DD-8BEF-E96AC50EC2D7}" type="pres">
      <dgm:prSet presAssocID="{FA83C3A3-98AA-42C3-8417-D9382A9450D6}" presName="composite" presStyleCnt="0"/>
      <dgm:spPr/>
    </dgm:pt>
    <dgm:pt modelId="{16FE0E20-DE0F-427A-8870-B861AF66CA31}" type="pres">
      <dgm:prSet presAssocID="{FA83C3A3-98AA-42C3-8417-D9382A9450D6}" presName="parentText" presStyleLbl="alignNode1" presStyleIdx="3" presStyleCnt="4">
        <dgm:presLayoutVars>
          <dgm:chMax val="1"/>
          <dgm:bulletEnabled val="1"/>
        </dgm:presLayoutVars>
      </dgm:prSet>
      <dgm:spPr/>
      <dgm:t>
        <a:bodyPr/>
        <a:lstStyle/>
        <a:p>
          <a:endParaRPr lang="en-US"/>
        </a:p>
      </dgm:t>
    </dgm:pt>
    <dgm:pt modelId="{00089FAC-BEBC-428A-A362-7A8B6A132A5D}" type="pres">
      <dgm:prSet presAssocID="{FA83C3A3-98AA-42C3-8417-D9382A9450D6}" presName="descendantText" presStyleLbl="alignAcc1" presStyleIdx="3" presStyleCnt="4">
        <dgm:presLayoutVars>
          <dgm:bulletEnabled val="1"/>
        </dgm:presLayoutVars>
      </dgm:prSet>
      <dgm:spPr/>
      <dgm:t>
        <a:bodyPr/>
        <a:lstStyle/>
        <a:p>
          <a:endParaRPr lang="en-US"/>
        </a:p>
      </dgm:t>
    </dgm:pt>
  </dgm:ptLst>
  <dgm:cxnLst>
    <dgm:cxn modelId="{548F9863-5432-41DA-B355-1C279C8A7F96}" srcId="{FA83C3A3-98AA-42C3-8417-D9382A9450D6}" destId="{B75B247F-CA04-4813-B9F9-0C408C81CC92}" srcOrd="0" destOrd="0" parTransId="{3E0430E8-1081-438B-AEE3-D9CF4E33BE84}" sibTransId="{1206A02C-A45D-4615-A879-50972221AEE9}"/>
    <dgm:cxn modelId="{1F34FEAE-5715-4102-8E32-C5ABDE883789}" srcId="{EAD40E85-B7D1-4015-95D2-9BBA9C94154D}" destId="{57388671-F23F-4425-A40E-D997B64D0F7F}" srcOrd="0" destOrd="0" parTransId="{058B0303-38FE-49A8-9AFA-40BD717488E6}" sibTransId="{C7C27CAB-DA3A-4602-9CE0-29C08E64C147}"/>
    <dgm:cxn modelId="{B3743ED8-D91D-4613-A68F-F1C0E91D41FF}" srcId="{3E35C9E5-99A2-4DFD-9ED6-D801A8E5CDC8}" destId="{3A1A2473-FC19-4814-AE57-982A5A258BFE}" srcOrd="0" destOrd="0" parTransId="{006105AC-C37E-48AB-B755-298175EED176}" sibTransId="{C7A94920-DC60-4DDD-8D9A-6C484E246D7F}"/>
    <dgm:cxn modelId="{19FF2C21-D257-428C-A61C-39EB84C2C5C5}" type="presOf" srcId="{3E35C9E5-99A2-4DFD-9ED6-D801A8E5CDC8}" destId="{012EE240-9CE2-41D1-8C5E-D1ECB088FDE9}" srcOrd="0" destOrd="0" presId="urn:microsoft.com/office/officeart/2005/8/layout/chevron2"/>
    <dgm:cxn modelId="{F71C8A27-61DB-4B83-BBEC-6F315454806F}" type="presOf" srcId="{EAD40E85-B7D1-4015-95D2-9BBA9C94154D}" destId="{EE170CD6-D8DC-4090-9E38-A90B6F35B9F6}" srcOrd="0" destOrd="0" presId="urn:microsoft.com/office/officeart/2005/8/layout/chevron2"/>
    <dgm:cxn modelId="{55F2259F-07FE-4A33-B260-F96000CE3804}" srcId="{EAD40E85-B7D1-4015-95D2-9BBA9C94154D}" destId="{3E35C9E5-99A2-4DFD-9ED6-D801A8E5CDC8}" srcOrd="2" destOrd="0" parTransId="{DDE0DB6C-92B2-4ADC-8C53-3390B61661FF}" sibTransId="{452362E8-EE64-4858-A94C-56B69FD7B1BB}"/>
    <dgm:cxn modelId="{11F9AF70-563E-43D0-89E8-53F6E7C3F6A8}" type="presOf" srcId="{B8B7870A-59A9-43B3-A575-C39761DF5E93}" destId="{55460121-3BF7-4092-B4E0-15DEFD54E1AE}" srcOrd="0" destOrd="0" presId="urn:microsoft.com/office/officeart/2005/8/layout/chevron2"/>
    <dgm:cxn modelId="{7751957C-C0AB-492C-81A8-476FF6469A16}" type="presOf" srcId="{B75B247F-CA04-4813-B9F9-0C408C81CC92}" destId="{00089FAC-BEBC-428A-A362-7A8B6A132A5D}" srcOrd="0" destOrd="0" presId="urn:microsoft.com/office/officeart/2005/8/layout/chevron2"/>
    <dgm:cxn modelId="{7182CEF5-2A1C-4D86-AF3C-DC1B0B7E120C}" srcId="{EAD40E85-B7D1-4015-95D2-9BBA9C94154D}" destId="{B8B7870A-59A9-43B3-A575-C39761DF5E93}" srcOrd="1" destOrd="0" parTransId="{90F7B098-B4B2-44FE-98CD-048E5C7E4DD0}" sibTransId="{64DD9E5E-7F5C-402D-A539-96C118641E6C}"/>
    <dgm:cxn modelId="{9EEFB7AB-459D-42D8-96A8-5BB9F75AFDFC}" type="presOf" srcId="{57388671-F23F-4425-A40E-D997B64D0F7F}" destId="{166B8EBC-03B1-45DF-8E42-6A929CDFBD7D}" srcOrd="0" destOrd="0" presId="urn:microsoft.com/office/officeart/2005/8/layout/chevron2"/>
    <dgm:cxn modelId="{6D99128A-189E-4901-A6E0-3F95250558A8}" type="presOf" srcId="{3A1A2473-FC19-4814-AE57-982A5A258BFE}" destId="{388F39D1-28C2-40F4-BEB5-1E2CE5FBB778}" srcOrd="0" destOrd="0" presId="urn:microsoft.com/office/officeart/2005/8/layout/chevron2"/>
    <dgm:cxn modelId="{5A24BD3C-9C86-4B74-B400-9A661B21D9DD}" type="presOf" srcId="{9C8F27D2-770D-48DA-BF08-62751198569E}" destId="{9892A6A9-1EBB-4C68-A5A7-5F0B6E10C25E}" srcOrd="0" destOrd="0" presId="urn:microsoft.com/office/officeart/2005/8/layout/chevron2"/>
    <dgm:cxn modelId="{E3F037D4-7218-44C9-A72F-78AA66DA50F0}" srcId="{57388671-F23F-4425-A40E-D997B64D0F7F}" destId="{9C8F27D2-770D-48DA-BF08-62751198569E}" srcOrd="0" destOrd="0" parTransId="{371A1E56-B030-4455-91EB-678592D841D5}" sibTransId="{0D536B42-0319-4413-B892-6D1B3A028A9D}"/>
    <dgm:cxn modelId="{1633137B-CFB3-4041-B1EC-F555BE4DB3CB}" type="presOf" srcId="{B09A3A4A-94DF-43F4-A894-8C8452062527}" destId="{E981FD45-B963-4E36-A03A-03DC1089FE39}" srcOrd="0" destOrd="0" presId="urn:microsoft.com/office/officeart/2005/8/layout/chevron2"/>
    <dgm:cxn modelId="{12E4411B-A848-4F06-A5BA-1018ECCF4897}" type="presOf" srcId="{FA83C3A3-98AA-42C3-8417-D9382A9450D6}" destId="{16FE0E20-DE0F-427A-8870-B861AF66CA31}" srcOrd="0" destOrd="0" presId="urn:microsoft.com/office/officeart/2005/8/layout/chevron2"/>
    <dgm:cxn modelId="{D77174F5-92D8-4C4C-AFE8-B224FB5909CB}" srcId="{B8B7870A-59A9-43B3-A575-C39761DF5E93}" destId="{B09A3A4A-94DF-43F4-A894-8C8452062527}" srcOrd="0" destOrd="0" parTransId="{9B020E7F-00F3-4D46-99E5-4DFF4FA604FE}" sibTransId="{4C437C49-24CD-4041-91F9-31C5AC6075B4}"/>
    <dgm:cxn modelId="{5CF9EC82-2BE0-46D7-818E-CA2297581CF1}" srcId="{EAD40E85-B7D1-4015-95D2-9BBA9C94154D}" destId="{FA83C3A3-98AA-42C3-8417-D9382A9450D6}" srcOrd="3" destOrd="0" parTransId="{B09AA6AF-1C31-44F1-8FBC-81CB2AD5F404}" sibTransId="{2267F301-63BA-45E4-B5A3-F44BAAD9E184}"/>
    <dgm:cxn modelId="{22D5E1E3-5AFD-4734-8933-DCC5E4242DE1}" type="presParOf" srcId="{EE170CD6-D8DC-4090-9E38-A90B6F35B9F6}" destId="{7F45461F-2691-495F-BBF3-D0FA5C809C23}" srcOrd="0" destOrd="0" presId="urn:microsoft.com/office/officeart/2005/8/layout/chevron2"/>
    <dgm:cxn modelId="{EBBCEBC7-E8A3-4323-B6B6-834B9603572D}" type="presParOf" srcId="{7F45461F-2691-495F-BBF3-D0FA5C809C23}" destId="{166B8EBC-03B1-45DF-8E42-6A929CDFBD7D}" srcOrd="0" destOrd="0" presId="urn:microsoft.com/office/officeart/2005/8/layout/chevron2"/>
    <dgm:cxn modelId="{5F520F38-5EA1-400B-8D4C-AF57AD695841}" type="presParOf" srcId="{7F45461F-2691-495F-BBF3-D0FA5C809C23}" destId="{9892A6A9-1EBB-4C68-A5A7-5F0B6E10C25E}" srcOrd="1" destOrd="0" presId="urn:microsoft.com/office/officeart/2005/8/layout/chevron2"/>
    <dgm:cxn modelId="{E9A843D6-F9DA-4ED7-9207-CD2345442E57}" type="presParOf" srcId="{EE170CD6-D8DC-4090-9E38-A90B6F35B9F6}" destId="{862D82C8-4BE0-4B71-A6BC-37995DD7F1DE}" srcOrd="1" destOrd="0" presId="urn:microsoft.com/office/officeart/2005/8/layout/chevron2"/>
    <dgm:cxn modelId="{0F1FB777-EDF1-423C-83EB-C0ADBDA806BB}" type="presParOf" srcId="{EE170CD6-D8DC-4090-9E38-A90B6F35B9F6}" destId="{87C35B53-A679-4062-93FF-F20C81D28767}" srcOrd="2" destOrd="0" presId="urn:microsoft.com/office/officeart/2005/8/layout/chevron2"/>
    <dgm:cxn modelId="{56C518BA-D67A-4120-BF68-EC8296144303}" type="presParOf" srcId="{87C35B53-A679-4062-93FF-F20C81D28767}" destId="{55460121-3BF7-4092-B4E0-15DEFD54E1AE}" srcOrd="0" destOrd="0" presId="urn:microsoft.com/office/officeart/2005/8/layout/chevron2"/>
    <dgm:cxn modelId="{0661AABC-3A52-4B0C-A60A-82D79918D794}" type="presParOf" srcId="{87C35B53-A679-4062-93FF-F20C81D28767}" destId="{E981FD45-B963-4E36-A03A-03DC1089FE39}" srcOrd="1" destOrd="0" presId="urn:microsoft.com/office/officeart/2005/8/layout/chevron2"/>
    <dgm:cxn modelId="{A42C6A5F-D5BC-4ECF-ACDE-C4C7B89A3B3A}" type="presParOf" srcId="{EE170CD6-D8DC-4090-9E38-A90B6F35B9F6}" destId="{7BEA6514-E0DB-46B0-BD79-C922C62D3BB6}" srcOrd="3" destOrd="0" presId="urn:microsoft.com/office/officeart/2005/8/layout/chevron2"/>
    <dgm:cxn modelId="{F0046E50-F6A9-4D62-8F38-4B71CE083887}" type="presParOf" srcId="{EE170CD6-D8DC-4090-9E38-A90B6F35B9F6}" destId="{9ADDEAFD-15A1-41C1-9928-6CAA3ECFF7A7}" srcOrd="4" destOrd="0" presId="urn:microsoft.com/office/officeart/2005/8/layout/chevron2"/>
    <dgm:cxn modelId="{6931E7D4-86C9-455A-A0FC-42A374BEEB9F}" type="presParOf" srcId="{9ADDEAFD-15A1-41C1-9928-6CAA3ECFF7A7}" destId="{012EE240-9CE2-41D1-8C5E-D1ECB088FDE9}" srcOrd="0" destOrd="0" presId="urn:microsoft.com/office/officeart/2005/8/layout/chevron2"/>
    <dgm:cxn modelId="{5FAB4158-1B49-4137-B4B1-CC3CC023AC5B}" type="presParOf" srcId="{9ADDEAFD-15A1-41C1-9928-6CAA3ECFF7A7}" destId="{388F39D1-28C2-40F4-BEB5-1E2CE5FBB778}" srcOrd="1" destOrd="0" presId="urn:microsoft.com/office/officeart/2005/8/layout/chevron2"/>
    <dgm:cxn modelId="{8CA9E6BE-4FEC-4BE0-9523-FE0AF191202A}" type="presParOf" srcId="{EE170CD6-D8DC-4090-9E38-A90B6F35B9F6}" destId="{BE4E82D8-CE35-4B81-A0BF-32BB9EE0E32C}" srcOrd="5" destOrd="0" presId="urn:microsoft.com/office/officeart/2005/8/layout/chevron2"/>
    <dgm:cxn modelId="{E237E639-66ED-498E-9972-5098176B3CAB}" type="presParOf" srcId="{EE170CD6-D8DC-4090-9E38-A90B6F35B9F6}" destId="{142C2916-BBB7-42DD-8BEF-E96AC50EC2D7}" srcOrd="6" destOrd="0" presId="urn:microsoft.com/office/officeart/2005/8/layout/chevron2"/>
    <dgm:cxn modelId="{CCD119FD-8682-4DD0-B0E4-5C81087C980C}" type="presParOf" srcId="{142C2916-BBB7-42DD-8BEF-E96AC50EC2D7}" destId="{16FE0E20-DE0F-427A-8870-B861AF66CA31}" srcOrd="0" destOrd="0" presId="urn:microsoft.com/office/officeart/2005/8/layout/chevron2"/>
    <dgm:cxn modelId="{7C95ABF1-6F71-4AD2-8A39-939FDE665C2E}" type="presParOf" srcId="{142C2916-BBB7-42DD-8BEF-E96AC50EC2D7}" destId="{00089FAC-BEBC-428A-A362-7A8B6A132A5D}" srcOrd="1" destOrd="0" presId="urn:microsoft.com/office/officeart/2005/8/layout/chevron2"/>
  </dgm:cxnLst>
  <dgm:bg/>
  <dgm:whole/>
</dgm:dataModel>
</file>

<file path=ppt/diagrams/data2.xml><?xml version="1.0" encoding="utf-8"?>
<dgm:dataModel xmlns:dgm="http://schemas.openxmlformats.org/drawingml/2006/diagram" xmlns:a="http://schemas.openxmlformats.org/drawingml/2006/main">
  <dgm:ptLst>
    <dgm:pt modelId="{5D2851AA-1EDD-48A8-B2D9-F21D076E6B21}" type="doc">
      <dgm:prSet loTypeId="urn:microsoft.com/office/officeart/2005/8/layout/pyramid2" loCatId="list" qsTypeId="urn:microsoft.com/office/officeart/2005/8/quickstyle/3d3" qsCatId="3D" csTypeId="urn:microsoft.com/office/officeart/2005/8/colors/colorful3" csCatId="colorful" phldr="1"/>
      <dgm:spPr/>
    </dgm:pt>
    <dgm:pt modelId="{74086E8C-4B89-4485-8FE9-0ACFDF032C7D}">
      <dgm:prSet phldrT="[Text]" custT="1"/>
      <dgm:spPr/>
      <dgm:t>
        <a:bodyPr/>
        <a:lstStyle/>
        <a:p>
          <a:pPr rtl="1"/>
          <a:r>
            <a:rPr lang="ar-OM" sz="2000" b="1" dirty="0" smtClean="0"/>
            <a:t>مراجعة وتطوير منظومة التعليم التقني والتدريب المهني</a:t>
          </a:r>
          <a:endParaRPr lang="en-US" sz="2000" dirty="0"/>
        </a:p>
      </dgm:t>
    </dgm:pt>
    <dgm:pt modelId="{D477CABC-F9AC-4D0B-9CCA-DC5FE8194FCC}" type="parTrans" cxnId="{313F4DD0-6E09-4BE3-A89F-8EA575F92003}">
      <dgm:prSet/>
      <dgm:spPr/>
      <dgm:t>
        <a:bodyPr/>
        <a:lstStyle/>
        <a:p>
          <a:endParaRPr lang="en-US"/>
        </a:p>
      </dgm:t>
    </dgm:pt>
    <dgm:pt modelId="{4926BDCE-BA8A-4C47-9D0A-1ABF01D3F0E9}" type="sibTrans" cxnId="{313F4DD0-6E09-4BE3-A89F-8EA575F92003}">
      <dgm:prSet/>
      <dgm:spPr/>
      <dgm:t>
        <a:bodyPr/>
        <a:lstStyle/>
        <a:p>
          <a:endParaRPr lang="en-US"/>
        </a:p>
      </dgm:t>
    </dgm:pt>
    <dgm:pt modelId="{CF1B78B0-7AC2-437A-9B3A-11B34BDFC634}">
      <dgm:prSet custT="1"/>
      <dgm:spPr/>
      <dgm:t>
        <a:bodyPr/>
        <a:lstStyle/>
        <a:p>
          <a:pPr rtl="1"/>
          <a:r>
            <a:rPr lang="ar-OM" sz="2000" b="1" dirty="0" smtClean="0"/>
            <a:t>دعم قطاع المؤسسات الصغيرة والمتوسطة، والعمل على تفعيل دور القطاع الخاص من حيث الشراكة الفاعلة في </a:t>
          </a:r>
          <a:r>
            <a:rPr lang="ar-OM" sz="2000" b="1" dirty="0" err="1" smtClean="0"/>
            <a:t>حاكمية</a:t>
          </a:r>
          <a:r>
            <a:rPr lang="ar-OM" sz="2000" b="1" dirty="0" smtClean="0"/>
            <a:t> منظومة التعليم والتدريب التقني والمهني بعامة</a:t>
          </a:r>
          <a:endParaRPr lang="en-US" sz="2000" b="1" dirty="0"/>
        </a:p>
      </dgm:t>
    </dgm:pt>
    <dgm:pt modelId="{3D1B7E7C-9EC3-4EC3-A056-13EEE88ADCC5}" type="parTrans" cxnId="{257B41BF-C334-401A-88AC-9836517078AC}">
      <dgm:prSet/>
      <dgm:spPr/>
      <dgm:t>
        <a:bodyPr/>
        <a:lstStyle/>
        <a:p>
          <a:endParaRPr lang="en-US"/>
        </a:p>
      </dgm:t>
    </dgm:pt>
    <dgm:pt modelId="{047FD00A-99DD-47C5-882F-AA91BD87E31B}" type="sibTrans" cxnId="{257B41BF-C334-401A-88AC-9836517078AC}">
      <dgm:prSet/>
      <dgm:spPr/>
      <dgm:t>
        <a:bodyPr/>
        <a:lstStyle/>
        <a:p>
          <a:endParaRPr lang="en-US"/>
        </a:p>
      </dgm:t>
    </dgm:pt>
    <dgm:pt modelId="{37FF66E7-E11A-4F5E-9BB1-12FB73BC1B95}" type="pres">
      <dgm:prSet presAssocID="{5D2851AA-1EDD-48A8-B2D9-F21D076E6B21}" presName="compositeShape" presStyleCnt="0">
        <dgm:presLayoutVars>
          <dgm:dir/>
          <dgm:resizeHandles/>
        </dgm:presLayoutVars>
      </dgm:prSet>
      <dgm:spPr/>
    </dgm:pt>
    <dgm:pt modelId="{9ED5C549-BAC1-48A0-8391-328546EA7669}" type="pres">
      <dgm:prSet presAssocID="{5D2851AA-1EDD-48A8-B2D9-F21D076E6B21}" presName="pyramid" presStyleLbl="node1" presStyleIdx="0" presStyleCnt="1" custScaleX="50548" custScaleY="61744" custLinFactNeighborX="36025" custLinFactNeighborY="19128"/>
      <dgm:spPr/>
    </dgm:pt>
    <dgm:pt modelId="{F2B7E071-ACC0-4484-B740-01100D3EA637}" type="pres">
      <dgm:prSet presAssocID="{5D2851AA-1EDD-48A8-B2D9-F21D076E6B21}" presName="theList" presStyleCnt="0"/>
      <dgm:spPr/>
    </dgm:pt>
    <dgm:pt modelId="{AE311413-E433-4146-911B-5D7ADB54D484}" type="pres">
      <dgm:prSet presAssocID="{74086E8C-4B89-4485-8FE9-0ACFDF032C7D}" presName="aNode" presStyleLbl="fgAcc1" presStyleIdx="0" presStyleCnt="2" custScaleX="321267" custScaleY="37832" custLinFactY="11926" custLinFactNeighborY="100000">
        <dgm:presLayoutVars>
          <dgm:bulletEnabled val="1"/>
        </dgm:presLayoutVars>
      </dgm:prSet>
      <dgm:spPr/>
      <dgm:t>
        <a:bodyPr/>
        <a:lstStyle/>
        <a:p>
          <a:endParaRPr lang="en-US"/>
        </a:p>
      </dgm:t>
    </dgm:pt>
    <dgm:pt modelId="{00BE9EA4-432A-40B3-8AC0-5B795D548D25}" type="pres">
      <dgm:prSet presAssocID="{74086E8C-4B89-4485-8FE9-0ACFDF032C7D}" presName="aSpace" presStyleCnt="0"/>
      <dgm:spPr/>
    </dgm:pt>
    <dgm:pt modelId="{F6493B4F-AE90-439F-BD97-A3AA1B559B8B}" type="pres">
      <dgm:prSet presAssocID="{CF1B78B0-7AC2-437A-9B3A-11B34BDFC634}" presName="aNode" presStyleLbl="fgAcc1" presStyleIdx="1" presStyleCnt="2" custScaleX="465812" custScaleY="55980" custLinFactY="11926" custLinFactNeighborY="100000">
        <dgm:presLayoutVars>
          <dgm:bulletEnabled val="1"/>
        </dgm:presLayoutVars>
      </dgm:prSet>
      <dgm:spPr/>
      <dgm:t>
        <a:bodyPr/>
        <a:lstStyle/>
        <a:p>
          <a:endParaRPr lang="en-US"/>
        </a:p>
      </dgm:t>
    </dgm:pt>
    <dgm:pt modelId="{D59CF22F-786E-4A3A-A3E1-91622AEB8DA8}" type="pres">
      <dgm:prSet presAssocID="{CF1B78B0-7AC2-437A-9B3A-11B34BDFC634}" presName="aSpace" presStyleCnt="0"/>
      <dgm:spPr/>
    </dgm:pt>
  </dgm:ptLst>
  <dgm:cxnLst>
    <dgm:cxn modelId="{313F4DD0-6E09-4BE3-A89F-8EA575F92003}" srcId="{5D2851AA-1EDD-48A8-B2D9-F21D076E6B21}" destId="{74086E8C-4B89-4485-8FE9-0ACFDF032C7D}" srcOrd="0" destOrd="0" parTransId="{D477CABC-F9AC-4D0B-9CCA-DC5FE8194FCC}" sibTransId="{4926BDCE-BA8A-4C47-9D0A-1ABF01D3F0E9}"/>
    <dgm:cxn modelId="{B4351E64-FB22-4A9D-B9CD-296525F46EA7}" type="presOf" srcId="{CF1B78B0-7AC2-437A-9B3A-11B34BDFC634}" destId="{F6493B4F-AE90-439F-BD97-A3AA1B559B8B}" srcOrd="0" destOrd="0" presId="urn:microsoft.com/office/officeart/2005/8/layout/pyramid2"/>
    <dgm:cxn modelId="{257B41BF-C334-401A-88AC-9836517078AC}" srcId="{5D2851AA-1EDD-48A8-B2D9-F21D076E6B21}" destId="{CF1B78B0-7AC2-437A-9B3A-11B34BDFC634}" srcOrd="1" destOrd="0" parTransId="{3D1B7E7C-9EC3-4EC3-A056-13EEE88ADCC5}" sibTransId="{047FD00A-99DD-47C5-882F-AA91BD87E31B}"/>
    <dgm:cxn modelId="{85AED607-9D6E-4C38-B3F8-D4B353BC77F4}" type="presOf" srcId="{74086E8C-4B89-4485-8FE9-0ACFDF032C7D}" destId="{AE311413-E433-4146-911B-5D7ADB54D484}" srcOrd="0" destOrd="0" presId="urn:microsoft.com/office/officeart/2005/8/layout/pyramid2"/>
    <dgm:cxn modelId="{E14EE2AA-2F1A-42F9-8D38-28CAC412D133}" type="presOf" srcId="{5D2851AA-1EDD-48A8-B2D9-F21D076E6B21}" destId="{37FF66E7-E11A-4F5E-9BB1-12FB73BC1B95}" srcOrd="0" destOrd="0" presId="urn:microsoft.com/office/officeart/2005/8/layout/pyramid2"/>
    <dgm:cxn modelId="{38AB67B8-A9AF-4D59-A977-4A906B239361}" type="presParOf" srcId="{37FF66E7-E11A-4F5E-9BB1-12FB73BC1B95}" destId="{9ED5C549-BAC1-48A0-8391-328546EA7669}" srcOrd="0" destOrd="0" presId="urn:microsoft.com/office/officeart/2005/8/layout/pyramid2"/>
    <dgm:cxn modelId="{C4E435AB-89CA-4A61-8231-8AA1A6D2628D}" type="presParOf" srcId="{37FF66E7-E11A-4F5E-9BB1-12FB73BC1B95}" destId="{F2B7E071-ACC0-4484-B740-01100D3EA637}" srcOrd="1" destOrd="0" presId="urn:microsoft.com/office/officeart/2005/8/layout/pyramid2"/>
    <dgm:cxn modelId="{22A8ED97-367F-4341-A53A-D52D10D05115}" type="presParOf" srcId="{F2B7E071-ACC0-4484-B740-01100D3EA637}" destId="{AE311413-E433-4146-911B-5D7ADB54D484}" srcOrd="0" destOrd="0" presId="urn:microsoft.com/office/officeart/2005/8/layout/pyramid2"/>
    <dgm:cxn modelId="{45BDE378-3596-4A70-866E-90DECA8EAC1F}" type="presParOf" srcId="{F2B7E071-ACC0-4484-B740-01100D3EA637}" destId="{00BE9EA4-432A-40B3-8AC0-5B795D548D25}" srcOrd="1" destOrd="0" presId="urn:microsoft.com/office/officeart/2005/8/layout/pyramid2"/>
    <dgm:cxn modelId="{B7D1F515-BA26-4805-B935-ACDFD0EC492F}" type="presParOf" srcId="{F2B7E071-ACC0-4484-B740-01100D3EA637}" destId="{F6493B4F-AE90-439F-BD97-A3AA1B559B8B}" srcOrd="2" destOrd="0" presId="urn:microsoft.com/office/officeart/2005/8/layout/pyramid2"/>
    <dgm:cxn modelId="{3CA747E1-44C4-4054-B6DC-58D461E2A5AB}" type="presParOf" srcId="{F2B7E071-ACC0-4484-B740-01100D3EA637}" destId="{D59CF22F-786E-4A3A-A3E1-91622AEB8DA8}" srcOrd="3" destOrd="0" presId="urn:microsoft.com/office/officeart/2005/8/layout/pyramid2"/>
  </dgm:cxnLst>
  <dgm:bg/>
  <dgm:whole/>
</dgm:dataModel>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newsflash/>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1575;&#1604;&#1578;&#1581;&#1604;&#1610;&#1604;%20&#1575;&#1604;&#1602;&#1591;&#1575;&#1593;&#1610;.pptx" TargetMode="External"/><Relationship Id="rId7" Type="http://schemas.openxmlformats.org/officeDocument/2006/relationships/hyperlink" Target="&#1575;&#1604;&#1605;&#1593;&#1575;&#1610;&#1610;&#1585;%20&#1575;&#1604;&#1605;&#1607;&#1606;&#1610;&#1577;%20&#1575;&#1604;&#1605;&#1606;&#1580;&#1586;&#1577;.pptx"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1575;&#1604;&#1605;&#1585;&#1575;&#1580;&#1593;&#1577;%20&#1608;&#1575;&#1604;&#1578;&#1606;&#1602;&#1610;&#1581;.pptx" TargetMode="External"/><Relationship Id="rId5" Type="http://schemas.openxmlformats.org/officeDocument/2006/relationships/hyperlink" Target="&#1578;&#1589;&#1605;&#1610;&#1605;%20&#1575;&#1604;&#1605;&#1587;&#1608;&#1583;&#1577;%20&#1575;&#1604;&#1571;&#1608;&#1604;&#1610;&#1577;.pptx" TargetMode="External"/><Relationship Id="rId4" Type="http://schemas.openxmlformats.org/officeDocument/2006/relationships/hyperlink" Target="&#1578;&#1581;&#1604;&#1610;&#1604;.pptx"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5" name="Rectangle 110"/>
          <p:cNvSpPr txBox="1">
            <a:spLocks noChangeArrowheads="1"/>
          </p:cNvSpPr>
          <p:nvPr/>
        </p:nvSpPr>
        <p:spPr>
          <a:xfrm>
            <a:off x="2667000" y="4332288"/>
            <a:ext cx="4676775" cy="544512"/>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ar-OM" sz="2800" b="1" i="0" u="none" strike="noStrike" kern="1200" cap="none" spc="0" normalizeH="0" baseline="0" noProof="0" dirty="0" smtClean="0">
                <a:ln>
                  <a:noFill/>
                </a:ln>
                <a:solidFill>
                  <a:schemeClr val="accent1"/>
                </a:solidFill>
                <a:effectLst/>
                <a:uLnTx/>
                <a:uFillTx/>
                <a:latin typeface="+mj-lt"/>
                <a:ea typeface="+mj-ea"/>
                <a:cs typeface="+mj-cs"/>
              </a:rPr>
              <a:t>مركز المعايير والاختبارات المهنية</a:t>
            </a:r>
            <a:endParaRPr kumimoji="0" lang="es-ES" sz="2800" b="1" i="0" u="none" strike="noStrike" kern="1200" cap="none" spc="0" normalizeH="0" baseline="0" noProof="0" dirty="0" smtClean="0">
              <a:ln>
                <a:noFill/>
              </a:ln>
              <a:solidFill>
                <a:schemeClr val="accent1"/>
              </a:solidFill>
              <a:effectLst/>
              <a:uLnTx/>
              <a:uFillTx/>
              <a:latin typeface="+mj-lt"/>
              <a:ea typeface="+mj-ea"/>
              <a:cs typeface="+mj-cs"/>
            </a:endParaRPr>
          </a:p>
        </p:txBody>
      </p:sp>
      <p:pic>
        <p:nvPicPr>
          <p:cNvPr id="6" name="Picture 1"/>
          <p:cNvPicPr>
            <a:picLocks noChangeAspect="1"/>
          </p:cNvPicPr>
          <p:nvPr/>
        </p:nvPicPr>
        <p:blipFill>
          <a:blip r:embed="rId3"/>
          <a:srcRect/>
          <a:stretch>
            <a:fillRect/>
          </a:stretch>
        </p:blipFill>
        <p:spPr bwMode="auto">
          <a:xfrm>
            <a:off x="7543800" y="609600"/>
            <a:ext cx="1049338" cy="1066800"/>
          </a:xfrm>
          <a:prstGeom prst="rect">
            <a:avLst/>
          </a:prstGeom>
          <a:noFill/>
          <a:ln w="9525">
            <a:noFill/>
            <a:miter lim="800000"/>
            <a:headEnd/>
            <a:tailEnd/>
          </a:ln>
        </p:spPr>
      </p:pic>
      <p:sp>
        <p:nvSpPr>
          <p:cNvPr id="7" name="Rectangle 3"/>
          <p:cNvSpPr txBox="1">
            <a:spLocks noChangeArrowheads="1"/>
          </p:cNvSpPr>
          <p:nvPr/>
        </p:nvSpPr>
        <p:spPr bwMode="auto">
          <a:xfrm>
            <a:off x="1981200" y="2286000"/>
            <a:ext cx="5286375" cy="1928812"/>
          </a:xfrm>
          <a:prstGeom prst="rect">
            <a:avLst/>
          </a:prstGeom>
          <a:noFill/>
          <a:ln w="9525">
            <a:noFill/>
            <a:miter lim="800000"/>
            <a:headEnd/>
            <a:tailEnd/>
          </a:ln>
          <a:effectLst/>
        </p:spPr>
        <p:txBody>
          <a:bodyPr/>
          <a:lstStyle/>
          <a:p>
            <a:pPr algn="ctr" rtl="1">
              <a:spcBef>
                <a:spcPct val="20000"/>
              </a:spcBef>
              <a:defRPr/>
            </a:pPr>
            <a:r>
              <a:rPr lang="ar-OM" sz="3600" b="1" kern="0" dirty="0">
                <a:solidFill>
                  <a:schemeClr val="accent1"/>
                </a:solidFill>
                <a:latin typeface="Times New Roman" pitchFamily="18" charset="0"/>
                <a:cs typeface="Times New Roman" pitchFamily="18" charset="0"/>
              </a:rPr>
              <a:t>المعايير المهنية</a:t>
            </a:r>
            <a:r>
              <a:rPr lang="en-US" sz="3600" b="1" kern="0" dirty="0">
                <a:solidFill>
                  <a:schemeClr val="accent1"/>
                </a:solidFill>
                <a:latin typeface="Times New Roman" pitchFamily="18" charset="0"/>
                <a:cs typeface="Times New Roman" pitchFamily="18" charset="0"/>
              </a:rPr>
              <a:t> </a:t>
            </a:r>
            <a:r>
              <a:rPr lang="ar-OM" sz="3600" b="1" kern="0" dirty="0">
                <a:solidFill>
                  <a:schemeClr val="accent1"/>
                </a:solidFill>
                <a:latin typeface="Times New Roman" pitchFamily="18" charset="0"/>
                <a:cs typeface="Times New Roman" pitchFamily="18" charset="0"/>
              </a:rPr>
              <a:t>ودورها الوثيق في تطوير التعليم التقني والمهني في سلطنة عُمان</a:t>
            </a:r>
            <a:endParaRPr lang="en-US" sz="3600" kern="0" dirty="0">
              <a:solidFill>
                <a:schemeClr val="accent1"/>
              </a:solidFill>
              <a:latin typeface="Times New Roman" pitchFamily="18" charset="0"/>
              <a:cs typeface="Times New Roman" pitchFamily="18" charset="0"/>
            </a:endParaRPr>
          </a:p>
        </p:txBody>
      </p:sp>
      <p:sp>
        <p:nvSpPr>
          <p:cNvPr id="8" name="Text Box 7"/>
          <p:cNvSpPr txBox="1">
            <a:spLocks noChangeArrowheads="1"/>
          </p:cNvSpPr>
          <p:nvPr/>
        </p:nvSpPr>
        <p:spPr bwMode="auto">
          <a:xfrm>
            <a:off x="3586162" y="646113"/>
            <a:ext cx="2357438" cy="954087"/>
          </a:xfrm>
          <a:prstGeom prst="rect">
            <a:avLst/>
          </a:prstGeom>
          <a:noFill/>
          <a:ln w="9525" algn="ctr">
            <a:noFill/>
            <a:miter lim="800000"/>
            <a:headEnd/>
            <a:tailEnd/>
          </a:ln>
        </p:spPr>
        <p:txBody>
          <a:bodyPr lIns="91432" tIns="45717" rIns="91432" bIns="45717">
            <a:spAutoFit/>
          </a:bodyPr>
          <a:lstStyle/>
          <a:p>
            <a:pPr algn="ctr" rtl="1" eaLnBrk="0" hangingPunct="0">
              <a:defRPr/>
            </a:pPr>
            <a:r>
              <a:rPr lang="ar-OM" sz="2800" b="1" dirty="0">
                <a:solidFill>
                  <a:schemeClr val="accent1"/>
                </a:solidFill>
                <a:latin typeface="Andalus" pitchFamily="18" charset="-78"/>
                <a:cs typeface="Andalus" pitchFamily="18" charset="-78"/>
              </a:rPr>
              <a:t>سلطنة عمان</a:t>
            </a:r>
          </a:p>
          <a:p>
            <a:pPr algn="ctr" rtl="1" eaLnBrk="0" hangingPunct="0">
              <a:defRPr/>
            </a:pPr>
            <a:r>
              <a:rPr lang="ar-OM" sz="2800" b="1" dirty="0">
                <a:solidFill>
                  <a:schemeClr val="accent1"/>
                </a:solidFill>
                <a:latin typeface="Andalus" pitchFamily="18" charset="-78"/>
                <a:cs typeface="Andalus" pitchFamily="18" charset="-78"/>
              </a:rPr>
              <a:t>وزارة القوى العاملة</a:t>
            </a:r>
            <a:endParaRPr lang="en-US" sz="2800" b="1" dirty="0">
              <a:solidFill>
                <a:schemeClr val="accent1"/>
              </a:solidFill>
              <a:latin typeface="Andalus" pitchFamily="18" charset="-78"/>
              <a:cs typeface="Andalus" pitchFamily="18" charset="-78"/>
            </a:endParaRPr>
          </a:p>
        </p:txBody>
      </p:sp>
      <p:sp>
        <p:nvSpPr>
          <p:cNvPr id="9" name="Footer Placeholder 3"/>
          <p:cNvSpPr>
            <a:spLocks noGrp="1"/>
          </p:cNvSpPr>
          <p:nvPr>
            <p:ph type="ftr" sz="quarter" idx="11"/>
          </p:nvPr>
        </p:nvSpPr>
        <p:spPr>
          <a:xfrm>
            <a:off x="381000" y="381000"/>
            <a:ext cx="2643188" cy="1428750"/>
          </a:xfrm>
          <a:extLst>
            <a:ext uri="{909E8E84-426E-40DD-AFC4-6F175D3DCCD1}"/>
            <a:ext uri="{91240B29-F687-4F45-9708-019B960494DF}"/>
            <a:ext uri="{AF507438-7753-43E0-B8FC-AC1667EBCBE1}"/>
          </a:extLst>
        </p:spPr>
        <p:txBody>
          <a:bodyPr/>
          <a:lstStyle/>
          <a:p>
            <a:pPr algn="l">
              <a:defRPr/>
            </a:pPr>
            <a:r>
              <a:rPr lang="en-US" altLang="zh-CN" sz="6600" b="1" dirty="0">
                <a:solidFill>
                  <a:schemeClr val="accent1"/>
                </a:solidFill>
                <a:latin typeface="Stencil" pitchFamily="82" charset="0"/>
                <a:cs typeface="Times New Roman" pitchFamily="18" charset="0"/>
              </a:rPr>
              <a:t>OSTC</a:t>
            </a:r>
          </a:p>
        </p:txBody>
      </p:sp>
      <p:sp>
        <p:nvSpPr>
          <p:cNvPr id="10" name="Rectangle 110"/>
          <p:cNvSpPr txBox="1">
            <a:spLocks noChangeArrowheads="1"/>
          </p:cNvSpPr>
          <p:nvPr/>
        </p:nvSpPr>
        <p:spPr bwMode="auto">
          <a:xfrm>
            <a:off x="304800" y="5293353"/>
            <a:ext cx="7773988" cy="1258888"/>
          </a:xfrm>
          <a:prstGeom prst="rect">
            <a:avLst/>
          </a:prstGeom>
          <a:noFill/>
          <a:ln w="9525">
            <a:noFill/>
            <a:miter lim="800000"/>
            <a:headEnd/>
            <a:tailEnd/>
          </a:ln>
        </p:spPr>
        <p:txBody>
          <a:bodyPr anchor="ctr"/>
          <a:lstStyle/>
          <a:p>
            <a:pPr algn="r">
              <a:defRPr/>
            </a:pPr>
            <a:r>
              <a:rPr lang="ar-OM" b="1" kern="0" dirty="0" smtClean="0">
                <a:solidFill>
                  <a:schemeClr val="accent1"/>
                </a:solidFill>
                <a:latin typeface="+mj-lt"/>
                <a:ea typeface="+mj-ea"/>
                <a:cs typeface="+mj-cs"/>
              </a:rPr>
              <a:t>أعداد: </a:t>
            </a:r>
          </a:p>
          <a:p>
            <a:pPr algn="r">
              <a:defRPr/>
            </a:pPr>
            <a:r>
              <a:rPr lang="ar-OM" b="1" kern="0" dirty="0" smtClean="0">
                <a:solidFill>
                  <a:schemeClr val="accent1"/>
                </a:solidFill>
                <a:latin typeface="+mj-lt"/>
                <a:ea typeface="+mj-ea"/>
                <a:cs typeface="+mj-cs"/>
              </a:rPr>
              <a:t>   د. محمد بن مصطفى النجار / مدير مركز المعايير والاختبارات المهنية</a:t>
            </a:r>
          </a:p>
          <a:p>
            <a:pPr algn="r">
              <a:defRPr/>
            </a:pPr>
            <a:r>
              <a:rPr lang="ar-OM" b="1" kern="0" dirty="0" smtClean="0">
                <a:solidFill>
                  <a:schemeClr val="accent1"/>
                </a:solidFill>
                <a:latin typeface="+mj-lt"/>
                <a:ea typeface="+mj-ea"/>
                <a:cs typeface="+mj-cs"/>
              </a:rPr>
              <a:t>   د. أسماء بنت سالم </a:t>
            </a:r>
            <a:r>
              <a:rPr lang="ar-OM" b="1" kern="0" dirty="0" err="1" smtClean="0">
                <a:solidFill>
                  <a:schemeClr val="accent1"/>
                </a:solidFill>
                <a:latin typeface="+mj-lt"/>
                <a:ea typeface="+mj-ea"/>
                <a:cs typeface="+mj-cs"/>
              </a:rPr>
              <a:t>المحروقية</a:t>
            </a:r>
            <a:r>
              <a:rPr lang="ar-OM" b="1" kern="0" dirty="0" smtClean="0">
                <a:solidFill>
                  <a:schemeClr val="accent1"/>
                </a:solidFill>
                <a:latin typeface="+mj-lt"/>
                <a:ea typeface="+mj-ea"/>
                <a:cs typeface="+mj-cs"/>
              </a:rPr>
              <a:t> / خبيرة تحليل مقاييس مهنية - </a:t>
            </a:r>
            <a:r>
              <a:rPr lang="ar-OM" b="1" kern="0" dirty="0" smtClean="0">
                <a:solidFill>
                  <a:schemeClr val="accent1"/>
                </a:solidFill>
              </a:rPr>
              <a:t>مركز المعايير والاختبارات المهنية</a:t>
            </a:r>
            <a:endParaRPr lang="es-ES" b="1" kern="0" dirty="0" smtClean="0">
              <a:solidFill>
                <a:schemeClr val="accent1"/>
              </a:solidFill>
              <a:latin typeface="+mj-lt"/>
              <a:ea typeface="+mj-ea"/>
              <a:cs typeface="+mj-cs"/>
            </a:endParaRPr>
          </a:p>
        </p:txBody>
      </p:sp>
    </p:spTree>
  </p:cSld>
  <p:clrMapOvr>
    <a:masterClrMapping/>
  </p:clrMapOvr>
  <p:transition>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537"/>
            <a:ext cx="9144000" cy="6857463"/>
          </a:xfrm>
          <a:prstGeom prst="rect">
            <a:avLst/>
          </a:prstGeom>
        </p:spPr>
      </p:pic>
      <p:sp>
        <p:nvSpPr>
          <p:cNvPr id="3" name="Rounded Rectangle 2"/>
          <p:cNvSpPr/>
          <p:nvPr/>
        </p:nvSpPr>
        <p:spPr>
          <a:xfrm>
            <a:off x="457200" y="1414462"/>
            <a:ext cx="8229600" cy="1785938"/>
          </a:xfrm>
          <a:prstGeom prst="roundRect">
            <a:avLst/>
          </a:prstGeom>
          <a:gradFill>
            <a:gsLst>
              <a:gs pos="0">
                <a:srgbClr val="FFEFD1"/>
              </a:gs>
              <a:gs pos="64999">
                <a:srgbClr val="F0EBD5"/>
              </a:gs>
              <a:gs pos="100000">
                <a:srgbClr val="D1C39F"/>
              </a:gs>
            </a:gsLst>
            <a:lin ang="16200000" scaled="0"/>
          </a:gradFill>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en-US">
              <a:solidFill>
                <a:schemeClr val="tx2"/>
              </a:solidFill>
            </a:endParaRPr>
          </a:p>
        </p:txBody>
      </p:sp>
      <p:sp>
        <p:nvSpPr>
          <p:cNvPr id="6" name="Rectangle 5"/>
          <p:cNvSpPr>
            <a:spLocks noChangeArrowheads="1"/>
          </p:cNvSpPr>
          <p:nvPr/>
        </p:nvSpPr>
        <p:spPr bwMode="auto">
          <a:xfrm>
            <a:off x="533400" y="3200400"/>
            <a:ext cx="8229600" cy="2816156"/>
          </a:xfrm>
          <a:prstGeom prst="rect">
            <a:avLst/>
          </a:prstGeom>
          <a:noFill/>
          <a:ln w="9525">
            <a:noFill/>
            <a:miter lim="800000"/>
            <a:headEnd/>
            <a:tailEnd/>
          </a:ln>
        </p:spPr>
        <p:txBody>
          <a:bodyPr wrap="square" anchor="ctr">
            <a:spAutoFit/>
          </a:bodyPr>
          <a:lstStyle/>
          <a:p>
            <a:pPr algn="justLow" rtl="1" eaLnBrk="0" hangingPunct="0">
              <a:tabLst>
                <a:tab pos="457200" algn="r"/>
                <a:tab pos="2971800" algn="ctr"/>
                <a:tab pos="5943600" algn="r"/>
              </a:tabLst>
            </a:pPr>
            <a:r>
              <a:rPr lang="ar-OM" sz="2200" b="1" dirty="0">
                <a:latin typeface="Times New Roman" pitchFamily="18" charset="0"/>
                <a:ea typeface="Calibri" pitchFamily="34" charset="0"/>
                <a:cs typeface="Times New Roman" pitchFamily="18" charset="0"/>
              </a:rPr>
              <a:t>يشتمل المعيار المهني على توصيف أوسع للمهنة، يشمل في الغالب العناصر التالية:</a:t>
            </a:r>
          </a:p>
          <a:p>
            <a:pPr algn="justLow" rtl="1" eaLnBrk="0" hangingPunct="0">
              <a:tabLst>
                <a:tab pos="457200" algn="r"/>
                <a:tab pos="2971800" algn="ctr"/>
                <a:tab pos="5943600" algn="r"/>
              </a:tabLst>
            </a:pPr>
            <a:endParaRPr lang="en-US" sz="800" b="1" dirty="0">
              <a:solidFill>
                <a:schemeClr val="tx2"/>
              </a:solidFill>
              <a:latin typeface="Times New Roman" pitchFamily="18" charset="0"/>
              <a:ea typeface="Calibri" pitchFamily="34" charset="0"/>
              <a:cs typeface="Times New Roman" pitchFamily="18" charset="0"/>
            </a:endParaRPr>
          </a:p>
          <a:p>
            <a:pPr marL="274638" indent="-274638" algn="justLow" rtl="1" eaLnBrk="0" hangingPunct="0">
              <a:spcAft>
                <a:spcPts val="600"/>
              </a:spcAft>
              <a:buFont typeface="Wingdings" pitchFamily="2" charset="2"/>
              <a:buChar char="ü"/>
              <a:tabLst>
                <a:tab pos="457200" algn="r"/>
                <a:tab pos="2971800" algn="ctr"/>
                <a:tab pos="5943600" algn="r"/>
              </a:tabLst>
            </a:pPr>
            <a:r>
              <a:rPr lang="ar-OM" sz="2000" b="1" dirty="0">
                <a:solidFill>
                  <a:schemeClr val="tx2"/>
                </a:solidFill>
                <a:latin typeface="Times New Roman" pitchFamily="18" charset="0"/>
                <a:ea typeface="Calibri" pitchFamily="34" charset="0"/>
                <a:cs typeface="Times New Roman" pitchFamily="18" charset="0"/>
              </a:rPr>
              <a:t>واجبات ومهام المهنة</a:t>
            </a:r>
            <a:r>
              <a:rPr lang="en-US" sz="2000" b="1" dirty="0">
                <a:solidFill>
                  <a:schemeClr val="tx2"/>
                </a:solidFill>
                <a:latin typeface="Times New Roman" pitchFamily="18" charset="0"/>
                <a:ea typeface="Calibri" pitchFamily="34" charset="0"/>
                <a:cs typeface="Times New Roman" pitchFamily="18" charset="0"/>
              </a:rPr>
              <a:t>.</a:t>
            </a:r>
            <a:endParaRPr lang="en-US" sz="2000" b="1" dirty="0">
              <a:solidFill>
                <a:schemeClr val="tx2"/>
              </a:solidFill>
              <a:latin typeface="Times New Roman" pitchFamily="18" charset="0"/>
              <a:cs typeface="Times New Roman" pitchFamily="18" charset="0"/>
            </a:endParaRPr>
          </a:p>
          <a:p>
            <a:pPr marL="274638" indent="-274638" algn="justLow" rtl="1" eaLnBrk="0" hangingPunct="0">
              <a:spcAft>
                <a:spcPts val="600"/>
              </a:spcAft>
              <a:buFont typeface="Wingdings" pitchFamily="2" charset="2"/>
              <a:buChar char="ü"/>
              <a:tabLst>
                <a:tab pos="457200" algn="r"/>
                <a:tab pos="2971800" algn="ctr"/>
                <a:tab pos="5943600" algn="r"/>
              </a:tabLst>
            </a:pPr>
            <a:r>
              <a:rPr lang="ar-OM" sz="2000" b="1" dirty="0" err="1">
                <a:solidFill>
                  <a:schemeClr val="tx2"/>
                </a:solidFill>
                <a:latin typeface="Times New Roman" pitchFamily="18" charset="0"/>
                <a:cs typeface="Times New Roman" pitchFamily="18" charset="0"/>
              </a:rPr>
              <a:t>الكفايات</a:t>
            </a:r>
            <a:r>
              <a:rPr lang="ar-OM" sz="2000" b="1" dirty="0">
                <a:solidFill>
                  <a:schemeClr val="tx2"/>
                </a:solidFill>
                <a:latin typeface="Times New Roman" pitchFamily="18" charset="0"/>
                <a:cs typeface="Times New Roman" pitchFamily="18" charset="0"/>
              </a:rPr>
              <a:t> المطلوبة من معارف ومهارات واتجاهات وسلوكيات.</a:t>
            </a:r>
            <a:endParaRPr lang="en-US" sz="2000" b="1" dirty="0">
              <a:solidFill>
                <a:schemeClr val="tx2"/>
              </a:solidFill>
              <a:latin typeface="Times New Roman" pitchFamily="18" charset="0"/>
              <a:cs typeface="Times New Roman" pitchFamily="18" charset="0"/>
            </a:endParaRPr>
          </a:p>
          <a:p>
            <a:pPr marL="274638" indent="-274638" algn="justLow" rtl="1" eaLnBrk="0" hangingPunct="0">
              <a:spcAft>
                <a:spcPts val="600"/>
              </a:spcAft>
              <a:buFont typeface="Wingdings" pitchFamily="2" charset="2"/>
              <a:buChar char="ü"/>
              <a:tabLst>
                <a:tab pos="457200" algn="r"/>
                <a:tab pos="2971800" algn="ctr"/>
                <a:tab pos="5943600" algn="r"/>
              </a:tabLst>
            </a:pPr>
            <a:r>
              <a:rPr lang="ar-OM" sz="2000" b="1" dirty="0">
                <a:solidFill>
                  <a:schemeClr val="tx2"/>
                </a:solidFill>
                <a:latin typeface="Times New Roman" pitchFamily="18" charset="0"/>
                <a:cs typeface="Times New Roman" pitchFamily="18" charset="0"/>
              </a:rPr>
              <a:t>خطوات تنفيذ المهام. </a:t>
            </a:r>
            <a:endParaRPr lang="en-US" sz="2000" b="1" dirty="0">
              <a:solidFill>
                <a:schemeClr val="tx2"/>
              </a:solidFill>
              <a:latin typeface="Times New Roman" pitchFamily="18" charset="0"/>
              <a:cs typeface="Times New Roman" pitchFamily="18" charset="0"/>
            </a:endParaRPr>
          </a:p>
          <a:p>
            <a:pPr marL="274638" indent="-274638" algn="justLow" rtl="1" eaLnBrk="0" hangingPunct="0">
              <a:spcAft>
                <a:spcPts val="600"/>
              </a:spcAft>
              <a:buFont typeface="Wingdings" pitchFamily="2" charset="2"/>
              <a:buChar char="ü"/>
              <a:tabLst>
                <a:tab pos="457200" algn="r"/>
                <a:tab pos="2971800" algn="ctr"/>
                <a:tab pos="5943600" algn="r"/>
              </a:tabLst>
            </a:pPr>
            <a:r>
              <a:rPr lang="ar-OM" sz="2000" b="1" dirty="0">
                <a:solidFill>
                  <a:schemeClr val="tx2"/>
                </a:solidFill>
                <a:latin typeface="Times New Roman" pitchFamily="18" charset="0"/>
                <a:cs typeface="Times New Roman" pitchFamily="18" charset="0"/>
              </a:rPr>
              <a:t>الأدوات والتجهيزات اللازمة للتنفيذ.</a:t>
            </a:r>
            <a:endParaRPr lang="en-US" sz="2000" b="1" dirty="0">
              <a:solidFill>
                <a:schemeClr val="tx2"/>
              </a:solidFill>
              <a:latin typeface="Times New Roman" pitchFamily="18" charset="0"/>
              <a:cs typeface="Times New Roman" pitchFamily="18" charset="0"/>
            </a:endParaRPr>
          </a:p>
          <a:p>
            <a:pPr marL="274638" indent="-274638" algn="justLow" rtl="1" eaLnBrk="0" hangingPunct="0">
              <a:spcAft>
                <a:spcPts val="600"/>
              </a:spcAft>
              <a:buFont typeface="Wingdings" pitchFamily="2" charset="2"/>
              <a:buChar char="ü"/>
              <a:tabLst>
                <a:tab pos="457200" algn="r"/>
                <a:tab pos="2971800" algn="ctr"/>
                <a:tab pos="5943600" algn="r"/>
              </a:tabLst>
            </a:pPr>
            <a:r>
              <a:rPr lang="ar-OM" sz="2000" b="1" dirty="0">
                <a:solidFill>
                  <a:schemeClr val="tx2"/>
                </a:solidFill>
                <a:latin typeface="Times New Roman" pitchFamily="18" charset="0"/>
                <a:cs typeface="Times New Roman" pitchFamily="18" charset="0"/>
              </a:rPr>
              <a:t>التشريعات والقوانين ذات العلاقة وإجراءات الأمن والسلامة.</a:t>
            </a:r>
            <a:endParaRPr lang="en-US" sz="2000" b="1" dirty="0">
              <a:solidFill>
                <a:schemeClr val="tx2"/>
              </a:solidFill>
              <a:latin typeface="Times New Roman" pitchFamily="18" charset="0"/>
              <a:cs typeface="Times New Roman" pitchFamily="18" charset="0"/>
            </a:endParaRPr>
          </a:p>
          <a:p>
            <a:pPr marL="274638" indent="-274638" algn="justLow" rtl="1" eaLnBrk="0" hangingPunct="0">
              <a:spcAft>
                <a:spcPts val="600"/>
              </a:spcAft>
              <a:buFont typeface="Wingdings" pitchFamily="2" charset="2"/>
              <a:buChar char="ü"/>
              <a:tabLst>
                <a:tab pos="457200" algn="r"/>
                <a:tab pos="2971800" algn="ctr"/>
                <a:tab pos="5943600" algn="r"/>
              </a:tabLst>
            </a:pPr>
            <a:r>
              <a:rPr lang="ar-OM" sz="2000" b="1" dirty="0">
                <a:solidFill>
                  <a:schemeClr val="tx2"/>
                </a:solidFill>
                <a:latin typeface="Times New Roman" pitchFamily="18" charset="0"/>
                <a:cs typeface="Times New Roman" pitchFamily="18" charset="0"/>
              </a:rPr>
              <a:t>معايير ومنهاج التدريب في بعض المنهجيات.</a:t>
            </a:r>
          </a:p>
        </p:txBody>
      </p:sp>
      <p:sp>
        <p:nvSpPr>
          <p:cNvPr id="7" name="Rectangle 5"/>
          <p:cNvSpPr>
            <a:spLocks noChangeArrowheads="1"/>
          </p:cNvSpPr>
          <p:nvPr/>
        </p:nvSpPr>
        <p:spPr bwMode="auto">
          <a:xfrm>
            <a:off x="766762" y="1557337"/>
            <a:ext cx="7715250" cy="1554163"/>
          </a:xfrm>
          <a:prstGeom prst="rect">
            <a:avLst/>
          </a:prstGeom>
          <a:noFill/>
          <a:ln w="9525">
            <a:noFill/>
            <a:miter lim="800000"/>
            <a:headEnd/>
            <a:tailEnd/>
          </a:ln>
        </p:spPr>
        <p:txBody>
          <a:bodyPr>
            <a:spAutoFit/>
          </a:bodyPr>
          <a:lstStyle/>
          <a:p>
            <a:pPr algn="just" rtl="1">
              <a:spcAft>
                <a:spcPts val="600"/>
              </a:spcAft>
            </a:pPr>
            <a:r>
              <a:rPr lang="ar-OM" sz="2200" b="1" dirty="0">
                <a:latin typeface="Times New Roman" pitchFamily="18" charset="0"/>
                <a:cs typeface="Times New Roman" pitchFamily="18" charset="0"/>
              </a:rPr>
              <a:t>المعيار المهني : </a:t>
            </a:r>
            <a:r>
              <a:rPr lang="ar-OM" sz="2200" dirty="0">
                <a:latin typeface="Times New Roman" pitchFamily="18" charset="0"/>
                <a:cs typeface="Times New Roman" pitchFamily="18" charset="0"/>
              </a:rPr>
              <a:t>بحسب ما تتفق عليه اغلب التعريفات:</a:t>
            </a:r>
          </a:p>
          <a:p>
            <a:pPr algn="just" rtl="1">
              <a:spcAft>
                <a:spcPts val="600"/>
              </a:spcAft>
            </a:pPr>
            <a:r>
              <a:rPr lang="ar-OM" sz="2200" b="1" dirty="0">
                <a:solidFill>
                  <a:schemeClr val="tx2"/>
                </a:solidFill>
                <a:latin typeface="Times New Roman" pitchFamily="18" charset="0"/>
                <a:cs typeface="Times New Roman" pitchFamily="18" charset="0"/>
              </a:rPr>
              <a:t>توصيف معياري دقيق وواضح </a:t>
            </a:r>
            <a:r>
              <a:rPr lang="ar-OM" sz="2200" b="1" dirty="0" err="1">
                <a:solidFill>
                  <a:schemeClr val="tx2"/>
                </a:solidFill>
                <a:latin typeface="Times New Roman" pitchFamily="18" charset="0"/>
                <a:cs typeface="Times New Roman" pitchFamily="18" charset="0"/>
              </a:rPr>
              <a:t>للكفايات</a:t>
            </a:r>
            <a:r>
              <a:rPr lang="ar-OM" sz="2200" b="1" dirty="0">
                <a:solidFill>
                  <a:schemeClr val="tx2"/>
                </a:solidFill>
                <a:latin typeface="Times New Roman" pitchFamily="18" charset="0"/>
                <a:cs typeface="Times New Roman" pitchFamily="18" charset="0"/>
              </a:rPr>
              <a:t> (المعارف والمهارات والاتجاهات والسلوكيات) الواجب توافرها لدى شاغل العمل لإنجاز مهام العمل بإتقان، مع تحديد </a:t>
            </a:r>
            <a:r>
              <a:rPr lang="ar-OM" sz="2200" b="1" dirty="0" err="1">
                <a:solidFill>
                  <a:schemeClr val="tx2"/>
                </a:solidFill>
                <a:latin typeface="Times New Roman" pitchFamily="18" charset="0"/>
                <a:cs typeface="Times New Roman" pitchFamily="18" charset="0"/>
              </a:rPr>
              <a:t>نتاجات</a:t>
            </a:r>
            <a:r>
              <a:rPr lang="ar-OM" sz="2200" b="1" dirty="0">
                <a:solidFill>
                  <a:schemeClr val="tx2"/>
                </a:solidFill>
                <a:latin typeface="Times New Roman" pitchFamily="18" charset="0"/>
                <a:cs typeface="Times New Roman" pitchFamily="18" charset="0"/>
              </a:rPr>
              <a:t> الأداء المتقن. </a:t>
            </a:r>
            <a:endParaRPr lang="en-US" sz="2200" b="1" dirty="0">
              <a:solidFill>
                <a:schemeClr val="tx2"/>
              </a:solidFill>
              <a:latin typeface="Times New Roman" pitchFamily="18" charset="0"/>
              <a:cs typeface="Times New Roman" pitchFamily="18" charset="0"/>
            </a:endParaRPr>
          </a:p>
        </p:txBody>
      </p:sp>
      <p:sp>
        <p:nvSpPr>
          <p:cNvPr id="8" name="Rounded Rectangle 7"/>
          <p:cNvSpPr/>
          <p:nvPr/>
        </p:nvSpPr>
        <p:spPr>
          <a:xfrm>
            <a:off x="1981200" y="609600"/>
            <a:ext cx="5181600" cy="6858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2"/>
          <p:cNvSpPr txBox="1">
            <a:spLocks noChangeArrowheads="1"/>
          </p:cNvSpPr>
          <p:nvPr/>
        </p:nvSpPr>
        <p:spPr bwMode="auto">
          <a:xfrm>
            <a:off x="395288" y="430928"/>
            <a:ext cx="8229600" cy="981075"/>
          </a:xfrm>
          <a:prstGeom prst="rect">
            <a:avLst/>
          </a:prstGeom>
          <a:noFill/>
          <a:ln w="9525">
            <a:noFill/>
            <a:miter lim="800000"/>
            <a:headEnd/>
            <a:tailEnd/>
          </a:ln>
        </p:spPr>
        <p:txBody>
          <a:bodyPr anchor="ctr"/>
          <a:lstStyle/>
          <a:p>
            <a:pPr algn="ctr" rtl="1"/>
            <a:r>
              <a:rPr lang="ar-OM" sz="3600" b="1" dirty="0">
                <a:solidFill>
                  <a:schemeClr val="tx2"/>
                </a:solidFill>
              </a:rPr>
              <a:t>مفهوم المعيار المهني</a:t>
            </a:r>
          </a:p>
        </p:txBody>
      </p:sp>
    </p:spTree>
  </p:cSld>
  <p:clrMapOvr>
    <a:masterClrMapping/>
  </p:clrMapOvr>
  <p:transition>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3" name="Rounded Rectangle 2"/>
          <p:cNvSpPr/>
          <p:nvPr/>
        </p:nvSpPr>
        <p:spPr>
          <a:xfrm>
            <a:off x="1071563" y="5000625"/>
            <a:ext cx="5929312" cy="1000125"/>
          </a:xfrm>
          <a:prstGeom prst="roundRect">
            <a:avLst/>
          </a:prstGeom>
          <a:gradFill>
            <a:gsLst>
              <a:gs pos="0">
                <a:srgbClr val="FFEFD1"/>
              </a:gs>
              <a:gs pos="64999">
                <a:srgbClr val="F0EBD5"/>
              </a:gs>
              <a:gs pos="100000">
                <a:srgbClr val="D1C39F"/>
              </a:gs>
            </a:gsLst>
            <a:lin ang="16200000" scaled="0"/>
          </a:gradFill>
        </p:spPr>
        <p:style>
          <a:lnRef idx="3">
            <a:schemeClr val="lt1"/>
          </a:lnRef>
          <a:fillRef idx="1">
            <a:schemeClr val="accent3"/>
          </a:fillRef>
          <a:effectRef idx="1">
            <a:schemeClr val="accent3"/>
          </a:effectRef>
          <a:fontRef idx="minor">
            <a:schemeClr val="lt1"/>
          </a:fontRef>
        </p:style>
        <p:txBody>
          <a:bodyPr anchor="ctr"/>
          <a:lstStyle/>
          <a:p>
            <a:pPr algn="ctr">
              <a:defRPr/>
            </a:pPr>
            <a:endParaRPr lang="en-US">
              <a:solidFill>
                <a:schemeClr val="tx2"/>
              </a:solidFill>
            </a:endParaRPr>
          </a:p>
        </p:txBody>
      </p:sp>
      <p:sp>
        <p:nvSpPr>
          <p:cNvPr id="6" name="Rectangle 6"/>
          <p:cNvSpPr>
            <a:spLocks noChangeArrowheads="1"/>
          </p:cNvSpPr>
          <p:nvPr/>
        </p:nvSpPr>
        <p:spPr bwMode="auto">
          <a:xfrm>
            <a:off x="338138" y="1524000"/>
            <a:ext cx="8501062" cy="3216265"/>
          </a:xfrm>
          <a:prstGeom prst="rect">
            <a:avLst/>
          </a:prstGeom>
          <a:noFill/>
          <a:ln w="9525">
            <a:noFill/>
            <a:miter lim="800000"/>
            <a:headEnd/>
            <a:tailEnd/>
          </a:ln>
        </p:spPr>
        <p:txBody>
          <a:bodyPr anchor="ctr">
            <a:spAutoFit/>
          </a:bodyPr>
          <a:lstStyle/>
          <a:p>
            <a:pPr algn="just" rtl="1" eaLnBrk="0" hangingPunct="0">
              <a:lnSpc>
                <a:spcPct val="150000"/>
              </a:lnSpc>
              <a:spcAft>
                <a:spcPts val="600"/>
              </a:spcAft>
            </a:pPr>
            <a:r>
              <a:rPr lang="ar-OM" sz="2400" b="1" dirty="0">
                <a:solidFill>
                  <a:schemeClr val="tx2"/>
                </a:solidFill>
                <a:latin typeface="Times New Roman" pitchFamily="18" charset="0"/>
                <a:cs typeface="Times New Roman" pitchFamily="18" charset="0"/>
              </a:rPr>
              <a:t>توجد عدة منهجيات مختلفة في بناء وتطوير المعايير المهنية، تتباين في آلية عملها وفي الأهداف التي من اجلها يتم تطوير المعايير في الدولة المعنية بحسب الأولويات التي يحددها متخذو القرار، ومن أهم هذه المنهجيات وأكثرها شيوعا:</a:t>
            </a:r>
            <a:endParaRPr lang="en-US" sz="2400" dirty="0">
              <a:solidFill>
                <a:schemeClr val="tx2"/>
              </a:solidFill>
              <a:latin typeface="Times New Roman" pitchFamily="18" charset="0"/>
              <a:cs typeface="Times New Roman" pitchFamily="18" charset="0"/>
            </a:endParaRPr>
          </a:p>
          <a:p>
            <a:pPr algn="r" rtl="1" eaLnBrk="0" hangingPunct="0">
              <a:lnSpc>
                <a:spcPct val="150000"/>
              </a:lnSpc>
              <a:buFontTx/>
              <a:buChar char="•"/>
            </a:pPr>
            <a:r>
              <a:rPr lang="ar-OM" sz="2000" b="1" dirty="0">
                <a:solidFill>
                  <a:schemeClr val="tx2"/>
                </a:solidFill>
                <a:latin typeface="Times New Roman" pitchFamily="18" charset="0"/>
                <a:ea typeface="Calibri" pitchFamily="34" charset="0"/>
                <a:cs typeface="Times New Roman" pitchFamily="18" charset="0"/>
              </a:rPr>
              <a:t>منهجية التحليل المهني    </a:t>
            </a:r>
            <a:r>
              <a:rPr lang="en-US" sz="2000" b="1" dirty="0">
                <a:solidFill>
                  <a:schemeClr val="tx2"/>
                </a:solidFill>
                <a:latin typeface="Times New Roman" pitchFamily="18" charset="0"/>
                <a:ea typeface="Calibri" pitchFamily="34" charset="0"/>
                <a:cs typeface="Times New Roman" pitchFamily="18" charset="0"/>
              </a:rPr>
              <a:t>Functional Analysis Methodology</a:t>
            </a:r>
            <a:endParaRPr lang="en-US" sz="2000" b="1" dirty="0">
              <a:solidFill>
                <a:schemeClr val="tx2"/>
              </a:solidFill>
              <a:latin typeface="Times New Roman" pitchFamily="18" charset="0"/>
              <a:cs typeface="Times New Roman" pitchFamily="18" charset="0"/>
            </a:endParaRPr>
          </a:p>
          <a:p>
            <a:pPr algn="r" rtl="1" eaLnBrk="0" hangingPunct="0">
              <a:lnSpc>
                <a:spcPct val="150000"/>
              </a:lnSpc>
              <a:buFontTx/>
              <a:buChar char="•"/>
            </a:pPr>
            <a:r>
              <a:rPr lang="ar-OM" sz="2000" b="1" dirty="0">
                <a:solidFill>
                  <a:schemeClr val="tx2"/>
                </a:solidFill>
                <a:latin typeface="Times New Roman" pitchFamily="18" charset="0"/>
                <a:cs typeface="Times New Roman" pitchFamily="18" charset="0"/>
              </a:rPr>
              <a:t>منهجية </a:t>
            </a:r>
            <a:r>
              <a:rPr lang="ar-OM" sz="2000" b="1" dirty="0" err="1">
                <a:solidFill>
                  <a:schemeClr val="tx2"/>
                </a:solidFill>
                <a:latin typeface="Times New Roman" pitchFamily="18" charset="0"/>
                <a:cs typeface="Times New Roman" pitchFamily="18" charset="0"/>
              </a:rPr>
              <a:t>الديكم</a:t>
            </a:r>
            <a:r>
              <a:rPr lang="ar-OM" sz="2000" b="1" dirty="0">
                <a:solidFill>
                  <a:schemeClr val="tx2"/>
                </a:solidFill>
                <a:latin typeface="Times New Roman" pitchFamily="18" charset="0"/>
                <a:cs typeface="Times New Roman" pitchFamily="18" charset="0"/>
              </a:rPr>
              <a:t>  </a:t>
            </a:r>
            <a:r>
              <a:rPr lang="en-US" sz="2000" b="1" dirty="0" err="1">
                <a:solidFill>
                  <a:schemeClr val="tx2"/>
                </a:solidFill>
                <a:latin typeface="Times New Roman" pitchFamily="18" charset="0"/>
                <a:cs typeface="Times New Roman" pitchFamily="18" charset="0"/>
              </a:rPr>
              <a:t>Dacum</a:t>
            </a:r>
            <a:r>
              <a:rPr lang="en-US" sz="2000" b="1" dirty="0">
                <a:solidFill>
                  <a:schemeClr val="tx2"/>
                </a:solidFill>
                <a:latin typeface="Times New Roman" pitchFamily="18" charset="0"/>
                <a:cs typeface="Times New Roman" pitchFamily="18" charset="0"/>
              </a:rPr>
              <a:t> Methodology</a:t>
            </a:r>
          </a:p>
          <a:p>
            <a:pPr algn="r" rtl="1" eaLnBrk="0" hangingPunct="0">
              <a:lnSpc>
                <a:spcPct val="150000"/>
              </a:lnSpc>
              <a:buFontTx/>
              <a:buChar char="•"/>
            </a:pPr>
            <a:r>
              <a:rPr lang="ar-OM" sz="2000" b="1" dirty="0">
                <a:solidFill>
                  <a:schemeClr val="tx2"/>
                </a:solidFill>
                <a:latin typeface="Times New Roman" pitchFamily="18" charset="0"/>
                <a:cs typeface="Times New Roman" pitchFamily="18" charset="0"/>
              </a:rPr>
              <a:t>منهجية تحليل </a:t>
            </a:r>
            <a:r>
              <a:rPr lang="ar-OM" sz="2000" b="1" dirty="0" smtClean="0">
                <a:solidFill>
                  <a:schemeClr val="tx2"/>
                </a:solidFill>
                <a:latin typeface="Times New Roman" pitchFamily="18" charset="0"/>
                <a:cs typeface="Times New Roman" pitchFamily="18" charset="0"/>
              </a:rPr>
              <a:t>إجراءات </a:t>
            </a:r>
            <a:r>
              <a:rPr lang="ar-OM" sz="2000" b="1" dirty="0">
                <a:solidFill>
                  <a:schemeClr val="tx2"/>
                </a:solidFill>
                <a:latin typeface="Times New Roman" pitchFamily="18" charset="0"/>
                <a:cs typeface="Times New Roman" pitchFamily="18" charset="0"/>
              </a:rPr>
              <a:t>العمل  </a:t>
            </a:r>
            <a:r>
              <a:rPr lang="en-US" sz="2000" b="1" dirty="0">
                <a:solidFill>
                  <a:schemeClr val="tx2"/>
                </a:solidFill>
                <a:latin typeface="Times New Roman" pitchFamily="18" charset="0"/>
                <a:cs typeface="Times New Roman" pitchFamily="18" charset="0"/>
              </a:rPr>
              <a:t>Work Process Analysis</a:t>
            </a:r>
          </a:p>
        </p:txBody>
      </p:sp>
      <p:sp>
        <p:nvSpPr>
          <p:cNvPr id="7" name="TextBox 3"/>
          <p:cNvSpPr txBox="1">
            <a:spLocks noChangeArrowheads="1"/>
          </p:cNvSpPr>
          <p:nvPr/>
        </p:nvSpPr>
        <p:spPr bwMode="auto">
          <a:xfrm>
            <a:off x="928688" y="5143500"/>
            <a:ext cx="6072187" cy="830997"/>
          </a:xfrm>
          <a:prstGeom prst="rect">
            <a:avLst/>
          </a:prstGeom>
          <a:noFill/>
          <a:ln w="9525">
            <a:noFill/>
            <a:miter lim="800000"/>
            <a:headEnd/>
            <a:tailEnd/>
          </a:ln>
        </p:spPr>
        <p:txBody>
          <a:bodyPr>
            <a:spAutoFit/>
          </a:bodyPr>
          <a:lstStyle/>
          <a:p>
            <a:pPr algn="ctr" rtl="1"/>
            <a:r>
              <a:rPr lang="ar-OM" sz="2400" b="1" dirty="0">
                <a:solidFill>
                  <a:srgbClr val="FF0000"/>
                </a:solidFill>
              </a:rPr>
              <a:t>يعتمد المركز منهجية تحليل إجراءات العمل الأحدث في المفهوم الذي تقدمه </a:t>
            </a:r>
            <a:endParaRPr lang="en-US" sz="2400" b="1" dirty="0">
              <a:solidFill>
                <a:srgbClr val="FF0000"/>
              </a:solidFill>
            </a:endParaRPr>
          </a:p>
        </p:txBody>
      </p:sp>
      <p:sp>
        <p:nvSpPr>
          <p:cNvPr id="8" name="Rounded Rectangle 7"/>
          <p:cNvSpPr/>
          <p:nvPr/>
        </p:nvSpPr>
        <p:spPr>
          <a:xfrm>
            <a:off x="1905000" y="626808"/>
            <a:ext cx="5410200" cy="6858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2"/>
          <p:cNvSpPr txBox="1">
            <a:spLocks noChangeArrowheads="1"/>
          </p:cNvSpPr>
          <p:nvPr/>
        </p:nvSpPr>
        <p:spPr bwMode="auto">
          <a:xfrm>
            <a:off x="457200" y="457200"/>
            <a:ext cx="8229600" cy="981075"/>
          </a:xfrm>
          <a:prstGeom prst="rect">
            <a:avLst/>
          </a:prstGeom>
          <a:noFill/>
          <a:ln w="9525">
            <a:noFill/>
            <a:miter lim="800000"/>
            <a:headEnd/>
            <a:tailEnd/>
          </a:ln>
        </p:spPr>
        <p:txBody>
          <a:bodyPr anchor="ctr"/>
          <a:lstStyle/>
          <a:p>
            <a:pPr algn="ctr" rtl="1"/>
            <a:r>
              <a:rPr lang="ar-OM" sz="3600" b="1" dirty="0">
                <a:solidFill>
                  <a:schemeClr val="tx2"/>
                </a:solidFill>
              </a:rPr>
              <a:t>منهجيات تطوير المعايير المهنية</a:t>
            </a:r>
          </a:p>
        </p:txBody>
      </p:sp>
    </p:spTree>
  </p:cSld>
  <p:clrMapOvr>
    <a:masterClrMapping/>
  </p:clrMapOvr>
  <p:transition>
    <p:newsfla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3" name="Rounded Rectangle 2"/>
          <p:cNvSpPr/>
          <p:nvPr/>
        </p:nvSpPr>
        <p:spPr>
          <a:xfrm>
            <a:off x="2133600" y="4267200"/>
            <a:ext cx="6315075" cy="1752600"/>
          </a:xfrm>
          <a:prstGeom prst="roundRect">
            <a:avLst/>
          </a:prstGeom>
          <a:gradFill>
            <a:gsLst>
              <a:gs pos="0">
                <a:srgbClr val="FFEFD1"/>
              </a:gs>
              <a:gs pos="64999">
                <a:srgbClr val="F0EBD5"/>
              </a:gs>
              <a:gs pos="100000">
                <a:srgbClr val="D1C39F"/>
              </a:gs>
            </a:gsLst>
            <a:lin ang="16200000" scaled="0"/>
          </a:gradFill>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en-US">
              <a:solidFill>
                <a:schemeClr val="tx2"/>
              </a:solidFill>
            </a:endParaRPr>
          </a:p>
        </p:txBody>
      </p:sp>
      <p:cxnSp>
        <p:nvCxnSpPr>
          <p:cNvPr id="5" name="Straight Connector 4"/>
          <p:cNvCxnSpPr/>
          <p:nvPr/>
        </p:nvCxnSpPr>
        <p:spPr bwMode="auto">
          <a:xfrm>
            <a:off x="4267200" y="2362200"/>
            <a:ext cx="2016125" cy="1587"/>
          </a:xfrm>
          <a:prstGeom prst="line">
            <a:avLst/>
          </a:prstGeom>
          <a:ln>
            <a:headEnd type="none" w="med" len="med"/>
            <a:tailEnd type="none" w="med" len="med"/>
          </a:ln>
          <a:extLst>
            <a:ext uri="{AF507438-7753-43E0-B8FC-AC1667EBCBE1}"/>
          </a:extLst>
        </p:spPr>
        <p:style>
          <a:lnRef idx="2">
            <a:schemeClr val="dk1"/>
          </a:lnRef>
          <a:fillRef idx="0">
            <a:schemeClr val="dk1"/>
          </a:fillRef>
          <a:effectRef idx="1">
            <a:schemeClr val="dk1"/>
          </a:effectRef>
          <a:fontRef idx="minor">
            <a:schemeClr val="tx1"/>
          </a:fontRef>
        </p:style>
      </p:cxnSp>
      <p:sp>
        <p:nvSpPr>
          <p:cNvPr id="7" name="Flowchart: Process 6"/>
          <p:cNvSpPr/>
          <p:nvPr/>
        </p:nvSpPr>
        <p:spPr>
          <a:xfrm>
            <a:off x="457200" y="1219200"/>
            <a:ext cx="1600200" cy="5029200"/>
          </a:xfrm>
          <a:prstGeom prst="flowChartProcess">
            <a:avLst/>
          </a:prstGeom>
          <a:blipFill rotWithShape="0">
            <a:blip r:embed="rId3"/>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grpSp>
        <p:nvGrpSpPr>
          <p:cNvPr id="8" name="Group 23"/>
          <p:cNvGrpSpPr>
            <a:grpSpLocks/>
          </p:cNvGrpSpPr>
          <p:nvPr/>
        </p:nvGrpSpPr>
        <p:grpSpPr bwMode="auto">
          <a:xfrm>
            <a:off x="2133600" y="1752599"/>
            <a:ext cx="6357938" cy="2349501"/>
            <a:chOff x="213096" y="2824132"/>
            <a:chExt cx="8705605" cy="3047581"/>
          </a:xfrm>
        </p:grpSpPr>
        <p:cxnSp>
          <p:nvCxnSpPr>
            <p:cNvPr id="9" name="Straight Arrow Connector 8"/>
            <p:cNvCxnSpPr/>
            <p:nvPr/>
          </p:nvCxnSpPr>
          <p:spPr bwMode="auto">
            <a:xfrm rot="5400000">
              <a:off x="4199937" y="4179815"/>
              <a:ext cx="747140" cy="4347"/>
            </a:xfrm>
            <a:prstGeom prst="straightConnector1">
              <a:avLst/>
            </a:prstGeom>
            <a:ln>
              <a:headEnd type="none" w="med" len="med"/>
              <a:tailEnd type="triangle"/>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0" name="Straight Connector 9"/>
            <p:cNvCxnSpPr/>
            <p:nvPr/>
          </p:nvCxnSpPr>
          <p:spPr bwMode="auto">
            <a:xfrm>
              <a:off x="899980" y="4568255"/>
              <a:ext cx="7344879" cy="2060"/>
            </a:xfrm>
            <a:prstGeom prst="line">
              <a:avLst/>
            </a:prstGeom>
            <a:ln>
              <a:headEnd type="none" w="med" len="med"/>
              <a:tailEnd type="none" w="med" len="med"/>
            </a:ln>
            <a:extLst>
              <a:ext uri="{AF507438-7753-43E0-B8FC-AC1667EBCBE1}"/>
            </a:extLst>
          </p:spPr>
          <p:style>
            <a:lnRef idx="2">
              <a:schemeClr val="dk1"/>
            </a:lnRef>
            <a:fillRef idx="0">
              <a:schemeClr val="dk1"/>
            </a:fillRef>
            <a:effectRef idx="1">
              <a:schemeClr val="dk1"/>
            </a:effectRef>
            <a:fontRef idx="minor">
              <a:schemeClr val="tx1"/>
            </a:fontRef>
          </p:style>
        </p:cxnSp>
        <p:sp>
          <p:nvSpPr>
            <p:cNvPr id="11" name="Rounded Rectangle 10"/>
            <p:cNvSpPr/>
            <p:nvPr/>
          </p:nvSpPr>
          <p:spPr bwMode="auto">
            <a:xfrm>
              <a:off x="3173654" y="4953321"/>
              <a:ext cx="1371595" cy="914274"/>
            </a:xfrm>
            <a:prstGeom prst="roundRect">
              <a:avLst/>
            </a:prstGeom>
            <a:ln>
              <a:headEnd type="none" w="med" len="med"/>
              <a:tailEnd type="none" w="med" len="med"/>
            </a:ln>
            <a:extLst>
              <a:ext uri="{AF507438-7753-43E0-B8FC-AC1667EBCBE1}"/>
            </a:extLst>
          </p:spPr>
          <p:style>
            <a:lnRef idx="3">
              <a:schemeClr val="lt1"/>
            </a:lnRef>
            <a:fillRef idx="1">
              <a:schemeClr val="accent5"/>
            </a:fillRef>
            <a:effectRef idx="1">
              <a:schemeClr val="accent5"/>
            </a:effectRef>
            <a:fontRef idx="minor">
              <a:schemeClr val="lt1"/>
            </a:fontRef>
          </p:style>
          <p:txBody>
            <a:bodyPr rtlCol="1" anchor="ctr"/>
            <a:lstStyle/>
            <a:p>
              <a:pPr algn="ctr" eaLnBrk="0" hangingPunct="0">
                <a:defRPr/>
              </a:pPr>
              <a:r>
                <a:rPr lang="ar-OM" sz="1400" b="1" dirty="0">
                  <a:solidFill>
                    <a:schemeClr val="tx2"/>
                  </a:solidFill>
                  <a:latin typeface="Times New Roman" pitchFamily="18" charset="0"/>
                  <a:cs typeface="Times New Roman" pitchFamily="18" charset="0"/>
                </a:rPr>
                <a:t>التوجيه وتأهيل المدربين</a:t>
              </a:r>
            </a:p>
          </p:txBody>
        </p:sp>
        <p:cxnSp>
          <p:nvCxnSpPr>
            <p:cNvPr id="12" name="Straight Arrow Connector 11"/>
            <p:cNvCxnSpPr/>
            <p:nvPr/>
          </p:nvCxnSpPr>
          <p:spPr bwMode="auto">
            <a:xfrm rot="5400000">
              <a:off x="722605" y="4760731"/>
              <a:ext cx="383007" cy="2174"/>
            </a:xfrm>
            <a:prstGeom prst="straightConnector1">
              <a:avLst/>
            </a:prstGeom>
            <a:ln>
              <a:headEnd type="none" w="med" len="med"/>
              <a:tailEnd type="triangle"/>
            </a:ln>
            <a:extLst>
              <a:ext uri="{AF507438-7753-43E0-B8FC-AC1667EBCBE1}"/>
            </a:extLst>
          </p:spPr>
          <p:style>
            <a:lnRef idx="2">
              <a:schemeClr val="dk1"/>
            </a:lnRef>
            <a:fillRef idx="0">
              <a:schemeClr val="dk1"/>
            </a:fillRef>
            <a:effectRef idx="1">
              <a:schemeClr val="dk1"/>
            </a:effectRef>
            <a:fontRef idx="minor">
              <a:schemeClr val="tx1"/>
            </a:fontRef>
          </p:style>
        </p:cxnSp>
        <p:sp>
          <p:nvSpPr>
            <p:cNvPr id="13" name="Rounded Rectangle 12"/>
            <p:cNvSpPr/>
            <p:nvPr/>
          </p:nvSpPr>
          <p:spPr bwMode="auto">
            <a:xfrm>
              <a:off x="3538856" y="3287447"/>
              <a:ext cx="1950106" cy="555977"/>
            </a:xfrm>
            <a:prstGeom prst="roundRect">
              <a:avLst/>
            </a:prstGeom>
            <a:ln>
              <a:headEnd type="none" w="med" len="med"/>
              <a:tailEnd type="none" w="med" len="med"/>
            </a:ln>
            <a:extLst>
              <a:ext uri="{AF507438-7753-43E0-B8FC-AC1667EBCBE1}"/>
            </a:extLst>
          </p:spPr>
          <p:style>
            <a:lnRef idx="0">
              <a:schemeClr val="accent3"/>
            </a:lnRef>
            <a:fillRef idx="3">
              <a:schemeClr val="accent3"/>
            </a:fillRef>
            <a:effectRef idx="3">
              <a:schemeClr val="accent3"/>
            </a:effectRef>
            <a:fontRef idx="minor">
              <a:schemeClr val="lt1"/>
            </a:fontRef>
          </p:style>
          <p:txBody>
            <a:bodyPr/>
            <a:lstStyle/>
            <a:p>
              <a:pPr algn="ctr" eaLnBrk="0" hangingPunct="0">
                <a:defRPr/>
              </a:pPr>
              <a:endParaRPr lang="ar-OM" sz="200" b="1" dirty="0">
                <a:solidFill>
                  <a:schemeClr val="tx2"/>
                </a:solidFill>
              </a:endParaRPr>
            </a:p>
            <a:p>
              <a:pPr algn="ctr" rtl="1" eaLnBrk="0" hangingPunct="0">
                <a:defRPr/>
              </a:pPr>
              <a:r>
                <a:rPr lang="ar-OM" b="1" dirty="0" smtClean="0">
                  <a:solidFill>
                    <a:schemeClr val="tx2"/>
                  </a:solidFill>
                  <a:latin typeface="Times New Roman" pitchFamily="18" charset="0"/>
                </a:rPr>
                <a:t> مدير </a:t>
              </a:r>
              <a:r>
                <a:rPr lang="ar-OM" b="1" dirty="0">
                  <a:solidFill>
                    <a:schemeClr val="tx2"/>
                  </a:solidFill>
                  <a:latin typeface="Times New Roman" pitchFamily="18" charset="0"/>
                </a:rPr>
                <a:t>المركز</a:t>
              </a:r>
            </a:p>
            <a:p>
              <a:pPr algn="ctr" eaLnBrk="0" hangingPunct="0">
                <a:defRPr/>
              </a:pPr>
              <a:endParaRPr lang="ar-OM" b="1" dirty="0">
                <a:solidFill>
                  <a:schemeClr val="tx2"/>
                </a:solidFill>
              </a:endParaRPr>
            </a:p>
          </p:txBody>
        </p:sp>
        <p:sp>
          <p:nvSpPr>
            <p:cNvPr id="14" name="Rounded Rectangle 13"/>
            <p:cNvSpPr/>
            <p:nvPr/>
          </p:nvSpPr>
          <p:spPr bwMode="auto">
            <a:xfrm>
              <a:off x="5847285" y="3417176"/>
              <a:ext cx="2469305" cy="420072"/>
            </a:xfrm>
            <a:prstGeom prst="roundRect">
              <a:avLst/>
            </a:prstGeom>
            <a:ln>
              <a:headEnd type="none" w="med" len="med"/>
              <a:tailEnd type="none" w="med" len="med"/>
            </a:ln>
            <a:extLst>
              <a:ext uri="{AF507438-7753-43E0-B8FC-AC1667EBCBE1}"/>
            </a:extLst>
          </p:spPr>
          <p:style>
            <a:lnRef idx="1">
              <a:schemeClr val="accent5"/>
            </a:lnRef>
            <a:fillRef idx="2">
              <a:schemeClr val="accent5"/>
            </a:fillRef>
            <a:effectRef idx="1">
              <a:schemeClr val="accent5"/>
            </a:effectRef>
            <a:fontRef idx="minor">
              <a:schemeClr val="dk1"/>
            </a:fontRef>
          </p:style>
          <p:txBody>
            <a:bodyPr/>
            <a:lstStyle/>
            <a:p>
              <a:pPr algn="ctr" eaLnBrk="0" hangingPunct="0">
                <a:defRPr/>
              </a:pPr>
              <a:r>
                <a:rPr lang="ar-OM" sz="1600" b="1" dirty="0">
                  <a:solidFill>
                    <a:schemeClr val="tx2"/>
                  </a:solidFill>
                  <a:latin typeface="Times New Roman" pitchFamily="18" charset="0"/>
                  <a:cs typeface="Times New Roman" pitchFamily="18" charset="0"/>
                </a:rPr>
                <a:t>وحدة التنسيق والمتابعة</a:t>
              </a:r>
            </a:p>
          </p:txBody>
        </p:sp>
        <p:sp>
          <p:nvSpPr>
            <p:cNvPr id="15" name="Rounded Rectangle 14"/>
            <p:cNvSpPr/>
            <p:nvPr/>
          </p:nvSpPr>
          <p:spPr bwMode="auto">
            <a:xfrm>
              <a:off x="752170" y="3417175"/>
              <a:ext cx="2393225" cy="420072"/>
            </a:xfrm>
            <a:prstGeom prst="roundRect">
              <a:avLst/>
            </a:prstGeom>
            <a:ln>
              <a:headEnd type="none" w="med" len="med"/>
              <a:tailEnd type="none" w="med" len="med"/>
            </a:ln>
            <a:extLst>
              <a:ext uri="{AF507438-7753-43E0-B8FC-AC1667EBCBE1}"/>
            </a:extLst>
          </p:spPr>
          <p:style>
            <a:lnRef idx="1">
              <a:schemeClr val="accent5"/>
            </a:lnRef>
            <a:fillRef idx="2">
              <a:schemeClr val="accent5"/>
            </a:fillRef>
            <a:effectRef idx="1">
              <a:schemeClr val="accent5"/>
            </a:effectRef>
            <a:fontRef idx="minor">
              <a:schemeClr val="dk1"/>
            </a:fontRef>
          </p:style>
          <p:txBody>
            <a:bodyPr/>
            <a:lstStyle/>
            <a:p>
              <a:pPr algn="ctr" eaLnBrk="0" hangingPunct="0">
                <a:defRPr/>
              </a:pPr>
              <a:r>
                <a:rPr lang="ar-OM" sz="1600" b="1" dirty="0">
                  <a:solidFill>
                    <a:schemeClr val="tx2"/>
                  </a:solidFill>
                  <a:latin typeface="Times New Roman" pitchFamily="18" charset="0"/>
                  <a:cs typeface="Times New Roman" pitchFamily="18" charset="0"/>
                </a:rPr>
                <a:t>وحدة تقنية المعلومات</a:t>
              </a:r>
            </a:p>
          </p:txBody>
        </p:sp>
        <p:cxnSp>
          <p:nvCxnSpPr>
            <p:cNvPr id="16" name="Straight Arrow Connector 15"/>
            <p:cNvCxnSpPr/>
            <p:nvPr/>
          </p:nvCxnSpPr>
          <p:spPr bwMode="auto">
            <a:xfrm rot="5400000">
              <a:off x="2172453" y="4760731"/>
              <a:ext cx="383007" cy="2173"/>
            </a:xfrm>
            <a:prstGeom prst="straightConnector1">
              <a:avLst/>
            </a:prstGeom>
            <a:ln>
              <a:headEnd type="none" w="med" len="med"/>
              <a:tailEnd type="triangle"/>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7" name="Straight Arrow Connector 16"/>
            <p:cNvCxnSpPr/>
            <p:nvPr/>
          </p:nvCxnSpPr>
          <p:spPr bwMode="auto">
            <a:xfrm rot="5400000">
              <a:off x="3650558" y="4760731"/>
              <a:ext cx="383007" cy="2173"/>
            </a:xfrm>
            <a:prstGeom prst="straightConnector1">
              <a:avLst/>
            </a:prstGeom>
            <a:ln>
              <a:headEnd type="none" w="med" len="med"/>
              <a:tailEnd type="triangle"/>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8" name="Straight Arrow Connector 17"/>
            <p:cNvCxnSpPr/>
            <p:nvPr/>
          </p:nvCxnSpPr>
          <p:spPr bwMode="auto">
            <a:xfrm rot="5400000">
              <a:off x="5138444" y="5050102"/>
              <a:ext cx="383007" cy="0"/>
            </a:xfrm>
            <a:prstGeom prst="straightConnector1">
              <a:avLst/>
            </a:prstGeom>
            <a:ln>
              <a:headEnd type="none" w="med" len="med"/>
              <a:tailEnd type="triangle"/>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9" name="Straight Arrow Connector 18"/>
            <p:cNvCxnSpPr/>
            <p:nvPr/>
          </p:nvCxnSpPr>
          <p:spPr bwMode="auto">
            <a:xfrm rot="5400000">
              <a:off x="6581770" y="4761818"/>
              <a:ext cx="383007" cy="0"/>
            </a:xfrm>
            <a:prstGeom prst="straightConnector1">
              <a:avLst/>
            </a:prstGeom>
            <a:ln>
              <a:headEnd type="none" w="med" len="med"/>
              <a:tailEnd type="triangle"/>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0" name="Straight Arrow Connector 19"/>
            <p:cNvCxnSpPr/>
            <p:nvPr/>
          </p:nvCxnSpPr>
          <p:spPr bwMode="auto">
            <a:xfrm rot="5400000">
              <a:off x="8037053" y="4760731"/>
              <a:ext cx="383007" cy="2173"/>
            </a:xfrm>
            <a:prstGeom prst="straightConnector1">
              <a:avLst/>
            </a:prstGeom>
            <a:ln>
              <a:headEnd type="none" w="med" len="med"/>
              <a:tailEnd type="triangle"/>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1" name="Straight Arrow Connector 20"/>
            <p:cNvCxnSpPr/>
            <p:nvPr/>
          </p:nvCxnSpPr>
          <p:spPr bwMode="auto">
            <a:xfrm rot="5400000">
              <a:off x="4322231" y="3073235"/>
              <a:ext cx="500379" cy="2173"/>
            </a:xfrm>
            <a:prstGeom prst="straightConnector1">
              <a:avLst/>
            </a:prstGeom>
            <a:ln>
              <a:headEnd type="none" w="med" len="med"/>
              <a:tailEnd type="triangle"/>
            </a:ln>
            <a:extLst>
              <a:ext uri="{AF507438-7753-43E0-B8FC-AC1667EBCBE1}"/>
            </a:extLst>
          </p:spPr>
          <p:style>
            <a:lnRef idx="2">
              <a:schemeClr val="dk1"/>
            </a:lnRef>
            <a:fillRef idx="0">
              <a:schemeClr val="dk1"/>
            </a:fillRef>
            <a:effectRef idx="1">
              <a:schemeClr val="dk1"/>
            </a:effectRef>
            <a:fontRef idx="minor">
              <a:schemeClr val="tx1"/>
            </a:fontRef>
          </p:style>
        </p:cxnSp>
        <p:sp>
          <p:nvSpPr>
            <p:cNvPr id="22" name="Rounded Rectangle 21"/>
            <p:cNvSpPr/>
            <p:nvPr/>
          </p:nvSpPr>
          <p:spPr bwMode="auto">
            <a:xfrm>
              <a:off x="213096" y="4957439"/>
              <a:ext cx="1371595" cy="914274"/>
            </a:xfrm>
            <a:prstGeom prst="roundRect">
              <a:avLst/>
            </a:prstGeom>
            <a:ln>
              <a:headEnd type="none" w="med" len="med"/>
              <a:tailEnd type="none" w="med" len="med"/>
            </a:ln>
            <a:extLst>
              <a:ext uri="{AF507438-7753-43E0-B8FC-AC1667EBCBE1}"/>
            </a:extLst>
          </p:spPr>
          <p:style>
            <a:lnRef idx="3">
              <a:schemeClr val="lt1"/>
            </a:lnRef>
            <a:fillRef idx="1">
              <a:schemeClr val="accent5"/>
            </a:fillRef>
            <a:effectRef idx="1">
              <a:schemeClr val="accent5"/>
            </a:effectRef>
            <a:fontRef idx="minor">
              <a:schemeClr val="lt1"/>
            </a:fontRef>
          </p:style>
          <p:txBody>
            <a:bodyPr rtlCol="1" anchor="ctr"/>
            <a:lstStyle/>
            <a:p>
              <a:pPr algn="ctr" eaLnBrk="0" hangingPunct="0">
                <a:defRPr/>
              </a:pPr>
              <a:r>
                <a:rPr lang="ar-OM" sz="1400" b="1" dirty="0">
                  <a:solidFill>
                    <a:schemeClr val="tx2"/>
                  </a:solidFill>
                  <a:latin typeface="Times New Roman" pitchFamily="18" charset="0"/>
                  <a:cs typeface="Times New Roman" pitchFamily="18" charset="0"/>
                </a:rPr>
                <a:t>العلاقات الصناعية والمهنية</a:t>
              </a:r>
            </a:p>
          </p:txBody>
        </p:sp>
        <p:sp>
          <p:nvSpPr>
            <p:cNvPr id="23" name="Rounded Rectangle 22"/>
            <p:cNvSpPr/>
            <p:nvPr/>
          </p:nvSpPr>
          <p:spPr bwMode="auto">
            <a:xfrm>
              <a:off x="1697723" y="4953321"/>
              <a:ext cx="1371594" cy="914274"/>
            </a:xfrm>
            <a:prstGeom prst="roundRect">
              <a:avLst/>
            </a:prstGeom>
            <a:ln>
              <a:headEnd type="none" w="med" len="med"/>
              <a:tailEnd type="none" w="med" len="med"/>
            </a:ln>
            <a:extLst>
              <a:ext uri="{AF507438-7753-43E0-B8FC-AC1667EBCBE1}"/>
            </a:extLst>
          </p:spPr>
          <p:style>
            <a:lnRef idx="3">
              <a:schemeClr val="lt1"/>
            </a:lnRef>
            <a:fillRef idx="1">
              <a:schemeClr val="accent5"/>
            </a:fillRef>
            <a:effectRef idx="1">
              <a:schemeClr val="accent5"/>
            </a:effectRef>
            <a:fontRef idx="minor">
              <a:schemeClr val="lt1"/>
            </a:fontRef>
          </p:style>
          <p:txBody>
            <a:bodyPr rtlCol="1" anchor="ctr"/>
            <a:lstStyle/>
            <a:p>
              <a:pPr algn="ctr" eaLnBrk="0" hangingPunct="0">
                <a:defRPr/>
              </a:pPr>
              <a:r>
                <a:rPr lang="ar-OM" sz="1400" b="1" dirty="0">
                  <a:solidFill>
                    <a:schemeClr val="tx2"/>
                  </a:solidFill>
                  <a:latin typeface="Times New Roman" pitchFamily="18" charset="0"/>
                  <a:cs typeface="Times New Roman" pitchFamily="18" charset="0"/>
                </a:rPr>
                <a:t>بحوث التدريب وسوق العمل</a:t>
              </a:r>
            </a:p>
          </p:txBody>
        </p:sp>
        <p:sp>
          <p:nvSpPr>
            <p:cNvPr id="24" name="Rounded Rectangle 23"/>
            <p:cNvSpPr/>
            <p:nvPr/>
          </p:nvSpPr>
          <p:spPr bwMode="auto">
            <a:xfrm>
              <a:off x="4640891" y="4957439"/>
              <a:ext cx="1371594" cy="914274"/>
            </a:xfrm>
            <a:prstGeom prst="roundRect">
              <a:avLst/>
            </a:prstGeom>
            <a:ln>
              <a:headEnd type="none" w="med" len="med"/>
              <a:tailEnd type="none" w="med" len="med"/>
            </a:ln>
            <a:extLst>
              <a:ext uri="{AF507438-7753-43E0-B8FC-AC1667EBCBE1}"/>
            </a:extLst>
          </p:spPr>
          <p:style>
            <a:lnRef idx="3">
              <a:schemeClr val="lt1"/>
            </a:lnRef>
            <a:fillRef idx="1">
              <a:schemeClr val="accent5"/>
            </a:fillRef>
            <a:effectRef idx="1">
              <a:schemeClr val="accent5"/>
            </a:effectRef>
            <a:fontRef idx="minor">
              <a:schemeClr val="lt1"/>
            </a:fontRef>
          </p:style>
          <p:txBody>
            <a:bodyPr rtlCol="1" anchor="ctr"/>
            <a:lstStyle/>
            <a:p>
              <a:pPr algn="ctr" eaLnBrk="0" hangingPunct="0">
                <a:defRPr/>
              </a:pPr>
              <a:r>
                <a:rPr lang="ar-OM" sz="1400" b="1" dirty="0">
                  <a:solidFill>
                    <a:schemeClr val="tx2"/>
                  </a:solidFill>
                  <a:latin typeface="Times New Roman" pitchFamily="18" charset="0"/>
                  <a:cs typeface="Times New Roman" pitchFamily="18" charset="0"/>
                </a:rPr>
                <a:t>الاختبارات والشهادات</a:t>
              </a:r>
            </a:p>
          </p:txBody>
        </p:sp>
        <p:sp>
          <p:nvSpPr>
            <p:cNvPr id="25" name="Rounded Rectangle 24"/>
            <p:cNvSpPr/>
            <p:nvPr/>
          </p:nvSpPr>
          <p:spPr bwMode="auto">
            <a:xfrm>
              <a:off x="6103780" y="4957439"/>
              <a:ext cx="1371595" cy="914274"/>
            </a:xfrm>
            <a:prstGeom prst="roundRect">
              <a:avLst/>
            </a:prstGeom>
            <a:ln>
              <a:headEnd type="none" w="med" len="med"/>
              <a:tailEnd type="none" w="med" len="med"/>
            </a:ln>
            <a:extLst>
              <a:ext uri="{AF507438-7753-43E0-B8FC-AC1667EBCBE1}"/>
            </a:extLst>
          </p:spPr>
          <p:style>
            <a:lnRef idx="3">
              <a:schemeClr val="lt1"/>
            </a:lnRef>
            <a:fillRef idx="1">
              <a:schemeClr val="accent5"/>
            </a:fillRef>
            <a:effectRef idx="1">
              <a:schemeClr val="accent5"/>
            </a:effectRef>
            <a:fontRef idx="minor">
              <a:schemeClr val="lt1"/>
            </a:fontRef>
          </p:style>
          <p:txBody>
            <a:bodyPr rtlCol="1" anchor="ctr"/>
            <a:lstStyle/>
            <a:p>
              <a:pPr algn="ctr" eaLnBrk="0" hangingPunct="0">
                <a:defRPr/>
              </a:pPr>
              <a:r>
                <a:rPr lang="ar-OM" sz="1400" b="1" dirty="0">
                  <a:solidFill>
                    <a:schemeClr val="tx2"/>
                  </a:solidFill>
                  <a:latin typeface="Times New Roman" pitchFamily="18" charset="0"/>
                  <a:cs typeface="Times New Roman" pitchFamily="18" charset="0"/>
                </a:rPr>
                <a:t>المعايير المهنية المتقدمة</a:t>
              </a:r>
            </a:p>
          </p:txBody>
        </p:sp>
        <p:sp>
          <p:nvSpPr>
            <p:cNvPr id="26" name="Rounded Rectangle 25"/>
            <p:cNvSpPr/>
            <p:nvPr/>
          </p:nvSpPr>
          <p:spPr bwMode="auto">
            <a:xfrm>
              <a:off x="7547106" y="4957439"/>
              <a:ext cx="1371595" cy="914274"/>
            </a:xfrm>
            <a:prstGeom prst="roundRect">
              <a:avLst/>
            </a:prstGeom>
            <a:ln>
              <a:headEnd type="none" w="med" len="med"/>
              <a:tailEnd type="none" w="med" len="med"/>
            </a:ln>
            <a:extLst>
              <a:ext uri="{AF507438-7753-43E0-B8FC-AC1667EBCBE1}"/>
            </a:extLst>
          </p:spPr>
          <p:style>
            <a:lnRef idx="3">
              <a:schemeClr val="lt1"/>
            </a:lnRef>
            <a:fillRef idx="1">
              <a:schemeClr val="accent5"/>
            </a:fillRef>
            <a:effectRef idx="1">
              <a:schemeClr val="accent5"/>
            </a:effectRef>
            <a:fontRef idx="minor">
              <a:schemeClr val="lt1"/>
            </a:fontRef>
          </p:style>
          <p:txBody>
            <a:bodyPr rtlCol="1" anchor="ctr"/>
            <a:lstStyle/>
            <a:p>
              <a:pPr algn="ctr" eaLnBrk="0" hangingPunct="0">
                <a:defRPr/>
              </a:pPr>
              <a:r>
                <a:rPr lang="ar-OM" sz="1400" b="1" dirty="0">
                  <a:solidFill>
                    <a:schemeClr val="tx2"/>
                  </a:solidFill>
                  <a:latin typeface="Times New Roman" pitchFamily="18" charset="0"/>
                  <a:cs typeface="Times New Roman" pitchFamily="18" charset="0"/>
                </a:rPr>
                <a:t>الشؤون الإدارية والمالية</a:t>
              </a:r>
            </a:p>
          </p:txBody>
        </p:sp>
      </p:grpSp>
      <p:sp>
        <p:nvSpPr>
          <p:cNvPr id="27" name="Rounded Rectangle 26"/>
          <p:cNvSpPr/>
          <p:nvPr/>
        </p:nvSpPr>
        <p:spPr bwMode="auto">
          <a:xfrm>
            <a:off x="3429000" y="1371600"/>
            <a:ext cx="3857625" cy="428625"/>
          </a:xfrm>
          <a:prstGeom prst="roundRect">
            <a:avLst/>
          </a:prstGeom>
          <a:ln>
            <a:headEnd type="none" w="med" len="med"/>
            <a:tailEnd type="none" w="med" len="med"/>
          </a:ln>
          <a:extLst>
            <a:ext uri="{AF507438-7753-43E0-B8FC-AC1667EBCBE1}"/>
          </a:extLst>
        </p:spPr>
        <p:style>
          <a:lnRef idx="1">
            <a:schemeClr val="accent3"/>
          </a:lnRef>
          <a:fillRef idx="2">
            <a:schemeClr val="accent3"/>
          </a:fillRef>
          <a:effectRef idx="1">
            <a:schemeClr val="accent3"/>
          </a:effectRef>
          <a:fontRef idx="minor">
            <a:schemeClr val="dk1"/>
          </a:fontRef>
        </p:style>
        <p:txBody>
          <a:bodyPr/>
          <a:lstStyle/>
          <a:p>
            <a:pPr algn="ctr" eaLnBrk="0" hangingPunct="0">
              <a:defRPr/>
            </a:pPr>
            <a:r>
              <a:rPr lang="ar-OM" sz="2000" b="1" dirty="0">
                <a:solidFill>
                  <a:schemeClr val="tx2"/>
                </a:solidFill>
                <a:latin typeface="Times New Roman" pitchFamily="18" charset="0"/>
                <a:cs typeface="Times New Roman" pitchFamily="18" charset="0"/>
              </a:rPr>
              <a:t>وكيلة التعليم التقني والتدريب المهني</a:t>
            </a:r>
          </a:p>
          <a:p>
            <a:pPr algn="ctr" eaLnBrk="0" hangingPunct="0">
              <a:defRPr/>
            </a:pPr>
            <a:endParaRPr lang="ar-OM" b="1" dirty="0">
              <a:solidFill>
                <a:schemeClr val="tx2"/>
              </a:solidFill>
            </a:endParaRPr>
          </a:p>
          <a:p>
            <a:pPr algn="ctr" eaLnBrk="0" hangingPunct="0">
              <a:defRPr/>
            </a:pPr>
            <a:endParaRPr lang="ar-OM" b="1" dirty="0">
              <a:solidFill>
                <a:schemeClr val="tx2"/>
              </a:solidFill>
            </a:endParaRPr>
          </a:p>
        </p:txBody>
      </p:sp>
      <p:sp>
        <p:nvSpPr>
          <p:cNvPr id="28" name="TextBox 37"/>
          <p:cNvSpPr txBox="1">
            <a:spLocks noChangeArrowheads="1"/>
          </p:cNvSpPr>
          <p:nvPr/>
        </p:nvSpPr>
        <p:spPr bwMode="auto">
          <a:xfrm>
            <a:off x="2162175" y="4338636"/>
            <a:ext cx="6000750" cy="1631216"/>
          </a:xfrm>
          <a:prstGeom prst="rect">
            <a:avLst/>
          </a:prstGeom>
          <a:noFill/>
          <a:ln w="9525">
            <a:noFill/>
            <a:miter lim="800000"/>
            <a:headEnd/>
            <a:tailEnd/>
          </a:ln>
        </p:spPr>
        <p:txBody>
          <a:bodyPr wrap="square">
            <a:spAutoFit/>
          </a:bodyPr>
          <a:lstStyle/>
          <a:p>
            <a:pPr marL="273050" indent="-273050" algn="just" rtl="1">
              <a:spcAft>
                <a:spcPts val="1200"/>
              </a:spcAft>
              <a:buFont typeface="Wingdings" pitchFamily="2" charset="2"/>
              <a:buChar char="ü"/>
              <a:defRPr/>
            </a:pPr>
            <a:r>
              <a:rPr lang="ar-OM" sz="1600" b="1" dirty="0">
                <a:solidFill>
                  <a:schemeClr val="tx2"/>
                </a:solidFill>
              </a:rPr>
              <a:t> التعاقد مع الوكالة الألمانية للتعاون الدولي.</a:t>
            </a:r>
          </a:p>
          <a:p>
            <a:pPr marL="273050" indent="-273050" algn="just" rtl="1">
              <a:spcAft>
                <a:spcPts val="1200"/>
              </a:spcAft>
              <a:buFont typeface="Wingdings" pitchFamily="2" charset="2"/>
              <a:buChar char="ü"/>
              <a:defRPr/>
            </a:pPr>
            <a:r>
              <a:rPr lang="ar-OM" sz="1600" b="1" dirty="0">
                <a:solidFill>
                  <a:schemeClr val="tx2"/>
                </a:solidFill>
              </a:rPr>
              <a:t> نهاية عام </a:t>
            </a:r>
            <a:r>
              <a:rPr lang="ar-OM" sz="1400" b="1" dirty="0">
                <a:solidFill>
                  <a:schemeClr val="tx2"/>
                </a:solidFill>
              </a:rPr>
              <a:t>2011</a:t>
            </a:r>
            <a:r>
              <a:rPr lang="ar-OM" sz="1600" b="1" dirty="0">
                <a:solidFill>
                  <a:schemeClr val="tx2"/>
                </a:solidFill>
              </a:rPr>
              <a:t>م: تطوير دليل بناء المعايير المهنية، وانجاز ما مجموعه 60 معيارا مهنيا موزعة على 18 مجالا مهنيا.</a:t>
            </a:r>
          </a:p>
          <a:p>
            <a:pPr marL="273050" indent="-273050" algn="just" rtl="1">
              <a:spcAft>
                <a:spcPts val="1200"/>
              </a:spcAft>
              <a:buFont typeface="Wingdings" pitchFamily="2" charset="2"/>
              <a:buChar char="ü"/>
              <a:defRPr/>
            </a:pPr>
            <a:r>
              <a:rPr lang="ar-OM" sz="1600" b="1" dirty="0">
                <a:solidFill>
                  <a:schemeClr val="tx2"/>
                </a:solidFill>
              </a:rPr>
              <a:t> أدلة تطوير الاختبارات النظرية والعملية، ونماذج اختبارات مهنية لعدد 10 مهن من عدة قطاعات مختلفة.</a:t>
            </a:r>
            <a:endParaRPr lang="en-US" sz="1600" b="1" dirty="0">
              <a:solidFill>
                <a:schemeClr val="tx2"/>
              </a:solidFill>
            </a:endParaRPr>
          </a:p>
        </p:txBody>
      </p:sp>
      <p:sp>
        <p:nvSpPr>
          <p:cNvPr id="29" name="Rounded Rectangle 28"/>
          <p:cNvSpPr/>
          <p:nvPr/>
        </p:nvSpPr>
        <p:spPr>
          <a:xfrm>
            <a:off x="2057400" y="533400"/>
            <a:ext cx="5410200" cy="6858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2"/>
          <p:cNvSpPr txBox="1">
            <a:spLocks noChangeArrowheads="1"/>
          </p:cNvSpPr>
          <p:nvPr/>
        </p:nvSpPr>
        <p:spPr>
          <a:xfrm>
            <a:off x="1037304" y="493252"/>
            <a:ext cx="7443787" cy="785812"/>
          </a:xfrm>
          <a:prstGeom prst="rect">
            <a:avLst/>
          </a:prstGeom>
        </p:spPr>
        <p:txBody>
          <a:bodyPr vert="horz" lIns="91440" tIns="45720" rIns="91440" bIns="45720" rtlCol="0" anchor="ct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OM" sz="3200" b="1" i="0" u="none" strike="noStrike" kern="1200" cap="none" spc="0" normalizeH="0" baseline="0" noProof="0" dirty="0" smtClean="0">
                <a:ln>
                  <a:noFill/>
                </a:ln>
                <a:solidFill>
                  <a:schemeClr val="tx2"/>
                </a:solidFill>
                <a:effectLst/>
                <a:uLnTx/>
                <a:uFillTx/>
                <a:latin typeface="+mj-lt"/>
                <a:ea typeface="+mj-ea"/>
                <a:cs typeface="+mn-cs"/>
              </a:rPr>
              <a:t>مركز المعايير والاختبارات المهنية</a:t>
            </a:r>
            <a:endParaRPr kumimoji="0" lang="en-US" sz="3200" b="1" i="0" u="none" strike="noStrike" kern="1200" cap="none" spc="0" normalizeH="0" baseline="0" noProof="0" dirty="0">
              <a:ln>
                <a:noFill/>
              </a:ln>
              <a:solidFill>
                <a:schemeClr val="tx2"/>
              </a:solidFill>
              <a:effectLst/>
              <a:uLnTx/>
              <a:uFillTx/>
              <a:latin typeface="+mj-lt"/>
              <a:ea typeface="+mj-ea"/>
              <a:cs typeface="+mn-cs"/>
            </a:endParaRPr>
          </a:p>
        </p:txBody>
      </p:sp>
    </p:spTree>
  </p:cSld>
  <p:clrMapOvr>
    <a:masterClrMapping/>
  </p:clrMapOvr>
  <p:transition>
    <p:newsfla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useBgFill="1">
        <p:nvSpPr>
          <p:cNvPr id="3" name="Text Box 12"/>
          <p:cNvSpPr txBox="1">
            <a:spLocks noChangeArrowheads="1"/>
          </p:cNvSpPr>
          <p:nvPr/>
        </p:nvSpPr>
        <p:spPr bwMode="auto">
          <a:xfrm>
            <a:off x="381000" y="1928813"/>
            <a:ext cx="8458200" cy="3782574"/>
          </a:xfrm>
          <a:prstGeom prst="rect">
            <a:avLst/>
          </a:prstGeom>
          <a:ln w="9525">
            <a:noFill/>
            <a:miter lim="800000"/>
            <a:headEnd/>
            <a:tailEnd/>
          </a:ln>
        </p:spPr>
        <p:txBody>
          <a:bodyPr wrap="square">
            <a:spAutoFit/>
          </a:bodyPr>
          <a:lstStyle/>
          <a:p>
            <a:pPr indent="-342900" algn="r" rtl="1" eaLnBrk="0" hangingPunct="0">
              <a:spcBef>
                <a:spcPct val="20000"/>
              </a:spcBef>
              <a:buClr>
                <a:schemeClr val="accent2"/>
              </a:buClr>
              <a:buFont typeface="Wingdings" pitchFamily="2" charset="2"/>
              <a:buChar char="§"/>
              <a:defRPr/>
            </a:pPr>
            <a:r>
              <a:rPr lang="ar-OM" sz="2000" dirty="0">
                <a:solidFill>
                  <a:schemeClr val="tx2"/>
                </a:solidFill>
                <a:latin typeface="Times New Roman" pitchFamily="18" charset="0"/>
                <a:cs typeface="Times New Roman" pitchFamily="18" charset="0"/>
              </a:rPr>
              <a:t> </a:t>
            </a:r>
            <a:r>
              <a:rPr lang="ar-OM" sz="2400" b="1" dirty="0">
                <a:solidFill>
                  <a:schemeClr val="tx2"/>
                </a:solidFill>
                <a:latin typeface="Times New Roman" pitchFamily="18" charset="0"/>
                <a:cs typeface="Times New Roman" pitchFamily="18" charset="0"/>
                <a:hlinkClick r:id="rId3" action="ppaction://hlinkpres?slideindex=1&amp;slidetitle="/>
              </a:rPr>
              <a:t>تحليل القطاعات الاقتصادية </a:t>
            </a:r>
            <a:r>
              <a:rPr lang="ar-OM" sz="2400" dirty="0">
                <a:solidFill>
                  <a:schemeClr val="tx2"/>
                </a:solidFill>
                <a:latin typeface="Times New Roman" pitchFamily="18" charset="0"/>
                <a:cs typeface="Times New Roman" pitchFamily="18" charset="0"/>
              </a:rPr>
              <a:t> </a:t>
            </a:r>
            <a:r>
              <a:rPr lang="ar-OM" sz="2000" dirty="0">
                <a:solidFill>
                  <a:schemeClr val="tx2"/>
                </a:solidFill>
                <a:latin typeface="Times New Roman" pitchFamily="18" charset="0"/>
                <a:cs typeface="Times New Roman" pitchFamily="18" charset="0"/>
              </a:rPr>
              <a:t>تم تحليل القطاعات الاقتصادية بالسلطنة  لمعرفة مكونات </a:t>
            </a:r>
            <a:r>
              <a:rPr lang="ar-OM" sz="2000" dirty="0" smtClean="0">
                <a:solidFill>
                  <a:schemeClr val="tx2"/>
                </a:solidFill>
                <a:latin typeface="Times New Roman" pitchFamily="18" charset="0"/>
                <a:cs typeface="Times New Roman" pitchFamily="18" charset="0"/>
              </a:rPr>
              <a:t>كل </a:t>
            </a:r>
          </a:p>
          <a:p>
            <a:pPr indent="-342900" algn="r" rtl="1" eaLnBrk="0" hangingPunct="0">
              <a:spcBef>
                <a:spcPct val="20000"/>
              </a:spcBef>
              <a:buClr>
                <a:schemeClr val="accent2"/>
              </a:buClr>
              <a:defRPr/>
            </a:pPr>
            <a:r>
              <a:rPr lang="ar-OM" sz="2000" dirty="0" smtClean="0">
                <a:solidFill>
                  <a:schemeClr val="tx2"/>
                </a:solidFill>
                <a:latin typeface="Times New Roman" pitchFamily="18" charset="0"/>
                <a:cs typeface="Times New Roman" pitchFamily="18" charset="0"/>
              </a:rPr>
              <a:t>                                                  قطاع من </a:t>
            </a:r>
            <a:r>
              <a:rPr lang="ar-OM" sz="2000" dirty="0">
                <a:solidFill>
                  <a:schemeClr val="tx2"/>
                </a:solidFill>
                <a:latin typeface="Times New Roman" pitchFamily="18" charset="0"/>
                <a:cs typeface="Times New Roman" pitchFamily="18" charset="0"/>
              </a:rPr>
              <a:t>القوى العاملة الوطنية </a:t>
            </a:r>
            <a:r>
              <a:rPr lang="ar-OM" sz="2000" dirty="0" smtClean="0">
                <a:solidFill>
                  <a:schemeClr val="tx2"/>
                </a:solidFill>
                <a:latin typeface="Times New Roman" pitchFamily="18" charset="0"/>
                <a:cs typeface="Times New Roman" pitchFamily="18" charset="0"/>
              </a:rPr>
              <a:t>والوافدة</a:t>
            </a:r>
          </a:p>
          <a:p>
            <a:pPr indent="-342900" algn="r" rtl="1" eaLnBrk="0" hangingPunct="0">
              <a:spcBef>
                <a:spcPct val="20000"/>
              </a:spcBef>
              <a:buClr>
                <a:schemeClr val="accent2"/>
              </a:buClr>
              <a:defRPr/>
            </a:pPr>
            <a:endParaRPr lang="ar-OM" sz="900" dirty="0">
              <a:solidFill>
                <a:schemeClr val="tx2"/>
              </a:solidFill>
              <a:latin typeface="Times New Roman" pitchFamily="18" charset="0"/>
              <a:cs typeface="Times New Roman" pitchFamily="18" charset="0"/>
            </a:endParaRPr>
          </a:p>
          <a:p>
            <a:pPr indent="-342900" algn="r" rtl="1" eaLnBrk="0" hangingPunct="0">
              <a:spcBef>
                <a:spcPts val="0"/>
              </a:spcBef>
              <a:buClr>
                <a:schemeClr val="accent2"/>
              </a:buClr>
              <a:buFont typeface="Wingdings" pitchFamily="2" charset="2"/>
              <a:buChar char="§"/>
              <a:defRPr/>
            </a:pPr>
            <a:r>
              <a:rPr lang="ar-OM" sz="2400" b="1" dirty="0">
                <a:solidFill>
                  <a:schemeClr val="tx2"/>
                </a:solidFill>
                <a:latin typeface="Times New Roman" pitchFamily="18" charset="0"/>
                <a:cs typeface="Times New Roman" pitchFamily="18" charset="0"/>
                <a:hlinkClick r:id="rId4" action="ppaction://hlinkpres?slideindex=1&amp;slidetitle="/>
              </a:rPr>
              <a:t>تحليل إجراءات </a:t>
            </a:r>
            <a:r>
              <a:rPr lang="ar-OM" sz="2400" b="1" dirty="0" smtClean="0">
                <a:solidFill>
                  <a:schemeClr val="tx2"/>
                </a:solidFill>
                <a:latin typeface="Times New Roman" pitchFamily="18" charset="0"/>
                <a:cs typeface="Times New Roman" pitchFamily="18" charset="0"/>
                <a:hlinkClick r:id="rId4" action="ppaction://hlinkpres?slideindex=1&amp;slidetitle="/>
              </a:rPr>
              <a:t>العمل</a:t>
            </a:r>
            <a:r>
              <a:rPr lang="ar-OM" sz="2400" b="1" dirty="0" smtClean="0">
                <a:solidFill>
                  <a:schemeClr val="tx2"/>
                </a:solidFill>
                <a:latin typeface="Times New Roman" pitchFamily="18" charset="0"/>
                <a:cs typeface="Times New Roman" pitchFamily="18" charset="0"/>
              </a:rPr>
              <a:t> </a:t>
            </a:r>
            <a:r>
              <a:rPr lang="ar-SA" sz="2000" dirty="0">
                <a:solidFill>
                  <a:schemeClr val="tx2"/>
                </a:solidFill>
                <a:latin typeface="Times New Roman" pitchFamily="18" charset="0"/>
                <a:cs typeface="Times New Roman" pitchFamily="18" charset="0"/>
              </a:rPr>
              <a:t>عمل زيارات ميدانية لعدد من الشركات </a:t>
            </a:r>
            <a:r>
              <a:rPr lang="ar-OM" sz="2000" dirty="0">
                <a:solidFill>
                  <a:schemeClr val="tx2"/>
                </a:solidFill>
                <a:latin typeface="Times New Roman" pitchFamily="18" charset="0"/>
                <a:cs typeface="Times New Roman" pitchFamily="18" charset="0"/>
              </a:rPr>
              <a:t>المعنية </a:t>
            </a:r>
            <a:r>
              <a:rPr lang="ar-SA" sz="2000" dirty="0">
                <a:solidFill>
                  <a:schemeClr val="tx2"/>
                </a:solidFill>
                <a:latin typeface="Times New Roman" pitchFamily="18" charset="0"/>
                <a:cs typeface="Times New Roman" pitchFamily="18" charset="0"/>
              </a:rPr>
              <a:t>في كل قطاع </a:t>
            </a:r>
            <a:r>
              <a:rPr lang="ar-SA" sz="2000" dirty="0" smtClean="0">
                <a:solidFill>
                  <a:schemeClr val="tx2"/>
                </a:solidFill>
                <a:latin typeface="Times New Roman" pitchFamily="18" charset="0"/>
                <a:cs typeface="Times New Roman" pitchFamily="18" charset="0"/>
              </a:rPr>
              <a:t>اقتصادي</a:t>
            </a:r>
            <a:endParaRPr lang="ar-OM" sz="2000" dirty="0" smtClean="0">
              <a:solidFill>
                <a:schemeClr val="tx2"/>
              </a:solidFill>
              <a:latin typeface="Times New Roman" pitchFamily="18" charset="0"/>
              <a:cs typeface="Times New Roman" pitchFamily="18" charset="0"/>
            </a:endParaRPr>
          </a:p>
          <a:p>
            <a:pPr indent="-342900" algn="r" rtl="1" eaLnBrk="0" hangingPunct="0">
              <a:spcBef>
                <a:spcPts val="0"/>
              </a:spcBef>
              <a:buClr>
                <a:schemeClr val="accent2"/>
              </a:buClr>
              <a:defRPr/>
            </a:pPr>
            <a:endParaRPr lang="ar-OM" sz="900" dirty="0">
              <a:solidFill>
                <a:schemeClr val="tx2"/>
              </a:solidFill>
              <a:latin typeface="Times New Roman" pitchFamily="18" charset="0"/>
              <a:cs typeface="Times New Roman" pitchFamily="18" charset="0"/>
            </a:endParaRPr>
          </a:p>
          <a:p>
            <a:pPr marL="0" lvl="1" indent="-342900" algn="r" rtl="1" eaLnBrk="0" hangingPunct="0">
              <a:spcBef>
                <a:spcPct val="20000"/>
              </a:spcBef>
              <a:buClr>
                <a:schemeClr val="accent2"/>
              </a:buClr>
              <a:buFont typeface="Wingdings" pitchFamily="2" charset="2"/>
              <a:buChar char="§"/>
              <a:defRPr/>
            </a:pPr>
            <a:r>
              <a:rPr lang="ar-OM" sz="2400" b="1" dirty="0">
                <a:solidFill>
                  <a:schemeClr val="tx2"/>
                </a:solidFill>
                <a:latin typeface="Times New Roman" pitchFamily="18" charset="0"/>
                <a:cs typeface="Times New Roman" pitchFamily="18" charset="0"/>
                <a:hlinkClick r:id="rId5" action="ppaction://hlinkpres?slideindex=1&amp;slidetitle="/>
              </a:rPr>
              <a:t>إعداد المسودة </a:t>
            </a:r>
            <a:r>
              <a:rPr lang="ar-OM" sz="2400" b="1" dirty="0" smtClean="0">
                <a:solidFill>
                  <a:schemeClr val="tx2"/>
                </a:solidFill>
                <a:latin typeface="Times New Roman" pitchFamily="18" charset="0"/>
                <a:cs typeface="Times New Roman" pitchFamily="18" charset="0"/>
                <a:hlinkClick r:id="rId5" action="ppaction://hlinkpres?slideindex=1&amp;slidetitle="/>
              </a:rPr>
              <a:t>الأولى</a:t>
            </a:r>
            <a:r>
              <a:rPr lang="ar-OM" sz="2400" b="1" dirty="0" smtClean="0">
                <a:solidFill>
                  <a:schemeClr val="tx2"/>
                </a:solidFill>
                <a:latin typeface="Times New Roman" pitchFamily="18" charset="0"/>
                <a:cs typeface="Times New Roman" pitchFamily="18" charset="0"/>
              </a:rPr>
              <a:t> </a:t>
            </a:r>
            <a:r>
              <a:rPr lang="ar-OM" sz="2000" dirty="0">
                <a:solidFill>
                  <a:schemeClr val="tx2"/>
                </a:solidFill>
                <a:latin typeface="Times New Roman" pitchFamily="18" charset="0"/>
                <a:cs typeface="Times New Roman" pitchFamily="18" charset="0"/>
              </a:rPr>
              <a:t>تحليل تقارير الزيارات والملاحظات المسجلة في تحليل إجراءات العمل </a:t>
            </a:r>
          </a:p>
          <a:p>
            <a:pPr marL="0" lvl="1" indent="-342900" algn="r" rtl="1" eaLnBrk="0" hangingPunct="0">
              <a:spcBef>
                <a:spcPct val="20000"/>
              </a:spcBef>
              <a:buClr>
                <a:schemeClr val="accent2"/>
              </a:buClr>
              <a:defRPr/>
            </a:pPr>
            <a:r>
              <a:rPr lang="ar-OM" sz="2000" dirty="0">
                <a:solidFill>
                  <a:schemeClr val="tx2"/>
                </a:solidFill>
                <a:latin typeface="Times New Roman" pitchFamily="18" charset="0"/>
                <a:cs typeface="Times New Roman" pitchFamily="18" charset="0"/>
              </a:rPr>
              <a:t>                                   لإعداد المسودة الأولى للمعايير </a:t>
            </a:r>
            <a:r>
              <a:rPr lang="ar-OM" sz="2000" dirty="0" smtClean="0">
                <a:solidFill>
                  <a:schemeClr val="tx2"/>
                </a:solidFill>
                <a:latin typeface="Times New Roman" pitchFamily="18" charset="0"/>
                <a:cs typeface="Times New Roman" pitchFamily="18" charset="0"/>
              </a:rPr>
              <a:t>المهنية</a:t>
            </a:r>
          </a:p>
          <a:p>
            <a:pPr marL="0" lvl="1" indent="-342900" algn="r" rtl="1" eaLnBrk="0" hangingPunct="0">
              <a:spcBef>
                <a:spcPct val="20000"/>
              </a:spcBef>
              <a:buClr>
                <a:schemeClr val="accent2"/>
              </a:buClr>
              <a:defRPr/>
            </a:pPr>
            <a:endParaRPr lang="ar-OM" sz="900" dirty="0">
              <a:solidFill>
                <a:schemeClr val="tx2"/>
              </a:solidFill>
              <a:latin typeface="Times New Roman" pitchFamily="18" charset="0"/>
              <a:cs typeface="Times New Roman" pitchFamily="18" charset="0"/>
            </a:endParaRPr>
          </a:p>
          <a:p>
            <a:pPr indent="-342900" algn="r" rtl="1" eaLnBrk="0" hangingPunct="0">
              <a:spcBef>
                <a:spcPct val="20000"/>
              </a:spcBef>
              <a:buClr>
                <a:schemeClr val="accent2"/>
              </a:buClr>
              <a:buFont typeface="Wingdings" pitchFamily="2" charset="2"/>
              <a:buChar char="§"/>
              <a:defRPr/>
            </a:pPr>
            <a:r>
              <a:rPr lang="ar-OM" sz="2400" b="1" dirty="0">
                <a:solidFill>
                  <a:schemeClr val="tx2"/>
                </a:solidFill>
                <a:latin typeface="Times New Roman" pitchFamily="18" charset="0"/>
                <a:cs typeface="Times New Roman" pitchFamily="18" charset="0"/>
                <a:hlinkClick r:id="rId6" action="ppaction://hlinkpres?slideindex=1&amp;slidetitle="/>
              </a:rPr>
              <a:t>اخذ </a:t>
            </a:r>
            <a:r>
              <a:rPr lang="ar-OM" sz="2400" b="1" dirty="0" smtClean="0">
                <a:solidFill>
                  <a:schemeClr val="tx2"/>
                </a:solidFill>
                <a:latin typeface="Times New Roman" pitchFamily="18" charset="0"/>
                <a:cs typeface="Times New Roman" pitchFamily="18" charset="0"/>
                <a:hlinkClick r:id="rId6" action="ppaction://hlinkpres?slideindex=1&amp;slidetitle="/>
              </a:rPr>
              <a:t>الملاحظات</a:t>
            </a:r>
            <a:r>
              <a:rPr lang="ar-OM" sz="2400" dirty="0" smtClean="0">
                <a:solidFill>
                  <a:schemeClr val="tx2"/>
                </a:solidFill>
                <a:latin typeface="Times New Roman" pitchFamily="18" charset="0"/>
                <a:cs typeface="Times New Roman" pitchFamily="18" charset="0"/>
              </a:rPr>
              <a:t>  </a:t>
            </a:r>
            <a:r>
              <a:rPr lang="ar-OM" sz="2000" dirty="0">
                <a:solidFill>
                  <a:schemeClr val="tx2"/>
                </a:solidFill>
                <a:latin typeface="Times New Roman" pitchFamily="18" charset="0"/>
                <a:cs typeface="Times New Roman" pitchFamily="18" charset="0"/>
              </a:rPr>
              <a:t>من قبل القطاع الخاص للمصادقة على المعايير المهنية </a:t>
            </a:r>
            <a:r>
              <a:rPr lang="ar-OM" sz="2000" dirty="0" smtClean="0">
                <a:solidFill>
                  <a:schemeClr val="tx2"/>
                </a:solidFill>
                <a:latin typeface="Times New Roman" pitchFamily="18" charset="0"/>
                <a:cs typeface="Times New Roman" pitchFamily="18" charset="0"/>
              </a:rPr>
              <a:t>المتقدمة</a:t>
            </a:r>
          </a:p>
          <a:p>
            <a:pPr indent="-342900" algn="r" rtl="1" eaLnBrk="0" hangingPunct="0">
              <a:spcBef>
                <a:spcPct val="20000"/>
              </a:spcBef>
              <a:buClr>
                <a:schemeClr val="accent2"/>
              </a:buClr>
              <a:buFont typeface="Wingdings" pitchFamily="2" charset="2"/>
              <a:buChar char="§"/>
              <a:defRPr/>
            </a:pPr>
            <a:endParaRPr lang="ar-OM" sz="900" dirty="0">
              <a:solidFill>
                <a:schemeClr val="tx2"/>
              </a:solidFill>
              <a:latin typeface="Times New Roman" pitchFamily="18" charset="0"/>
              <a:cs typeface="Times New Roman" pitchFamily="18" charset="0"/>
            </a:endParaRPr>
          </a:p>
          <a:p>
            <a:pPr indent="-342900" algn="r" rtl="1" eaLnBrk="0" hangingPunct="0">
              <a:spcBef>
                <a:spcPct val="20000"/>
              </a:spcBef>
              <a:buClr>
                <a:schemeClr val="accent2"/>
              </a:buClr>
              <a:buFont typeface="Wingdings" pitchFamily="2" charset="2"/>
              <a:buChar char="§"/>
              <a:defRPr/>
            </a:pPr>
            <a:r>
              <a:rPr lang="ar-OM" sz="2400" b="1" dirty="0">
                <a:solidFill>
                  <a:schemeClr val="tx2"/>
                </a:solidFill>
                <a:latin typeface="Times New Roman" pitchFamily="18" charset="0"/>
                <a:cs typeface="Times New Roman" pitchFamily="18" charset="0"/>
                <a:hlinkClick r:id="rId7" action="ppaction://hlinkpres?slideindex=1&amp;slidetitle="/>
              </a:rPr>
              <a:t>المعايير المهنية </a:t>
            </a:r>
            <a:r>
              <a:rPr lang="ar-OM" sz="2400" b="1" dirty="0" smtClean="0">
                <a:solidFill>
                  <a:schemeClr val="tx2"/>
                </a:solidFill>
                <a:latin typeface="Times New Roman" pitchFamily="18" charset="0"/>
                <a:cs typeface="Times New Roman" pitchFamily="18" charset="0"/>
                <a:hlinkClick r:id="rId7" action="ppaction://hlinkpres?slideindex=1&amp;slidetitle="/>
              </a:rPr>
              <a:t>المنجزة</a:t>
            </a:r>
            <a:r>
              <a:rPr lang="ar-OM" sz="2400" b="1" dirty="0" smtClean="0">
                <a:solidFill>
                  <a:schemeClr val="tx2"/>
                </a:solidFill>
                <a:latin typeface="Times New Roman" pitchFamily="18" charset="0"/>
                <a:cs typeface="Times New Roman" pitchFamily="18" charset="0"/>
              </a:rPr>
              <a:t> </a:t>
            </a:r>
            <a:r>
              <a:rPr lang="ar-OM" sz="2000" dirty="0">
                <a:solidFill>
                  <a:schemeClr val="tx2"/>
                </a:solidFill>
                <a:latin typeface="Times New Roman" pitchFamily="18" charset="0"/>
                <a:cs typeface="Times New Roman" pitchFamily="18" charset="0"/>
              </a:rPr>
              <a:t>التي تمت مراجعتها جاهزة للاعتماد والتطبيق</a:t>
            </a:r>
            <a:endParaRPr lang="ar-SA" sz="2000" dirty="0">
              <a:solidFill>
                <a:schemeClr val="tx2"/>
              </a:solidFill>
              <a:latin typeface="Times New Roman" pitchFamily="18" charset="0"/>
              <a:cs typeface="Times New Roman" pitchFamily="18" charset="0"/>
            </a:endParaRPr>
          </a:p>
          <a:p>
            <a:pPr marL="1057275" lvl="1" indent="-342900" algn="r" rtl="1" eaLnBrk="0" hangingPunct="0">
              <a:tabLst>
                <a:tab pos="534988" algn="l"/>
                <a:tab pos="720725" algn="l"/>
              </a:tabLst>
              <a:defRPr/>
            </a:pPr>
            <a:endParaRPr lang="ar-OM" sz="1600" dirty="0">
              <a:solidFill>
                <a:schemeClr val="tx2"/>
              </a:solidFill>
              <a:cs typeface="+mn-cs"/>
            </a:endParaRPr>
          </a:p>
        </p:txBody>
      </p:sp>
      <p:sp>
        <p:nvSpPr>
          <p:cNvPr id="5" name="Footer Placeholder 3"/>
          <p:cNvSpPr>
            <a:spLocks noGrp="1"/>
          </p:cNvSpPr>
          <p:nvPr>
            <p:ph type="ftr" sz="quarter" idx="11"/>
          </p:nvPr>
        </p:nvSpPr>
        <p:spPr>
          <a:xfrm>
            <a:off x="71438" y="6323013"/>
            <a:ext cx="1357312" cy="500062"/>
          </a:xfrm>
          <a:noFill/>
        </p:spPr>
        <p:txBody>
          <a:bodyPr/>
          <a:lstStyle/>
          <a:p>
            <a:pPr algn="l"/>
            <a:r>
              <a:rPr lang="en-US" altLang="zh-CN" sz="3200" b="1" smtClean="0">
                <a:solidFill>
                  <a:schemeClr val="tx2"/>
                </a:solidFill>
                <a:latin typeface="Stencil" pitchFamily="82" charset="0"/>
                <a:ea typeface="宋体" pitchFamily="2" charset="-122"/>
                <a:cs typeface="Times New Roman" pitchFamily="18" charset="0"/>
              </a:rPr>
              <a:t>OSTC</a:t>
            </a:r>
          </a:p>
        </p:txBody>
      </p:sp>
      <p:sp>
        <p:nvSpPr>
          <p:cNvPr id="7" name="Rounded Rectangle 6"/>
          <p:cNvSpPr/>
          <p:nvPr/>
        </p:nvSpPr>
        <p:spPr>
          <a:xfrm>
            <a:off x="2057400" y="676275"/>
            <a:ext cx="5410200" cy="9144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2"/>
          <p:cNvSpPr txBox="1">
            <a:spLocks noChangeArrowheads="1"/>
          </p:cNvSpPr>
          <p:nvPr/>
        </p:nvSpPr>
        <p:spPr>
          <a:xfrm>
            <a:off x="303213" y="762000"/>
            <a:ext cx="8705850" cy="838200"/>
          </a:xfrm>
          <a:prstGeom prst="rect">
            <a:avLst/>
          </a:prstGeom>
        </p:spPr>
        <p:txBody>
          <a:bodyPr vert="horz" lIns="91440" tIns="45720" rIns="91440" bIns="45720" rtlCol="0" anchor="ctr">
            <a:normAutofit fontScale="92500" lnSpcReduction="20000"/>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OM" altLang="zh-CN" sz="3200" b="1" i="0" u="none" strike="noStrike" kern="1200" cap="none" spc="0" normalizeH="0" baseline="0" noProof="0" dirty="0" smtClean="0">
                <a:ln>
                  <a:noFill/>
                </a:ln>
                <a:solidFill>
                  <a:schemeClr val="tx2"/>
                </a:solidFill>
                <a:effectLst/>
                <a:uLnTx/>
                <a:uFillTx/>
                <a:latin typeface="Times New Roman" pitchFamily="18" charset="0"/>
                <a:ea typeface="宋体" pitchFamily="2" charset="-122"/>
                <a:cs typeface="Times New Roman" pitchFamily="18" charset="0"/>
              </a:rPr>
              <a:t>منهجية إعداد المعايير المهنية العُمانية</a:t>
            </a:r>
            <a:br>
              <a:rPr kumimoji="0" lang="ar-OM" altLang="zh-CN" sz="3200" b="1" i="0" u="none" strike="noStrike" kern="1200" cap="none" spc="0" normalizeH="0" baseline="0" noProof="0" dirty="0" smtClean="0">
                <a:ln>
                  <a:noFill/>
                </a:ln>
                <a:solidFill>
                  <a:schemeClr val="tx2"/>
                </a:solidFill>
                <a:effectLst/>
                <a:uLnTx/>
                <a:uFillTx/>
                <a:latin typeface="Times New Roman" pitchFamily="18" charset="0"/>
                <a:ea typeface="宋体" pitchFamily="2" charset="-122"/>
                <a:cs typeface="Times New Roman" pitchFamily="18" charset="0"/>
              </a:rPr>
            </a:br>
            <a:r>
              <a:rPr kumimoji="0" lang="ar-OM" altLang="zh-CN" sz="3200" b="1" i="0" u="none" strike="noStrike" kern="1200" cap="none" spc="0" normalizeH="0" baseline="0" noProof="0" dirty="0" smtClean="0">
                <a:ln>
                  <a:noFill/>
                </a:ln>
                <a:solidFill>
                  <a:schemeClr val="tx2"/>
                </a:solidFill>
                <a:effectLst/>
                <a:uLnTx/>
                <a:uFillTx/>
                <a:latin typeface="Times New Roman" pitchFamily="18" charset="0"/>
                <a:ea typeface="宋体" pitchFamily="2" charset="-122"/>
                <a:cs typeface="Times New Roman" pitchFamily="18" charset="0"/>
              </a:rPr>
              <a:t>(</a:t>
            </a:r>
            <a:r>
              <a:rPr kumimoji="0" lang="en-US" altLang="zh-CN" sz="3200" b="1" i="0" u="none" strike="noStrike" kern="1200" cap="none" spc="0" normalizeH="0" baseline="0" noProof="0" dirty="0" smtClean="0">
                <a:ln>
                  <a:noFill/>
                </a:ln>
                <a:solidFill>
                  <a:schemeClr val="tx2"/>
                </a:solidFill>
                <a:effectLst/>
                <a:uLnTx/>
                <a:uFillTx/>
                <a:latin typeface="Times New Roman" pitchFamily="18" charset="0"/>
                <a:ea typeface="宋体" pitchFamily="2" charset="-122"/>
                <a:cs typeface="Times New Roman" pitchFamily="18" charset="0"/>
              </a:rPr>
              <a:t>WPA</a:t>
            </a:r>
            <a:r>
              <a:rPr kumimoji="0" lang="ar-OM" altLang="zh-CN" sz="3200" b="1" i="0" u="none" strike="noStrike" kern="1200" cap="none" spc="0" normalizeH="0" baseline="0" noProof="0" dirty="0" smtClean="0">
                <a:ln>
                  <a:noFill/>
                </a:ln>
                <a:solidFill>
                  <a:schemeClr val="tx2"/>
                </a:solidFill>
                <a:effectLst/>
                <a:uLnTx/>
                <a:uFillTx/>
                <a:latin typeface="Times New Roman" pitchFamily="18" charset="0"/>
                <a:ea typeface="宋体" pitchFamily="2" charset="-122"/>
                <a:cs typeface="Times New Roman" pitchFamily="18" charset="0"/>
              </a:rPr>
              <a:t>)</a:t>
            </a:r>
            <a:endParaRPr kumimoji="0" lang="en-US" altLang="zh-CN" sz="3200" b="1" i="0" u="none" strike="noStrike" kern="1200" cap="none" spc="0" normalizeH="0" baseline="0" noProof="0" dirty="0" smtClean="0">
              <a:ln>
                <a:noFill/>
              </a:ln>
              <a:solidFill>
                <a:schemeClr val="tx2"/>
              </a:solidFill>
              <a:effectLst/>
              <a:uLnTx/>
              <a:uFillTx/>
              <a:latin typeface="Times New Roman" pitchFamily="18" charset="0"/>
              <a:ea typeface="宋体" pitchFamily="2" charset="-122"/>
              <a:cs typeface="Times New Roman" pitchFamily="18" charset="0"/>
            </a:endParaRPr>
          </a:p>
        </p:txBody>
      </p:sp>
    </p:spTree>
  </p:cSld>
  <p:clrMapOvr>
    <a:masterClrMapping/>
  </p:clrMapOvr>
  <p:transition>
    <p:newsfla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graphicFrame>
        <p:nvGraphicFramePr>
          <p:cNvPr id="5" name="Table 4"/>
          <p:cNvGraphicFramePr>
            <a:graphicFrameLocks noGrp="1"/>
          </p:cNvGraphicFramePr>
          <p:nvPr/>
        </p:nvGraphicFramePr>
        <p:xfrm>
          <a:off x="517634" y="460258"/>
          <a:ext cx="7407166" cy="5740511"/>
        </p:xfrm>
        <a:graphic>
          <a:graphicData uri="http://schemas.openxmlformats.org/drawingml/2006/table">
            <a:tbl>
              <a:tblPr rtl="1" firstRow="1" bandRow="1">
                <a:tableStyleId>{5A111915-BE36-4E01-A7E5-04B1672EAD32}</a:tableStyleId>
              </a:tblPr>
              <a:tblGrid>
                <a:gridCol w="1193800"/>
                <a:gridCol w="4140200"/>
                <a:gridCol w="2073166"/>
              </a:tblGrid>
              <a:tr h="225542">
                <a:tc>
                  <a:txBody>
                    <a:bodyPr/>
                    <a:lstStyle/>
                    <a:p>
                      <a:pPr marL="0" marR="0" algn="ctr" rtl="1">
                        <a:spcBef>
                          <a:spcPts val="0"/>
                        </a:spcBef>
                        <a:spcAft>
                          <a:spcPts val="0"/>
                        </a:spcAft>
                      </a:pPr>
                      <a:r>
                        <a:rPr lang="ar-LB" sz="2000" dirty="0" err="1" smtClean="0">
                          <a:latin typeface="Times New Roman" pitchFamily="18" charset="0"/>
                          <a:cs typeface="Times New Roman" pitchFamily="18" charset="0"/>
                        </a:rPr>
                        <a:t>ال</a:t>
                      </a:r>
                      <a:r>
                        <a:rPr lang="ar-OM" sz="2000" dirty="0" smtClean="0">
                          <a:latin typeface="Times New Roman" pitchFamily="18" charset="0"/>
                          <a:cs typeface="Times New Roman" pitchFamily="18" charset="0"/>
                        </a:rPr>
                        <a:t>تسلسل</a:t>
                      </a:r>
                      <a:endParaRPr lang="en-US" sz="20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solidFill>
                      <a:schemeClr val="bg2">
                        <a:lumMod val="50000"/>
                      </a:schemeClr>
                    </a:solidFill>
                  </a:tcPr>
                </a:tc>
                <a:tc>
                  <a:txBody>
                    <a:bodyPr/>
                    <a:lstStyle/>
                    <a:p>
                      <a:pPr marL="0" marR="0" algn="ctr" rtl="1">
                        <a:spcBef>
                          <a:spcPts val="0"/>
                        </a:spcBef>
                        <a:spcAft>
                          <a:spcPts val="0"/>
                        </a:spcAft>
                      </a:pPr>
                      <a:r>
                        <a:rPr lang="ar-LB" sz="2000" dirty="0" smtClean="0">
                          <a:latin typeface="Times New Roman" pitchFamily="18" charset="0"/>
                          <a:cs typeface="Times New Roman" pitchFamily="18" charset="0"/>
                        </a:rPr>
                        <a:t>المجال</a:t>
                      </a:r>
                      <a:r>
                        <a:rPr lang="ar-OM" sz="2000" dirty="0" err="1" smtClean="0">
                          <a:latin typeface="Times New Roman" pitchFamily="18" charset="0"/>
                          <a:cs typeface="Times New Roman" pitchFamily="18" charset="0"/>
                        </a:rPr>
                        <a:t>ات</a:t>
                      </a:r>
                      <a:r>
                        <a:rPr lang="ar-OM" sz="2000" dirty="0" smtClean="0">
                          <a:latin typeface="Times New Roman" pitchFamily="18" charset="0"/>
                          <a:cs typeface="Times New Roman" pitchFamily="18" charset="0"/>
                        </a:rPr>
                        <a:t> المهنية</a:t>
                      </a:r>
                      <a:endParaRPr lang="en-US" sz="20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solidFill>
                      <a:schemeClr val="accent6">
                        <a:lumMod val="50000"/>
                      </a:schemeClr>
                    </a:solidFill>
                  </a:tcPr>
                </a:tc>
                <a:tc>
                  <a:txBody>
                    <a:bodyPr/>
                    <a:lstStyle/>
                    <a:p>
                      <a:pPr marL="0" marR="0" algn="ctr" rtl="1">
                        <a:spcBef>
                          <a:spcPts val="0"/>
                        </a:spcBef>
                        <a:spcAft>
                          <a:spcPts val="0"/>
                        </a:spcAft>
                      </a:pPr>
                      <a:r>
                        <a:rPr lang="ar-LB" sz="2000" dirty="0" smtClean="0">
                          <a:latin typeface="Times New Roman" pitchFamily="18" charset="0"/>
                          <a:cs typeface="Times New Roman" pitchFamily="18" charset="0"/>
                        </a:rPr>
                        <a:t>المعايير المهنية</a:t>
                      </a:r>
                      <a:r>
                        <a:rPr lang="ar-OM" sz="2000" dirty="0" smtClean="0">
                          <a:latin typeface="Times New Roman" pitchFamily="18" charset="0"/>
                          <a:cs typeface="Times New Roman" pitchFamily="18" charset="0"/>
                        </a:rPr>
                        <a:t> المنجزة</a:t>
                      </a:r>
                      <a:endParaRPr lang="en-US" sz="20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r>
              <a:tr h="283110">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١</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LB" sz="1800" b="1" dirty="0" smtClean="0">
                          <a:latin typeface="Times New Roman" pitchFamily="18" charset="0"/>
                          <a:cs typeface="Times New Roman" pitchFamily="18" charset="0"/>
                        </a:rPr>
                        <a:t>خدمات </a:t>
                      </a:r>
                      <a:r>
                        <a:rPr lang="ar-LB" sz="1800" b="1" dirty="0">
                          <a:latin typeface="Times New Roman" pitchFamily="18" charset="0"/>
                          <a:cs typeface="Times New Roman" pitchFamily="18" charset="0"/>
                        </a:rPr>
                        <a:t>تقنية المعلومات</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٣</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r>
              <a:tr h="283110">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٢</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LB" sz="1800" b="1" dirty="0" smtClean="0">
                          <a:latin typeface="Times New Roman" pitchFamily="18" charset="0"/>
                          <a:cs typeface="Times New Roman" pitchFamily="18" charset="0"/>
                        </a:rPr>
                        <a:t>الرسم </a:t>
                      </a:r>
                      <a:r>
                        <a:rPr lang="ar-LB" sz="1800" b="1" dirty="0">
                          <a:latin typeface="Times New Roman" pitchFamily="18" charset="0"/>
                          <a:cs typeface="Times New Roman" pitchFamily="18" charset="0"/>
                        </a:rPr>
                        <a:t>الهندسي بالحاسوب </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٤</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r>
              <a:tr h="283110">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٣</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LB" sz="1800" b="1" dirty="0" smtClean="0">
                          <a:latin typeface="Times New Roman" pitchFamily="18" charset="0"/>
                          <a:cs typeface="Times New Roman" pitchFamily="18" charset="0"/>
                        </a:rPr>
                        <a:t>السفر </a:t>
                      </a:r>
                      <a:r>
                        <a:rPr lang="ar-LB" sz="1800" b="1" dirty="0">
                          <a:latin typeface="Times New Roman" pitchFamily="18" charset="0"/>
                          <a:cs typeface="Times New Roman" pitchFamily="18" charset="0"/>
                        </a:rPr>
                        <a:t>والسياحة </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٢</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r>
              <a:tr h="283110">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٤</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LB" sz="1800" b="1" dirty="0" smtClean="0">
                          <a:latin typeface="Times New Roman" pitchFamily="18" charset="0"/>
                          <a:cs typeface="Times New Roman" pitchFamily="18" charset="0"/>
                        </a:rPr>
                        <a:t>المبيعات</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٣</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r>
              <a:tr h="283110">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٥</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LB" sz="1800" b="1" dirty="0" smtClean="0">
                          <a:latin typeface="Times New Roman" pitchFamily="18" charset="0"/>
                          <a:cs typeface="Times New Roman" pitchFamily="18" charset="0"/>
                        </a:rPr>
                        <a:t>الضيافة</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٤</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r>
              <a:tr h="283110">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٦</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LB" sz="1800" b="1" dirty="0" smtClean="0">
                          <a:latin typeface="Times New Roman" pitchFamily="18" charset="0"/>
                          <a:cs typeface="Times New Roman" pitchFamily="18" charset="0"/>
                        </a:rPr>
                        <a:t>الزراعة</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٤</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r>
              <a:tr h="283110">
                <a:tc>
                  <a:txBody>
                    <a:bodyPr/>
                    <a:lstStyle/>
                    <a:p>
                      <a:pPr marL="0" marR="0" algn="ctr" rtl="1">
                        <a:spcBef>
                          <a:spcPts val="0"/>
                        </a:spcBef>
                        <a:spcAft>
                          <a:spcPts val="0"/>
                        </a:spcAft>
                      </a:pPr>
                      <a:r>
                        <a:rPr lang="en-US" sz="1800" b="1" dirty="0" smtClean="0">
                          <a:latin typeface="Times New Roman" pitchFamily="18" charset="0"/>
                          <a:cs typeface="Times New Roman" pitchFamily="18" charset="0"/>
                        </a:rPr>
                        <a:t>٧</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LB" sz="1800" b="1" dirty="0" smtClean="0">
                          <a:latin typeface="Times New Roman" pitchFamily="18" charset="0"/>
                          <a:cs typeface="Times New Roman" pitchFamily="18" charset="0"/>
                        </a:rPr>
                        <a:t>الدواجن</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٢</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r>
              <a:tr h="283110">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٨</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LB" sz="1800" b="1" dirty="0" smtClean="0">
                          <a:latin typeface="Times New Roman" pitchFamily="18" charset="0"/>
                          <a:cs typeface="Times New Roman" pitchFamily="18" charset="0"/>
                        </a:rPr>
                        <a:t>التقنيات </a:t>
                      </a:r>
                      <a:r>
                        <a:rPr lang="ar-LB" sz="1800" b="1" dirty="0">
                          <a:latin typeface="Times New Roman" pitchFamily="18" charset="0"/>
                          <a:cs typeface="Times New Roman" pitchFamily="18" charset="0"/>
                        </a:rPr>
                        <a:t>الإعلامية</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٤</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r>
              <a:tr h="283110">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٩</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LB" sz="1800" b="1" dirty="0" smtClean="0">
                          <a:latin typeface="Times New Roman" pitchFamily="18" charset="0"/>
                          <a:cs typeface="Times New Roman" pitchFamily="18" charset="0"/>
                        </a:rPr>
                        <a:t>الميكانيكا</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٥</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r>
              <a:tr h="283110">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١٠</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LB" sz="1800" b="1" dirty="0" smtClean="0">
                          <a:latin typeface="Times New Roman" pitchFamily="18" charset="0"/>
                          <a:cs typeface="Times New Roman" pitchFamily="18" charset="0"/>
                        </a:rPr>
                        <a:t>تبريد </a:t>
                      </a:r>
                      <a:r>
                        <a:rPr lang="ar-LB" sz="1800" b="1" dirty="0">
                          <a:latin typeface="Times New Roman" pitchFamily="18" charset="0"/>
                          <a:cs typeface="Times New Roman" pitchFamily="18" charset="0"/>
                        </a:rPr>
                        <a:t>وتكييف</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٣</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r>
              <a:tr h="283110">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١١</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LB" sz="1800" b="1" dirty="0" smtClean="0">
                          <a:latin typeface="Times New Roman" pitchFamily="18" charset="0"/>
                          <a:cs typeface="Times New Roman" pitchFamily="18" charset="0"/>
                        </a:rPr>
                        <a:t>سائقون</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١</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r>
              <a:tr h="283110">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١٢</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OM" sz="1800" b="1" dirty="0" smtClean="0">
                          <a:latin typeface="Times New Roman" pitchFamily="18" charset="0"/>
                          <a:ea typeface="Times New Roman"/>
                          <a:cs typeface="Times New Roman" pitchFamily="18" charset="0"/>
                        </a:rPr>
                        <a:t>المركبات</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٤</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r>
              <a:tr h="283110">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١٣</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LB" sz="1800" b="1" dirty="0" smtClean="0">
                          <a:latin typeface="Times New Roman" pitchFamily="18" charset="0"/>
                          <a:cs typeface="Times New Roman" pitchFamily="18" charset="0"/>
                        </a:rPr>
                        <a:t>الكهرباء</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٣</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r>
              <a:tr h="283110">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١٤</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LB" sz="1800" b="1" dirty="0" smtClean="0">
                          <a:latin typeface="Times New Roman" pitchFamily="18" charset="0"/>
                          <a:cs typeface="Times New Roman" pitchFamily="18" charset="0"/>
                        </a:rPr>
                        <a:t>ألكترونيات</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٤</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r>
              <a:tr h="283110">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١٥</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LB" sz="1800" b="1" dirty="0" smtClean="0">
                          <a:latin typeface="Times New Roman" pitchFamily="18" charset="0"/>
                          <a:cs typeface="Times New Roman" pitchFamily="18" charset="0"/>
                        </a:rPr>
                        <a:t>النجارة</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١</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r>
              <a:tr h="283110">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١٦</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LB" sz="1800" b="1" dirty="0" smtClean="0">
                          <a:latin typeface="Times New Roman" pitchFamily="18" charset="0"/>
                          <a:cs typeface="Times New Roman" pitchFamily="18" charset="0"/>
                        </a:rPr>
                        <a:t>الإنشاءات </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٧</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r>
              <a:tr h="283110">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١٧</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الصيد السمكي</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٣</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r>
              <a:tr h="283110">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١٨</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LB" sz="1800" b="1" dirty="0" smtClean="0">
                          <a:latin typeface="Times New Roman" pitchFamily="18" charset="0"/>
                          <a:cs typeface="Times New Roman" pitchFamily="18" charset="0"/>
                        </a:rPr>
                        <a:t>الخياطة</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OM" sz="1800" b="1" dirty="0" smtClean="0">
                          <a:latin typeface="Times New Roman" pitchFamily="18" charset="0"/>
                          <a:cs typeface="Times New Roman" pitchFamily="18" charset="0"/>
                        </a:rPr>
                        <a:t>٣</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tcPr>
                </a:tc>
              </a:tr>
              <a:tr h="339731">
                <a:tc gridSpan="2">
                  <a:txBody>
                    <a:bodyPr/>
                    <a:lstStyle/>
                    <a:p>
                      <a:pPr marL="0" marR="0" algn="r" rtl="1">
                        <a:spcBef>
                          <a:spcPts val="0"/>
                        </a:spcBef>
                        <a:spcAft>
                          <a:spcPts val="0"/>
                        </a:spcAft>
                      </a:pPr>
                      <a:r>
                        <a:rPr lang="ar-OM" sz="1800" b="1" baseline="0" dirty="0" smtClean="0">
                          <a:latin typeface="Times New Roman"/>
                          <a:ea typeface="Times New Roman"/>
                        </a:rPr>
                        <a:t>  </a:t>
                      </a:r>
                      <a:r>
                        <a:rPr lang="ar-OM" sz="1800" b="1" dirty="0" smtClean="0">
                          <a:latin typeface="Times New Roman" pitchFamily="18" charset="0"/>
                          <a:ea typeface="Times New Roman"/>
                          <a:cs typeface="Times New Roman" pitchFamily="18" charset="0"/>
                        </a:rPr>
                        <a:t>العدد المنجز</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solidFill>
                      <a:srgbClr val="92D050"/>
                    </a:solidFill>
                  </a:tcPr>
                </a:tc>
                <a:tc hMerge="1">
                  <a:txBody>
                    <a:bodyPr/>
                    <a:lstStyle/>
                    <a:p>
                      <a:pPr marL="0" marR="0" algn="ctr" rtl="1">
                        <a:spcBef>
                          <a:spcPts val="0"/>
                        </a:spcBef>
                        <a:spcAft>
                          <a:spcPts val="0"/>
                        </a:spcAft>
                      </a:pPr>
                      <a:endParaRPr lang="en-US" sz="1800" dirty="0">
                        <a:latin typeface="Times New Roman"/>
                        <a:ea typeface="Times New Roman"/>
                      </a:endParaRPr>
                    </a:p>
                  </a:txBody>
                  <a:tcPr marL="24581" marR="24581" marT="0" marB="0">
                    <a:cell3D prstMaterial="dkEdge">
                      <a:bevel prst="convex"/>
                      <a:lightRig rig="flood" dir="t"/>
                    </a:cell3D>
                  </a:tcPr>
                </a:tc>
                <a:tc>
                  <a:txBody>
                    <a:bodyPr/>
                    <a:lstStyle/>
                    <a:p>
                      <a:pPr marL="0" marR="0" algn="ctr" rtl="1">
                        <a:spcBef>
                          <a:spcPts val="0"/>
                        </a:spcBef>
                        <a:spcAft>
                          <a:spcPts val="0"/>
                        </a:spcAft>
                      </a:pPr>
                      <a:r>
                        <a:rPr lang="ar-OM" sz="1800" b="1" dirty="0" smtClean="0">
                          <a:latin typeface="Times New Roman" pitchFamily="18" charset="0"/>
                          <a:ea typeface="Times New Roman"/>
                          <a:cs typeface="Times New Roman" pitchFamily="18" charset="0"/>
                        </a:rPr>
                        <a:t>٦٠</a:t>
                      </a:r>
                      <a:endParaRPr lang="en-US" sz="1800" b="1" dirty="0">
                        <a:latin typeface="Times New Roman" pitchFamily="18" charset="0"/>
                        <a:ea typeface="Times New Roman"/>
                        <a:cs typeface="Times New Roman" pitchFamily="18" charset="0"/>
                      </a:endParaRPr>
                    </a:p>
                  </a:txBody>
                  <a:tcPr marL="24581" marR="24581" marT="0" marB="0">
                    <a:cell3D prstMaterial="dkEdge">
                      <a:bevel prst="convex"/>
                      <a:lightRig rig="flood" dir="t"/>
                    </a:cell3D>
                    <a:solidFill>
                      <a:schemeClr val="accent5">
                        <a:lumMod val="60000"/>
                        <a:lumOff val="40000"/>
                      </a:schemeClr>
                    </a:solidFill>
                  </a:tcPr>
                </a:tc>
              </a:tr>
            </a:tbl>
          </a:graphicData>
        </a:graphic>
      </p:graphicFrame>
    </p:spTree>
  </p:cSld>
  <p:clrMapOvr>
    <a:masterClrMapping/>
  </p:clrMapOvr>
  <p:transition>
    <p:newsfla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cxnSp>
        <p:nvCxnSpPr>
          <p:cNvPr id="3" name="Straight Arrow Connector 44"/>
          <p:cNvCxnSpPr>
            <a:cxnSpLocks noChangeShapeType="1"/>
          </p:cNvCxnSpPr>
          <p:nvPr/>
        </p:nvCxnSpPr>
        <p:spPr bwMode="auto">
          <a:xfrm>
            <a:off x="7242175" y="4972050"/>
            <a:ext cx="360363" cy="0"/>
          </a:xfrm>
          <a:prstGeom prst="straightConnector1">
            <a:avLst/>
          </a:prstGeom>
          <a:noFill/>
          <a:ln w="38100">
            <a:solidFill>
              <a:schemeClr val="tx2"/>
            </a:solidFill>
            <a:round/>
            <a:headEnd/>
            <a:tailEnd type="triangle" w="med" len="med"/>
          </a:ln>
        </p:spPr>
      </p:cxnSp>
      <p:sp>
        <p:nvSpPr>
          <p:cNvPr id="5" name="Rounded Rectangle 1"/>
          <p:cNvSpPr>
            <a:spLocks noChangeArrowheads="1"/>
          </p:cNvSpPr>
          <p:nvPr/>
        </p:nvSpPr>
        <p:spPr bwMode="auto">
          <a:xfrm>
            <a:off x="7543800" y="1739900"/>
            <a:ext cx="1281112" cy="642937"/>
          </a:xfrm>
          <a:prstGeom prst="roundRect">
            <a:avLst>
              <a:gd name="adj" fmla="val 16667"/>
            </a:avLst>
          </a:prstGeom>
          <a:solidFill>
            <a:srgbClr val="F79646"/>
          </a:solidFill>
          <a:ln w="25400">
            <a:solidFill>
              <a:srgbClr val="974706"/>
            </a:solidFill>
            <a:round/>
            <a:headEnd/>
            <a:tailEnd/>
          </a:ln>
        </p:spPr>
        <p:txBody>
          <a:bodyPr anchor="ctr"/>
          <a:lstStyle/>
          <a:p>
            <a:pPr algn="ctr"/>
            <a:r>
              <a:rPr lang="ar-OM" sz="1600" b="1">
                <a:solidFill>
                  <a:srgbClr val="FFFFFF"/>
                </a:solidFill>
              </a:rPr>
              <a:t>حصر المهن وتصنيفها</a:t>
            </a:r>
            <a:endParaRPr lang="en-US"/>
          </a:p>
        </p:txBody>
      </p:sp>
      <p:sp>
        <p:nvSpPr>
          <p:cNvPr id="6" name="Rounded Rectangle 4"/>
          <p:cNvSpPr>
            <a:spLocks noChangeArrowheads="1"/>
          </p:cNvSpPr>
          <p:nvPr/>
        </p:nvSpPr>
        <p:spPr bwMode="auto">
          <a:xfrm>
            <a:off x="3055938" y="1854200"/>
            <a:ext cx="3486150" cy="419100"/>
          </a:xfrm>
          <a:prstGeom prst="roundRect">
            <a:avLst>
              <a:gd name="adj" fmla="val 16667"/>
            </a:avLst>
          </a:prstGeom>
          <a:solidFill>
            <a:srgbClr val="4F81BD"/>
          </a:solidFill>
          <a:ln w="25400">
            <a:solidFill>
              <a:srgbClr val="243F60"/>
            </a:solidFill>
            <a:round/>
            <a:headEnd/>
            <a:tailEnd/>
          </a:ln>
        </p:spPr>
        <p:txBody>
          <a:bodyPr anchor="ctr"/>
          <a:lstStyle/>
          <a:p>
            <a:pPr algn="ctr"/>
            <a:r>
              <a:rPr lang="ar-OM" sz="1600" b="1">
                <a:solidFill>
                  <a:srgbClr val="FFFFFF"/>
                </a:solidFill>
              </a:rPr>
              <a:t>توصيف المهنة (مهام)</a:t>
            </a:r>
            <a:endParaRPr lang="en-US"/>
          </a:p>
        </p:txBody>
      </p:sp>
      <p:sp>
        <p:nvSpPr>
          <p:cNvPr id="7" name="Left Arrow 62"/>
          <p:cNvSpPr>
            <a:spLocks noChangeArrowheads="1"/>
          </p:cNvSpPr>
          <p:nvPr/>
        </p:nvSpPr>
        <p:spPr bwMode="auto">
          <a:xfrm rot="5400000">
            <a:off x="-185738" y="3157538"/>
            <a:ext cx="2555875" cy="355600"/>
          </a:xfrm>
          <a:prstGeom prst="leftArrow">
            <a:avLst>
              <a:gd name="adj1" fmla="val 54759"/>
              <a:gd name="adj2" fmla="val 54611"/>
            </a:avLst>
          </a:prstGeom>
          <a:solidFill>
            <a:srgbClr val="002060"/>
          </a:solidFill>
          <a:ln w="38100">
            <a:solidFill>
              <a:srgbClr val="00B050"/>
            </a:solidFill>
            <a:miter lim="800000"/>
            <a:headEnd/>
            <a:tailEnd/>
          </a:ln>
          <a:effectLst>
            <a:outerShdw dist="28398" dir="3806097" algn="ctr" rotWithShape="0">
              <a:srgbClr val="622423">
                <a:alpha val="50000"/>
              </a:srgbClr>
            </a:outerShdw>
          </a:effectLst>
        </p:spPr>
        <p:txBody>
          <a:bodyPr anchor="ctr"/>
          <a:lstStyle/>
          <a:p>
            <a:pPr>
              <a:defRPr/>
            </a:pPr>
            <a:endParaRPr lang="en-US"/>
          </a:p>
        </p:txBody>
      </p:sp>
      <p:cxnSp>
        <p:nvCxnSpPr>
          <p:cNvPr id="8" name="AutoShape 13"/>
          <p:cNvCxnSpPr>
            <a:cxnSpLocks noChangeShapeType="1"/>
          </p:cNvCxnSpPr>
          <p:nvPr/>
        </p:nvCxnSpPr>
        <p:spPr bwMode="auto">
          <a:xfrm>
            <a:off x="4729163" y="2286000"/>
            <a:ext cx="0" cy="323850"/>
          </a:xfrm>
          <a:prstGeom prst="straightConnector1">
            <a:avLst/>
          </a:prstGeom>
          <a:noFill/>
          <a:ln w="38100">
            <a:solidFill>
              <a:srgbClr val="003366"/>
            </a:solidFill>
            <a:round/>
            <a:headEnd/>
            <a:tailEnd type="triangle" w="med" len="med"/>
          </a:ln>
        </p:spPr>
      </p:cxnSp>
      <p:sp>
        <p:nvSpPr>
          <p:cNvPr id="9" name="Straight Connector 7"/>
          <p:cNvSpPr>
            <a:spLocks noChangeShapeType="1"/>
          </p:cNvSpPr>
          <p:nvPr/>
        </p:nvSpPr>
        <p:spPr bwMode="auto">
          <a:xfrm>
            <a:off x="6640513" y="2606675"/>
            <a:ext cx="0" cy="365125"/>
          </a:xfrm>
          <a:prstGeom prst="line">
            <a:avLst/>
          </a:prstGeom>
          <a:noFill/>
          <a:ln w="38100">
            <a:solidFill>
              <a:srgbClr val="003366"/>
            </a:solidFill>
            <a:round/>
            <a:headEnd/>
            <a:tailEnd type="triangle" w="med" len="med"/>
          </a:ln>
        </p:spPr>
        <p:txBody>
          <a:bodyPr/>
          <a:lstStyle/>
          <a:p>
            <a:endParaRPr lang="en-US"/>
          </a:p>
        </p:txBody>
      </p:sp>
      <p:sp>
        <p:nvSpPr>
          <p:cNvPr id="10" name="Straight Connector 8"/>
          <p:cNvSpPr>
            <a:spLocks noChangeShapeType="1"/>
          </p:cNvSpPr>
          <p:nvPr/>
        </p:nvSpPr>
        <p:spPr bwMode="auto">
          <a:xfrm>
            <a:off x="3440113" y="2613025"/>
            <a:ext cx="0" cy="304800"/>
          </a:xfrm>
          <a:prstGeom prst="line">
            <a:avLst/>
          </a:prstGeom>
          <a:noFill/>
          <a:ln w="38100">
            <a:solidFill>
              <a:srgbClr val="003366"/>
            </a:solidFill>
            <a:round/>
            <a:headEnd/>
            <a:tailEnd type="triangle" w="med" len="med"/>
          </a:ln>
        </p:spPr>
        <p:txBody>
          <a:bodyPr/>
          <a:lstStyle/>
          <a:p>
            <a:endParaRPr lang="en-US"/>
          </a:p>
        </p:txBody>
      </p:sp>
      <p:sp>
        <p:nvSpPr>
          <p:cNvPr id="11" name="Straight Connector 9"/>
          <p:cNvSpPr>
            <a:spLocks noChangeShapeType="1"/>
          </p:cNvSpPr>
          <p:nvPr/>
        </p:nvSpPr>
        <p:spPr bwMode="auto">
          <a:xfrm>
            <a:off x="2044700" y="2616200"/>
            <a:ext cx="0" cy="304800"/>
          </a:xfrm>
          <a:prstGeom prst="line">
            <a:avLst/>
          </a:prstGeom>
          <a:noFill/>
          <a:ln w="38100">
            <a:solidFill>
              <a:srgbClr val="003366"/>
            </a:solidFill>
            <a:round/>
            <a:headEnd/>
            <a:tailEnd type="triangle" w="med" len="med"/>
          </a:ln>
        </p:spPr>
        <p:txBody>
          <a:bodyPr/>
          <a:lstStyle/>
          <a:p>
            <a:endParaRPr lang="en-US"/>
          </a:p>
        </p:txBody>
      </p:sp>
      <p:sp>
        <p:nvSpPr>
          <p:cNvPr id="12" name="Straight Connector 11"/>
          <p:cNvSpPr>
            <a:spLocks noChangeShapeType="1"/>
          </p:cNvSpPr>
          <p:nvPr/>
        </p:nvSpPr>
        <p:spPr bwMode="auto">
          <a:xfrm>
            <a:off x="4548188" y="2606675"/>
            <a:ext cx="0" cy="327025"/>
          </a:xfrm>
          <a:prstGeom prst="line">
            <a:avLst/>
          </a:prstGeom>
          <a:noFill/>
          <a:ln w="38100">
            <a:solidFill>
              <a:srgbClr val="003366"/>
            </a:solidFill>
            <a:round/>
            <a:headEnd/>
            <a:tailEnd type="triangle" w="med" len="med"/>
          </a:ln>
        </p:spPr>
        <p:txBody>
          <a:bodyPr/>
          <a:lstStyle/>
          <a:p>
            <a:endParaRPr lang="en-US"/>
          </a:p>
        </p:txBody>
      </p:sp>
      <p:sp>
        <p:nvSpPr>
          <p:cNvPr id="13" name="Straight Connector 12"/>
          <p:cNvSpPr>
            <a:spLocks noChangeShapeType="1"/>
          </p:cNvSpPr>
          <p:nvPr/>
        </p:nvSpPr>
        <p:spPr bwMode="auto">
          <a:xfrm>
            <a:off x="5621338" y="2609850"/>
            <a:ext cx="0" cy="323850"/>
          </a:xfrm>
          <a:prstGeom prst="line">
            <a:avLst/>
          </a:prstGeom>
          <a:noFill/>
          <a:ln w="38100">
            <a:solidFill>
              <a:srgbClr val="003366"/>
            </a:solidFill>
            <a:round/>
            <a:headEnd/>
            <a:tailEnd type="triangle" w="med" len="med"/>
          </a:ln>
        </p:spPr>
        <p:txBody>
          <a:bodyPr/>
          <a:lstStyle/>
          <a:p>
            <a:endParaRPr lang="en-US"/>
          </a:p>
        </p:txBody>
      </p:sp>
      <p:sp>
        <p:nvSpPr>
          <p:cNvPr id="14" name="Rounded Rectangle 13"/>
          <p:cNvSpPr>
            <a:spLocks noChangeArrowheads="1"/>
          </p:cNvSpPr>
          <p:nvPr/>
        </p:nvSpPr>
        <p:spPr bwMode="auto">
          <a:xfrm>
            <a:off x="6221413" y="2933700"/>
            <a:ext cx="914400" cy="495300"/>
          </a:xfrm>
          <a:prstGeom prst="roundRect">
            <a:avLst>
              <a:gd name="adj" fmla="val 16667"/>
            </a:avLst>
          </a:prstGeom>
          <a:solidFill>
            <a:srgbClr val="C0504D"/>
          </a:solidFill>
          <a:ln w="25400">
            <a:solidFill>
              <a:srgbClr val="622423"/>
            </a:solidFill>
            <a:round/>
            <a:headEnd/>
            <a:tailEnd/>
          </a:ln>
        </p:spPr>
        <p:txBody>
          <a:bodyPr anchor="ctr"/>
          <a:lstStyle/>
          <a:p>
            <a:pPr algn="ctr"/>
            <a:r>
              <a:rPr lang="ar-OM" sz="1400" b="1">
                <a:solidFill>
                  <a:srgbClr val="FFFFFF"/>
                </a:solidFill>
              </a:rPr>
              <a:t>أجراء عمل (١)</a:t>
            </a:r>
            <a:endParaRPr lang="en-US" sz="1400"/>
          </a:p>
        </p:txBody>
      </p:sp>
      <p:cxnSp>
        <p:nvCxnSpPr>
          <p:cNvPr id="15" name="AutoShape 24"/>
          <p:cNvCxnSpPr>
            <a:cxnSpLocks noChangeShapeType="1"/>
          </p:cNvCxnSpPr>
          <p:nvPr/>
        </p:nvCxnSpPr>
        <p:spPr bwMode="auto">
          <a:xfrm>
            <a:off x="2030413" y="2609850"/>
            <a:ext cx="4629150" cy="0"/>
          </a:xfrm>
          <a:prstGeom prst="straightConnector1">
            <a:avLst/>
          </a:prstGeom>
          <a:noFill/>
          <a:ln w="38100">
            <a:solidFill>
              <a:srgbClr val="003366"/>
            </a:solidFill>
            <a:round/>
            <a:headEnd/>
            <a:tailEnd/>
          </a:ln>
        </p:spPr>
      </p:cxnSp>
      <p:cxnSp>
        <p:nvCxnSpPr>
          <p:cNvPr id="16" name="AutoShape 25"/>
          <p:cNvCxnSpPr>
            <a:cxnSpLocks noChangeShapeType="1"/>
          </p:cNvCxnSpPr>
          <p:nvPr/>
        </p:nvCxnSpPr>
        <p:spPr bwMode="auto">
          <a:xfrm>
            <a:off x="2668588" y="3175000"/>
            <a:ext cx="193675" cy="0"/>
          </a:xfrm>
          <a:prstGeom prst="straightConnector1">
            <a:avLst/>
          </a:prstGeom>
          <a:noFill/>
          <a:ln w="9525">
            <a:solidFill>
              <a:srgbClr val="000000"/>
            </a:solidFill>
            <a:prstDash val="dash"/>
            <a:round/>
            <a:headEnd/>
            <a:tailEnd/>
          </a:ln>
        </p:spPr>
      </p:cxnSp>
      <p:cxnSp>
        <p:nvCxnSpPr>
          <p:cNvPr id="17" name="AutoShape 26"/>
          <p:cNvCxnSpPr>
            <a:cxnSpLocks noChangeShapeType="1"/>
          </p:cNvCxnSpPr>
          <p:nvPr/>
        </p:nvCxnSpPr>
        <p:spPr bwMode="auto">
          <a:xfrm flipV="1">
            <a:off x="3429000" y="3362325"/>
            <a:ext cx="0" cy="142875"/>
          </a:xfrm>
          <a:prstGeom prst="straightConnector1">
            <a:avLst/>
          </a:prstGeom>
          <a:noFill/>
          <a:ln w="9525">
            <a:solidFill>
              <a:srgbClr val="000000"/>
            </a:solidFill>
            <a:prstDash val="dash"/>
            <a:round/>
            <a:headEnd/>
            <a:tailEnd/>
          </a:ln>
        </p:spPr>
      </p:cxnSp>
      <p:cxnSp>
        <p:nvCxnSpPr>
          <p:cNvPr id="18" name="AutoShape 27"/>
          <p:cNvCxnSpPr>
            <a:cxnSpLocks noChangeShapeType="1"/>
          </p:cNvCxnSpPr>
          <p:nvPr/>
        </p:nvCxnSpPr>
        <p:spPr bwMode="auto">
          <a:xfrm flipV="1">
            <a:off x="4546600" y="3362325"/>
            <a:ext cx="0" cy="503238"/>
          </a:xfrm>
          <a:prstGeom prst="straightConnector1">
            <a:avLst/>
          </a:prstGeom>
          <a:noFill/>
          <a:ln w="9525">
            <a:solidFill>
              <a:srgbClr val="000000"/>
            </a:solidFill>
            <a:prstDash val="dash"/>
            <a:round/>
            <a:headEnd/>
            <a:tailEnd/>
          </a:ln>
        </p:spPr>
      </p:cxnSp>
      <p:cxnSp>
        <p:nvCxnSpPr>
          <p:cNvPr id="19" name="AutoShape 28"/>
          <p:cNvCxnSpPr>
            <a:cxnSpLocks noChangeShapeType="1"/>
          </p:cNvCxnSpPr>
          <p:nvPr/>
        </p:nvCxnSpPr>
        <p:spPr bwMode="auto">
          <a:xfrm flipV="1">
            <a:off x="6654800" y="3455988"/>
            <a:ext cx="1588" cy="395287"/>
          </a:xfrm>
          <a:prstGeom prst="straightConnector1">
            <a:avLst/>
          </a:prstGeom>
          <a:noFill/>
          <a:ln w="9525">
            <a:solidFill>
              <a:srgbClr val="000000"/>
            </a:solidFill>
            <a:prstDash val="dash"/>
            <a:round/>
            <a:headEnd/>
            <a:tailEnd/>
          </a:ln>
        </p:spPr>
      </p:cxnSp>
      <p:sp>
        <p:nvSpPr>
          <p:cNvPr id="20" name="Straight Connector 18"/>
          <p:cNvSpPr>
            <a:spLocks noChangeShapeType="1"/>
          </p:cNvSpPr>
          <p:nvPr/>
        </p:nvSpPr>
        <p:spPr bwMode="auto">
          <a:xfrm>
            <a:off x="5643563" y="3357563"/>
            <a:ext cx="0" cy="503237"/>
          </a:xfrm>
          <a:prstGeom prst="line">
            <a:avLst/>
          </a:prstGeom>
          <a:noFill/>
          <a:ln w="38100">
            <a:solidFill>
              <a:srgbClr val="002060"/>
            </a:solidFill>
            <a:round/>
            <a:headEnd/>
            <a:tailEnd type="triangle" w="med" len="med"/>
          </a:ln>
        </p:spPr>
        <p:txBody>
          <a:bodyPr/>
          <a:lstStyle/>
          <a:p>
            <a:endParaRPr lang="en-US"/>
          </a:p>
        </p:txBody>
      </p:sp>
      <p:sp>
        <p:nvSpPr>
          <p:cNvPr id="21" name="Rounded Rectangle 21"/>
          <p:cNvSpPr>
            <a:spLocks noChangeArrowheads="1"/>
          </p:cNvSpPr>
          <p:nvPr/>
        </p:nvSpPr>
        <p:spPr bwMode="auto">
          <a:xfrm>
            <a:off x="5762625" y="4811713"/>
            <a:ext cx="542925" cy="581025"/>
          </a:xfrm>
          <a:prstGeom prst="roundRect">
            <a:avLst>
              <a:gd name="adj" fmla="val 16667"/>
            </a:avLst>
          </a:prstGeom>
          <a:solidFill>
            <a:srgbClr val="9BBB59"/>
          </a:solidFill>
          <a:ln w="25400">
            <a:solidFill>
              <a:srgbClr val="4E6128"/>
            </a:solidFill>
            <a:round/>
            <a:headEnd/>
            <a:tailEnd/>
          </a:ln>
        </p:spPr>
        <p:txBody>
          <a:bodyPr anchor="ctr"/>
          <a:lstStyle/>
          <a:p>
            <a:pPr algn="ctr" rtl="1"/>
            <a:r>
              <a:rPr lang="ar-OM" sz="1200" b="1"/>
              <a:t>كفاية</a:t>
            </a:r>
          </a:p>
          <a:p>
            <a:pPr algn="ctr" rtl="1"/>
            <a:r>
              <a:rPr lang="ar-OM" sz="1200" b="1"/>
              <a:t>(١)</a:t>
            </a:r>
            <a:endParaRPr lang="en-US" sz="1200"/>
          </a:p>
        </p:txBody>
      </p:sp>
      <p:sp>
        <p:nvSpPr>
          <p:cNvPr id="22" name="Rounded Rectangle 23"/>
          <p:cNvSpPr>
            <a:spLocks noChangeArrowheads="1"/>
          </p:cNvSpPr>
          <p:nvPr/>
        </p:nvSpPr>
        <p:spPr bwMode="auto">
          <a:xfrm>
            <a:off x="3867150" y="4806950"/>
            <a:ext cx="609600" cy="581025"/>
          </a:xfrm>
          <a:prstGeom prst="roundRect">
            <a:avLst>
              <a:gd name="adj" fmla="val 16667"/>
            </a:avLst>
          </a:prstGeom>
          <a:solidFill>
            <a:srgbClr val="9BBB59"/>
          </a:solidFill>
          <a:ln w="25400">
            <a:solidFill>
              <a:srgbClr val="4E6128"/>
            </a:solidFill>
            <a:round/>
            <a:headEnd/>
            <a:tailEnd/>
          </a:ln>
        </p:spPr>
        <p:txBody>
          <a:bodyPr anchor="ctr"/>
          <a:lstStyle/>
          <a:p>
            <a:pPr algn="ctr" rtl="1"/>
            <a:r>
              <a:rPr lang="ar-OM" sz="1200" b="1"/>
              <a:t>كفاية</a:t>
            </a:r>
          </a:p>
          <a:p>
            <a:pPr algn="ctr" rtl="1"/>
            <a:r>
              <a:rPr lang="ar-OM" sz="1200" b="1"/>
              <a:t>(م)</a:t>
            </a:r>
            <a:endParaRPr lang="en-US" sz="1200"/>
          </a:p>
        </p:txBody>
      </p:sp>
      <p:sp>
        <p:nvSpPr>
          <p:cNvPr id="23" name="Straight Connector 47"/>
          <p:cNvSpPr>
            <a:spLocks noChangeShapeType="1"/>
          </p:cNvSpPr>
          <p:nvPr/>
        </p:nvSpPr>
        <p:spPr bwMode="auto">
          <a:xfrm>
            <a:off x="5214938" y="3857625"/>
            <a:ext cx="0" cy="971550"/>
          </a:xfrm>
          <a:prstGeom prst="line">
            <a:avLst/>
          </a:prstGeom>
          <a:noFill/>
          <a:ln w="38100">
            <a:solidFill>
              <a:srgbClr val="002060"/>
            </a:solidFill>
            <a:round/>
            <a:headEnd/>
            <a:tailEnd type="triangle" w="med" len="med"/>
          </a:ln>
        </p:spPr>
        <p:txBody>
          <a:bodyPr/>
          <a:lstStyle/>
          <a:p>
            <a:endParaRPr lang="en-US"/>
          </a:p>
        </p:txBody>
      </p:sp>
      <p:sp>
        <p:nvSpPr>
          <p:cNvPr id="24" name="Straight Connector 49"/>
          <p:cNvSpPr>
            <a:spLocks noChangeShapeType="1"/>
          </p:cNvSpPr>
          <p:nvPr/>
        </p:nvSpPr>
        <p:spPr bwMode="auto">
          <a:xfrm>
            <a:off x="4160838" y="3840163"/>
            <a:ext cx="0" cy="971550"/>
          </a:xfrm>
          <a:prstGeom prst="line">
            <a:avLst/>
          </a:prstGeom>
          <a:noFill/>
          <a:ln w="38100">
            <a:solidFill>
              <a:srgbClr val="002060"/>
            </a:solidFill>
            <a:round/>
            <a:headEnd/>
            <a:tailEnd type="triangle" w="med" len="med"/>
          </a:ln>
        </p:spPr>
        <p:txBody>
          <a:bodyPr/>
          <a:lstStyle/>
          <a:p>
            <a:endParaRPr lang="en-US"/>
          </a:p>
        </p:txBody>
      </p:sp>
      <p:sp>
        <p:nvSpPr>
          <p:cNvPr id="25" name="Rounded Rectangle 50"/>
          <p:cNvSpPr>
            <a:spLocks noChangeArrowheads="1"/>
          </p:cNvSpPr>
          <p:nvPr/>
        </p:nvSpPr>
        <p:spPr bwMode="auto">
          <a:xfrm>
            <a:off x="4933950" y="4813300"/>
            <a:ext cx="574675" cy="581025"/>
          </a:xfrm>
          <a:prstGeom prst="roundRect">
            <a:avLst>
              <a:gd name="adj" fmla="val 16667"/>
            </a:avLst>
          </a:prstGeom>
          <a:solidFill>
            <a:srgbClr val="9BBB59"/>
          </a:solidFill>
          <a:ln w="25400">
            <a:solidFill>
              <a:srgbClr val="4E6128"/>
            </a:solidFill>
            <a:round/>
            <a:headEnd/>
            <a:tailEnd/>
          </a:ln>
        </p:spPr>
        <p:txBody>
          <a:bodyPr anchor="ctr"/>
          <a:lstStyle/>
          <a:p>
            <a:pPr algn="ctr" rtl="1"/>
            <a:r>
              <a:rPr lang="ar-OM" sz="1200" b="1"/>
              <a:t>كفاية</a:t>
            </a:r>
          </a:p>
          <a:p>
            <a:pPr algn="ctr" rtl="1"/>
            <a:r>
              <a:rPr lang="ar-OM" sz="1200" b="1"/>
              <a:t>(٢) </a:t>
            </a:r>
            <a:endParaRPr lang="en-US"/>
          </a:p>
        </p:txBody>
      </p:sp>
      <p:sp>
        <p:nvSpPr>
          <p:cNvPr id="26" name="Line 44"/>
          <p:cNvSpPr>
            <a:spLocks noChangeShapeType="1"/>
          </p:cNvSpPr>
          <p:nvPr/>
        </p:nvSpPr>
        <p:spPr bwMode="auto">
          <a:xfrm>
            <a:off x="5984875" y="3863975"/>
            <a:ext cx="0" cy="971550"/>
          </a:xfrm>
          <a:prstGeom prst="line">
            <a:avLst/>
          </a:prstGeom>
          <a:noFill/>
          <a:ln w="38100">
            <a:solidFill>
              <a:srgbClr val="002060"/>
            </a:solidFill>
            <a:round/>
            <a:headEnd/>
            <a:tailEnd type="triangle" w="med" len="med"/>
          </a:ln>
        </p:spPr>
        <p:txBody>
          <a:bodyPr/>
          <a:lstStyle/>
          <a:p>
            <a:endParaRPr lang="en-US"/>
          </a:p>
        </p:txBody>
      </p:sp>
      <p:sp>
        <p:nvSpPr>
          <p:cNvPr id="27" name="Rounded Rectangle 38"/>
          <p:cNvSpPr>
            <a:spLocks noChangeArrowheads="1"/>
          </p:cNvSpPr>
          <p:nvPr/>
        </p:nvSpPr>
        <p:spPr bwMode="auto">
          <a:xfrm>
            <a:off x="3884613" y="5719763"/>
            <a:ext cx="2327275" cy="466725"/>
          </a:xfrm>
          <a:prstGeom prst="roundRect">
            <a:avLst>
              <a:gd name="adj" fmla="val 16667"/>
            </a:avLst>
          </a:prstGeom>
          <a:solidFill>
            <a:srgbClr val="4BACC6"/>
          </a:solidFill>
          <a:ln w="25400">
            <a:solidFill>
              <a:srgbClr val="205867"/>
            </a:solidFill>
            <a:round/>
            <a:headEnd/>
            <a:tailEnd/>
          </a:ln>
        </p:spPr>
        <p:txBody>
          <a:bodyPr anchor="ctr"/>
          <a:lstStyle/>
          <a:p>
            <a:pPr algn="ctr"/>
            <a:r>
              <a:rPr lang="ar-OM" sz="1200" b="1">
                <a:solidFill>
                  <a:srgbClr val="FFFFFF"/>
                </a:solidFill>
              </a:rPr>
              <a:t>خطة دراسية</a:t>
            </a:r>
            <a:endParaRPr lang="en-US" sz="1200" b="1">
              <a:solidFill>
                <a:srgbClr val="FFFFFF"/>
              </a:solidFill>
            </a:endParaRPr>
          </a:p>
          <a:p>
            <a:pPr algn="ctr"/>
            <a:r>
              <a:rPr lang="en-US" sz="1200" b="1">
                <a:solidFill>
                  <a:srgbClr val="FFFFFF"/>
                </a:solidFill>
              </a:rPr>
              <a:t> (</a:t>
            </a:r>
            <a:r>
              <a:rPr lang="ar-OM" sz="1200" b="1">
                <a:solidFill>
                  <a:srgbClr val="FFFFFF"/>
                </a:solidFill>
              </a:rPr>
              <a:t>مهارات معرفية + مهارات عملية</a:t>
            </a:r>
            <a:r>
              <a:rPr lang="en-US" sz="1200" b="1">
                <a:solidFill>
                  <a:srgbClr val="FFFFFF"/>
                </a:solidFill>
              </a:rPr>
              <a:t>)*</a:t>
            </a:r>
            <a:endParaRPr lang="en-US"/>
          </a:p>
        </p:txBody>
      </p:sp>
      <p:sp>
        <p:nvSpPr>
          <p:cNvPr id="28" name="Rounded Rectangle 53"/>
          <p:cNvSpPr>
            <a:spLocks noChangeArrowheads="1"/>
          </p:cNvSpPr>
          <p:nvPr/>
        </p:nvSpPr>
        <p:spPr bwMode="auto">
          <a:xfrm>
            <a:off x="7593013" y="3544888"/>
            <a:ext cx="800100" cy="520700"/>
          </a:xfrm>
          <a:prstGeom prst="roundRect">
            <a:avLst>
              <a:gd name="adj" fmla="val 16667"/>
            </a:avLst>
          </a:prstGeom>
          <a:solidFill>
            <a:srgbClr val="00B0F0"/>
          </a:solidFill>
          <a:ln w="25400">
            <a:solidFill>
              <a:srgbClr val="243F60"/>
            </a:solidFill>
            <a:round/>
            <a:headEnd/>
            <a:tailEnd/>
          </a:ln>
        </p:spPr>
        <p:txBody>
          <a:bodyPr anchor="ctr"/>
          <a:lstStyle/>
          <a:p>
            <a:pPr algn="ctr"/>
            <a:r>
              <a:rPr lang="ar-OM" sz="1200" b="1"/>
              <a:t>ورش ومعامل</a:t>
            </a:r>
            <a:endParaRPr lang="en-US"/>
          </a:p>
        </p:txBody>
      </p:sp>
      <p:sp>
        <p:nvSpPr>
          <p:cNvPr id="29" name="Rounded Rectangle 43"/>
          <p:cNvSpPr>
            <a:spLocks noChangeArrowheads="1"/>
          </p:cNvSpPr>
          <p:nvPr/>
        </p:nvSpPr>
        <p:spPr bwMode="auto">
          <a:xfrm>
            <a:off x="6372225" y="4572000"/>
            <a:ext cx="928688" cy="876300"/>
          </a:xfrm>
          <a:prstGeom prst="roundRect">
            <a:avLst>
              <a:gd name="adj" fmla="val 16667"/>
            </a:avLst>
          </a:prstGeom>
          <a:gradFill rotWithShape="1">
            <a:gsLst>
              <a:gs pos="0">
                <a:srgbClr val="C9B5E8"/>
              </a:gs>
              <a:gs pos="35001">
                <a:srgbClr val="D9CBEE"/>
              </a:gs>
              <a:gs pos="100000">
                <a:srgbClr val="F0EAF9"/>
              </a:gs>
            </a:gsLst>
            <a:lin ang="16200000" scaled="1"/>
          </a:gradFill>
          <a:ln w="9525">
            <a:solidFill>
              <a:srgbClr val="795D9B"/>
            </a:solidFill>
            <a:round/>
            <a:headEnd/>
            <a:tailEnd/>
          </a:ln>
          <a:effectLst>
            <a:outerShdw dist="20000" dir="5400000" rotWithShape="0">
              <a:srgbClr val="000000">
                <a:alpha val="37999"/>
              </a:srgbClr>
            </a:outerShdw>
          </a:effectLst>
        </p:spPr>
        <p:txBody>
          <a:bodyPr anchor="ctr"/>
          <a:lstStyle/>
          <a:p>
            <a:pPr algn="ctr" rtl="1">
              <a:defRPr/>
            </a:pPr>
            <a:r>
              <a:rPr lang="ar-OM" sz="1600" b="1"/>
              <a:t>احتياجات</a:t>
            </a:r>
            <a:endParaRPr lang="en-US"/>
          </a:p>
        </p:txBody>
      </p:sp>
      <p:sp>
        <p:nvSpPr>
          <p:cNvPr id="30" name="Rounded Rectangle 54"/>
          <p:cNvSpPr>
            <a:spLocks noChangeArrowheads="1"/>
          </p:cNvSpPr>
          <p:nvPr/>
        </p:nvSpPr>
        <p:spPr bwMode="auto">
          <a:xfrm>
            <a:off x="7591425" y="4135438"/>
            <a:ext cx="800100" cy="520700"/>
          </a:xfrm>
          <a:prstGeom prst="roundRect">
            <a:avLst>
              <a:gd name="adj" fmla="val 16667"/>
            </a:avLst>
          </a:prstGeom>
          <a:solidFill>
            <a:srgbClr val="00B0F0"/>
          </a:solidFill>
          <a:ln w="25400">
            <a:solidFill>
              <a:srgbClr val="243F60"/>
            </a:solidFill>
            <a:round/>
            <a:headEnd/>
            <a:tailEnd/>
          </a:ln>
        </p:spPr>
        <p:txBody>
          <a:bodyPr anchor="ctr"/>
          <a:lstStyle/>
          <a:p>
            <a:pPr algn="ctr"/>
            <a:r>
              <a:rPr lang="ar-OM" sz="1200" b="1"/>
              <a:t>تجهيزات</a:t>
            </a:r>
            <a:endParaRPr lang="en-US"/>
          </a:p>
        </p:txBody>
      </p:sp>
      <p:sp>
        <p:nvSpPr>
          <p:cNvPr id="31" name="Rounded Rectangle 55"/>
          <p:cNvSpPr>
            <a:spLocks noChangeArrowheads="1"/>
          </p:cNvSpPr>
          <p:nvPr/>
        </p:nvSpPr>
        <p:spPr bwMode="auto">
          <a:xfrm>
            <a:off x="7605713" y="4743450"/>
            <a:ext cx="800100" cy="527050"/>
          </a:xfrm>
          <a:prstGeom prst="roundRect">
            <a:avLst>
              <a:gd name="adj" fmla="val 16667"/>
            </a:avLst>
          </a:prstGeom>
          <a:solidFill>
            <a:srgbClr val="00B0F0"/>
          </a:solidFill>
          <a:ln w="25400">
            <a:solidFill>
              <a:srgbClr val="243F60"/>
            </a:solidFill>
            <a:round/>
            <a:headEnd/>
            <a:tailEnd/>
          </a:ln>
        </p:spPr>
        <p:txBody>
          <a:bodyPr anchor="ctr"/>
          <a:lstStyle/>
          <a:p>
            <a:pPr algn="ctr"/>
            <a:r>
              <a:rPr lang="ar-OM" sz="1200" b="1"/>
              <a:t>موارد بشرية</a:t>
            </a:r>
            <a:endParaRPr lang="en-US"/>
          </a:p>
        </p:txBody>
      </p:sp>
      <p:sp>
        <p:nvSpPr>
          <p:cNvPr id="32" name="Straight Connector 56"/>
          <p:cNvSpPr>
            <a:spLocks noChangeShapeType="1"/>
          </p:cNvSpPr>
          <p:nvPr/>
        </p:nvSpPr>
        <p:spPr bwMode="auto">
          <a:xfrm>
            <a:off x="7334250" y="4981575"/>
            <a:ext cx="171450" cy="0"/>
          </a:xfrm>
          <a:prstGeom prst="line">
            <a:avLst/>
          </a:prstGeom>
          <a:noFill/>
          <a:ln w="38100">
            <a:solidFill>
              <a:schemeClr val="tx2"/>
            </a:solidFill>
            <a:round/>
            <a:headEnd/>
            <a:tailEnd/>
          </a:ln>
        </p:spPr>
        <p:txBody>
          <a:bodyPr/>
          <a:lstStyle/>
          <a:p>
            <a:endParaRPr lang="en-US"/>
          </a:p>
        </p:txBody>
      </p:sp>
      <p:sp>
        <p:nvSpPr>
          <p:cNvPr id="33" name="Straight Connector 57"/>
          <p:cNvSpPr>
            <a:spLocks noChangeShapeType="1"/>
          </p:cNvSpPr>
          <p:nvPr/>
        </p:nvSpPr>
        <p:spPr bwMode="auto">
          <a:xfrm flipV="1">
            <a:off x="7358063" y="3195638"/>
            <a:ext cx="0" cy="1358900"/>
          </a:xfrm>
          <a:prstGeom prst="line">
            <a:avLst/>
          </a:prstGeom>
          <a:noFill/>
          <a:ln w="38100">
            <a:solidFill>
              <a:schemeClr val="tx2"/>
            </a:solidFill>
            <a:round/>
            <a:headEnd/>
            <a:tailEnd/>
          </a:ln>
        </p:spPr>
        <p:txBody>
          <a:bodyPr/>
          <a:lstStyle/>
          <a:p>
            <a:endParaRPr lang="en-US"/>
          </a:p>
        </p:txBody>
      </p:sp>
      <p:sp>
        <p:nvSpPr>
          <p:cNvPr id="34" name="Straight Connector 60"/>
          <p:cNvSpPr>
            <a:spLocks noChangeShapeType="1"/>
          </p:cNvSpPr>
          <p:nvPr/>
        </p:nvSpPr>
        <p:spPr bwMode="auto">
          <a:xfrm>
            <a:off x="7356475" y="4214813"/>
            <a:ext cx="0" cy="752475"/>
          </a:xfrm>
          <a:prstGeom prst="line">
            <a:avLst/>
          </a:prstGeom>
          <a:noFill/>
          <a:ln w="38100">
            <a:solidFill>
              <a:schemeClr val="tx2"/>
            </a:solidFill>
            <a:round/>
            <a:headEnd/>
            <a:tailEnd/>
          </a:ln>
        </p:spPr>
        <p:txBody>
          <a:bodyPr/>
          <a:lstStyle/>
          <a:p>
            <a:endParaRPr lang="en-US"/>
          </a:p>
        </p:txBody>
      </p:sp>
      <p:sp>
        <p:nvSpPr>
          <p:cNvPr id="35" name="Up Arrow 72"/>
          <p:cNvSpPr>
            <a:spLocks noChangeArrowheads="1"/>
          </p:cNvSpPr>
          <p:nvPr/>
        </p:nvSpPr>
        <p:spPr bwMode="auto">
          <a:xfrm>
            <a:off x="6667500" y="5486400"/>
            <a:ext cx="152400" cy="514350"/>
          </a:xfrm>
          <a:prstGeom prst="upArrow">
            <a:avLst>
              <a:gd name="adj1" fmla="val 42861"/>
              <a:gd name="adj2" fmla="val 81094"/>
            </a:avLst>
          </a:prstGeom>
          <a:solidFill>
            <a:srgbClr val="C00000"/>
          </a:solidFill>
          <a:ln w="25400">
            <a:solidFill>
              <a:srgbClr val="243F60"/>
            </a:solidFill>
            <a:miter lim="800000"/>
            <a:headEnd/>
            <a:tailEnd/>
          </a:ln>
        </p:spPr>
        <p:txBody>
          <a:bodyPr anchor="ctr"/>
          <a:lstStyle/>
          <a:p>
            <a:endParaRPr lang="en-US"/>
          </a:p>
        </p:txBody>
      </p:sp>
      <p:sp>
        <p:nvSpPr>
          <p:cNvPr id="36" name="Rounded Rectangle 24"/>
          <p:cNvSpPr>
            <a:spLocks noChangeArrowheads="1"/>
          </p:cNvSpPr>
          <p:nvPr/>
        </p:nvSpPr>
        <p:spPr bwMode="auto">
          <a:xfrm>
            <a:off x="7593013" y="2943225"/>
            <a:ext cx="800100" cy="520700"/>
          </a:xfrm>
          <a:prstGeom prst="roundRect">
            <a:avLst>
              <a:gd name="adj" fmla="val 16667"/>
            </a:avLst>
          </a:prstGeom>
          <a:solidFill>
            <a:srgbClr val="00B0F0"/>
          </a:solidFill>
          <a:ln w="25400">
            <a:solidFill>
              <a:srgbClr val="243F60"/>
            </a:solidFill>
            <a:round/>
            <a:headEnd/>
            <a:tailEnd/>
          </a:ln>
        </p:spPr>
        <p:txBody>
          <a:bodyPr anchor="ctr"/>
          <a:lstStyle/>
          <a:p>
            <a:pPr algn="ctr"/>
            <a:r>
              <a:rPr lang="ar-OM" sz="1200" b="1"/>
              <a:t>وسائل مساعدة</a:t>
            </a:r>
            <a:endParaRPr lang="en-US"/>
          </a:p>
        </p:txBody>
      </p:sp>
      <p:cxnSp>
        <p:nvCxnSpPr>
          <p:cNvPr id="37" name="Straight Arrow Connector 44"/>
          <p:cNvCxnSpPr>
            <a:cxnSpLocks noChangeShapeType="1"/>
          </p:cNvCxnSpPr>
          <p:nvPr/>
        </p:nvCxnSpPr>
        <p:spPr bwMode="auto">
          <a:xfrm>
            <a:off x="7358063" y="3214688"/>
            <a:ext cx="234950" cy="0"/>
          </a:xfrm>
          <a:prstGeom prst="straightConnector1">
            <a:avLst/>
          </a:prstGeom>
          <a:noFill/>
          <a:ln w="38100">
            <a:solidFill>
              <a:schemeClr val="tx2"/>
            </a:solidFill>
            <a:round/>
            <a:headEnd/>
            <a:tailEnd type="triangle" w="med" len="med"/>
          </a:ln>
        </p:spPr>
      </p:cxnSp>
      <p:cxnSp>
        <p:nvCxnSpPr>
          <p:cNvPr id="38" name="Straight Arrow Connector 44"/>
          <p:cNvCxnSpPr>
            <a:cxnSpLocks noChangeShapeType="1"/>
          </p:cNvCxnSpPr>
          <p:nvPr/>
        </p:nvCxnSpPr>
        <p:spPr bwMode="auto">
          <a:xfrm>
            <a:off x="7358063" y="3817938"/>
            <a:ext cx="234950" cy="0"/>
          </a:xfrm>
          <a:prstGeom prst="straightConnector1">
            <a:avLst/>
          </a:prstGeom>
          <a:noFill/>
          <a:ln w="38100">
            <a:solidFill>
              <a:schemeClr val="tx2"/>
            </a:solidFill>
            <a:round/>
            <a:headEnd/>
            <a:tailEnd type="triangle" w="med" len="med"/>
          </a:ln>
        </p:spPr>
      </p:cxnSp>
      <p:sp>
        <p:nvSpPr>
          <p:cNvPr id="39" name="Up Arrow 72"/>
          <p:cNvSpPr>
            <a:spLocks noChangeArrowheads="1"/>
          </p:cNvSpPr>
          <p:nvPr/>
        </p:nvSpPr>
        <p:spPr bwMode="auto">
          <a:xfrm rot="16200000">
            <a:off x="6394450" y="5737225"/>
            <a:ext cx="177800" cy="457200"/>
          </a:xfrm>
          <a:prstGeom prst="upArrow">
            <a:avLst>
              <a:gd name="adj1" fmla="val 35722"/>
              <a:gd name="adj2" fmla="val 83214"/>
            </a:avLst>
          </a:prstGeom>
          <a:solidFill>
            <a:srgbClr val="C00000"/>
          </a:solidFill>
          <a:ln w="25400">
            <a:solidFill>
              <a:srgbClr val="243F60"/>
            </a:solidFill>
            <a:miter lim="800000"/>
            <a:headEnd/>
            <a:tailEnd/>
          </a:ln>
        </p:spPr>
        <p:txBody>
          <a:bodyPr anchor="ctr"/>
          <a:lstStyle/>
          <a:p>
            <a:endParaRPr lang="en-US"/>
          </a:p>
        </p:txBody>
      </p:sp>
      <p:sp>
        <p:nvSpPr>
          <p:cNvPr id="40" name="Rounded Rectangle 45"/>
          <p:cNvSpPr>
            <a:spLocks noChangeArrowheads="1"/>
          </p:cNvSpPr>
          <p:nvPr/>
        </p:nvSpPr>
        <p:spPr bwMode="auto">
          <a:xfrm>
            <a:off x="2590800" y="4562475"/>
            <a:ext cx="825500" cy="762000"/>
          </a:xfrm>
          <a:prstGeom prst="roundRect">
            <a:avLst>
              <a:gd name="adj" fmla="val 16667"/>
            </a:avLst>
          </a:prstGeom>
          <a:solidFill>
            <a:srgbClr val="FF0000"/>
          </a:solidFill>
          <a:ln w="38100">
            <a:solidFill>
              <a:srgbClr val="C00000"/>
            </a:solidFill>
            <a:round/>
            <a:headEnd/>
            <a:tailEnd/>
          </a:ln>
          <a:effectLst>
            <a:outerShdw dist="28398" dir="3806097" algn="ctr" rotWithShape="0">
              <a:srgbClr val="243F60">
                <a:alpha val="50000"/>
              </a:srgbClr>
            </a:outerShdw>
          </a:effectLst>
        </p:spPr>
        <p:txBody>
          <a:bodyPr anchor="ctr"/>
          <a:lstStyle/>
          <a:p>
            <a:pPr algn="ctr">
              <a:defRPr/>
            </a:pPr>
            <a:r>
              <a:rPr lang="ar-OM" sz="1400" b="1"/>
              <a:t>اختبارات</a:t>
            </a:r>
            <a:r>
              <a:rPr lang="ar-OM" sz="1400"/>
              <a:t> </a:t>
            </a:r>
            <a:r>
              <a:rPr lang="ar-OM" sz="1400" b="1"/>
              <a:t>مهنية</a:t>
            </a:r>
            <a:endParaRPr lang="en-US" sz="1400" b="1"/>
          </a:p>
        </p:txBody>
      </p:sp>
      <p:sp>
        <p:nvSpPr>
          <p:cNvPr id="41" name="Left Arrow 62"/>
          <p:cNvSpPr>
            <a:spLocks noChangeArrowheads="1"/>
          </p:cNvSpPr>
          <p:nvPr/>
        </p:nvSpPr>
        <p:spPr bwMode="auto">
          <a:xfrm>
            <a:off x="2266950" y="4781550"/>
            <a:ext cx="265113" cy="355600"/>
          </a:xfrm>
          <a:prstGeom prst="leftArrow">
            <a:avLst>
              <a:gd name="adj1" fmla="val 54759"/>
              <a:gd name="adj2" fmla="val 33699"/>
            </a:avLst>
          </a:prstGeom>
          <a:solidFill>
            <a:srgbClr val="002060"/>
          </a:solidFill>
          <a:ln w="38100">
            <a:solidFill>
              <a:srgbClr val="00B050"/>
            </a:solidFill>
            <a:miter lim="800000"/>
            <a:headEnd/>
            <a:tailEnd/>
          </a:ln>
          <a:effectLst>
            <a:outerShdw dist="28398" dir="3806097" algn="ctr" rotWithShape="0">
              <a:srgbClr val="622423">
                <a:alpha val="50000"/>
              </a:srgbClr>
            </a:outerShdw>
          </a:effectLst>
        </p:spPr>
        <p:txBody>
          <a:bodyPr anchor="ctr"/>
          <a:lstStyle/>
          <a:p>
            <a:pPr>
              <a:defRPr/>
            </a:pPr>
            <a:endParaRPr lang="en-US"/>
          </a:p>
        </p:txBody>
      </p:sp>
      <p:sp>
        <p:nvSpPr>
          <p:cNvPr id="42" name="Rounded Rectangle 63"/>
          <p:cNvSpPr>
            <a:spLocks noChangeArrowheads="1"/>
          </p:cNvSpPr>
          <p:nvPr/>
        </p:nvSpPr>
        <p:spPr bwMode="auto">
          <a:xfrm>
            <a:off x="381000" y="4572000"/>
            <a:ext cx="635000" cy="762000"/>
          </a:xfrm>
          <a:prstGeom prst="roundRect">
            <a:avLst>
              <a:gd name="adj" fmla="val 16667"/>
            </a:avLst>
          </a:prstGeom>
          <a:solidFill>
            <a:srgbClr val="92D050"/>
          </a:solidFill>
          <a:ln w="25400">
            <a:solidFill>
              <a:srgbClr val="243F60"/>
            </a:solidFill>
            <a:round/>
            <a:headEnd/>
            <a:tailEnd/>
          </a:ln>
        </p:spPr>
        <p:txBody>
          <a:bodyPr anchor="ctr"/>
          <a:lstStyle/>
          <a:p>
            <a:pPr algn="ctr"/>
            <a:r>
              <a:rPr lang="ar-OM" sz="1400" b="1"/>
              <a:t>سوق العمل</a:t>
            </a:r>
            <a:endParaRPr lang="en-US" sz="1400" b="1"/>
          </a:p>
        </p:txBody>
      </p:sp>
      <p:sp>
        <p:nvSpPr>
          <p:cNvPr id="43" name="Rounded Rectangle 66"/>
          <p:cNvSpPr>
            <a:spLocks noChangeArrowheads="1"/>
          </p:cNvSpPr>
          <p:nvPr/>
        </p:nvSpPr>
        <p:spPr bwMode="auto">
          <a:xfrm>
            <a:off x="2209800" y="5702300"/>
            <a:ext cx="1128713" cy="568325"/>
          </a:xfrm>
          <a:prstGeom prst="roundRect">
            <a:avLst>
              <a:gd name="adj" fmla="val 16667"/>
            </a:avLst>
          </a:prstGeom>
          <a:solidFill>
            <a:srgbClr val="4F81BD"/>
          </a:solidFill>
          <a:ln w="25400">
            <a:solidFill>
              <a:srgbClr val="243F60"/>
            </a:solidFill>
            <a:round/>
            <a:headEnd/>
            <a:tailEnd/>
          </a:ln>
        </p:spPr>
        <p:txBody>
          <a:bodyPr anchor="ctr"/>
          <a:lstStyle/>
          <a:p>
            <a:pPr algn="ctr"/>
            <a:r>
              <a:rPr lang="ar-OM" sz="1400" b="1">
                <a:solidFill>
                  <a:srgbClr val="FFFFFF"/>
                </a:solidFill>
              </a:rPr>
              <a:t>تدريب اضافي</a:t>
            </a:r>
            <a:endParaRPr lang="en-US"/>
          </a:p>
        </p:txBody>
      </p:sp>
      <p:sp>
        <p:nvSpPr>
          <p:cNvPr id="44" name="Up Arrow 25"/>
          <p:cNvSpPr>
            <a:spLocks noChangeArrowheads="1"/>
          </p:cNvSpPr>
          <p:nvPr/>
        </p:nvSpPr>
        <p:spPr bwMode="auto">
          <a:xfrm rot="10800000">
            <a:off x="2895601" y="5400675"/>
            <a:ext cx="169862" cy="247650"/>
          </a:xfrm>
          <a:prstGeom prst="upArrow">
            <a:avLst>
              <a:gd name="adj1" fmla="val 43676"/>
              <a:gd name="adj2" fmla="val 65770"/>
            </a:avLst>
          </a:prstGeom>
          <a:solidFill>
            <a:srgbClr val="4F81BD"/>
          </a:solidFill>
          <a:ln w="25400">
            <a:solidFill>
              <a:srgbClr val="243F60"/>
            </a:solidFill>
            <a:miter lim="800000"/>
            <a:headEnd/>
            <a:tailEnd/>
          </a:ln>
        </p:spPr>
        <p:txBody>
          <a:bodyPr anchor="ctr"/>
          <a:lstStyle/>
          <a:p>
            <a:endParaRPr lang="en-US"/>
          </a:p>
        </p:txBody>
      </p:sp>
      <p:sp>
        <p:nvSpPr>
          <p:cNvPr id="45" name="AutoShape 72"/>
          <p:cNvSpPr>
            <a:spLocks noChangeArrowheads="1"/>
          </p:cNvSpPr>
          <p:nvPr/>
        </p:nvSpPr>
        <p:spPr bwMode="auto">
          <a:xfrm>
            <a:off x="3497263" y="4962525"/>
            <a:ext cx="293687" cy="295275"/>
          </a:xfrm>
          <a:prstGeom prst="leftArrow">
            <a:avLst>
              <a:gd name="adj1" fmla="val 64704"/>
              <a:gd name="adj2" fmla="val 39069"/>
            </a:avLst>
          </a:prstGeom>
          <a:solidFill>
            <a:srgbClr val="002060"/>
          </a:solidFill>
          <a:ln w="38100">
            <a:solidFill>
              <a:srgbClr val="FF0000"/>
            </a:solidFill>
            <a:miter lim="800000"/>
            <a:headEnd/>
            <a:tailEnd/>
          </a:ln>
          <a:effectLst>
            <a:outerShdw dist="28398" dir="3806097" algn="ctr" rotWithShape="0">
              <a:srgbClr val="622423">
                <a:alpha val="50000"/>
              </a:srgbClr>
            </a:outerShdw>
          </a:effectLst>
        </p:spPr>
        <p:txBody>
          <a:bodyPr anchor="ctr"/>
          <a:lstStyle/>
          <a:p>
            <a:pPr>
              <a:defRPr/>
            </a:pPr>
            <a:endParaRPr lang="en-US"/>
          </a:p>
        </p:txBody>
      </p:sp>
      <p:sp>
        <p:nvSpPr>
          <p:cNvPr id="46" name="Up Arrow 25"/>
          <p:cNvSpPr>
            <a:spLocks noChangeArrowheads="1"/>
          </p:cNvSpPr>
          <p:nvPr/>
        </p:nvSpPr>
        <p:spPr bwMode="auto">
          <a:xfrm rot="5400000">
            <a:off x="3580606" y="5804694"/>
            <a:ext cx="165102" cy="315913"/>
          </a:xfrm>
          <a:prstGeom prst="upArrow">
            <a:avLst>
              <a:gd name="adj1" fmla="val 43676"/>
              <a:gd name="adj2" fmla="val 56107"/>
            </a:avLst>
          </a:prstGeom>
          <a:solidFill>
            <a:srgbClr val="4F81BD"/>
          </a:solidFill>
          <a:ln w="25400">
            <a:solidFill>
              <a:srgbClr val="243F60"/>
            </a:solidFill>
            <a:miter lim="800000"/>
            <a:headEnd/>
            <a:tailEnd/>
          </a:ln>
        </p:spPr>
        <p:txBody>
          <a:bodyPr anchor="ctr"/>
          <a:lstStyle/>
          <a:p>
            <a:endParaRPr lang="en-US"/>
          </a:p>
        </p:txBody>
      </p:sp>
      <p:sp>
        <p:nvSpPr>
          <p:cNvPr id="47" name="Rectangle 74"/>
          <p:cNvSpPr>
            <a:spLocks noChangeArrowheads="1"/>
          </p:cNvSpPr>
          <p:nvPr/>
        </p:nvSpPr>
        <p:spPr bwMode="auto">
          <a:xfrm>
            <a:off x="381000" y="4343400"/>
            <a:ext cx="3073400" cy="1981200"/>
          </a:xfrm>
          <a:prstGeom prst="rect">
            <a:avLst/>
          </a:prstGeom>
          <a:noFill/>
          <a:ln w="19050" cap="rnd">
            <a:solidFill>
              <a:srgbClr val="A5A5A5"/>
            </a:solidFill>
            <a:prstDash val="sysDot"/>
            <a:miter lim="800000"/>
            <a:headEnd/>
            <a:tailEnd/>
          </a:ln>
        </p:spPr>
        <p:txBody>
          <a:bodyPr/>
          <a:lstStyle/>
          <a:p>
            <a:endParaRPr lang="en-US"/>
          </a:p>
        </p:txBody>
      </p:sp>
      <p:sp>
        <p:nvSpPr>
          <p:cNvPr id="48" name="Left Arrow 62"/>
          <p:cNvSpPr>
            <a:spLocks noChangeArrowheads="1"/>
          </p:cNvSpPr>
          <p:nvPr/>
        </p:nvSpPr>
        <p:spPr bwMode="auto">
          <a:xfrm>
            <a:off x="1041400" y="4806950"/>
            <a:ext cx="317500" cy="355600"/>
          </a:xfrm>
          <a:prstGeom prst="leftArrow">
            <a:avLst>
              <a:gd name="adj1" fmla="val 54759"/>
              <a:gd name="adj2" fmla="val 33699"/>
            </a:avLst>
          </a:prstGeom>
          <a:solidFill>
            <a:srgbClr val="002060"/>
          </a:solidFill>
          <a:ln w="38100">
            <a:solidFill>
              <a:srgbClr val="00B050"/>
            </a:solidFill>
            <a:miter lim="800000"/>
            <a:headEnd/>
            <a:tailEnd/>
          </a:ln>
          <a:effectLst>
            <a:outerShdw dist="28398" dir="3806097" algn="ctr" rotWithShape="0">
              <a:srgbClr val="622423">
                <a:alpha val="50000"/>
              </a:srgbClr>
            </a:outerShdw>
          </a:effectLst>
        </p:spPr>
        <p:txBody>
          <a:bodyPr anchor="ctr"/>
          <a:lstStyle/>
          <a:p>
            <a:pPr>
              <a:defRPr/>
            </a:pPr>
            <a:endParaRPr lang="en-US"/>
          </a:p>
        </p:txBody>
      </p:sp>
      <p:sp>
        <p:nvSpPr>
          <p:cNvPr id="49" name="Rounded Rectangle 63"/>
          <p:cNvSpPr>
            <a:spLocks noChangeArrowheads="1"/>
          </p:cNvSpPr>
          <p:nvPr/>
        </p:nvSpPr>
        <p:spPr bwMode="auto">
          <a:xfrm>
            <a:off x="1422400" y="4572000"/>
            <a:ext cx="838200" cy="762000"/>
          </a:xfrm>
          <a:prstGeom prst="roundRect">
            <a:avLst>
              <a:gd name="adj" fmla="val 16667"/>
            </a:avLst>
          </a:prstGeom>
          <a:solidFill>
            <a:srgbClr val="92D050"/>
          </a:solidFill>
          <a:ln w="25400">
            <a:solidFill>
              <a:srgbClr val="243F60"/>
            </a:solidFill>
            <a:round/>
            <a:headEnd/>
            <a:tailEnd/>
          </a:ln>
        </p:spPr>
        <p:txBody>
          <a:bodyPr anchor="ctr"/>
          <a:lstStyle/>
          <a:p>
            <a:pPr algn="ctr"/>
            <a:r>
              <a:rPr lang="ar-OM" sz="1400" b="1"/>
              <a:t>التراخيص</a:t>
            </a:r>
            <a:endParaRPr lang="en-US" sz="1400" b="1"/>
          </a:p>
        </p:txBody>
      </p:sp>
      <p:cxnSp>
        <p:nvCxnSpPr>
          <p:cNvPr id="50" name="Straight Arrow Connector 44"/>
          <p:cNvCxnSpPr>
            <a:cxnSpLocks noChangeShapeType="1"/>
          </p:cNvCxnSpPr>
          <p:nvPr/>
        </p:nvCxnSpPr>
        <p:spPr bwMode="auto">
          <a:xfrm>
            <a:off x="7358063" y="4427538"/>
            <a:ext cx="234950" cy="0"/>
          </a:xfrm>
          <a:prstGeom prst="straightConnector1">
            <a:avLst/>
          </a:prstGeom>
          <a:noFill/>
          <a:ln w="38100">
            <a:solidFill>
              <a:schemeClr val="tx2"/>
            </a:solidFill>
            <a:round/>
            <a:headEnd/>
            <a:tailEnd type="triangle" w="med" len="med"/>
          </a:ln>
        </p:spPr>
      </p:cxnSp>
      <p:sp>
        <p:nvSpPr>
          <p:cNvPr id="51" name="Line 84"/>
          <p:cNvSpPr>
            <a:spLocks noChangeShapeType="1"/>
          </p:cNvSpPr>
          <p:nvPr/>
        </p:nvSpPr>
        <p:spPr bwMode="auto">
          <a:xfrm>
            <a:off x="4152900" y="3848100"/>
            <a:ext cx="2519363" cy="0"/>
          </a:xfrm>
          <a:prstGeom prst="line">
            <a:avLst/>
          </a:prstGeom>
          <a:noFill/>
          <a:ln w="38100">
            <a:solidFill>
              <a:schemeClr val="tx2"/>
            </a:solidFill>
            <a:round/>
            <a:headEnd/>
            <a:tailEnd/>
          </a:ln>
        </p:spPr>
        <p:txBody>
          <a:bodyPr/>
          <a:lstStyle/>
          <a:p>
            <a:endParaRPr lang="en-US"/>
          </a:p>
        </p:txBody>
      </p:sp>
      <p:sp>
        <p:nvSpPr>
          <p:cNvPr id="52" name="Straight Connector 33"/>
          <p:cNvSpPr>
            <a:spLocks noChangeShapeType="1"/>
          </p:cNvSpPr>
          <p:nvPr/>
        </p:nvSpPr>
        <p:spPr bwMode="auto">
          <a:xfrm>
            <a:off x="5981700" y="5392738"/>
            <a:ext cx="0" cy="323850"/>
          </a:xfrm>
          <a:prstGeom prst="line">
            <a:avLst/>
          </a:prstGeom>
          <a:noFill/>
          <a:ln w="38100">
            <a:solidFill>
              <a:srgbClr val="002060"/>
            </a:solidFill>
            <a:round/>
            <a:headEnd/>
            <a:tailEnd type="triangle" w="med" len="med"/>
          </a:ln>
        </p:spPr>
        <p:txBody>
          <a:bodyPr/>
          <a:lstStyle/>
          <a:p>
            <a:endParaRPr lang="en-US"/>
          </a:p>
        </p:txBody>
      </p:sp>
      <p:sp>
        <p:nvSpPr>
          <p:cNvPr id="53" name="Straight Connector 34"/>
          <p:cNvSpPr>
            <a:spLocks noChangeShapeType="1"/>
          </p:cNvSpPr>
          <p:nvPr/>
        </p:nvSpPr>
        <p:spPr bwMode="auto">
          <a:xfrm>
            <a:off x="5232400" y="5392738"/>
            <a:ext cx="0" cy="325437"/>
          </a:xfrm>
          <a:prstGeom prst="line">
            <a:avLst/>
          </a:prstGeom>
          <a:noFill/>
          <a:ln w="38100">
            <a:solidFill>
              <a:srgbClr val="002060"/>
            </a:solidFill>
            <a:round/>
            <a:headEnd/>
            <a:tailEnd type="triangle" w="med" len="med"/>
          </a:ln>
        </p:spPr>
        <p:txBody>
          <a:bodyPr/>
          <a:lstStyle/>
          <a:p>
            <a:endParaRPr lang="en-US"/>
          </a:p>
        </p:txBody>
      </p:sp>
      <p:sp>
        <p:nvSpPr>
          <p:cNvPr id="54" name="Straight Connector 35"/>
          <p:cNvSpPr>
            <a:spLocks noChangeShapeType="1"/>
          </p:cNvSpPr>
          <p:nvPr/>
        </p:nvSpPr>
        <p:spPr bwMode="auto">
          <a:xfrm>
            <a:off x="4178300" y="5402263"/>
            <a:ext cx="0" cy="323850"/>
          </a:xfrm>
          <a:prstGeom prst="line">
            <a:avLst/>
          </a:prstGeom>
          <a:noFill/>
          <a:ln w="38100">
            <a:solidFill>
              <a:srgbClr val="002060"/>
            </a:solidFill>
            <a:round/>
            <a:headEnd/>
            <a:tailEnd type="triangle" w="med" len="med"/>
          </a:ln>
        </p:spPr>
        <p:txBody>
          <a:bodyPr/>
          <a:lstStyle/>
          <a:p>
            <a:endParaRPr lang="en-US"/>
          </a:p>
        </p:txBody>
      </p:sp>
      <p:sp>
        <p:nvSpPr>
          <p:cNvPr id="55" name="Left Arrow 62"/>
          <p:cNvSpPr>
            <a:spLocks noChangeArrowheads="1"/>
          </p:cNvSpPr>
          <p:nvPr/>
        </p:nvSpPr>
        <p:spPr bwMode="auto">
          <a:xfrm rot="10800000">
            <a:off x="1371600" y="1905000"/>
            <a:ext cx="1476375" cy="355600"/>
          </a:xfrm>
          <a:prstGeom prst="leftArrow">
            <a:avLst>
              <a:gd name="adj1" fmla="val 54759"/>
              <a:gd name="adj2" fmla="val 54611"/>
            </a:avLst>
          </a:prstGeom>
          <a:solidFill>
            <a:srgbClr val="002060"/>
          </a:solidFill>
          <a:ln w="38100">
            <a:solidFill>
              <a:srgbClr val="00B050"/>
            </a:solidFill>
            <a:miter lim="800000"/>
            <a:headEnd/>
            <a:tailEnd/>
          </a:ln>
          <a:effectLst>
            <a:outerShdw dist="28398" dir="3806097" algn="ctr" rotWithShape="0">
              <a:srgbClr val="622423">
                <a:alpha val="50000"/>
              </a:srgbClr>
            </a:outerShdw>
          </a:effectLst>
        </p:spPr>
        <p:txBody>
          <a:bodyPr anchor="ctr"/>
          <a:lstStyle/>
          <a:p>
            <a:pPr>
              <a:defRPr/>
            </a:pPr>
            <a:endParaRPr lang="en-US"/>
          </a:p>
        </p:txBody>
      </p:sp>
      <p:sp>
        <p:nvSpPr>
          <p:cNvPr id="57" name="AutoShape 72"/>
          <p:cNvSpPr>
            <a:spLocks noChangeArrowheads="1"/>
          </p:cNvSpPr>
          <p:nvPr/>
        </p:nvSpPr>
        <p:spPr bwMode="auto">
          <a:xfrm>
            <a:off x="6604000" y="1916113"/>
            <a:ext cx="857250" cy="357187"/>
          </a:xfrm>
          <a:prstGeom prst="leftArrow">
            <a:avLst>
              <a:gd name="adj1" fmla="val 64704"/>
              <a:gd name="adj2" fmla="val 39069"/>
            </a:avLst>
          </a:prstGeom>
          <a:solidFill>
            <a:srgbClr val="002060"/>
          </a:solidFill>
          <a:ln w="38100">
            <a:solidFill>
              <a:srgbClr val="FF0000"/>
            </a:solidFill>
            <a:miter lim="800000"/>
            <a:headEnd/>
            <a:tailEnd/>
          </a:ln>
          <a:effectLst>
            <a:outerShdw dist="28398" dir="3806097" algn="ctr" rotWithShape="0">
              <a:srgbClr val="622423">
                <a:alpha val="50000"/>
              </a:srgbClr>
            </a:outerShdw>
          </a:effectLst>
        </p:spPr>
        <p:txBody>
          <a:bodyPr anchor="ctr"/>
          <a:lstStyle/>
          <a:p>
            <a:pPr>
              <a:defRPr/>
            </a:pPr>
            <a:endParaRPr lang="en-US"/>
          </a:p>
        </p:txBody>
      </p:sp>
      <p:sp>
        <p:nvSpPr>
          <p:cNvPr id="58" name="Rounded Rectangle 13"/>
          <p:cNvSpPr>
            <a:spLocks noChangeArrowheads="1"/>
          </p:cNvSpPr>
          <p:nvPr/>
        </p:nvSpPr>
        <p:spPr bwMode="auto">
          <a:xfrm>
            <a:off x="5143500" y="2928938"/>
            <a:ext cx="914400" cy="495300"/>
          </a:xfrm>
          <a:prstGeom prst="roundRect">
            <a:avLst>
              <a:gd name="adj" fmla="val 16667"/>
            </a:avLst>
          </a:prstGeom>
          <a:solidFill>
            <a:srgbClr val="C0504D"/>
          </a:solidFill>
          <a:ln w="25400">
            <a:solidFill>
              <a:srgbClr val="622423"/>
            </a:solidFill>
            <a:round/>
            <a:headEnd/>
            <a:tailEnd/>
          </a:ln>
        </p:spPr>
        <p:txBody>
          <a:bodyPr anchor="ctr"/>
          <a:lstStyle/>
          <a:p>
            <a:pPr algn="ctr" rtl="1"/>
            <a:r>
              <a:rPr lang="ar-OM" sz="1400" b="1">
                <a:solidFill>
                  <a:srgbClr val="FFFFFF"/>
                </a:solidFill>
              </a:rPr>
              <a:t>أجراء عمل (٢)</a:t>
            </a:r>
            <a:endParaRPr lang="en-US" sz="1400"/>
          </a:p>
        </p:txBody>
      </p:sp>
      <p:sp>
        <p:nvSpPr>
          <p:cNvPr id="59" name="Rounded Rectangle 13"/>
          <p:cNvSpPr>
            <a:spLocks noChangeArrowheads="1"/>
          </p:cNvSpPr>
          <p:nvPr/>
        </p:nvSpPr>
        <p:spPr bwMode="auto">
          <a:xfrm>
            <a:off x="4071938" y="2928938"/>
            <a:ext cx="914400" cy="495300"/>
          </a:xfrm>
          <a:prstGeom prst="roundRect">
            <a:avLst>
              <a:gd name="adj" fmla="val 16667"/>
            </a:avLst>
          </a:prstGeom>
          <a:solidFill>
            <a:srgbClr val="C0504D"/>
          </a:solidFill>
          <a:ln w="25400">
            <a:solidFill>
              <a:srgbClr val="622423"/>
            </a:solidFill>
            <a:round/>
            <a:headEnd/>
            <a:tailEnd/>
          </a:ln>
        </p:spPr>
        <p:txBody>
          <a:bodyPr anchor="ctr"/>
          <a:lstStyle/>
          <a:p>
            <a:pPr algn="ctr"/>
            <a:r>
              <a:rPr lang="ar-OM" sz="1400" b="1">
                <a:solidFill>
                  <a:srgbClr val="FFFFFF"/>
                </a:solidFill>
              </a:rPr>
              <a:t>أجراء عمل (٣)</a:t>
            </a:r>
            <a:endParaRPr lang="en-US" sz="1400"/>
          </a:p>
        </p:txBody>
      </p:sp>
      <p:sp>
        <p:nvSpPr>
          <p:cNvPr id="60" name="Rounded Rectangle 13"/>
          <p:cNvSpPr>
            <a:spLocks noChangeArrowheads="1"/>
          </p:cNvSpPr>
          <p:nvPr/>
        </p:nvSpPr>
        <p:spPr bwMode="auto">
          <a:xfrm>
            <a:off x="3000375" y="2928938"/>
            <a:ext cx="914400" cy="495300"/>
          </a:xfrm>
          <a:prstGeom prst="roundRect">
            <a:avLst>
              <a:gd name="adj" fmla="val 16667"/>
            </a:avLst>
          </a:prstGeom>
          <a:solidFill>
            <a:srgbClr val="C0504D"/>
          </a:solidFill>
          <a:ln w="25400">
            <a:solidFill>
              <a:srgbClr val="622423"/>
            </a:solidFill>
            <a:round/>
            <a:headEnd/>
            <a:tailEnd/>
          </a:ln>
        </p:spPr>
        <p:txBody>
          <a:bodyPr anchor="ctr"/>
          <a:lstStyle/>
          <a:p>
            <a:pPr algn="ctr"/>
            <a:r>
              <a:rPr lang="ar-OM" sz="1400" b="1">
                <a:solidFill>
                  <a:srgbClr val="FFFFFF"/>
                </a:solidFill>
              </a:rPr>
              <a:t>أجراء عمل (٤)</a:t>
            </a:r>
            <a:endParaRPr lang="en-US" sz="1400"/>
          </a:p>
        </p:txBody>
      </p:sp>
      <p:sp>
        <p:nvSpPr>
          <p:cNvPr id="61" name="Rounded Rectangle 13"/>
          <p:cNvSpPr>
            <a:spLocks noChangeArrowheads="1"/>
          </p:cNvSpPr>
          <p:nvPr/>
        </p:nvSpPr>
        <p:spPr bwMode="auto">
          <a:xfrm>
            <a:off x="1714500" y="2928938"/>
            <a:ext cx="914400" cy="495300"/>
          </a:xfrm>
          <a:prstGeom prst="roundRect">
            <a:avLst>
              <a:gd name="adj" fmla="val 16667"/>
            </a:avLst>
          </a:prstGeom>
          <a:solidFill>
            <a:srgbClr val="C0504D"/>
          </a:solidFill>
          <a:ln w="25400">
            <a:solidFill>
              <a:srgbClr val="622423"/>
            </a:solidFill>
            <a:round/>
            <a:headEnd/>
            <a:tailEnd/>
          </a:ln>
        </p:spPr>
        <p:txBody>
          <a:bodyPr anchor="ctr"/>
          <a:lstStyle/>
          <a:p>
            <a:pPr algn="ctr"/>
            <a:r>
              <a:rPr lang="ar-OM" sz="1400" b="1">
                <a:solidFill>
                  <a:srgbClr val="FFFFFF"/>
                </a:solidFill>
              </a:rPr>
              <a:t>أجراء عمل (م)</a:t>
            </a:r>
            <a:endParaRPr lang="en-US" sz="1400"/>
          </a:p>
        </p:txBody>
      </p:sp>
      <p:sp>
        <p:nvSpPr>
          <p:cNvPr id="63" name="Rounded Rectangle 62"/>
          <p:cNvSpPr/>
          <p:nvPr/>
        </p:nvSpPr>
        <p:spPr>
          <a:xfrm>
            <a:off x="1993900" y="673100"/>
            <a:ext cx="5410200" cy="6858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2"/>
          <p:cNvSpPr txBox="1">
            <a:spLocks noChangeArrowheads="1"/>
          </p:cNvSpPr>
          <p:nvPr/>
        </p:nvSpPr>
        <p:spPr bwMode="auto">
          <a:xfrm>
            <a:off x="420688" y="509588"/>
            <a:ext cx="8229600" cy="981075"/>
          </a:xfrm>
          <a:prstGeom prst="rect">
            <a:avLst/>
          </a:prstGeom>
          <a:noFill/>
          <a:ln w="9525">
            <a:noFill/>
            <a:miter lim="800000"/>
            <a:headEnd/>
            <a:tailEnd/>
          </a:ln>
        </p:spPr>
        <p:txBody>
          <a:bodyPr anchor="ctr"/>
          <a:lstStyle/>
          <a:p>
            <a:pPr algn="ctr" rtl="1"/>
            <a:r>
              <a:rPr lang="ar-OM" sz="3600" b="1" dirty="0">
                <a:solidFill>
                  <a:schemeClr val="tx2"/>
                </a:solidFill>
              </a:rPr>
              <a:t>آلية عمل المركز</a:t>
            </a:r>
          </a:p>
        </p:txBody>
      </p:sp>
    </p:spTree>
  </p:cSld>
  <p:clrMapOvr>
    <a:masterClrMapping/>
  </p:clrMapOvr>
  <p:transition>
    <p:newsfla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3" name="Subtitle 2"/>
          <p:cNvSpPr>
            <a:spLocks noGrp="1"/>
          </p:cNvSpPr>
          <p:nvPr>
            <p:ph type="subTitle" idx="1"/>
          </p:nvPr>
        </p:nvSpPr>
        <p:spPr>
          <a:xfrm>
            <a:off x="695325" y="2366963"/>
            <a:ext cx="7686675" cy="3500437"/>
          </a:xfrm>
        </p:spPr>
        <p:txBody>
          <a:bodyPr>
            <a:normAutofit/>
          </a:bodyPr>
          <a:lstStyle/>
          <a:p>
            <a:pPr marL="628650" indent="-628650" algn="r" rtl="1" eaLnBrk="1" hangingPunct="1">
              <a:buFont typeface="Wingdings" pitchFamily="2" charset="2"/>
              <a:buChar char="v"/>
              <a:defRPr/>
            </a:pPr>
            <a:r>
              <a:rPr lang="ar-OM" b="1" dirty="0" smtClean="0">
                <a:solidFill>
                  <a:schemeClr val="tx2"/>
                </a:solidFill>
              </a:rPr>
              <a:t>ربط مؤسسة التعليم والتدريب مع سوق العمل</a:t>
            </a:r>
          </a:p>
          <a:p>
            <a:pPr marL="628650" indent="-628650" algn="r" rtl="1" eaLnBrk="1" hangingPunct="1">
              <a:defRPr/>
            </a:pPr>
            <a:endParaRPr lang="ar-OM" sz="1200" b="1" dirty="0" smtClean="0">
              <a:solidFill>
                <a:schemeClr val="tx2"/>
              </a:solidFill>
            </a:endParaRPr>
          </a:p>
          <a:p>
            <a:pPr marL="628650" indent="-628650" algn="r" rtl="1" eaLnBrk="1" hangingPunct="1">
              <a:buFont typeface="Wingdings" pitchFamily="2" charset="2"/>
              <a:buChar char="v"/>
              <a:defRPr/>
            </a:pPr>
            <a:r>
              <a:rPr lang="ar-OM" b="1" dirty="0" smtClean="0">
                <a:solidFill>
                  <a:schemeClr val="tx2"/>
                </a:solidFill>
              </a:rPr>
              <a:t>تطوير المناهج والبرامج التدريبية</a:t>
            </a:r>
          </a:p>
          <a:p>
            <a:pPr marL="628650" indent="-628650" algn="r" rtl="1" eaLnBrk="1" hangingPunct="1">
              <a:defRPr/>
            </a:pPr>
            <a:endParaRPr lang="ar-OM" sz="1200" b="1" dirty="0" smtClean="0">
              <a:solidFill>
                <a:schemeClr val="tx2"/>
              </a:solidFill>
            </a:endParaRPr>
          </a:p>
          <a:p>
            <a:pPr marL="628650" indent="-628650" algn="r" rtl="1" eaLnBrk="1" hangingPunct="1">
              <a:buFont typeface="Wingdings" pitchFamily="2" charset="2"/>
              <a:buChar char="v"/>
              <a:defRPr/>
            </a:pPr>
            <a:r>
              <a:rPr lang="ar-OM" b="1" dirty="0" smtClean="0">
                <a:solidFill>
                  <a:schemeClr val="tx2"/>
                </a:solidFill>
              </a:rPr>
              <a:t>تعزيز نظام التقييم التقني والمهني</a:t>
            </a:r>
          </a:p>
          <a:p>
            <a:pPr marL="628650" indent="-628650" algn="r" rtl="1" eaLnBrk="1" hangingPunct="1">
              <a:defRPr/>
            </a:pPr>
            <a:endParaRPr lang="ar-OM" sz="1200" b="1" dirty="0" smtClean="0">
              <a:solidFill>
                <a:schemeClr val="tx2"/>
              </a:solidFill>
            </a:endParaRPr>
          </a:p>
          <a:p>
            <a:pPr marL="628650" indent="-628650" algn="r" rtl="1" eaLnBrk="1" hangingPunct="1">
              <a:buFont typeface="Wingdings" pitchFamily="2" charset="2"/>
              <a:buChar char="v"/>
              <a:defRPr/>
            </a:pPr>
            <a:r>
              <a:rPr lang="ar-OM" b="1" dirty="0" smtClean="0">
                <a:solidFill>
                  <a:schemeClr val="tx2"/>
                </a:solidFill>
              </a:rPr>
              <a:t>تعزيز منظومة التدريب التقني والمهني</a:t>
            </a:r>
          </a:p>
          <a:p>
            <a:pPr eaLnBrk="1" hangingPunct="1">
              <a:defRPr/>
            </a:pPr>
            <a:endParaRPr lang="en-US" dirty="0" smtClean="0">
              <a:solidFill>
                <a:schemeClr val="tx2"/>
              </a:solidFill>
            </a:endParaRPr>
          </a:p>
        </p:txBody>
      </p:sp>
      <p:sp>
        <p:nvSpPr>
          <p:cNvPr id="6" name="Rounded Rectangle 5"/>
          <p:cNvSpPr/>
          <p:nvPr/>
        </p:nvSpPr>
        <p:spPr>
          <a:xfrm>
            <a:off x="762000" y="673100"/>
            <a:ext cx="7848600" cy="11557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2"/>
          <p:cNvSpPr txBox="1">
            <a:spLocks noChangeArrowheads="1"/>
          </p:cNvSpPr>
          <p:nvPr/>
        </p:nvSpPr>
        <p:spPr bwMode="auto">
          <a:xfrm>
            <a:off x="533400" y="758825"/>
            <a:ext cx="8229600" cy="981075"/>
          </a:xfrm>
          <a:prstGeom prst="rect">
            <a:avLst/>
          </a:prstGeom>
          <a:noFill/>
          <a:ln w="9525">
            <a:noFill/>
            <a:miter lim="800000"/>
            <a:headEnd/>
            <a:tailEnd/>
          </a:ln>
        </p:spPr>
        <p:txBody>
          <a:bodyPr anchor="ctr"/>
          <a:lstStyle/>
          <a:p>
            <a:pPr algn="ctr" rtl="1"/>
            <a:r>
              <a:rPr lang="ar-OM" sz="3600" b="1" dirty="0">
                <a:solidFill>
                  <a:schemeClr val="tx2"/>
                </a:solidFill>
              </a:rPr>
              <a:t>أهمية المعايير المهنية في سياق التعليم والتدريب التقني والمهني</a:t>
            </a:r>
            <a:endParaRPr lang="en-US" sz="3600" b="1" dirty="0">
              <a:solidFill>
                <a:schemeClr val="tx2"/>
              </a:solidFill>
            </a:endParaRPr>
          </a:p>
        </p:txBody>
      </p:sp>
    </p:spTree>
  </p:cSld>
  <p:clrMapOvr>
    <a:masterClrMapping/>
  </p:clrMapOvr>
  <p:transition>
    <p:newsfla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6" name="Rectangle 3"/>
          <p:cNvSpPr txBox="1">
            <a:spLocks noChangeArrowheads="1"/>
          </p:cNvSpPr>
          <p:nvPr/>
        </p:nvSpPr>
        <p:spPr>
          <a:xfrm>
            <a:off x="1857375" y="1352550"/>
            <a:ext cx="7072313" cy="3143250"/>
          </a:xfrm>
          <a:prstGeom prst="rect">
            <a:avLst/>
          </a:prstGeom>
        </p:spPr>
        <p:txBody>
          <a:bodyPr vert="horz" lIns="91440" tIns="45720" rIns="91440" bIns="45720" rtlCol="0">
            <a:normAutofit/>
          </a:bodyPr>
          <a:lstStyle/>
          <a:p>
            <a:pPr marL="266700" marR="0" lvl="0" indent="-266700" algn="just" defTabSz="914400" rtl="1" eaLnBrk="1" fontAlgn="auto" latinLnBrk="0" hangingPunct="1">
              <a:lnSpc>
                <a:spcPct val="100000"/>
              </a:lnSpc>
              <a:spcBef>
                <a:spcPct val="0"/>
              </a:spcBef>
              <a:spcAft>
                <a:spcPts val="1200"/>
              </a:spcAft>
              <a:buClrTx/>
              <a:buSzTx/>
              <a:buFont typeface="Wingdings" pitchFamily="2" charset="2"/>
              <a:buChar char="v"/>
              <a:tabLst/>
              <a:defRPr/>
            </a:pPr>
            <a:r>
              <a:rPr kumimoji="0" lang="ar-OM" sz="2000" b="1" i="0" u="none" strike="noStrike" kern="1200" cap="none" spc="0" normalizeH="0" baseline="0" noProof="0" dirty="0" smtClean="0">
                <a:ln>
                  <a:noFill/>
                </a:ln>
                <a:solidFill>
                  <a:srgbClr val="025198"/>
                </a:solidFill>
                <a:effectLst/>
                <a:uLnTx/>
                <a:uFillTx/>
                <a:latin typeface="+mn-lt"/>
                <a:ea typeface="+mn-ea"/>
                <a:cs typeface="+mn-cs"/>
              </a:rPr>
              <a:t>تعاني المؤسسة من صعوبة تكوين علاقة وظيفية تبادلية مع قطاعات التشغيل في سوق العمل، وضعف التأثر والتأثير المتبادل بينهما، بخاصة أن أسواق العمل ديناميكية، وتتأثر بالتطورات التقنية، وتستثمرها في العمل والإنتاج.</a:t>
            </a:r>
          </a:p>
          <a:p>
            <a:pPr marL="266700" marR="0" lvl="0" indent="-266700" algn="just" defTabSz="914400" rtl="1" eaLnBrk="1" fontAlgn="auto" latinLnBrk="0" hangingPunct="1">
              <a:lnSpc>
                <a:spcPct val="100000"/>
              </a:lnSpc>
              <a:spcBef>
                <a:spcPct val="0"/>
              </a:spcBef>
              <a:spcAft>
                <a:spcPts val="1200"/>
              </a:spcAft>
              <a:buClrTx/>
              <a:buSzTx/>
              <a:buFont typeface="Wingdings" pitchFamily="2" charset="2"/>
              <a:buChar char="v"/>
              <a:tabLst/>
              <a:defRPr/>
            </a:pPr>
            <a:r>
              <a:rPr kumimoji="0" lang="ar-OM" sz="2000" b="1" i="0" u="none" strike="noStrike" kern="1200" cap="none" spc="0" normalizeH="0" baseline="0" noProof="0" dirty="0" smtClean="0">
                <a:ln>
                  <a:noFill/>
                </a:ln>
                <a:solidFill>
                  <a:srgbClr val="025198"/>
                </a:solidFill>
                <a:effectLst/>
                <a:uLnTx/>
                <a:uFillTx/>
                <a:latin typeface="+mn-lt"/>
                <a:ea typeface="+mn-ea"/>
                <a:cs typeface="+mn-cs"/>
              </a:rPr>
              <a:t>تطوير المعايير المهنية يقوم على دراسة وتحليل سوق العمل بالتعاون والتنسيق مع قطاعات العمل ومختلف العاملين والمسئولين بها.</a:t>
            </a:r>
          </a:p>
          <a:p>
            <a:pPr marL="266700" marR="0" lvl="0" indent="-266700" algn="just" defTabSz="914400" rtl="1" eaLnBrk="1" fontAlgn="auto" latinLnBrk="0" hangingPunct="1">
              <a:lnSpc>
                <a:spcPct val="100000"/>
              </a:lnSpc>
              <a:spcBef>
                <a:spcPct val="0"/>
              </a:spcBef>
              <a:spcAft>
                <a:spcPts val="1200"/>
              </a:spcAft>
              <a:buClrTx/>
              <a:buSzTx/>
              <a:buFont typeface="Wingdings" pitchFamily="2" charset="2"/>
              <a:buChar char="v"/>
              <a:tabLst/>
              <a:defRPr/>
            </a:pPr>
            <a:r>
              <a:rPr kumimoji="0" lang="ar-OM" sz="2000" b="1" i="0" u="none" strike="noStrike" kern="1200" cap="none" spc="0" normalizeH="0" baseline="0" noProof="0" dirty="0" smtClean="0">
                <a:ln>
                  <a:noFill/>
                </a:ln>
                <a:solidFill>
                  <a:srgbClr val="025198"/>
                </a:solidFill>
                <a:effectLst/>
                <a:uLnTx/>
                <a:uFillTx/>
                <a:latin typeface="+mn-lt"/>
                <a:ea typeface="+mn-ea"/>
                <a:cs typeface="+mn-cs"/>
              </a:rPr>
              <a:t>المعايير المهنية مرجعا للمؤسسة في الاطلاع على واقع سوق العمل من حيث احتياجاته الفعلية وممارساته، مما يمكن أن يساعد المؤسسة في:</a:t>
            </a:r>
          </a:p>
          <a:p>
            <a:pPr marL="0" marR="0" lvl="0" indent="0" algn="just" defTabSz="914400" rtl="1" eaLnBrk="1" fontAlgn="auto" latinLnBrk="0" hangingPunct="1">
              <a:lnSpc>
                <a:spcPct val="100000"/>
              </a:lnSpc>
              <a:spcBef>
                <a:spcPct val="20000"/>
              </a:spcBef>
              <a:spcAft>
                <a:spcPts val="0"/>
              </a:spcAft>
              <a:buClrTx/>
              <a:buSzTx/>
              <a:buFont typeface="Wingdings" pitchFamily="2" charset="2"/>
              <a:buChar char="v"/>
              <a:tabLst/>
              <a:defRPr/>
            </a:pPr>
            <a:endParaRPr kumimoji="0" lang="ar-OM" sz="20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sp>
        <p:nvSpPr>
          <p:cNvPr id="7" name="Flowchart: Process 6"/>
          <p:cNvSpPr/>
          <p:nvPr/>
        </p:nvSpPr>
        <p:spPr>
          <a:xfrm>
            <a:off x="457200" y="1600200"/>
            <a:ext cx="1357313" cy="3200400"/>
          </a:xfrm>
          <a:prstGeom prst="flowChartProcess">
            <a:avLst/>
          </a:prstGeom>
          <a:blipFill rotWithShape="0">
            <a:blip r:embed="rId3"/>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8" name="TextBox 4"/>
          <p:cNvSpPr txBox="1">
            <a:spLocks noChangeArrowheads="1"/>
          </p:cNvSpPr>
          <p:nvPr/>
        </p:nvSpPr>
        <p:spPr bwMode="auto">
          <a:xfrm>
            <a:off x="2395537" y="3838575"/>
            <a:ext cx="6215063" cy="923925"/>
          </a:xfrm>
          <a:prstGeom prst="rect">
            <a:avLst/>
          </a:prstGeom>
          <a:noFill/>
          <a:ln w="9525">
            <a:noFill/>
            <a:miter lim="800000"/>
            <a:headEnd/>
            <a:tailEnd/>
          </a:ln>
        </p:spPr>
        <p:txBody>
          <a:bodyPr>
            <a:spAutoFit/>
          </a:bodyPr>
          <a:lstStyle/>
          <a:p>
            <a:pPr algn="r" rtl="1">
              <a:buFont typeface="Wingdings" pitchFamily="2" charset="2"/>
              <a:buChar char="ü"/>
            </a:pPr>
            <a:r>
              <a:rPr lang="ar-OM" b="1" dirty="0"/>
              <a:t> رسم سياسات القبول</a:t>
            </a:r>
          </a:p>
          <a:p>
            <a:pPr algn="r" rtl="1">
              <a:buFont typeface="Wingdings" pitchFamily="2" charset="2"/>
              <a:buChar char="ü"/>
            </a:pPr>
            <a:r>
              <a:rPr lang="ar-OM" b="1" dirty="0"/>
              <a:t> تحديد البرامج والتخصصات التي يعكسها الطلب في سوق العمل</a:t>
            </a:r>
          </a:p>
          <a:p>
            <a:pPr algn="r" rtl="1">
              <a:buFont typeface="Wingdings" pitchFamily="2" charset="2"/>
              <a:buChar char="ü"/>
            </a:pPr>
            <a:r>
              <a:rPr lang="ar-OM" b="1" dirty="0"/>
              <a:t> تحديد المتطلبات التدريبية </a:t>
            </a:r>
            <a:r>
              <a:rPr lang="ar-OM" b="1" dirty="0" err="1"/>
              <a:t>والتأهيلية</a:t>
            </a:r>
            <a:r>
              <a:rPr lang="ar-OM" b="1" dirty="0"/>
              <a:t> لكل مهنة، والتي يشترطها سوق العمل </a:t>
            </a:r>
          </a:p>
        </p:txBody>
      </p:sp>
      <p:sp>
        <p:nvSpPr>
          <p:cNvPr id="9" name="Rounded Rectangle 8"/>
          <p:cNvSpPr/>
          <p:nvPr/>
        </p:nvSpPr>
        <p:spPr>
          <a:xfrm>
            <a:off x="1743075" y="4813300"/>
            <a:ext cx="6715125" cy="1214438"/>
          </a:xfrm>
          <a:prstGeom prst="roundRect">
            <a:avLst/>
          </a:prstGeom>
          <a:gradFill>
            <a:gsLst>
              <a:gs pos="0">
                <a:srgbClr val="FFEFD1"/>
              </a:gs>
              <a:gs pos="64999">
                <a:srgbClr val="F0EBD5"/>
              </a:gs>
              <a:gs pos="100000">
                <a:srgbClr val="D1C39F"/>
              </a:gs>
            </a:gsLst>
            <a:lin ang="16200000" scaled="0"/>
          </a:gradFill>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a:p>
        </p:txBody>
      </p:sp>
      <p:sp>
        <p:nvSpPr>
          <p:cNvPr id="10" name="TextBox 5"/>
          <p:cNvSpPr txBox="1">
            <a:spLocks noChangeArrowheads="1"/>
          </p:cNvSpPr>
          <p:nvPr/>
        </p:nvSpPr>
        <p:spPr bwMode="auto">
          <a:xfrm>
            <a:off x="1743075" y="4956175"/>
            <a:ext cx="6715125" cy="1292225"/>
          </a:xfrm>
          <a:prstGeom prst="rect">
            <a:avLst/>
          </a:prstGeom>
          <a:noFill/>
          <a:ln w="9525">
            <a:noFill/>
            <a:miter lim="800000"/>
            <a:headEnd/>
            <a:tailEnd/>
          </a:ln>
        </p:spPr>
        <p:txBody>
          <a:bodyPr>
            <a:spAutoFit/>
          </a:bodyPr>
          <a:lstStyle/>
          <a:p>
            <a:pPr algn="ctr" rtl="1"/>
            <a:r>
              <a:rPr lang="ar-OM" sz="2000" b="1" dirty="0">
                <a:solidFill>
                  <a:srgbClr val="FF0000"/>
                </a:solidFill>
              </a:rPr>
              <a:t>ارتباط مؤسسة التعليم والتدريب </a:t>
            </a:r>
            <a:r>
              <a:rPr lang="ar-SA" sz="2000" b="1" dirty="0">
                <a:solidFill>
                  <a:srgbClr val="FF0000"/>
                </a:solidFill>
              </a:rPr>
              <a:t>بسوق العمل</a:t>
            </a:r>
            <a:endParaRPr lang="ar-OM" sz="2000" b="1" dirty="0">
              <a:solidFill>
                <a:srgbClr val="FF0000"/>
              </a:solidFill>
            </a:endParaRPr>
          </a:p>
          <a:p>
            <a:pPr algn="ctr" rtl="1"/>
            <a:r>
              <a:rPr lang="ar-SA" sz="2000" b="1" dirty="0"/>
              <a:t> </a:t>
            </a:r>
            <a:r>
              <a:rPr lang="ar-SA" sz="2000" b="1" dirty="0">
                <a:solidFill>
                  <a:schemeClr val="tx2"/>
                </a:solidFill>
              </a:rPr>
              <a:t>تلبية الاحتياجات الكمية والنوعية لسوق العمل كما يدل عليها ويصفها المعيار المهني</a:t>
            </a:r>
            <a:endParaRPr lang="en-US" sz="2000" b="1" dirty="0">
              <a:solidFill>
                <a:schemeClr val="tx2"/>
              </a:solidFill>
            </a:endParaRPr>
          </a:p>
          <a:p>
            <a:pPr algn="r" rtl="1"/>
            <a:endParaRPr lang="en-US" dirty="0"/>
          </a:p>
        </p:txBody>
      </p:sp>
      <p:sp>
        <p:nvSpPr>
          <p:cNvPr id="11" name="Rounded Rectangle 10"/>
          <p:cNvSpPr/>
          <p:nvPr/>
        </p:nvSpPr>
        <p:spPr>
          <a:xfrm>
            <a:off x="1066800" y="533400"/>
            <a:ext cx="7162800" cy="6858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2"/>
          <p:cNvSpPr txBox="1">
            <a:spLocks noChangeArrowheads="1"/>
          </p:cNvSpPr>
          <p:nvPr/>
        </p:nvSpPr>
        <p:spPr>
          <a:xfrm>
            <a:off x="-495300" y="471487"/>
            <a:ext cx="8229600" cy="785813"/>
          </a:xfrm>
          <a:prstGeom prst="rect">
            <a:avLst/>
          </a:prstGeom>
        </p:spPr>
        <p:txBody>
          <a:bodyPr vert="horz" lIns="91440" tIns="45720" rIns="91440" bIns="45720" rtlCol="0" anchor="ctr">
            <a:norm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ar-OM" sz="3200" b="1" i="0" u="none" strike="noStrike" kern="1200" cap="none" spc="0" normalizeH="0" baseline="0" noProof="0" dirty="0" smtClean="0">
                <a:ln>
                  <a:noFill/>
                </a:ln>
                <a:solidFill>
                  <a:schemeClr val="tx2"/>
                </a:solidFill>
                <a:effectLst/>
                <a:uLnTx/>
                <a:uFillTx/>
                <a:latin typeface="+mj-lt"/>
                <a:ea typeface="+mj-ea"/>
                <a:cs typeface="+mn-cs"/>
              </a:rPr>
              <a:t>ربط مؤسسة التعليم والتدريب مع سوق العمل</a:t>
            </a:r>
            <a:endParaRPr kumimoji="0" lang="en-US" sz="3200" b="1" i="0" u="none" strike="noStrike" kern="1200" cap="none" spc="0" normalizeH="0" baseline="0" noProof="0" dirty="0" smtClean="0">
              <a:ln>
                <a:noFill/>
              </a:ln>
              <a:solidFill>
                <a:schemeClr val="tx2"/>
              </a:solidFill>
              <a:effectLst/>
              <a:uLnTx/>
              <a:uFillTx/>
              <a:latin typeface="+mj-lt"/>
              <a:ea typeface="+mj-ea"/>
              <a:cs typeface="+mn-cs"/>
            </a:endParaRPr>
          </a:p>
        </p:txBody>
      </p:sp>
    </p:spTree>
  </p:cSld>
  <p:clrMapOvr>
    <a:masterClrMapping/>
  </p:clrMapOvr>
  <p:transition>
    <p:newsfla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5" name="Rectangle 3"/>
          <p:cNvSpPr txBox="1">
            <a:spLocks noChangeArrowheads="1"/>
          </p:cNvSpPr>
          <p:nvPr/>
        </p:nvSpPr>
        <p:spPr>
          <a:xfrm>
            <a:off x="1785938" y="1728788"/>
            <a:ext cx="7072312" cy="4214812"/>
          </a:xfrm>
          <a:prstGeom prst="rect">
            <a:avLst/>
          </a:prstGeom>
        </p:spPr>
        <p:txBody>
          <a:bodyPr vert="horz" lIns="91440" tIns="45720" rIns="91440" bIns="45720" rtlCol="0">
            <a:normAutofit fontScale="92500" lnSpcReduction="10000"/>
          </a:bodyPr>
          <a:lstStyle/>
          <a:p>
            <a:pPr marL="266700" marR="0" lvl="0" indent="-266700" algn="just" defTabSz="914400" rtl="1" eaLnBrk="1" fontAlgn="auto" latinLnBrk="0" hangingPunct="1">
              <a:lnSpc>
                <a:spcPct val="100000"/>
              </a:lnSpc>
              <a:spcBef>
                <a:spcPct val="0"/>
              </a:spcBef>
              <a:spcAft>
                <a:spcPts val="1200"/>
              </a:spcAft>
              <a:buClrTx/>
              <a:buSzTx/>
              <a:buFont typeface="Wingdings" pitchFamily="2" charset="2"/>
              <a:buChar char="v"/>
              <a:tabLst/>
              <a:defRPr/>
            </a:pPr>
            <a:r>
              <a:rPr kumimoji="0" lang="ar-SA" sz="2400" b="1" i="0" u="none" strike="noStrike" kern="1200" cap="none" spc="0" normalizeH="0" baseline="0" noProof="0" dirty="0" smtClean="0">
                <a:ln>
                  <a:noFill/>
                </a:ln>
                <a:solidFill>
                  <a:schemeClr val="tx2"/>
                </a:solidFill>
                <a:effectLst/>
                <a:uLnTx/>
                <a:uFillTx/>
                <a:latin typeface="+mn-lt"/>
                <a:ea typeface="+mn-ea"/>
                <a:cs typeface="+mn-cs"/>
              </a:rPr>
              <a:t>تواجه </a:t>
            </a:r>
            <a:r>
              <a:rPr kumimoji="0" lang="ar-OM" sz="2400" b="1" i="0" u="none" strike="noStrike" kern="1200" cap="none" spc="0" normalizeH="0" baseline="0" noProof="0" dirty="0" err="1" smtClean="0">
                <a:ln>
                  <a:noFill/>
                </a:ln>
                <a:solidFill>
                  <a:schemeClr val="tx2"/>
                </a:solidFill>
                <a:effectLst/>
                <a:uLnTx/>
                <a:uFillTx/>
                <a:latin typeface="+mn-lt"/>
                <a:ea typeface="+mn-ea"/>
                <a:cs typeface="+mn-cs"/>
              </a:rPr>
              <a:t>ال</a:t>
            </a:r>
            <a:r>
              <a:rPr kumimoji="0" lang="ar-SA" sz="2400" b="1" i="0" u="none" strike="noStrike" kern="1200" cap="none" spc="0" normalizeH="0" baseline="0" noProof="0" dirty="0" smtClean="0">
                <a:ln>
                  <a:noFill/>
                </a:ln>
                <a:solidFill>
                  <a:schemeClr val="tx2"/>
                </a:solidFill>
                <a:effectLst/>
                <a:uLnTx/>
                <a:uFillTx/>
                <a:latin typeface="+mn-lt"/>
                <a:ea typeface="+mn-ea"/>
                <a:cs typeface="+mn-cs"/>
              </a:rPr>
              <a:t>مؤسسة من صعوبة مواءمة مناهجها وبرامجها التدريبية مع متطلبات سوق العمل، وتحديثها لمواكبة المستجدات والتطورات التقنية والفنية، مع تحقيق المرونة في الإعداد والتطبيق. </a:t>
            </a:r>
            <a:endParaRPr kumimoji="0" lang="ar-OM" sz="2400" b="1" i="0" u="none" strike="noStrike" kern="1200" cap="none" spc="0" normalizeH="0" baseline="0" noProof="0" dirty="0" smtClean="0">
              <a:ln>
                <a:noFill/>
              </a:ln>
              <a:solidFill>
                <a:schemeClr val="tx2"/>
              </a:solidFill>
              <a:effectLst/>
              <a:uLnTx/>
              <a:uFillTx/>
              <a:latin typeface="+mn-lt"/>
              <a:ea typeface="+mn-ea"/>
              <a:cs typeface="+mn-cs"/>
            </a:endParaRPr>
          </a:p>
          <a:p>
            <a:pPr marL="266700" marR="0" lvl="0" indent="-266700" algn="just" defTabSz="914400" rtl="1" eaLnBrk="1" fontAlgn="auto" latinLnBrk="0" hangingPunct="1">
              <a:lnSpc>
                <a:spcPct val="100000"/>
              </a:lnSpc>
              <a:spcBef>
                <a:spcPct val="0"/>
              </a:spcBef>
              <a:spcAft>
                <a:spcPts val="1200"/>
              </a:spcAft>
              <a:buClrTx/>
              <a:buSzTx/>
              <a:buFont typeface="Wingdings" pitchFamily="2" charset="2"/>
              <a:buChar char="v"/>
              <a:tabLst/>
              <a:defRPr/>
            </a:pPr>
            <a:r>
              <a:rPr kumimoji="0" lang="ar-SA" sz="2400" b="1" i="0" u="none" strike="noStrike" kern="1200" cap="none" spc="0" normalizeH="0" baseline="0" noProof="0" dirty="0" smtClean="0">
                <a:ln>
                  <a:noFill/>
                </a:ln>
                <a:solidFill>
                  <a:schemeClr val="tx2"/>
                </a:solidFill>
                <a:effectLst/>
                <a:uLnTx/>
                <a:uFillTx/>
                <a:latin typeface="+mn-lt"/>
                <a:ea typeface="+mn-ea"/>
                <a:cs typeface="+mn-cs"/>
              </a:rPr>
              <a:t>يمكن لمؤسسة التعليم والتدريب التقني والمهني أن تقوم بصياغة مناهجها وبرامجها التدريبية بواقعية وشمولية أكبر بناء على الاحتياجات الفعلية لقطاعات التشغيل في سوق العمل وممارسات العمل المهنية كما يصفها المعيار المهني</a:t>
            </a:r>
            <a:r>
              <a:rPr kumimoji="0" lang="ar-OM" sz="2400" b="1" i="0" u="none" strike="noStrike" kern="1200" cap="none" spc="0" normalizeH="0" baseline="0" noProof="0" dirty="0" smtClean="0">
                <a:ln>
                  <a:noFill/>
                </a:ln>
                <a:solidFill>
                  <a:schemeClr val="tx2"/>
                </a:solidFill>
                <a:effectLst/>
                <a:uLnTx/>
                <a:uFillTx/>
                <a:latin typeface="+mn-lt"/>
                <a:ea typeface="+mn-ea"/>
                <a:cs typeface="+mn-cs"/>
              </a:rPr>
              <a:t>.</a:t>
            </a:r>
          </a:p>
          <a:p>
            <a:pPr marL="266700" marR="0" lvl="0" indent="-266700" algn="just" defTabSz="914400" rtl="1" eaLnBrk="1" fontAlgn="auto" latinLnBrk="0" hangingPunct="1">
              <a:lnSpc>
                <a:spcPct val="100000"/>
              </a:lnSpc>
              <a:spcBef>
                <a:spcPct val="0"/>
              </a:spcBef>
              <a:spcAft>
                <a:spcPts val="1200"/>
              </a:spcAft>
              <a:buClrTx/>
              <a:buSzTx/>
              <a:buFont typeface="Wingdings" pitchFamily="2" charset="2"/>
              <a:buChar char="v"/>
              <a:tabLst/>
              <a:defRPr/>
            </a:pPr>
            <a:r>
              <a:rPr kumimoji="0" lang="ar-OM" sz="2400" b="1" i="0" u="none" strike="noStrike" kern="1200" cap="none" spc="0" normalizeH="0" baseline="0" noProof="0" dirty="0" smtClean="0">
                <a:ln>
                  <a:noFill/>
                </a:ln>
                <a:solidFill>
                  <a:schemeClr val="tx2"/>
                </a:solidFill>
                <a:effectLst/>
                <a:uLnTx/>
                <a:uFillTx/>
                <a:latin typeface="+mn-lt"/>
                <a:ea typeface="+mn-ea"/>
                <a:cs typeface="+mn-cs"/>
              </a:rPr>
              <a:t>تم تطوير:</a:t>
            </a:r>
          </a:p>
          <a:p>
            <a:pPr marL="266700" marR="0" lvl="0" algn="just" defTabSz="914400" rtl="1" eaLnBrk="1" fontAlgn="auto" latinLnBrk="0" hangingPunct="1">
              <a:lnSpc>
                <a:spcPct val="100000"/>
              </a:lnSpc>
              <a:spcBef>
                <a:spcPct val="0"/>
              </a:spcBef>
              <a:spcAft>
                <a:spcPts val="1200"/>
              </a:spcAft>
              <a:buClrTx/>
              <a:buSzTx/>
              <a:tabLst/>
              <a:defRPr/>
            </a:pPr>
            <a:r>
              <a:rPr kumimoji="0" lang="ar-OM" sz="2200" b="1" i="0" u="none" strike="noStrike" kern="1200" cap="none" spc="0" normalizeH="0" baseline="0" noProof="0" dirty="0" smtClean="0">
                <a:ln>
                  <a:noFill/>
                </a:ln>
                <a:solidFill>
                  <a:srgbClr val="FF0000"/>
                </a:solidFill>
                <a:effectLst/>
                <a:uLnTx/>
                <a:uFillTx/>
                <a:latin typeface="+mn-lt"/>
                <a:ea typeface="+mn-ea"/>
                <a:cs typeface="+mn-cs"/>
              </a:rPr>
              <a:t>دليل اشتقاق المناهج من المعايير المهنية العمانية بالتعاون مع معهد البحوث والتدريب المهني </a:t>
            </a:r>
            <a:r>
              <a:rPr kumimoji="0" lang="en-US" sz="2200" b="1"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ITB</a:t>
            </a:r>
            <a:r>
              <a:rPr kumimoji="0" lang="ar-OM" sz="2200" b="1" i="0" u="none" strike="noStrike" kern="1200" cap="none" spc="0" normalizeH="0" baseline="0" noProof="0" dirty="0" smtClean="0">
                <a:ln>
                  <a:noFill/>
                </a:ln>
                <a:solidFill>
                  <a:srgbClr val="FF0000"/>
                </a:solidFill>
                <a:effectLst/>
                <a:uLnTx/>
                <a:uFillTx/>
                <a:latin typeface="+mn-lt"/>
                <a:ea typeface="+mn-ea"/>
                <a:cs typeface="+mn-cs"/>
              </a:rPr>
              <a:t> بجامعة بريمن الألمانية، بالإضافة إلى تطوير نماذج مقترحة لمنهاجي ميكانيكا السيارات، وميكانيكي عام، ضمن تخصصات مراكز التدريب المهني بالسلطنة.</a:t>
            </a:r>
            <a:endParaRPr kumimoji="0" lang="en-US" sz="2200" b="1" i="0" u="none" strike="noStrike" kern="1200" cap="none" spc="0" normalizeH="0" baseline="0" noProof="0" dirty="0" smtClean="0">
              <a:ln>
                <a:noFill/>
              </a:ln>
              <a:solidFill>
                <a:srgbClr val="FF0000"/>
              </a:solidFill>
              <a:effectLst/>
              <a:uLnTx/>
              <a:uFillTx/>
              <a:latin typeface="+mn-lt"/>
              <a:ea typeface="+mn-ea"/>
              <a:cs typeface="+mn-cs"/>
            </a:endParaRPr>
          </a:p>
          <a:p>
            <a:pPr marL="0" marR="0" lvl="0" indent="0" algn="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6" name="Flowchart: Process 5"/>
          <p:cNvSpPr/>
          <p:nvPr/>
        </p:nvSpPr>
        <p:spPr>
          <a:xfrm>
            <a:off x="457200" y="2057400"/>
            <a:ext cx="1357313" cy="3200400"/>
          </a:xfrm>
          <a:prstGeom prst="flowChartProcess">
            <a:avLst/>
          </a:prstGeom>
          <a:blipFill rotWithShape="0">
            <a:blip r:embed="rId3"/>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 name="Rounded Rectangle 6"/>
          <p:cNvSpPr/>
          <p:nvPr/>
        </p:nvSpPr>
        <p:spPr>
          <a:xfrm>
            <a:off x="1066800" y="533400"/>
            <a:ext cx="7162800" cy="6858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txBox="1">
            <a:spLocks noChangeArrowheads="1"/>
          </p:cNvSpPr>
          <p:nvPr/>
        </p:nvSpPr>
        <p:spPr>
          <a:xfrm>
            <a:off x="-1206500" y="381000"/>
            <a:ext cx="8229600" cy="981075"/>
          </a:xfrm>
          <a:prstGeom prst="rect">
            <a:avLst/>
          </a:prstGeom>
        </p:spPr>
        <p:txBody>
          <a:bodyPr vert="horz" lIns="91440" tIns="45720" rIns="91440" bIns="45720" rtlCol="0" anchor="ctr">
            <a:norm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ar-OM" sz="3200" b="1" i="0" u="none" strike="noStrike" kern="1200" cap="none" spc="0" normalizeH="0" baseline="0" noProof="0" dirty="0" smtClean="0">
                <a:ln>
                  <a:noFill/>
                </a:ln>
                <a:solidFill>
                  <a:schemeClr val="tx2"/>
                </a:solidFill>
                <a:effectLst/>
                <a:uLnTx/>
                <a:uFillTx/>
                <a:latin typeface="+mj-lt"/>
                <a:ea typeface="+mj-ea"/>
                <a:cs typeface="+mj-cs"/>
              </a:rPr>
              <a:t>تطوير المناهج والبرامج التدريبية</a:t>
            </a:r>
            <a:endParaRPr kumimoji="0" lang="en-US" sz="3200" b="1" i="0" u="none" strike="noStrike" kern="1200" cap="none" spc="0" normalizeH="0" baseline="0" noProof="0" dirty="0" smtClean="0">
              <a:ln>
                <a:noFill/>
              </a:ln>
              <a:solidFill>
                <a:schemeClr val="tx2"/>
              </a:solidFill>
              <a:effectLst/>
              <a:uLnTx/>
              <a:uFillTx/>
              <a:latin typeface="+mj-lt"/>
              <a:ea typeface="+mj-ea"/>
              <a:cs typeface="+mj-cs"/>
            </a:endParaRPr>
          </a:p>
        </p:txBody>
      </p:sp>
    </p:spTree>
  </p:cSld>
  <p:clrMapOvr>
    <a:masterClrMapping/>
  </p:clrMapOvr>
  <p:transition>
    <p:newsfla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5" name="Rectangle 3"/>
          <p:cNvSpPr txBox="1">
            <a:spLocks noChangeArrowheads="1"/>
          </p:cNvSpPr>
          <p:nvPr/>
        </p:nvSpPr>
        <p:spPr>
          <a:xfrm>
            <a:off x="1905000" y="1524000"/>
            <a:ext cx="6972300" cy="4525962"/>
          </a:xfrm>
          <a:prstGeom prst="rect">
            <a:avLst/>
          </a:prstGeom>
        </p:spPr>
        <p:txBody>
          <a:bodyPr vert="horz" lIns="91440" tIns="45720" rIns="91440" bIns="45720" rtlCol="0">
            <a:normAutofit lnSpcReduction="10000"/>
          </a:bodyPr>
          <a:lstStyle/>
          <a:p>
            <a:pPr marL="266700" marR="0" lvl="0" indent="-266700" algn="just" defTabSz="914400" rtl="1" eaLnBrk="1" fontAlgn="auto" latinLnBrk="0" hangingPunct="1">
              <a:lnSpc>
                <a:spcPct val="100000"/>
              </a:lnSpc>
              <a:spcBef>
                <a:spcPct val="20000"/>
              </a:spcBef>
              <a:spcAft>
                <a:spcPts val="0"/>
              </a:spcAft>
              <a:buClrTx/>
              <a:buSzTx/>
              <a:buFont typeface="Wingdings" pitchFamily="2" charset="2"/>
              <a:buChar char="v"/>
              <a:tabLst/>
              <a:defRPr/>
            </a:pPr>
            <a:r>
              <a:rPr kumimoji="0" lang="ar-OM" sz="2400" b="1" i="0" u="none" strike="noStrike" kern="1200" cap="none" spc="0" normalizeH="0" baseline="0" noProof="0" dirty="0" smtClean="0">
                <a:ln>
                  <a:noFill/>
                </a:ln>
                <a:solidFill>
                  <a:schemeClr val="tx2"/>
                </a:solidFill>
                <a:effectLst/>
                <a:uLnTx/>
                <a:uFillTx/>
                <a:latin typeface="+mn-lt"/>
                <a:ea typeface="+mn-ea"/>
                <a:cs typeface="+mn-cs"/>
              </a:rPr>
              <a:t>مرجع أساس في تصميم الاختبارات المهنية  وإصدار شهادات الكفاءة المهنية التي يتم في ضوئها إصدار رخصة مزاولة العمل المهني. وذلك بهدف التأكد من مدى تأهيل وكفاءة شاغلي الوظائف والمتقدمين للعمل. </a:t>
            </a:r>
            <a:endParaRPr kumimoji="0" lang="en-US" sz="2400" b="1" i="0" u="none" strike="noStrike" kern="1200" cap="none" spc="0" normalizeH="0" baseline="0" noProof="0" dirty="0" smtClean="0">
              <a:ln>
                <a:noFill/>
              </a:ln>
              <a:solidFill>
                <a:schemeClr val="tx2"/>
              </a:solidFill>
              <a:effectLst/>
              <a:uLnTx/>
              <a:uFillTx/>
              <a:latin typeface="+mn-lt"/>
              <a:ea typeface="+mn-ea"/>
              <a:cs typeface="+mn-cs"/>
            </a:endParaRPr>
          </a:p>
          <a:p>
            <a:pPr marL="266700" marR="0" lvl="0" indent="-266700" algn="just" defTabSz="914400" rtl="1" eaLnBrk="1" fontAlgn="auto" latinLnBrk="0" hangingPunct="1">
              <a:lnSpc>
                <a:spcPct val="100000"/>
              </a:lnSpc>
              <a:spcBef>
                <a:spcPct val="20000"/>
              </a:spcBef>
              <a:spcAft>
                <a:spcPts val="0"/>
              </a:spcAft>
              <a:buClrTx/>
              <a:buSzTx/>
              <a:buFontTx/>
              <a:buNone/>
              <a:tabLst/>
              <a:defRPr/>
            </a:pPr>
            <a:endParaRPr kumimoji="0" lang="en-US" sz="2400" b="1" i="0" u="none" strike="noStrike" kern="1200" cap="none" spc="0" normalizeH="0" baseline="0" noProof="0" dirty="0" smtClean="0">
              <a:ln>
                <a:noFill/>
              </a:ln>
              <a:solidFill>
                <a:schemeClr val="tx2"/>
              </a:solidFill>
              <a:effectLst/>
              <a:uLnTx/>
              <a:uFillTx/>
              <a:latin typeface="+mn-lt"/>
              <a:ea typeface="+mn-ea"/>
              <a:cs typeface="+mn-cs"/>
            </a:endParaRPr>
          </a:p>
          <a:p>
            <a:pPr marL="266700" marR="0" lvl="0" indent="-266700" algn="just" defTabSz="914400" rtl="1" eaLnBrk="1" fontAlgn="auto" latinLnBrk="0" hangingPunct="1">
              <a:lnSpc>
                <a:spcPct val="100000"/>
              </a:lnSpc>
              <a:spcBef>
                <a:spcPct val="0"/>
              </a:spcBef>
              <a:spcAft>
                <a:spcPts val="0"/>
              </a:spcAft>
              <a:buClrTx/>
              <a:buSzTx/>
              <a:buFont typeface="Wingdings" pitchFamily="2" charset="2"/>
              <a:buChar char="v"/>
              <a:tabLst/>
              <a:defRPr/>
            </a:pPr>
            <a:r>
              <a:rPr kumimoji="0" lang="ar-OM" sz="2400" b="1" i="0" u="none" strike="noStrike" kern="1200" cap="none" spc="0" normalizeH="0" baseline="0" noProof="0" dirty="0" smtClean="0">
                <a:ln>
                  <a:noFill/>
                </a:ln>
                <a:solidFill>
                  <a:schemeClr val="tx2"/>
                </a:solidFill>
                <a:effectLst/>
                <a:uLnTx/>
                <a:uFillTx/>
                <a:latin typeface="+mn-lt"/>
                <a:ea typeface="+mn-ea"/>
                <a:cs typeface="+mn-cs"/>
              </a:rPr>
              <a:t>يمكن للمؤسسة أن تقوم بتوظيف المعايير المهنية والمناهج المشتقة منها، في تصميم نظام تقييم لقياس تعلم الطالب، ومدى تقدمه في عملية الإعداد والتدريب.</a:t>
            </a:r>
          </a:p>
          <a:p>
            <a:pPr marL="266700" marR="0" lvl="0" indent="-266700" algn="just" defTabSz="914400" rtl="1" eaLnBrk="1" fontAlgn="auto" latinLnBrk="0" hangingPunct="1">
              <a:lnSpc>
                <a:spcPct val="100000"/>
              </a:lnSpc>
              <a:spcBef>
                <a:spcPct val="0"/>
              </a:spcBef>
              <a:spcAft>
                <a:spcPts val="0"/>
              </a:spcAft>
              <a:buClrTx/>
              <a:buSzTx/>
              <a:buFont typeface="Wingdings" pitchFamily="2" charset="2"/>
              <a:buChar char="v"/>
              <a:tabLst/>
              <a:defRPr/>
            </a:pPr>
            <a:endParaRPr kumimoji="0" lang="ar-OM" sz="2400" b="1" i="0" u="none" strike="noStrike" kern="1200" cap="none" spc="0" normalizeH="0" baseline="0" noProof="0" dirty="0" smtClean="0">
              <a:ln>
                <a:noFill/>
              </a:ln>
              <a:solidFill>
                <a:schemeClr val="tx2"/>
              </a:solidFill>
              <a:effectLst/>
              <a:uLnTx/>
              <a:uFillTx/>
              <a:latin typeface="+mn-lt"/>
              <a:ea typeface="+mn-ea"/>
              <a:cs typeface="+mn-cs"/>
            </a:endParaRPr>
          </a:p>
          <a:p>
            <a:pPr marL="266700" marR="0" lvl="0" indent="-266700" algn="just" defTabSz="914400" rtl="1" eaLnBrk="1" fontAlgn="auto" latinLnBrk="0" hangingPunct="1">
              <a:lnSpc>
                <a:spcPct val="100000"/>
              </a:lnSpc>
              <a:spcBef>
                <a:spcPct val="0"/>
              </a:spcBef>
              <a:spcAft>
                <a:spcPts val="0"/>
              </a:spcAft>
              <a:buClrTx/>
              <a:buSzTx/>
              <a:buFont typeface="Wingdings" pitchFamily="2" charset="2"/>
              <a:buChar char="v"/>
              <a:tabLst/>
              <a:defRPr/>
            </a:pPr>
            <a:r>
              <a:rPr kumimoji="0" lang="ar-OM" sz="2400" b="1" i="0" u="none" strike="noStrike" kern="1200" cap="none" spc="0" normalizeH="0" baseline="0" noProof="0" dirty="0" smtClean="0">
                <a:ln>
                  <a:noFill/>
                </a:ln>
                <a:solidFill>
                  <a:schemeClr val="tx2"/>
                </a:solidFill>
                <a:effectLst/>
                <a:uLnTx/>
                <a:uFillTx/>
                <a:latin typeface="+mn-lt"/>
                <a:ea typeface="+mn-ea"/>
                <a:cs typeface="+mn-cs"/>
              </a:rPr>
              <a:t>يتعرض دليل تطوير المناهج المهنية المنجز، إلى مناقشة نظام تقييم مستند على تفصيل إجراءات العمل </a:t>
            </a:r>
            <a:r>
              <a:rPr kumimoji="0" lang="ar-OM" sz="2400" b="1" i="0" u="none" strike="noStrike" kern="1200" cap="none" spc="0" normalizeH="0" baseline="0" noProof="0" dirty="0" err="1" smtClean="0">
                <a:ln>
                  <a:noFill/>
                </a:ln>
                <a:solidFill>
                  <a:schemeClr val="tx2"/>
                </a:solidFill>
                <a:effectLst/>
                <a:uLnTx/>
                <a:uFillTx/>
                <a:latin typeface="+mn-lt"/>
                <a:ea typeface="+mn-ea"/>
                <a:cs typeface="+mn-cs"/>
              </a:rPr>
              <a:t>والكفايات</a:t>
            </a:r>
            <a:r>
              <a:rPr kumimoji="0" lang="ar-OM" sz="2400" b="1" i="0" u="none" strike="noStrike" kern="1200" cap="none" spc="0" normalizeH="0" baseline="0" noProof="0" dirty="0" smtClean="0">
                <a:ln>
                  <a:noFill/>
                </a:ln>
                <a:solidFill>
                  <a:schemeClr val="tx2"/>
                </a:solidFill>
                <a:effectLst/>
                <a:uLnTx/>
                <a:uFillTx/>
                <a:latin typeface="+mn-lt"/>
                <a:ea typeface="+mn-ea"/>
                <a:cs typeface="+mn-cs"/>
              </a:rPr>
              <a:t> المرتبطة بها، ويتبنى نظام الساعات المعتمدة، ويوضح معايير التقييم وأهم بنوده وأدواته.</a:t>
            </a:r>
            <a:endParaRPr kumimoji="0" lang="en-US" sz="2400" b="1" i="0" u="none" strike="noStrike" kern="1200" cap="none" spc="0" normalizeH="0" baseline="0" noProof="0" dirty="0" smtClean="0">
              <a:ln>
                <a:noFill/>
              </a:ln>
              <a:solidFill>
                <a:schemeClr val="tx2"/>
              </a:solidFill>
              <a:effectLst/>
              <a:uLnTx/>
              <a:uFillTx/>
              <a:latin typeface="+mn-lt"/>
              <a:ea typeface="+mn-ea"/>
              <a:cs typeface="+mn-cs"/>
            </a:endParaRPr>
          </a:p>
          <a:p>
            <a:pPr marL="0" marR="0" lvl="0" indent="0" algn="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6" name="Flowchart: Process 5"/>
          <p:cNvSpPr/>
          <p:nvPr/>
        </p:nvSpPr>
        <p:spPr>
          <a:xfrm>
            <a:off x="495300" y="2006600"/>
            <a:ext cx="1357313" cy="3200400"/>
          </a:xfrm>
          <a:prstGeom prst="flowChartProcess">
            <a:avLst/>
          </a:prstGeom>
          <a:blipFill rotWithShape="0">
            <a:blip r:embed="rId3"/>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 name="Rounded Rectangle 6"/>
          <p:cNvSpPr/>
          <p:nvPr/>
        </p:nvSpPr>
        <p:spPr>
          <a:xfrm>
            <a:off x="1066800" y="533400"/>
            <a:ext cx="7162800" cy="6858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txBox="1">
            <a:spLocks noChangeArrowheads="1"/>
          </p:cNvSpPr>
          <p:nvPr/>
        </p:nvSpPr>
        <p:spPr>
          <a:xfrm>
            <a:off x="-952500" y="381000"/>
            <a:ext cx="7872413" cy="981075"/>
          </a:xfrm>
          <a:prstGeom prst="rect">
            <a:avLst/>
          </a:prstGeom>
        </p:spPr>
        <p:txBody>
          <a:bodyPr vert="horz" lIns="91440" tIns="45720" rIns="91440" bIns="45720" rtlCol="0" anchor="ctr">
            <a:norm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ar-OM" sz="3200" b="1" i="0" u="none" strike="noStrike" kern="1200" cap="none" spc="0" normalizeH="0" baseline="0" noProof="0" dirty="0" smtClean="0">
                <a:ln>
                  <a:noFill/>
                </a:ln>
                <a:solidFill>
                  <a:schemeClr val="tx2"/>
                </a:solidFill>
                <a:effectLst/>
                <a:uLnTx/>
                <a:uFillTx/>
                <a:latin typeface="+mj-lt"/>
                <a:ea typeface="+mj-ea"/>
                <a:cs typeface="+mj-cs"/>
              </a:rPr>
              <a:t>تعزيز نظام التقييم التقني والمهني</a:t>
            </a:r>
            <a:endParaRPr kumimoji="0" lang="en-US" sz="3200" b="1" i="0" u="none" strike="noStrike" kern="1200" cap="none" spc="0" normalizeH="0" baseline="0" noProof="0" dirty="0" smtClean="0">
              <a:ln>
                <a:noFill/>
              </a:ln>
              <a:solidFill>
                <a:schemeClr val="tx2"/>
              </a:solidFill>
              <a:effectLst/>
              <a:uLnTx/>
              <a:uFillTx/>
              <a:latin typeface="+mj-lt"/>
              <a:ea typeface="+mj-ea"/>
              <a:cs typeface="+mj-cs"/>
            </a:endParaRPr>
          </a:p>
        </p:txBody>
      </p:sp>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6" name="Rectangle 3"/>
          <p:cNvSpPr txBox="1">
            <a:spLocks noChangeArrowheads="1"/>
          </p:cNvSpPr>
          <p:nvPr/>
        </p:nvSpPr>
        <p:spPr>
          <a:xfrm>
            <a:off x="381000" y="1981200"/>
            <a:ext cx="8458200" cy="3810000"/>
          </a:xfrm>
          <a:prstGeom prst="rect">
            <a:avLst/>
          </a:prstGeom>
        </p:spPr>
        <p:txBody>
          <a:bodyPr vert="horz" lIns="91440" tIns="45720" rIns="91440" bIns="45720" rtlCol="0">
            <a:normAutofit/>
          </a:bodyPr>
          <a:lstStyle/>
          <a:p>
            <a:pPr marL="530225" marR="0" lvl="0" indent="-530225" algn="r" defTabSz="914400" rtl="1" eaLnBrk="1" fontAlgn="auto" latinLnBrk="0" hangingPunct="1">
              <a:lnSpc>
                <a:spcPct val="150000"/>
              </a:lnSpc>
              <a:spcBef>
                <a:spcPct val="20000"/>
              </a:spcBef>
              <a:spcAft>
                <a:spcPts val="0"/>
              </a:spcAft>
              <a:buClrTx/>
              <a:buSzTx/>
              <a:buFont typeface="Wingdings" pitchFamily="2" charset="2"/>
              <a:buChar char="v"/>
              <a:tabLst/>
              <a:defRPr/>
            </a:pPr>
            <a:r>
              <a:rPr kumimoji="0" lang="ar-OM" sz="2800" b="1" i="0" u="none" strike="noStrike" kern="1200" cap="none" spc="0" normalizeH="0" baseline="0" noProof="0" dirty="0" smtClean="0">
                <a:ln>
                  <a:noFill/>
                </a:ln>
                <a:solidFill>
                  <a:schemeClr val="tx2"/>
                </a:solidFill>
                <a:effectLst/>
                <a:uLnTx/>
                <a:uFillTx/>
                <a:latin typeface="Times New Roman" pitchFamily="18" charset="0"/>
                <a:ea typeface="+mn-ea"/>
                <a:cs typeface="Times New Roman" pitchFamily="18" charset="0"/>
              </a:rPr>
              <a:t>المقدمة</a:t>
            </a:r>
          </a:p>
          <a:p>
            <a:pPr marL="530225" marR="0" lvl="0" indent="-530225" algn="r" defTabSz="914400" rtl="1" eaLnBrk="1" fontAlgn="auto" latinLnBrk="0" hangingPunct="1">
              <a:lnSpc>
                <a:spcPct val="150000"/>
              </a:lnSpc>
              <a:spcBef>
                <a:spcPct val="20000"/>
              </a:spcBef>
              <a:spcAft>
                <a:spcPts val="0"/>
              </a:spcAft>
              <a:buClrTx/>
              <a:buSzTx/>
              <a:buFont typeface="Wingdings" pitchFamily="2" charset="2"/>
              <a:buChar char="v"/>
              <a:tabLst/>
              <a:defRPr/>
            </a:pPr>
            <a:r>
              <a:rPr kumimoji="0" lang="ar-OM" sz="2800" b="1" i="0" u="none" strike="noStrike" kern="1200" cap="none" spc="0" normalizeH="0" baseline="0" noProof="0" dirty="0" smtClean="0">
                <a:ln>
                  <a:noFill/>
                </a:ln>
                <a:solidFill>
                  <a:schemeClr val="tx2"/>
                </a:solidFill>
                <a:effectLst/>
                <a:uLnTx/>
                <a:uFillTx/>
                <a:latin typeface="Times New Roman" pitchFamily="18" charset="0"/>
                <a:ea typeface="+mn-ea"/>
                <a:cs typeface="Times New Roman" pitchFamily="18" charset="0"/>
              </a:rPr>
              <a:t>تحديات منظومة التعليم التقني والتدريب المهني</a:t>
            </a:r>
          </a:p>
          <a:p>
            <a:pPr marL="530225" marR="0" lvl="0" indent="-530225" algn="r" defTabSz="914400" rtl="1" eaLnBrk="1" fontAlgn="auto" latinLnBrk="0" hangingPunct="1">
              <a:lnSpc>
                <a:spcPct val="150000"/>
              </a:lnSpc>
              <a:spcBef>
                <a:spcPct val="20000"/>
              </a:spcBef>
              <a:spcAft>
                <a:spcPts val="0"/>
              </a:spcAft>
              <a:buClrTx/>
              <a:buSzTx/>
              <a:buFont typeface="Wingdings" pitchFamily="2" charset="2"/>
              <a:buChar char="v"/>
              <a:tabLst/>
              <a:defRPr/>
            </a:pPr>
            <a:r>
              <a:rPr kumimoji="0" lang="ar-OM" sz="2800" b="1" i="0" u="none" strike="noStrike" kern="1200" cap="none" spc="0" normalizeH="0" baseline="0" noProof="0" dirty="0" smtClean="0">
                <a:ln>
                  <a:noFill/>
                </a:ln>
                <a:solidFill>
                  <a:schemeClr val="tx2"/>
                </a:solidFill>
                <a:effectLst/>
                <a:uLnTx/>
                <a:uFillTx/>
                <a:latin typeface="Times New Roman" pitchFamily="18" charset="0"/>
                <a:ea typeface="+mn-ea"/>
                <a:cs typeface="Times New Roman" pitchFamily="18" charset="0"/>
              </a:rPr>
              <a:t>مشروع المعايير المهنية العُمانية</a:t>
            </a:r>
          </a:p>
          <a:p>
            <a:pPr marL="530225" marR="0" lvl="0" indent="-530225" algn="r" defTabSz="914400" rtl="1" eaLnBrk="1" fontAlgn="auto" latinLnBrk="0" hangingPunct="1">
              <a:lnSpc>
                <a:spcPct val="150000"/>
              </a:lnSpc>
              <a:spcBef>
                <a:spcPct val="20000"/>
              </a:spcBef>
              <a:spcAft>
                <a:spcPts val="0"/>
              </a:spcAft>
              <a:buClrTx/>
              <a:buSzTx/>
              <a:buFont typeface="Wingdings" pitchFamily="2" charset="2"/>
              <a:buChar char="v"/>
              <a:tabLst/>
              <a:defRPr/>
            </a:pPr>
            <a:r>
              <a:rPr kumimoji="0" lang="ar-OM" sz="2800" b="1" i="0" u="none" strike="noStrike" kern="1200" cap="none" spc="0" normalizeH="0" baseline="0" noProof="0" dirty="0" smtClean="0">
                <a:ln>
                  <a:noFill/>
                </a:ln>
                <a:solidFill>
                  <a:schemeClr val="tx2"/>
                </a:solidFill>
                <a:effectLst/>
                <a:uLnTx/>
                <a:uFillTx/>
                <a:latin typeface="Times New Roman" pitchFamily="18" charset="0"/>
                <a:ea typeface="+mn-ea"/>
                <a:cs typeface="Times New Roman" pitchFamily="18" charset="0"/>
              </a:rPr>
              <a:t>مفهوم المعايير المهنية ومنهجيات تطويرها</a:t>
            </a:r>
          </a:p>
          <a:p>
            <a:pPr marL="530225" marR="0" lvl="0" indent="-530225" algn="r" defTabSz="914400" rtl="1" eaLnBrk="1" fontAlgn="auto" latinLnBrk="0" hangingPunct="1">
              <a:lnSpc>
                <a:spcPct val="150000"/>
              </a:lnSpc>
              <a:spcBef>
                <a:spcPct val="20000"/>
              </a:spcBef>
              <a:spcAft>
                <a:spcPts val="0"/>
              </a:spcAft>
              <a:buClrTx/>
              <a:buSzTx/>
              <a:buFont typeface="Wingdings" pitchFamily="2" charset="2"/>
              <a:buChar char="v"/>
              <a:tabLst/>
              <a:defRPr/>
            </a:pPr>
            <a:r>
              <a:rPr kumimoji="0" lang="ar-OM" sz="2800" b="1" i="0" u="none" strike="noStrike" kern="1200" cap="none" spc="0" normalizeH="0" baseline="0" noProof="0" dirty="0" smtClean="0">
                <a:ln>
                  <a:noFill/>
                </a:ln>
                <a:solidFill>
                  <a:schemeClr val="tx2"/>
                </a:solidFill>
                <a:effectLst/>
                <a:uLnTx/>
                <a:uFillTx/>
                <a:latin typeface="Times New Roman" pitchFamily="18" charset="0"/>
                <a:ea typeface="+mn-ea"/>
                <a:cs typeface="Times New Roman" pitchFamily="18" charset="0"/>
              </a:rPr>
              <a:t>أهمية المعايير المهنية في سياق التعليم والتدريب التقني والمهني</a:t>
            </a:r>
            <a:endParaRPr kumimoji="0" lang="en-US" sz="2800" b="1" i="0" u="none" strike="noStrike" kern="1200" cap="none" spc="0" normalizeH="0" baseline="0" noProof="0" dirty="0" smtClean="0">
              <a:ln>
                <a:noFill/>
              </a:ln>
              <a:solidFill>
                <a:schemeClr val="tx2"/>
              </a:solidFill>
              <a:effectLst/>
              <a:uLnTx/>
              <a:uFillTx/>
              <a:latin typeface="Times New Roman" pitchFamily="18" charset="0"/>
              <a:ea typeface="+mn-ea"/>
              <a:cs typeface="Times New Roman" pitchFamily="18" charset="0"/>
            </a:endParaRPr>
          </a:p>
        </p:txBody>
      </p:sp>
      <p:sp>
        <p:nvSpPr>
          <p:cNvPr id="7" name="Rounded Rectangle 6"/>
          <p:cNvSpPr/>
          <p:nvPr/>
        </p:nvSpPr>
        <p:spPr>
          <a:xfrm>
            <a:off x="1905000" y="932989"/>
            <a:ext cx="5257800" cy="6858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2"/>
          <p:cNvSpPr txBox="1">
            <a:spLocks noChangeArrowheads="1"/>
          </p:cNvSpPr>
          <p:nvPr/>
        </p:nvSpPr>
        <p:spPr>
          <a:xfrm>
            <a:off x="442452" y="771525"/>
            <a:ext cx="8229600" cy="98107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OM" sz="3600" b="1" i="0" u="none" strike="noStrike" kern="1200" cap="none" spc="0" normalizeH="0" baseline="0" noProof="0" dirty="0" smtClean="0">
                <a:ln>
                  <a:noFill/>
                </a:ln>
                <a:solidFill>
                  <a:schemeClr val="tx2"/>
                </a:solidFill>
                <a:effectLst/>
                <a:uLnTx/>
                <a:uFillTx/>
                <a:latin typeface="+mj-lt"/>
                <a:ea typeface="+mj-ea"/>
                <a:cs typeface="+mj-cs"/>
              </a:rPr>
              <a:t>محتوى العرض</a:t>
            </a:r>
            <a:endParaRPr kumimoji="0" lang="en-US" sz="3600" b="1" i="0" u="none" strike="noStrike" kern="1200" cap="none" spc="0" normalizeH="0" baseline="0" noProof="0" dirty="0" smtClean="0">
              <a:ln>
                <a:noFill/>
              </a:ln>
              <a:solidFill>
                <a:schemeClr val="tx2"/>
              </a:solidFill>
              <a:effectLst/>
              <a:uLnTx/>
              <a:uFillTx/>
              <a:latin typeface="+mj-lt"/>
              <a:ea typeface="+mj-ea"/>
              <a:cs typeface="+mj-cs"/>
            </a:endParaRPr>
          </a:p>
        </p:txBody>
      </p:sp>
    </p:spTree>
  </p:cSld>
  <p:clrMapOvr>
    <a:masterClrMapping/>
  </p:clrMapOvr>
  <p:transition>
    <p:newsfla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5" name="Flowchart: Process 4"/>
          <p:cNvSpPr/>
          <p:nvPr/>
        </p:nvSpPr>
        <p:spPr>
          <a:xfrm>
            <a:off x="457200" y="2438400"/>
            <a:ext cx="1357313" cy="3200400"/>
          </a:xfrm>
          <a:prstGeom prst="flowChartProcess">
            <a:avLst/>
          </a:prstGeom>
          <a:blipFill rotWithShape="0">
            <a:blip r:embed="rId3"/>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Rectangle 4"/>
          <p:cNvSpPr>
            <a:spLocks noChangeArrowheads="1"/>
          </p:cNvSpPr>
          <p:nvPr/>
        </p:nvSpPr>
        <p:spPr bwMode="auto">
          <a:xfrm>
            <a:off x="1928813" y="1981200"/>
            <a:ext cx="6858000" cy="3908762"/>
          </a:xfrm>
          <a:prstGeom prst="rect">
            <a:avLst/>
          </a:prstGeom>
          <a:noFill/>
          <a:ln w="9525">
            <a:noFill/>
            <a:miter lim="800000"/>
            <a:headEnd/>
            <a:tailEnd/>
          </a:ln>
        </p:spPr>
        <p:txBody>
          <a:bodyPr anchor="ctr">
            <a:spAutoFit/>
          </a:bodyPr>
          <a:lstStyle/>
          <a:p>
            <a:pPr marL="355600" indent="-355600" algn="justLow" rtl="1" eaLnBrk="0" hangingPunct="0">
              <a:buFont typeface="Wingdings" pitchFamily="2" charset="2"/>
              <a:buChar char="v"/>
              <a:defRPr/>
            </a:pPr>
            <a:r>
              <a:rPr lang="ar-SA" sz="2800" b="1" dirty="0">
                <a:solidFill>
                  <a:schemeClr val="tx2"/>
                </a:solidFill>
                <a:cs typeface="+mn-cs"/>
              </a:rPr>
              <a:t>يمكن للاختبارات المهنية</a:t>
            </a:r>
            <a:r>
              <a:rPr lang="ar-OM" sz="2800" b="1" dirty="0">
                <a:solidFill>
                  <a:schemeClr val="tx2"/>
                </a:solidFill>
                <a:cs typeface="+mn-cs"/>
              </a:rPr>
              <a:t> المبنية على المعايير المهنية،</a:t>
            </a:r>
            <a:r>
              <a:rPr lang="ar-SA" sz="2800" b="1" dirty="0">
                <a:solidFill>
                  <a:schemeClr val="tx2"/>
                </a:solidFill>
                <a:cs typeface="+mn-cs"/>
              </a:rPr>
              <a:t> أن تلعب دورا مهما في تعزيز منظومة التدريب، من خلال</a:t>
            </a:r>
            <a:r>
              <a:rPr lang="ar-OM" sz="2800" b="1" dirty="0">
                <a:solidFill>
                  <a:schemeClr val="tx2"/>
                </a:solidFill>
                <a:cs typeface="+mn-cs"/>
              </a:rPr>
              <a:t>:</a:t>
            </a:r>
            <a:r>
              <a:rPr lang="ar-SA" sz="2800" b="1" dirty="0">
                <a:solidFill>
                  <a:schemeClr val="tx2"/>
                </a:solidFill>
                <a:cs typeface="+mn-cs"/>
              </a:rPr>
              <a:t> </a:t>
            </a:r>
            <a:endParaRPr lang="ar-OM" sz="2800" b="1" dirty="0">
              <a:solidFill>
                <a:schemeClr val="tx2"/>
              </a:solidFill>
              <a:cs typeface="+mn-cs"/>
            </a:endParaRPr>
          </a:p>
          <a:p>
            <a:pPr marL="273050" indent="-273050" algn="justLow" rtl="1" eaLnBrk="0" hangingPunct="0">
              <a:defRPr/>
            </a:pPr>
            <a:endParaRPr lang="ar-OM" sz="2000" b="1" dirty="0">
              <a:solidFill>
                <a:schemeClr val="tx2"/>
              </a:solidFill>
              <a:cs typeface="+mn-cs"/>
            </a:endParaRPr>
          </a:p>
          <a:p>
            <a:pPr marL="723900" indent="-368300" algn="justLow" rtl="1" eaLnBrk="0" hangingPunct="0">
              <a:lnSpc>
                <a:spcPct val="150000"/>
              </a:lnSpc>
              <a:buFont typeface="Wingdings" pitchFamily="2" charset="2"/>
              <a:buChar char="ü"/>
              <a:defRPr/>
            </a:pPr>
            <a:r>
              <a:rPr lang="ar-SA" sz="2400" b="1" dirty="0">
                <a:solidFill>
                  <a:schemeClr val="tx2"/>
                </a:solidFill>
                <a:cs typeface="+mn-cs"/>
              </a:rPr>
              <a:t>استخدام نتائج المتقدمين في تحديد احتياجاتهم التدريبية</a:t>
            </a:r>
            <a:r>
              <a:rPr lang="ar-OM" sz="2400" b="1" dirty="0">
                <a:solidFill>
                  <a:schemeClr val="tx2"/>
                </a:solidFill>
                <a:cs typeface="+mn-cs"/>
              </a:rPr>
              <a:t>.</a:t>
            </a:r>
          </a:p>
          <a:p>
            <a:pPr marL="723900" indent="-368300" algn="justLow" rtl="1" eaLnBrk="0" hangingPunct="0">
              <a:lnSpc>
                <a:spcPct val="150000"/>
              </a:lnSpc>
              <a:buFont typeface="Wingdings" pitchFamily="2" charset="2"/>
              <a:buChar char="ü"/>
              <a:defRPr/>
            </a:pPr>
            <a:r>
              <a:rPr lang="ar-SA" sz="2400" b="1" dirty="0">
                <a:solidFill>
                  <a:schemeClr val="tx2"/>
                </a:solidFill>
                <a:cs typeface="+mn-cs"/>
              </a:rPr>
              <a:t>اقتراح البرامج التعليمية والتدريبية الموائمة لاحتياجاتهم</a:t>
            </a:r>
            <a:r>
              <a:rPr lang="ar-OM" sz="2400" b="1" dirty="0">
                <a:solidFill>
                  <a:schemeClr val="tx2"/>
                </a:solidFill>
                <a:cs typeface="+mn-cs"/>
              </a:rPr>
              <a:t>.</a:t>
            </a:r>
          </a:p>
          <a:p>
            <a:pPr marL="723900" indent="-368300" algn="justLow" rtl="1" eaLnBrk="0" hangingPunct="0">
              <a:lnSpc>
                <a:spcPct val="150000"/>
              </a:lnSpc>
              <a:buFont typeface="Wingdings" pitchFamily="2" charset="2"/>
              <a:buChar char="ü"/>
              <a:defRPr/>
            </a:pPr>
            <a:r>
              <a:rPr lang="ar-SA" sz="2400" b="1" dirty="0">
                <a:solidFill>
                  <a:schemeClr val="tx2"/>
                </a:solidFill>
                <a:cs typeface="+mn-cs"/>
              </a:rPr>
              <a:t>قياس تقدمهم وتحديد أثر التدريب الذي يتلقونه، من خلال التعرض للاختبارات المهنية مرات أخرى. </a:t>
            </a:r>
          </a:p>
        </p:txBody>
      </p:sp>
      <p:sp>
        <p:nvSpPr>
          <p:cNvPr id="7" name="Rounded Rectangle 6"/>
          <p:cNvSpPr/>
          <p:nvPr/>
        </p:nvSpPr>
        <p:spPr>
          <a:xfrm>
            <a:off x="1066800" y="762000"/>
            <a:ext cx="7162800" cy="6858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txBox="1">
            <a:spLocks noChangeArrowheads="1"/>
          </p:cNvSpPr>
          <p:nvPr/>
        </p:nvSpPr>
        <p:spPr>
          <a:xfrm>
            <a:off x="-901700" y="619125"/>
            <a:ext cx="8229600" cy="981075"/>
          </a:xfrm>
          <a:prstGeom prst="rect">
            <a:avLst/>
          </a:prstGeom>
        </p:spPr>
        <p:txBody>
          <a:bodyPr vert="horz" lIns="91440" tIns="45720" rIns="91440" bIns="45720" rtlCol="0" anchor="ctr">
            <a:norm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ar-OM" sz="3200" b="1" i="0" u="none" strike="noStrike" kern="1200" cap="none" spc="0" normalizeH="0" baseline="0" noProof="0" dirty="0" smtClean="0">
                <a:ln>
                  <a:noFill/>
                </a:ln>
                <a:solidFill>
                  <a:schemeClr val="tx2"/>
                </a:solidFill>
                <a:effectLst/>
                <a:uLnTx/>
                <a:uFillTx/>
                <a:latin typeface="+mj-lt"/>
                <a:ea typeface="+mj-ea"/>
                <a:cs typeface="+mn-cs"/>
              </a:rPr>
              <a:t>تعزيز منظومة التدريب التقني والمهني</a:t>
            </a:r>
            <a:endParaRPr kumimoji="0" lang="en-US" sz="3200" b="1" i="0" u="none" strike="noStrike" kern="1200" cap="none" spc="0" normalizeH="0" baseline="0" noProof="0" dirty="0">
              <a:ln>
                <a:noFill/>
              </a:ln>
              <a:solidFill>
                <a:schemeClr val="tx2"/>
              </a:solidFill>
              <a:effectLst/>
              <a:uLnTx/>
              <a:uFillTx/>
              <a:latin typeface="+mj-lt"/>
              <a:ea typeface="+mj-ea"/>
              <a:cs typeface="+mn-cs"/>
            </a:endParaRPr>
          </a:p>
        </p:txBody>
      </p:sp>
    </p:spTree>
  </p:cSld>
  <p:clrMapOvr>
    <a:masterClrMapping/>
  </p:clrMapOvr>
  <p:transition>
    <p:newsfla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5" name="Rectangle 110"/>
          <p:cNvSpPr>
            <a:spLocks noGrp="1" noChangeArrowheads="1"/>
          </p:cNvSpPr>
          <p:nvPr>
            <p:ph type="ctrTitle"/>
          </p:nvPr>
        </p:nvSpPr>
        <p:spPr>
          <a:xfrm>
            <a:off x="1600200" y="2667000"/>
            <a:ext cx="6391275" cy="2286000"/>
          </a:xfrm>
        </p:spPr>
        <p:txBody>
          <a:bodyPr>
            <a:normAutofit/>
          </a:bodyPr>
          <a:lstStyle/>
          <a:p>
            <a:pPr rtl="1" eaLnBrk="1" hangingPunct="1">
              <a:defRPr/>
            </a:pPr>
            <a:r>
              <a:rPr lang="ar-OM" b="1" dirty="0" smtClean="0">
                <a:solidFill>
                  <a:schemeClr val="tx2"/>
                </a:solidFill>
              </a:rPr>
              <a:t>مركز المعايير والاختبارات المهنية</a:t>
            </a:r>
            <a:br>
              <a:rPr lang="ar-OM" b="1" dirty="0" smtClean="0">
                <a:solidFill>
                  <a:schemeClr val="tx2"/>
                </a:solidFill>
              </a:rPr>
            </a:br>
            <a:r>
              <a:rPr lang="ar-OM" b="1" dirty="0" smtClean="0">
                <a:solidFill>
                  <a:schemeClr val="tx2"/>
                </a:solidFill>
              </a:rPr>
              <a:t/>
            </a:r>
            <a:br>
              <a:rPr lang="ar-OM" b="1" dirty="0" smtClean="0">
                <a:solidFill>
                  <a:schemeClr val="tx2"/>
                </a:solidFill>
              </a:rPr>
            </a:br>
            <a:r>
              <a:rPr lang="ar-OM" b="1" dirty="0" smtClean="0">
                <a:solidFill>
                  <a:schemeClr val="tx2"/>
                </a:solidFill>
              </a:rPr>
              <a:t>وزارة القوى العاملة</a:t>
            </a:r>
            <a:endParaRPr lang="es-ES" b="1" dirty="0" smtClean="0">
              <a:solidFill>
                <a:schemeClr val="tx2"/>
              </a:solidFill>
            </a:endParaRPr>
          </a:p>
        </p:txBody>
      </p:sp>
      <p:sp>
        <p:nvSpPr>
          <p:cNvPr id="6" name="Rounded Rectangle 5"/>
          <p:cNvSpPr/>
          <p:nvPr/>
        </p:nvSpPr>
        <p:spPr>
          <a:xfrm>
            <a:off x="1066800" y="673100"/>
            <a:ext cx="7162800" cy="10668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txBox="1">
            <a:spLocks noChangeArrowheads="1"/>
          </p:cNvSpPr>
          <p:nvPr/>
        </p:nvSpPr>
        <p:spPr bwMode="auto">
          <a:xfrm>
            <a:off x="609600" y="669925"/>
            <a:ext cx="8229600" cy="981075"/>
          </a:xfrm>
          <a:prstGeom prst="rect">
            <a:avLst/>
          </a:prstGeom>
          <a:noFill/>
          <a:ln w="9525">
            <a:noFill/>
            <a:miter lim="800000"/>
            <a:headEnd/>
            <a:tailEnd/>
          </a:ln>
        </p:spPr>
        <p:txBody>
          <a:bodyPr anchor="ctr"/>
          <a:lstStyle/>
          <a:p>
            <a:pPr algn="ctr">
              <a:defRPr/>
            </a:pPr>
            <a:r>
              <a:rPr lang="ar-OM" sz="6000" b="1" kern="0" dirty="0">
                <a:solidFill>
                  <a:schemeClr val="tx2"/>
                </a:solidFill>
                <a:latin typeface="+mj-lt"/>
                <a:ea typeface="+mj-ea"/>
                <a:cs typeface="+mj-cs"/>
              </a:rPr>
              <a:t>شكرا لحسن استماعكم</a:t>
            </a:r>
            <a:endParaRPr lang="en-US" sz="6000" b="1" kern="0" dirty="0">
              <a:solidFill>
                <a:schemeClr val="tx2"/>
              </a:solidFill>
              <a:latin typeface="+mj-lt"/>
              <a:ea typeface="+mj-ea"/>
              <a:cs typeface="+mj-cs"/>
            </a:endParaRPr>
          </a:p>
        </p:txBody>
      </p:sp>
    </p:spTree>
  </p:cSld>
  <p:clrMapOvr>
    <a:masterClrMapping/>
  </p:clrMapOvr>
  <p:transition>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6" name="Rectangle 5"/>
          <p:cNvSpPr/>
          <p:nvPr/>
        </p:nvSpPr>
        <p:spPr>
          <a:xfrm>
            <a:off x="304800" y="1905000"/>
            <a:ext cx="8582025" cy="3908762"/>
          </a:xfrm>
          <a:prstGeom prst="rect">
            <a:avLst/>
          </a:prstGeom>
        </p:spPr>
        <p:txBody>
          <a:bodyPr wrap="square">
            <a:spAutoFit/>
          </a:bodyPr>
          <a:lstStyle/>
          <a:p>
            <a:pPr algn="just" rtl="1">
              <a:defRPr/>
            </a:pPr>
            <a:endParaRPr lang="ar-OM" sz="2400" b="1" dirty="0">
              <a:solidFill>
                <a:schemeClr val="tx2"/>
              </a:solidFill>
              <a:latin typeface="Times New Roman" pitchFamily="18" charset="0"/>
              <a:cs typeface="Times New Roman" pitchFamily="18" charset="0"/>
            </a:endParaRPr>
          </a:p>
          <a:p>
            <a:pPr marL="449263" indent="-449263" algn="just" rtl="1">
              <a:buFont typeface="Wingdings" pitchFamily="2" charset="2"/>
              <a:buChar char="v"/>
              <a:defRPr/>
            </a:pPr>
            <a:r>
              <a:rPr lang="ar-OM" sz="2800" b="1" dirty="0">
                <a:solidFill>
                  <a:schemeClr val="tx2"/>
                </a:solidFill>
                <a:latin typeface="Times New Roman" pitchFamily="18" charset="0"/>
                <a:cs typeface="Times New Roman" pitchFamily="18" charset="0"/>
              </a:rPr>
              <a:t>مركز وطني متخصص في إعداد المعايير  والاختبارات المهنية.</a:t>
            </a:r>
          </a:p>
          <a:p>
            <a:pPr marL="449263" indent="-449263" algn="just" rtl="1">
              <a:defRPr/>
            </a:pPr>
            <a:endParaRPr lang="ar-OM" sz="2800" b="1" dirty="0">
              <a:solidFill>
                <a:schemeClr val="tx2"/>
              </a:solidFill>
              <a:latin typeface="Times New Roman" pitchFamily="18" charset="0"/>
              <a:cs typeface="Times New Roman" pitchFamily="18" charset="0"/>
            </a:endParaRPr>
          </a:p>
          <a:p>
            <a:pPr marL="449263" indent="-449263" algn="just" rtl="1">
              <a:buFont typeface="Wingdings" pitchFamily="2" charset="2"/>
              <a:buChar char="v"/>
              <a:defRPr/>
            </a:pPr>
            <a:r>
              <a:rPr lang="ar-OM" sz="2800" b="1" dirty="0">
                <a:solidFill>
                  <a:schemeClr val="tx2"/>
                </a:solidFill>
                <a:latin typeface="Times New Roman" pitchFamily="18" charset="0"/>
                <a:cs typeface="Times New Roman" pitchFamily="18" charset="0"/>
              </a:rPr>
              <a:t>مركز رائد في محيطه الخليجي والعربي حيث يضطلع بدور هام </a:t>
            </a:r>
            <a:r>
              <a:rPr lang="ar-SA" sz="2800" b="1" dirty="0">
                <a:solidFill>
                  <a:schemeClr val="tx2"/>
                </a:solidFill>
                <a:latin typeface="Times New Roman" pitchFamily="18" charset="0"/>
                <a:cs typeface="Times New Roman" pitchFamily="18" charset="0"/>
              </a:rPr>
              <a:t>في تمكين سياسة التعمين من تحقيق أهدافها</a:t>
            </a:r>
            <a:r>
              <a:rPr lang="ar-OM" sz="2800" b="1" dirty="0">
                <a:solidFill>
                  <a:schemeClr val="tx2"/>
                </a:solidFill>
                <a:latin typeface="Times New Roman" pitchFamily="18" charset="0"/>
                <a:cs typeface="Times New Roman" pitchFamily="18" charset="0"/>
              </a:rPr>
              <a:t>.</a:t>
            </a:r>
          </a:p>
          <a:p>
            <a:pPr marL="449263" indent="-449263" algn="just" rtl="1">
              <a:defRPr/>
            </a:pPr>
            <a:endParaRPr lang="ar-OM" sz="2800" b="1" dirty="0">
              <a:solidFill>
                <a:schemeClr val="tx2"/>
              </a:solidFill>
              <a:latin typeface="Times New Roman" pitchFamily="18" charset="0"/>
              <a:cs typeface="Times New Roman" pitchFamily="18" charset="0"/>
            </a:endParaRPr>
          </a:p>
          <a:p>
            <a:pPr marL="449263" indent="-449263" algn="just" rtl="1">
              <a:buFont typeface="Wingdings" pitchFamily="2" charset="2"/>
              <a:buChar char="v"/>
              <a:defRPr/>
            </a:pPr>
            <a:r>
              <a:rPr lang="ar-OM" sz="2800" b="1" dirty="0">
                <a:solidFill>
                  <a:schemeClr val="tx2"/>
                </a:solidFill>
                <a:latin typeface="Times New Roman" pitchFamily="18" charset="0"/>
                <a:cs typeface="Times New Roman" pitchFamily="18" charset="0"/>
              </a:rPr>
              <a:t>مساهم  في تحقيق استراتيجيات وزارة القوى العاملة والمتعلقة بتطوير الموارد البشرية وتنظيم سوق العمل المحلي إضافة لتأهيل الكادر الوطني المؤهل للانخراط بسوق العمل.</a:t>
            </a:r>
            <a:endParaRPr lang="en-US" sz="2800" b="1" dirty="0">
              <a:solidFill>
                <a:schemeClr val="tx2"/>
              </a:solidFill>
              <a:latin typeface="Times New Roman" pitchFamily="18" charset="0"/>
              <a:cs typeface="Times New Roman" pitchFamily="18" charset="0"/>
            </a:endParaRPr>
          </a:p>
        </p:txBody>
      </p:sp>
      <p:sp>
        <p:nvSpPr>
          <p:cNvPr id="7" name="Rounded Rectangle 6"/>
          <p:cNvSpPr/>
          <p:nvPr/>
        </p:nvSpPr>
        <p:spPr>
          <a:xfrm>
            <a:off x="1905000" y="932989"/>
            <a:ext cx="5257800" cy="6858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2"/>
          <p:cNvSpPr txBox="1">
            <a:spLocks noChangeArrowheads="1"/>
          </p:cNvSpPr>
          <p:nvPr/>
        </p:nvSpPr>
        <p:spPr bwMode="auto">
          <a:xfrm>
            <a:off x="395288" y="771525"/>
            <a:ext cx="8229600" cy="981075"/>
          </a:xfrm>
          <a:prstGeom prst="rect">
            <a:avLst/>
          </a:prstGeom>
          <a:noFill/>
          <a:ln w="9525">
            <a:noFill/>
            <a:miter lim="800000"/>
            <a:headEnd/>
            <a:tailEnd/>
          </a:ln>
        </p:spPr>
        <p:txBody>
          <a:bodyPr anchor="ctr"/>
          <a:lstStyle/>
          <a:p>
            <a:pPr algn="ctr" rtl="1"/>
            <a:r>
              <a:rPr lang="ar-OM" sz="3600" b="1" dirty="0">
                <a:solidFill>
                  <a:schemeClr val="tx2"/>
                </a:solidFill>
                <a:latin typeface="Times New Roman" pitchFamily="18" charset="0"/>
                <a:cs typeface="Times New Roman" pitchFamily="18" charset="0"/>
              </a:rPr>
              <a:t>مركز المعايير والاختبارات المهنية</a:t>
            </a:r>
          </a:p>
        </p:txBody>
      </p:sp>
    </p:spTree>
  </p:cSld>
  <p:clrMapOvr>
    <a:masterClrMapping/>
  </p:clrMapOvr>
  <p:transition>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8" name="Content Placeholder 2"/>
          <p:cNvSpPr txBox="1">
            <a:spLocks/>
          </p:cNvSpPr>
          <p:nvPr/>
        </p:nvSpPr>
        <p:spPr>
          <a:xfrm>
            <a:off x="228600" y="1928813"/>
            <a:ext cx="8458200" cy="1571625"/>
          </a:xfrm>
          <a:prstGeom prst="rect">
            <a:avLst/>
          </a:prstGeom>
        </p:spPr>
        <p:txBody>
          <a:bodyPr vert="horz" lIns="91440" tIns="45720" rIns="91440" bIns="45720" rtlCol="0">
            <a:normAutofit lnSpcReduction="10000"/>
          </a:bodyPr>
          <a:lstStyle/>
          <a:p>
            <a:pPr marL="0" marR="0" lvl="0" indent="0" algn="r" defTabSz="914400" rtl="1" eaLnBrk="1" fontAlgn="auto" latinLnBrk="0" hangingPunct="1">
              <a:lnSpc>
                <a:spcPct val="100000"/>
              </a:lnSpc>
              <a:spcBef>
                <a:spcPct val="20000"/>
              </a:spcBef>
              <a:spcAft>
                <a:spcPts val="0"/>
              </a:spcAft>
              <a:buClrTx/>
              <a:buSzTx/>
              <a:buFont typeface="Wingdings" pitchFamily="2" charset="2"/>
              <a:buChar char="q"/>
              <a:tabLst/>
              <a:defRPr/>
            </a:pPr>
            <a:r>
              <a:rPr kumimoji="0" lang="ar-OM" sz="2400" b="1" i="0" u="none" strike="noStrike" kern="1200" cap="none" spc="0" normalizeH="0" baseline="0" noProof="0" dirty="0" smtClean="0">
                <a:ln>
                  <a:noFill/>
                </a:ln>
                <a:solidFill>
                  <a:schemeClr val="tx2"/>
                </a:solidFill>
                <a:effectLst/>
                <a:uLnTx/>
                <a:uFillTx/>
                <a:latin typeface="Times New Roman" pitchFamily="18" charset="0"/>
                <a:ea typeface="+mn-ea"/>
                <a:cs typeface="Times New Roman" pitchFamily="18" charset="0"/>
              </a:rPr>
              <a:t>الاستثمار في التعليمَ ورأس المال البشري كخيار إستراتيجيي وقضية قومية.</a:t>
            </a:r>
          </a:p>
          <a:p>
            <a:pPr marL="0" marR="0" lvl="0" indent="0" algn="r" defTabSz="914400" rtl="1" eaLnBrk="1" fontAlgn="auto" latinLnBrk="0" hangingPunct="1">
              <a:lnSpc>
                <a:spcPct val="100000"/>
              </a:lnSpc>
              <a:spcBef>
                <a:spcPct val="20000"/>
              </a:spcBef>
              <a:spcAft>
                <a:spcPts val="0"/>
              </a:spcAft>
              <a:buClrTx/>
              <a:buSzTx/>
              <a:buFont typeface="Wingdings" pitchFamily="2" charset="2"/>
              <a:buChar char="q"/>
              <a:tabLst/>
              <a:defRPr/>
            </a:pPr>
            <a:r>
              <a:rPr kumimoji="0" lang="ar-OM" sz="2400" b="1" i="0" u="none" strike="noStrike" kern="1200" cap="none" spc="0" normalizeH="0" baseline="0" noProof="0" dirty="0" smtClean="0">
                <a:ln>
                  <a:noFill/>
                </a:ln>
                <a:solidFill>
                  <a:schemeClr val="tx2"/>
                </a:solidFill>
                <a:effectLst/>
                <a:uLnTx/>
                <a:uFillTx/>
                <a:latin typeface="Times New Roman" pitchFamily="18" charset="0"/>
                <a:ea typeface="+mn-ea"/>
                <a:cs typeface="Times New Roman" pitchFamily="18" charset="0"/>
              </a:rPr>
              <a:t>المؤسسات التعليمية كمؤسسات إنتاجية.</a:t>
            </a:r>
          </a:p>
          <a:p>
            <a:pPr marL="0" marR="0" lvl="0" indent="0" algn="ctr" defTabSz="914400" rtl="1" eaLnBrk="1" fontAlgn="auto" latinLnBrk="0" hangingPunct="1">
              <a:lnSpc>
                <a:spcPct val="100000"/>
              </a:lnSpc>
              <a:spcBef>
                <a:spcPts val="1800"/>
              </a:spcBef>
              <a:spcAft>
                <a:spcPts val="0"/>
              </a:spcAft>
              <a:buClrTx/>
              <a:buSzTx/>
              <a:buFontTx/>
              <a:buNone/>
              <a:tabLst/>
              <a:defRPr/>
            </a:pPr>
            <a:r>
              <a:rPr kumimoji="0" lang="ar-OM"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الجودة في التعليم</a:t>
            </a:r>
          </a:p>
        </p:txBody>
      </p:sp>
      <p:sp>
        <p:nvSpPr>
          <p:cNvPr id="9" name="TextBox 3"/>
          <p:cNvSpPr txBox="1">
            <a:spLocks noChangeArrowheads="1"/>
          </p:cNvSpPr>
          <p:nvPr/>
        </p:nvSpPr>
        <p:spPr bwMode="auto">
          <a:xfrm>
            <a:off x="152400" y="3571875"/>
            <a:ext cx="8458200" cy="2940050"/>
          </a:xfrm>
          <a:prstGeom prst="rect">
            <a:avLst/>
          </a:prstGeom>
          <a:noFill/>
          <a:ln w="9525">
            <a:noFill/>
            <a:miter lim="800000"/>
            <a:headEnd/>
            <a:tailEnd/>
          </a:ln>
        </p:spPr>
        <p:txBody>
          <a:bodyPr wrap="square">
            <a:spAutoFit/>
          </a:bodyPr>
          <a:lstStyle/>
          <a:p>
            <a:pPr algn="r" rtl="1"/>
            <a:r>
              <a:rPr lang="ar-OM" sz="2200" b="1" dirty="0">
                <a:solidFill>
                  <a:schemeClr val="tx2"/>
                </a:solidFill>
              </a:rPr>
              <a:t>تقارير البنك الدولي حول حالة التعليم في الشرق الأوسط وشمال إفريقيا</a:t>
            </a:r>
            <a:r>
              <a:rPr lang="en-US" sz="2200" b="1" dirty="0">
                <a:solidFill>
                  <a:schemeClr val="tx2"/>
                </a:solidFill>
              </a:rPr>
              <a:t>:</a:t>
            </a:r>
            <a:endParaRPr lang="ar-OM" sz="2200" b="1" dirty="0">
              <a:solidFill>
                <a:schemeClr val="tx2"/>
              </a:solidFill>
            </a:endParaRPr>
          </a:p>
          <a:p>
            <a:pPr algn="r" rtl="1"/>
            <a:endParaRPr lang="ar-OM" sz="2000" b="1" dirty="0">
              <a:solidFill>
                <a:schemeClr val="tx2"/>
              </a:solidFill>
            </a:endParaRPr>
          </a:p>
          <a:p>
            <a:pPr algn="r" rtl="1">
              <a:spcAft>
                <a:spcPts val="600"/>
              </a:spcAft>
              <a:buFont typeface="Wingdings" pitchFamily="2" charset="2"/>
              <a:buChar char="ü"/>
            </a:pPr>
            <a:r>
              <a:rPr lang="ar-OM" sz="2000" b="1" dirty="0">
                <a:solidFill>
                  <a:schemeClr val="tx2"/>
                </a:solidFill>
              </a:rPr>
              <a:t> تدني جودة التعليم واعتماد نظمه على إتباع الأساليب التربوية التقليدية. </a:t>
            </a:r>
          </a:p>
          <a:p>
            <a:pPr algn="r" rtl="1">
              <a:spcAft>
                <a:spcPts val="600"/>
              </a:spcAft>
              <a:buFont typeface="Wingdings" pitchFamily="2" charset="2"/>
              <a:buChar char="ü"/>
            </a:pPr>
            <a:r>
              <a:rPr lang="ar-OM" sz="2000" b="1" dirty="0">
                <a:solidFill>
                  <a:schemeClr val="tx2"/>
                </a:solidFill>
              </a:rPr>
              <a:t> اعتماد أسلوب الحفظ والتلقين والبعد عن التطبيق العملي والتعلم الذاتي.</a:t>
            </a:r>
          </a:p>
          <a:p>
            <a:pPr algn="r" rtl="1">
              <a:spcAft>
                <a:spcPts val="600"/>
              </a:spcAft>
              <a:buFont typeface="Wingdings" pitchFamily="2" charset="2"/>
              <a:buChar char="ü"/>
            </a:pPr>
            <a:r>
              <a:rPr lang="ar-OM" sz="2000" b="1" dirty="0">
                <a:solidFill>
                  <a:schemeClr val="tx2"/>
                </a:solidFill>
              </a:rPr>
              <a:t> عدم الاستفادة من تقنيات التعليم الحديثة.</a:t>
            </a:r>
            <a:endParaRPr lang="en-US" sz="2000" b="1" dirty="0">
              <a:solidFill>
                <a:schemeClr val="tx2"/>
              </a:solidFill>
            </a:endParaRPr>
          </a:p>
          <a:p>
            <a:pPr marL="265113" indent="-265113" algn="r" rtl="1">
              <a:spcAft>
                <a:spcPts val="600"/>
              </a:spcAft>
              <a:buFont typeface="Wingdings" pitchFamily="2" charset="2"/>
              <a:buChar char="ü"/>
            </a:pPr>
            <a:r>
              <a:rPr lang="ar-OM" sz="2000" b="1" dirty="0">
                <a:solidFill>
                  <a:schemeClr val="tx2"/>
                </a:solidFill>
              </a:rPr>
              <a:t> تحديات أخرى</a:t>
            </a:r>
            <a:r>
              <a:rPr lang="en-US" sz="2000" b="1" dirty="0">
                <a:solidFill>
                  <a:schemeClr val="tx2"/>
                </a:solidFill>
              </a:rPr>
              <a:t>: </a:t>
            </a:r>
            <a:r>
              <a:rPr lang="ar-OM" sz="2000" b="1" dirty="0">
                <a:solidFill>
                  <a:schemeClr val="tx2"/>
                </a:solidFill>
              </a:rPr>
              <a:t>رفع الطاقة الاستيعابية للمؤسسات التعليمية والتدريبية </a:t>
            </a:r>
            <a:r>
              <a:rPr lang="ar-OM" sz="2000" b="1" dirty="0" smtClean="0">
                <a:solidFill>
                  <a:schemeClr val="tx2"/>
                </a:solidFill>
              </a:rPr>
              <a:t>وتوفير البني </a:t>
            </a:r>
            <a:r>
              <a:rPr lang="ar-OM" sz="2000" b="1" dirty="0">
                <a:solidFill>
                  <a:schemeClr val="tx2"/>
                </a:solidFill>
              </a:rPr>
              <a:t>التحتية </a:t>
            </a:r>
            <a:r>
              <a:rPr lang="ar-OM" sz="2000" b="1" dirty="0" err="1">
                <a:solidFill>
                  <a:schemeClr val="tx2"/>
                </a:solidFill>
              </a:rPr>
              <a:t>وحوكمة</a:t>
            </a:r>
            <a:r>
              <a:rPr lang="ar-OM" sz="2000" b="1" dirty="0">
                <a:solidFill>
                  <a:schemeClr val="tx2"/>
                </a:solidFill>
              </a:rPr>
              <a:t> التعليم ...الخ</a:t>
            </a:r>
            <a:endParaRPr lang="en-US" sz="2000" b="1" dirty="0">
              <a:solidFill>
                <a:schemeClr val="tx2"/>
              </a:solidFill>
            </a:endParaRPr>
          </a:p>
          <a:p>
            <a:pPr algn="r" rtl="1"/>
            <a:endParaRPr lang="en-US" dirty="0">
              <a:solidFill>
                <a:schemeClr val="tx2"/>
              </a:solidFill>
            </a:endParaRPr>
          </a:p>
        </p:txBody>
      </p:sp>
      <p:sp>
        <p:nvSpPr>
          <p:cNvPr id="6" name="Rounded Rectangle 5"/>
          <p:cNvSpPr/>
          <p:nvPr/>
        </p:nvSpPr>
        <p:spPr>
          <a:xfrm>
            <a:off x="1905000" y="932989"/>
            <a:ext cx="5257800" cy="6858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txBox="1">
            <a:spLocks/>
          </p:cNvSpPr>
          <p:nvPr/>
        </p:nvSpPr>
        <p:spPr>
          <a:xfrm>
            <a:off x="457200" y="70054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OM" sz="3600" b="1" i="0" u="none" strike="noStrike" kern="1200" cap="none" spc="0" normalizeH="0" baseline="0" noProof="0" dirty="0" smtClean="0">
                <a:ln>
                  <a:noFill/>
                </a:ln>
                <a:solidFill>
                  <a:schemeClr val="tx2"/>
                </a:solidFill>
                <a:effectLst/>
                <a:uLnTx/>
                <a:uFillTx/>
                <a:latin typeface="Times New Roman" pitchFamily="18" charset="0"/>
                <a:ea typeface="+mj-ea"/>
                <a:cs typeface="Times New Roman" pitchFamily="18" charset="0"/>
              </a:rPr>
              <a:t>تحديات الجودة في التعليم</a:t>
            </a:r>
            <a:endParaRPr kumimoji="0" lang="en-US" sz="3600" b="1" i="0" u="none" strike="noStrike" kern="1200" cap="none" spc="0" normalizeH="0" baseline="0" noProof="0" dirty="0" smtClean="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transition>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5" name="Rounded Rectangle 4"/>
          <p:cNvSpPr/>
          <p:nvPr/>
        </p:nvSpPr>
        <p:spPr>
          <a:xfrm>
            <a:off x="457200" y="4114800"/>
            <a:ext cx="2000264" cy="1857388"/>
          </a:xfrm>
          <a:prstGeom prst="roundRect">
            <a:avLst/>
          </a:prstGeom>
          <a:gradFill>
            <a:gsLst>
              <a:gs pos="0">
                <a:srgbClr val="8488C4"/>
              </a:gs>
              <a:gs pos="53000">
                <a:srgbClr val="D4DEFF"/>
              </a:gs>
              <a:gs pos="83000">
                <a:srgbClr val="D4DEFF"/>
              </a:gs>
              <a:gs pos="100000">
                <a:srgbClr val="96AB94"/>
              </a:gs>
            </a:gsLst>
            <a:lin ang="16200000" scaled="0"/>
          </a:gradFill>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US">
              <a:solidFill>
                <a:schemeClr val="tx2"/>
              </a:solidFill>
            </a:endParaRPr>
          </a:p>
        </p:txBody>
      </p:sp>
      <p:graphicFrame>
        <p:nvGraphicFramePr>
          <p:cNvPr id="7" name="Content Placeholder 7"/>
          <p:cNvGraphicFramePr>
            <a:graphicFrameLocks/>
          </p:cNvGraphicFramePr>
          <p:nvPr/>
        </p:nvGraphicFramePr>
        <p:xfrm>
          <a:off x="1119134" y="1524000"/>
          <a:ext cx="7643866" cy="21431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8"/>
          <p:cNvSpPr txBox="1">
            <a:spLocks noChangeArrowheads="1"/>
          </p:cNvSpPr>
          <p:nvPr/>
        </p:nvSpPr>
        <p:spPr bwMode="auto">
          <a:xfrm>
            <a:off x="406431" y="4329111"/>
            <a:ext cx="2071688" cy="1384995"/>
          </a:xfrm>
          <a:prstGeom prst="rect">
            <a:avLst/>
          </a:prstGeom>
          <a:noFill/>
          <a:ln w="9525">
            <a:noFill/>
            <a:miter lim="800000"/>
            <a:headEnd/>
            <a:tailEnd/>
          </a:ln>
        </p:spPr>
        <p:txBody>
          <a:bodyPr>
            <a:spAutoFit/>
          </a:bodyPr>
          <a:lstStyle/>
          <a:p>
            <a:pPr algn="ctr" rtl="1"/>
            <a:r>
              <a:rPr lang="ar-OM" sz="2800" b="1" dirty="0">
                <a:solidFill>
                  <a:schemeClr val="tx2"/>
                </a:solidFill>
              </a:rPr>
              <a:t> </a:t>
            </a:r>
            <a:r>
              <a:rPr lang="ar-OM" sz="2800" b="1" dirty="0">
                <a:solidFill>
                  <a:schemeClr val="tx2"/>
                </a:solidFill>
                <a:latin typeface="Times New Roman" pitchFamily="18" charset="0"/>
                <a:cs typeface="Times New Roman" pitchFamily="18" charset="0"/>
              </a:rPr>
              <a:t>دور وأهمية </a:t>
            </a:r>
            <a:r>
              <a:rPr lang="ar-OM" sz="2800" b="1" dirty="0" smtClean="0">
                <a:solidFill>
                  <a:schemeClr val="tx2"/>
                </a:solidFill>
                <a:latin typeface="Times New Roman" pitchFamily="18" charset="0"/>
                <a:cs typeface="Times New Roman" pitchFamily="18" charset="0"/>
              </a:rPr>
              <a:t>التعليم التقني </a:t>
            </a:r>
            <a:r>
              <a:rPr lang="ar-OM" sz="2800" b="1" dirty="0">
                <a:solidFill>
                  <a:schemeClr val="tx2"/>
                </a:solidFill>
                <a:latin typeface="Times New Roman" pitchFamily="18" charset="0"/>
                <a:cs typeface="Times New Roman" pitchFamily="18" charset="0"/>
              </a:rPr>
              <a:t>والتدريب </a:t>
            </a:r>
            <a:r>
              <a:rPr lang="ar-OM" sz="2800" b="1" dirty="0" smtClean="0">
                <a:solidFill>
                  <a:schemeClr val="tx2"/>
                </a:solidFill>
                <a:latin typeface="Times New Roman" pitchFamily="18" charset="0"/>
                <a:cs typeface="Times New Roman" pitchFamily="18" charset="0"/>
              </a:rPr>
              <a:t>المهني</a:t>
            </a:r>
            <a:endParaRPr lang="en-US" sz="2800" b="1" dirty="0">
              <a:solidFill>
                <a:schemeClr val="tx2"/>
              </a:solidFill>
              <a:latin typeface="Times New Roman" pitchFamily="18" charset="0"/>
              <a:cs typeface="Times New Roman" pitchFamily="18" charset="0"/>
            </a:endParaRPr>
          </a:p>
        </p:txBody>
      </p:sp>
      <p:sp>
        <p:nvSpPr>
          <p:cNvPr id="9" name="TextBox 10"/>
          <p:cNvSpPr txBox="1">
            <a:spLocks noChangeArrowheads="1"/>
          </p:cNvSpPr>
          <p:nvPr/>
        </p:nvSpPr>
        <p:spPr bwMode="auto">
          <a:xfrm>
            <a:off x="2476473" y="3667138"/>
            <a:ext cx="6286500" cy="2400300"/>
          </a:xfrm>
          <a:prstGeom prst="rect">
            <a:avLst/>
          </a:prstGeom>
          <a:noFill/>
          <a:ln w="9525">
            <a:noFill/>
            <a:miter lim="800000"/>
            <a:headEnd/>
            <a:tailEnd/>
          </a:ln>
        </p:spPr>
        <p:txBody>
          <a:bodyPr>
            <a:spAutoFit/>
          </a:bodyPr>
          <a:lstStyle/>
          <a:p>
            <a:pPr marL="177800" indent="-177800" algn="just" rtl="1">
              <a:spcAft>
                <a:spcPts val="1200"/>
              </a:spcAft>
              <a:buFont typeface="Arial" charset="0"/>
              <a:buChar char="•"/>
            </a:pPr>
            <a:r>
              <a:rPr lang="ar-OM" sz="2000" b="1" dirty="0">
                <a:solidFill>
                  <a:schemeClr val="tx2"/>
                </a:solidFill>
              </a:rPr>
              <a:t>تنمية الموارد البشرية لتنفيذ مشروعات التنمية الاقتصادية والاجتماعية</a:t>
            </a:r>
          </a:p>
          <a:p>
            <a:pPr marL="177800" indent="-177800" algn="just" rtl="1">
              <a:spcAft>
                <a:spcPts val="1200"/>
              </a:spcAft>
              <a:buFont typeface="Arial" charset="0"/>
              <a:buChar char="•"/>
            </a:pPr>
            <a:r>
              <a:rPr lang="ar-OM" sz="2000" b="1" dirty="0">
                <a:solidFill>
                  <a:schemeClr val="tx2"/>
                </a:solidFill>
              </a:rPr>
              <a:t> رفد سوق العمل بالقوى العاملة المدربة القادرة على تلبية الاحتياجات الفعلية لسوق العمل وعلى التعامل مع التقنيات الحديثة في تقديم الخدمات والإنتاج</a:t>
            </a:r>
          </a:p>
          <a:p>
            <a:pPr marL="177800" indent="-177800" algn="just" rtl="1">
              <a:spcAft>
                <a:spcPts val="1200"/>
              </a:spcAft>
              <a:buFont typeface="Arial" charset="0"/>
              <a:buChar char="•"/>
            </a:pPr>
            <a:r>
              <a:rPr lang="ar-OM" sz="2000" b="1" dirty="0">
                <a:solidFill>
                  <a:schemeClr val="tx2"/>
                </a:solidFill>
              </a:rPr>
              <a:t>زيادة مستوى الإنتاجية وتحسين القدرة التنافسية</a:t>
            </a:r>
          </a:p>
          <a:p>
            <a:pPr marL="177800" indent="-177800" algn="just" rtl="1">
              <a:spcAft>
                <a:spcPts val="1200"/>
              </a:spcAft>
              <a:buFont typeface="Arial" charset="0"/>
              <a:buChar char="•"/>
            </a:pPr>
            <a:r>
              <a:rPr lang="ar-OM" sz="2000" b="1" dirty="0">
                <a:solidFill>
                  <a:schemeClr val="tx2"/>
                </a:solidFill>
              </a:rPr>
              <a:t>تخفيض نسب البطالة والمشاكل الاجتماعية والسياسية المرتبطة بها </a:t>
            </a:r>
            <a:endParaRPr lang="en-US" sz="2000" b="1" dirty="0">
              <a:solidFill>
                <a:schemeClr val="tx2"/>
              </a:solidFill>
            </a:endParaRPr>
          </a:p>
        </p:txBody>
      </p:sp>
      <p:sp>
        <p:nvSpPr>
          <p:cNvPr id="10" name="Rounded Rectangle 9"/>
          <p:cNvSpPr/>
          <p:nvPr/>
        </p:nvSpPr>
        <p:spPr>
          <a:xfrm>
            <a:off x="2008236" y="594852"/>
            <a:ext cx="5257800" cy="6858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txBox="1">
            <a:spLocks/>
          </p:cNvSpPr>
          <p:nvPr/>
        </p:nvSpPr>
        <p:spPr>
          <a:xfrm>
            <a:off x="500063" y="609600"/>
            <a:ext cx="8229600" cy="1143000"/>
          </a:xfrm>
          <a:prstGeom prst="rect">
            <a:avLst/>
          </a:prstGeom>
        </p:spPr>
        <p:txBody>
          <a:bodyPr vert="horz" lIns="91440" tIns="45720" rIns="91440" bIns="45720" rtlCol="0" anchor="ctr">
            <a:normAutofit lnSpcReduction="10000"/>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OM" sz="3600" b="1" i="0" u="none" strike="noStrike" kern="1200" cap="none" spc="0" normalizeH="0" baseline="0" noProof="0" dirty="0" smtClean="0">
                <a:ln>
                  <a:noFill/>
                </a:ln>
                <a:solidFill>
                  <a:schemeClr val="tx2"/>
                </a:solidFill>
                <a:effectLst/>
                <a:uLnTx/>
                <a:uFillTx/>
                <a:latin typeface="+mj-lt"/>
                <a:ea typeface="+mj-ea"/>
                <a:cs typeface="+mj-cs"/>
              </a:rPr>
              <a:t>التعليم  التقني والتدريب المهني</a:t>
            </a:r>
            <a:br>
              <a:rPr kumimoji="0" lang="ar-OM" sz="3600" b="1" i="0" u="none" strike="noStrike" kern="1200" cap="none" spc="0" normalizeH="0" baseline="0" noProof="0" dirty="0" smtClean="0">
                <a:ln>
                  <a:noFill/>
                </a:ln>
                <a:solidFill>
                  <a:schemeClr val="tx2"/>
                </a:solidFill>
                <a:effectLst/>
                <a:uLnTx/>
                <a:uFillTx/>
                <a:latin typeface="+mj-lt"/>
                <a:ea typeface="+mj-ea"/>
                <a:cs typeface="+mj-cs"/>
              </a:rPr>
            </a:br>
            <a:endParaRPr kumimoji="0" lang="en-US" sz="3600" b="0" i="0" u="none" strike="noStrike" kern="1200" cap="none" spc="0" normalizeH="0" baseline="0" noProof="0" dirty="0" smtClean="0">
              <a:ln>
                <a:noFill/>
              </a:ln>
              <a:solidFill>
                <a:schemeClr val="tx2"/>
              </a:solidFill>
              <a:effectLst/>
              <a:uLnTx/>
              <a:uFillTx/>
              <a:latin typeface="+mj-lt"/>
              <a:ea typeface="+mj-ea"/>
              <a:cs typeface="+mj-cs"/>
            </a:endParaRPr>
          </a:p>
        </p:txBody>
      </p:sp>
    </p:spTree>
  </p:cSld>
  <p:clrMapOvr>
    <a:masterClrMapping/>
  </p:clrMapOvr>
  <p:transition>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graphicFrame>
        <p:nvGraphicFramePr>
          <p:cNvPr id="5" name="Diagram 4"/>
          <p:cNvGraphicFramePr/>
          <p:nvPr/>
        </p:nvGraphicFramePr>
        <p:xfrm>
          <a:off x="347602" y="990600"/>
          <a:ext cx="8643998" cy="24288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7"/>
          <p:cNvSpPr txBox="1">
            <a:spLocks noChangeArrowheads="1"/>
          </p:cNvSpPr>
          <p:nvPr/>
        </p:nvSpPr>
        <p:spPr bwMode="auto">
          <a:xfrm>
            <a:off x="271463" y="3581400"/>
            <a:ext cx="8643937" cy="1292662"/>
          </a:xfrm>
          <a:prstGeom prst="rect">
            <a:avLst/>
          </a:prstGeom>
          <a:noFill/>
          <a:ln w="9525">
            <a:noFill/>
            <a:miter lim="800000"/>
            <a:headEnd/>
            <a:tailEnd/>
          </a:ln>
        </p:spPr>
        <p:txBody>
          <a:bodyPr>
            <a:spAutoFit/>
          </a:bodyPr>
          <a:lstStyle/>
          <a:p>
            <a:pPr algn="just" rtl="1"/>
            <a:r>
              <a:rPr lang="ar-OM" sz="2000" b="1" dirty="0">
                <a:solidFill>
                  <a:schemeClr val="tx2"/>
                </a:solidFill>
              </a:rPr>
              <a:t>التطور التقني </a:t>
            </a:r>
            <a:r>
              <a:rPr lang="ar-OM" sz="2000" b="1" dirty="0" err="1">
                <a:solidFill>
                  <a:schemeClr val="tx2"/>
                </a:solidFill>
              </a:rPr>
              <a:t>المتسارع</a:t>
            </a:r>
            <a:r>
              <a:rPr lang="ar-OM" sz="2000" b="1" dirty="0">
                <a:solidFill>
                  <a:schemeClr val="tx2"/>
                </a:solidFill>
              </a:rPr>
              <a:t>: </a:t>
            </a:r>
            <a:r>
              <a:rPr lang="ar-SA" sz="2000" b="1" dirty="0">
                <a:solidFill>
                  <a:schemeClr val="tx2"/>
                </a:solidFill>
              </a:rPr>
              <a:t>تغير</a:t>
            </a:r>
            <a:r>
              <a:rPr lang="ar-OM" sz="2000" b="1" dirty="0">
                <a:solidFill>
                  <a:schemeClr val="tx2"/>
                </a:solidFill>
              </a:rPr>
              <a:t> </a:t>
            </a:r>
            <a:r>
              <a:rPr lang="ar-SA" sz="2000" b="1" dirty="0">
                <a:solidFill>
                  <a:schemeClr val="tx2"/>
                </a:solidFill>
              </a:rPr>
              <a:t>مستمر في متطلبات سوق العمل من الفنيين والتقنيين </a:t>
            </a:r>
            <a:r>
              <a:rPr lang="ar-SA" sz="2000" b="1" dirty="0" smtClean="0">
                <a:solidFill>
                  <a:schemeClr val="tx2"/>
                </a:solidFill>
              </a:rPr>
              <a:t>الممارسين</a:t>
            </a:r>
            <a:r>
              <a:rPr lang="ar-OM" sz="2000" b="1" dirty="0" smtClean="0">
                <a:solidFill>
                  <a:schemeClr val="tx2"/>
                </a:solidFill>
              </a:rPr>
              <a:t> المستجدات </a:t>
            </a:r>
            <a:r>
              <a:rPr lang="ar-OM" sz="2000" b="1" dirty="0">
                <a:solidFill>
                  <a:schemeClr val="tx2"/>
                </a:solidFill>
              </a:rPr>
              <a:t>التربوية: تغير فلسفة التعليم وتغير دور المحاضر والمدرب التقني والمهني، وإعادة صياغة مفاهيم المنهج والمحتوى التعليمي، والتركيز على الجوانب السيكولوجية والمهارات الحياتية </a:t>
            </a:r>
            <a:r>
              <a:rPr lang="ar-OM" sz="2000" b="1" dirty="0" smtClean="0">
                <a:solidFill>
                  <a:schemeClr val="tx2"/>
                </a:solidFill>
              </a:rPr>
              <a:t>والتعليمة.</a:t>
            </a:r>
            <a:endParaRPr lang="en-US" sz="2000" b="1" dirty="0">
              <a:solidFill>
                <a:schemeClr val="tx2"/>
              </a:solidFill>
            </a:endParaRPr>
          </a:p>
          <a:p>
            <a:pPr algn="r" rtl="1"/>
            <a:endParaRPr lang="en-US" dirty="0">
              <a:solidFill>
                <a:schemeClr val="tx2"/>
              </a:solidFill>
            </a:endParaRPr>
          </a:p>
        </p:txBody>
      </p:sp>
      <p:sp>
        <p:nvSpPr>
          <p:cNvPr id="8" name="Rounded Rectangle 7"/>
          <p:cNvSpPr/>
          <p:nvPr/>
        </p:nvSpPr>
        <p:spPr bwMode="auto">
          <a:xfrm>
            <a:off x="538162" y="4724400"/>
            <a:ext cx="6929438" cy="1500187"/>
          </a:xfrm>
          <a:prstGeom prst="roundRect">
            <a:avLst/>
          </a:prstGeom>
          <a:gradFill>
            <a:gsLst>
              <a:gs pos="0">
                <a:srgbClr val="FFEFD1"/>
              </a:gs>
              <a:gs pos="64999">
                <a:srgbClr val="F0EBD5"/>
              </a:gs>
              <a:gs pos="100000">
                <a:srgbClr val="D1C39F"/>
              </a:gs>
            </a:gsLst>
            <a:lin ang="16200000" scaled="0"/>
          </a:gradFill>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a:solidFill>
                <a:schemeClr val="tx2"/>
              </a:solidFill>
            </a:endParaRPr>
          </a:p>
        </p:txBody>
      </p:sp>
      <p:sp>
        <p:nvSpPr>
          <p:cNvPr id="9" name="TextBox 8"/>
          <p:cNvSpPr txBox="1">
            <a:spLocks noChangeArrowheads="1"/>
          </p:cNvSpPr>
          <p:nvPr/>
        </p:nvSpPr>
        <p:spPr bwMode="auto">
          <a:xfrm>
            <a:off x="609600" y="4795838"/>
            <a:ext cx="6786562" cy="1323974"/>
          </a:xfrm>
          <a:prstGeom prst="rect">
            <a:avLst/>
          </a:prstGeom>
          <a:noFill/>
          <a:ln w="9525">
            <a:noFill/>
            <a:miter lim="800000"/>
            <a:headEnd/>
            <a:tailEnd/>
          </a:ln>
        </p:spPr>
        <p:txBody>
          <a:bodyPr>
            <a:spAutoFit/>
          </a:bodyPr>
          <a:lstStyle/>
          <a:p>
            <a:pPr algn="just" rtl="1"/>
            <a:r>
              <a:rPr lang="ar-OM" sz="2000" b="1" dirty="0"/>
              <a:t>رفض سوق العمل لبعض مخرجات هذه المؤسسة على الرغم من تنامي طلب سوق العمل على عاملين في ذات تخصصات ومجالات التعليم التقني والمهني</a:t>
            </a:r>
          </a:p>
          <a:p>
            <a:pPr algn="ctr" rtl="1"/>
            <a:r>
              <a:rPr lang="ar-OM" sz="2000" b="1" dirty="0">
                <a:solidFill>
                  <a:srgbClr val="FF0000"/>
                </a:solidFill>
              </a:rPr>
              <a:t>تدنى أو غياب المواءمة بين نوعية المخرجات والمتطلبات </a:t>
            </a:r>
            <a:r>
              <a:rPr lang="ar-OM" sz="2000" b="1" dirty="0" err="1">
                <a:solidFill>
                  <a:srgbClr val="FF0000"/>
                </a:solidFill>
              </a:rPr>
              <a:t>المهارية</a:t>
            </a:r>
            <a:r>
              <a:rPr lang="ar-OM" sz="2000" b="1" dirty="0">
                <a:solidFill>
                  <a:srgbClr val="FF0000"/>
                </a:solidFill>
              </a:rPr>
              <a:t> لسوق العمل، -- فجوة نوعية بين المخرجات واحتياجات سوق العمل --</a:t>
            </a:r>
            <a:endParaRPr lang="en-US" sz="2000" b="1" dirty="0">
              <a:solidFill>
                <a:srgbClr val="FF0000"/>
              </a:solidFill>
            </a:endParaRPr>
          </a:p>
        </p:txBody>
      </p:sp>
      <p:sp>
        <p:nvSpPr>
          <p:cNvPr id="10" name="Rounded Rectangle 9"/>
          <p:cNvSpPr/>
          <p:nvPr/>
        </p:nvSpPr>
        <p:spPr>
          <a:xfrm>
            <a:off x="838200" y="594852"/>
            <a:ext cx="7696200" cy="6858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txBox="1">
            <a:spLocks noChangeArrowheads="1"/>
          </p:cNvSpPr>
          <p:nvPr/>
        </p:nvSpPr>
        <p:spPr bwMode="auto">
          <a:xfrm>
            <a:off x="490077" y="451977"/>
            <a:ext cx="8410575" cy="981075"/>
          </a:xfrm>
          <a:prstGeom prst="rect">
            <a:avLst/>
          </a:prstGeom>
          <a:noFill/>
          <a:ln w="9525">
            <a:noFill/>
            <a:miter lim="800000"/>
            <a:headEnd/>
            <a:tailEnd/>
          </a:ln>
        </p:spPr>
        <p:txBody>
          <a:bodyPr anchor="ctr"/>
          <a:lstStyle/>
          <a:p>
            <a:pPr algn="ctr" rtl="1"/>
            <a:r>
              <a:rPr lang="ar-OM" sz="3600" b="1" dirty="0">
                <a:solidFill>
                  <a:schemeClr val="tx2"/>
                </a:solidFill>
              </a:rPr>
              <a:t>تحديات منظومة </a:t>
            </a:r>
            <a:r>
              <a:rPr lang="ar-OM" sz="3600" b="1" dirty="0" smtClean="0">
                <a:solidFill>
                  <a:schemeClr val="tx2"/>
                </a:solidFill>
              </a:rPr>
              <a:t>التعليم التقني </a:t>
            </a:r>
            <a:r>
              <a:rPr lang="ar-OM" sz="3600" b="1" dirty="0">
                <a:solidFill>
                  <a:schemeClr val="tx2"/>
                </a:solidFill>
              </a:rPr>
              <a:t>والتدريب المهني</a:t>
            </a:r>
          </a:p>
        </p:txBody>
      </p:sp>
    </p:spTree>
  </p:cSld>
  <p:clrMapOvr>
    <a:masterClrMapping/>
  </p:clrMapOvr>
  <p:transition>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pic>
        <p:nvPicPr>
          <p:cNvPr id="5" name="Picture 2"/>
          <p:cNvPicPr>
            <a:picLocks noChangeAspect="1" noChangeArrowheads="1"/>
          </p:cNvPicPr>
          <p:nvPr/>
        </p:nvPicPr>
        <p:blipFill>
          <a:blip r:embed="rId3"/>
          <a:srcRect/>
          <a:stretch>
            <a:fillRect/>
          </a:stretch>
        </p:blipFill>
        <p:spPr>
          <a:xfrm>
            <a:off x="381000" y="1447800"/>
            <a:ext cx="8305799" cy="4481513"/>
          </a:xfrm>
          <a:prstGeom prst="rect">
            <a:avLst/>
          </a:prstGeom>
        </p:spPr>
      </p:pic>
      <p:sp>
        <p:nvSpPr>
          <p:cNvPr id="6" name="Rectangle 4"/>
          <p:cNvSpPr>
            <a:spLocks noChangeArrowheads="1"/>
          </p:cNvSpPr>
          <p:nvPr/>
        </p:nvSpPr>
        <p:spPr bwMode="auto">
          <a:xfrm>
            <a:off x="457200" y="5715000"/>
            <a:ext cx="8394700" cy="646331"/>
          </a:xfrm>
          <a:prstGeom prst="rect">
            <a:avLst/>
          </a:prstGeom>
          <a:noFill/>
          <a:ln w="9525">
            <a:noFill/>
            <a:miter lim="800000"/>
            <a:headEnd/>
            <a:tailEnd/>
          </a:ln>
        </p:spPr>
        <p:txBody>
          <a:bodyPr>
            <a:spAutoFit/>
          </a:bodyPr>
          <a:lstStyle/>
          <a:p>
            <a:r>
              <a:rPr lang="en-GB" dirty="0">
                <a:solidFill>
                  <a:schemeClr val="tx2"/>
                </a:solidFill>
                <a:latin typeface="Times New Roman" pitchFamily="18" charset="0"/>
                <a:cs typeface="Times New Roman" pitchFamily="18" charset="0"/>
              </a:rPr>
              <a:t>Source: Statistical Yearbook, Issue 39, Nov. 2011</a:t>
            </a:r>
          </a:p>
          <a:p>
            <a:r>
              <a:rPr lang="en-GB" dirty="0">
                <a:solidFill>
                  <a:schemeClr val="tx2"/>
                </a:solidFill>
                <a:latin typeface="Times New Roman" pitchFamily="18" charset="0"/>
                <a:cs typeface="Times New Roman" pitchFamily="18" charset="0"/>
              </a:rPr>
              <a:t>Ref: PPT. </a:t>
            </a:r>
            <a:r>
              <a:rPr lang="de-DE" dirty="0">
                <a:solidFill>
                  <a:schemeClr val="tx2"/>
                </a:solidFill>
                <a:latin typeface="Times New Roman" pitchFamily="18" charset="0"/>
                <a:cs typeface="Times New Roman" pitchFamily="18" charset="0"/>
              </a:rPr>
              <a:t>Spöttl,G., Becker, M. MoM, oct,2012.</a:t>
            </a:r>
          </a:p>
        </p:txBody>
      </p:sp>
      <p:sp>
        <p:nvSpPr>
          <p:cNvPr id="7" name="Rounded Rectangle 6"/>
          <p:cNvSpPr/>
          <p:nvPr/>
        </p:nvSpPr>
        <p:spPr>
          <a:xfrm>
            <a:off x="2315496" y="594852"/>
            <a:ext cx="4572000" cy="6858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p:cNvSpPr txBox="1">
            <a:spLocks/>
          </p:cNvSpPr>
          <p:nvPr/>
        </p:nvSpPr>
        <p:spPr>
          <a:xfrm>
            <a:off x="457200" y="229061"/>
            <a:ext cx="8229600" cy="857250"/>
          </a:xfrm>
          <a:prstGeom prst="rect">
            <a:avLst/>
          </a:prstGeom>
        </p:spPr>
        <p:txBody>
          <a:bodyPr vert="horz" lIns="91440" tIns="45720" rIns="91440" bIns="45720" rtlCol="0" anchor="ctr">
            <a:noAutofit/>
          </a:bodyPr>
          <a:lstStyle/>
          <a:p>
            <a:pPr marL="0" marR="0" lvl="0" indent="0" algn="ctr" defTabSz="873125" rtl="0" eaLnBrk="1" fontAlgn="auto" latinLnBrk="0" hangingPunct="1">
              <a:lnSpc>
                <a:spcPct val="100000"/>
              </a:lnSpc>
              <a:spcBef>
                <a:spcPct val="0"/>
              </a:spcBef>
              <a:spcAft>
                <a:spcPts val="0"/>
              </a:spcAft>
              <a:buClrTx/>
              <a:buSzTx/>
              <a:buFontTx/>
              <a:buNone/>
              <a:tabLst/>
              <a:defRPr/>
            </a:pPr>
            <a:r>
              <a:rPr kumimoji="0" lang="de-DE" sz="3600" b="1" i="0" u="none" strike="noStrike" kern="1200" cap="none" spc="0" normalizeH="0" baseline="0" noProof="0" dirty="0" smtClean="0">
                <a:ln>
                  <a:noFill/>
                </a:ln>
                <a:solidFill>
                  <a:schemeClr val="tx2"/>
                </a:solidFill>
                <a:effectLst/>
                <a:uLnTx/>
                <a:uFillTx/>
                <a:latin typeface="Times New Roman" pitchFamily="18" charset="0"/>
                <a:ea typeface="+mj-ea"/>
                <a:cs typeface="+mn-cs"/>
              </a:rPr>
              <a:t/>
            </a:r>
            <a:br>
              <a:rPr kumimoji="0" lang="de-DE" sz="3600" b="1" i="0" u="none" strike="noStrike" kern="1200" cap="none" spc="0" normalizeH="0" baseline="0" noProof="0" dirty="0" smtClean="0">
                <a:ln>
                  <a:noFill/>
                </a:ln>
                <a:solidFill>
                  <a:schemeClr val="tx2"/>
                </a:solidFill>
                <a:effectLst/>
                <a:uLnTx/>
                <a:uFillTx/>
                <a:latin typeface="Times New Roman" pitchFamily="18" charset="0"/>
                <a:ea typeface="+mj-ea"/>
                <a:cs typeface="+mn-cs"/>
              </a:rPr>
            </a:br>
            <a:r>
              <a:rPr kumimoji="0" lang="ar-OM" sz="3600" b="1" i="0" u="none" strike="noStrike" kern="1200" cap="none" spc="0" normalizeH="0" baseline="0" noProof="0" dirty="0" smtClean="0">
                <a:ln>
                  <a:noFill/>
                </a:ln>
                <a:solidFill>
                  <a:schemeClr val="tx2"/>
                </a:solidFill>
                <a:effectLst/>
                <a:uLnTx/>
                <a:uFillTx/>
                <a:latin typeface="Times New Roman" pitchFamily="18" charset="0"/>
                <a:ea typeface="+mj-ea"/>
                <a:cs typeface="+mn-cs"/>
              </a:rPr>
              <a:t>سوق العمل العماني</a:t>
            </a:r>
            <a:endParaRPr kumimoji="0" lang="en-US" sz="3600" b="0" i="0" u="none" strike="noStrike" kern="1200" cap="none" spc="0" normalizeH="0" baseline="0" noProof="0" dirty="0">
              <a:ln>
                <a:noFill/>
              </a:ln>
              <a:solidFill>
                <a:schemeClr val="tx2"/>
              </a:solidFill>
              <a:effectLst/>
              <a:uLnTx/>
              <a:uFillTx/>
              <a:latin typeface="Times New Roman" pitchFamily="18" charset="0"/>
              <a:ea typeface="+mj-ea"/>
              <a:cs typeface="+mn-cs"/>
            </a:endParaRPr>
          </a:p>
        </p:txBody>
      </p:sp>
    </p:spTree>
  </p:cSld>
  <p:clrMapOvr>
    <a:masterClrMapping/>
  </p:clrMapOvr>
  <p:transition>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pic>
        <p:nvPicPr>
          <p:cNvPr id="3" name="Picture 2"/>
          <p:cNvPicPr>
            <a:picLocks noChangeAspect="1" noChangeArrowheads="1"/>
          </p:cNvPicPr>
          <p:nvPr/>
        </p:nvPicPr>
        <p:blipFill>
          <a:blip r:embed="rId3"/>
          <a:srcRect b="5085"/>
          <a:stretch>
            <a:fillRect/>
          </a:stretch>
        </p:blipFill>
        <p:spPr bwMode="auto">
          <a:xfrm>
            <a:off x="457200" y="1447801"/>
            <a:ext cx="8153400" cy="4495799"/>
          </a:xfrm>
          <a:prstGeom prst="rect">
            <a:avLst/>
          </a:prstGeom>
          <a:noFill/>
          <a:ln w="9525">
            <a:noFill/>
            <a:miter lim="800000"/>
            <a:headEnd/>
            <a:tailEnd/>
          </a:ln>
        </p:spPr>
      </p:pic>
      <p:sp>
        <p:nvSpPr>
          <p:cNvPr id="6" name="Rounded Rectangle 5"/>
          <p:cNvSpPr/>
          <p:nvPr/>
        </p:nvSpPr>
        <p:spPr>
          <a:xfrm>
            <a:off x="2315496" y="594852"/>
            <a:ext cx="4572000" cy="6858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2"/>
          <p:cNvSpPr>
            <a:spLocks noChangeArrowheads="1"/>
          </p:cNvSpPr>
          <p:nvPr/>
        </p:nvSpPr>
        <p:spPr bwMode="auto">
          <a:xfrm>
            <a:off x="1571625" y="639763"/>
            <a:ext cx="6286500" cy="646112"/>
          </a:xfrm>
          <a:prstGeom prst="rect">
            <a:avLst/>
          </a:prstGeom>
          <a:noFill/>
          <a:ln w="9525">
            <a:noFill/>
            <a:miter lim="800000"/>
            <a:headEnd/>
            <a:tailEnd/>
          </a:ln>
        </p:spPr>
        <p:txBody>
          <a:bodyPr>
            <a:spAutoFit/>
          </a:bodyPr>
          <a:lstStyle/>
          <a:p>
            <a:pPr algn="ctr" defTabSz="873125" rtl="1"/>
            <a:r>
              <a:rPr lang="ar-OM" sz="3600" b="1">
                <a:solidFill>
                  <a:schemeClr val="tx2"/>
                </a:solidFill>
                <a:latin typeface="Times New Roman" pitchFamily="18" charset="0"/>
              </a:rPr>
              <a:t>سوق العمل العماني</a:t>
            </a:r>
            <a:endParaRPr lang="en-US" sz="3600" b="1">
              <a:solidFill>
                <a:schemeClr val="tx2"/>
              </a:solidFill>
            </a:endParaRPr>
          </a:p>
        </p:txBody>
      </p:sp>
    </p:spTree>
  </p:cSld>
  <p:clrMapOvr>
    <a:masterClrMapping/>
  </p:clrMapOvr>
  <p:transition>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3" name="Rounded Rectangle 2"/>
          <p:cNvSpPr/>
          <p:nvPr/>
        </p:nvSpPr>
        <p:spPr>
          <a:xfrm>
            <a:off x="895350" y="4467225"/>
            <a:ext cx="4286250" cy="1857375"/>
          </a:xfrm>
          <a:prstGeom prst="roundRect">
            <a:avLst/>
          </a:prstGeom>
          <a:gradFill>
            <a:gsLst>
              <a:gs pos="0">
                <a:srgbClr val="FFEFD1"/>
              </a:gs>
              <a:gs pos="64999">
                <a:srgbClr val="F0EBD5"/>
              </a:gs>
              <a:gs pos="100000">
                <a:srgbClr val="D1C39F"/>
              </a:gs>
            </a:gsLst>
            <a:lin ang="16200000" scaled="0"/>
          </a:gradFill>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en-US">
              <a:solidFill>
                <a:schemeClr val="tx2"/>
              </a:solidFill>
            </a:endParaRPr>
          </a:p>
        </p:txBody>
      </p:sp>
      <p:sp>
        <p:nvSpPr>
          <p:cNvPr id="6" name="Rectangle 5"/>
          <p:cNvSpPr>
            <a:spLocks noChangeArrowheads="1"/>
          </p:cNvSpPr>
          <p:nvPr/>
        </p:nvSpPr>
        <p:spPr bwMode="auto">
          <a:xfrm>
            <a:off x="238125" y="1371600"/>
            <a:ext cx="8548688" cy="4801314"/>
          </a:xfrm>
          <a:prstGeom prst="rect">
            <a:avLst/>
          </a:prstGeom>
          <a:noFill/>
          <a:ln w="9525">
            <a:noFill/>
            <a:miter lim="800000"/>
            <a:headEnd/>
            <a:tailEnd/>
          </a:ln>
          <a:effectLst/>
        </p:spPr>
        <p:txBody>
          <a:bodyPr wrap="square" anchor="ctr">
            <a:spAutoFit/>
          </a:bodyPr>
          <a:lstStyle/>
          <a:p>
            <a:pPr algn="ctr" rtl="1" eaLnBrk="0" hangingPunct="0">
              <a:defRPr/>
            </a:pPr>
            <a:r>
              <a:rPr lang="ar-OM" sz="2400" b="1" dirty="0">
                <a:solidFill>
                  <a:srgbClr val="FF0000"/>
                </a:solidFill>
                <a:latin typeface="Times New Roman" pitchFamily="18" charset="0"/>
                <a:ea typeface="Times New Roman" pitchFamily="18" charset="0"/>
                <a:cs typeface="Times New Roman" pitchFamily="18" charset="0"/>
              </a:rPr>
              <a:t>للتقليل من الفجوة النوعية بين المخرجات واحتياجات سوق العمل</a:t>
            </a:r>
          </a:p>
          <a:p>
            <a:pPr algn="justLow" rtl="1" eaLnBrk="0" hangingPunct="0">
              <a:defRPr/>
            </a:pPr>
            <a:endParaRPr lang="ar-OM" sz="2000" b="1" dirty="0">
              <a:solidFill>
                <a:schemeClr val="tx2"/>
              </a:solidFill>
              <a:latin typeface="Times New Roman" pitchFamily="18" charset="0"/>
              <a:ea typeface="Times New Roman" pitchFamily="18" charset="0"/>
              <a:cs typeface="Times New Roman" pitchFamily="18" charset="0"/>
            </a:endParaRPr>
          </a:p>
          <a:p>
            <a:pPr algn="justLow" rtl="1" eaLnBrk="0" hangingPunct="0">
              <a:defRPr/>
            </a:pPr>
            <a:endParaRPr lang="en-US" sz="2000" b="1" dirty="0">
              <a:solidFill>
                <a:schemeClr val="tx2"/>
              </a:solidFill>
              <a:latin typeface="Times New Roman" pitchFamily="18" charset="0"/>
              <a:ea typeface="Times New Roman" pitchFamily="18" charset="0"/>
              <a:cs typeface="Times New Roman" pitchFamily="18" charset="0"/>
            </a:endParaRPr>
          </a:p>
          <a:p>
            <a:pPr algn="justLow" rtl="1" eaLnBrk="0" hangingPunct="0">
              <a:defRPr/>
            </a:pPr>
            <a:endParaRPr lang="en-US" sz="2000" b="1" dirty="0">
              <a:solidFill>
                <a:schemeClr val="tx2"/>
              </a:solidFill>
              <a:latin typeface="Times New Roman" pitchFamily="18" charset="0"/>
              <a:ea typeface="Times New Roman" pitchFamily="18" charset="0"/>
              <a:cs typeface="Times New Roman" pitchFamily="18" charset="0"/>
            </a:endParaRPr>
          </a:p>
          <a:p>
            <a:pPr marL="354013" indent="-354013" algn="justLow" rtl="1" eaLnBrk="0" hangingPunct="0">
              <a:buFont typeface="Wingdings" pitchFamily="2" charset="2"/>
              <a:buChar char="v"/>
              <a:defRPr/>
            </a:pPr>
            <a:r>
              <a:rPr lang="en-US" sz="2400" b="1" dirty="0">
                <a:solidFill>
                  <a:schemeClr val="tx2"/>
                </a:solidFill>
                <a:latin typeface="Times New Roman" pitchFamily="18" charset="0"/>
                <a:ea typeface="Times New Roman" pitchFamily="18" charset="0"/>
                <a:cs typeface="Times New Roman" pitchFamily="18" charset="0"/>
              </a:rPr>
              <a:t> </a:t>
            </a:r>
            <a:r>
              <a:rPr lang="ar-OM" sz="2400" b="1" dirty="0">
                <a:solidFill>
                  <a:schemeClr val="tx2"/>
                </a:solidFill>
                <a:latin typeface="Times New Roman" pitchFamily="18" charset="0"/>
                <a:ea typeface="Times New Roman" pitchFamily="18" charset="0"/>
                <a:cs typeface="Times New Roman" pitchFamily="18" charset="0"/>
              </a:rPr>
              <a:t>بعدا عالميا كوسيلة فاعلة في ربط مخرجات التعليم والتدريب التقني والمهني باحتياجات سوق العمل.</a:t>
            </a:r>
          </a:p>
          <a:p>
            <a:pPr marL="354013" indent="-354013" algn="justLow" rtl="1" eaLnBrk="0" hangingPunct="0">
              <a:buFont typeface="Wingdings" pitchFamily="2" charset="2"/>
              <a:buChar char="v"/>
              <a:defRPr/>
            </a:pPr>
            <a:endParaRPr lang="en-US" sz="1000" b="1" dirty="0">
              <a:solidFill>
                <a:schemeClr val="tx2"/>
              </a:solidFill>
              <a:latin typeface="Times New Roman" pitchFamily="18" charset="0"/>
              <a:cs typeface="Times New Roman" pitchFamily="18" charset="0"/>
            </a:endParaRPr>
          </a:p>
          <a:p>
            <a:pPr marL="354013" indent="-354013" algn="justLow" rtl="1" eaLnBrk="0" hangingPunct="0">
              <a:buFont typeface="Wingdings" pitchFamily="2" charset="2"/>
              <a:buChar char="v"/>
              <a:defRPr/>
            </a:pPr>
            <a:r>
              <a:rPr lang="en-US" sz="2400" b="1" dirty="0">
                <a:solidFill>
                  <a:schemeClr val="tx2"/>
                </a:solidFill>
                <a:latin typeface="Times New Roman" pitchFamily="18" charset="0"/>
                <a:ea typeface="Times New Roman" pitchFamily="18" charset="0"/>
                <a:cs typeface="Times New Roman" pitchFamily="18" charset="0"/>
              </a:rPr>
              <a:t> </a:t>
            </a:r>
            <a:r>
              <a:rPr lang="ar-OM" sz="2400" b="1" dirty="0">
                <a:solidFill>
                  <a:schemeClr val="tx2"/>
                </a:solidFill>
                <a:latin typeface="Times New Roman" pitchFamily="18" charset="0"/>
                <a:ea typeface="Times New Roman" pitchFamily="18" charset="0"/>
                <a:cs typeface="Times New Roman" pitchFamily="18" charset="0"/>
              </a:rPr>
              <a:t>تجارب دولية عديدة في هذا المجال مثل:</a:t>
            </a:r>
          </a:p>
          <a:p>
            <a:pPr algn="justLow" rtl="1" eaLnBrk="0" hangingPunct="0">
              <a:defRPr/>
            </a:pPr>
            <a:endParaRPr lang="ar-OM" sz="800" b="1" dirty="0">
              <a:solidFill>
                <a:schemeClr val="tx2"/>
              </a:solidFill>
              <a:latin typeface="Times New Roman" pitchFamily="18" charset="0"/>
              <a:ea typeface="Times New Roman" pitchFamily="18" charset="0"/>
              <a:cs typeface="Times New Roman" pitchFamily="18" charset="0"/>
            </a:endParaRPr>
          </a:p>
          <a:p>
            <a:pPr marL="450850" indent="-273050" algn="justLow" rtl="1" eaLnBrk="0" hangingPunct="0">
              <a:buFont typeface="Wingdings" pitchFamily="2" charset="2"/>
              <a:buChar char="ü"/>
              <a:defRPr/>
            </a:pPr>
            <a:r>
              <a:rPr lang="ar-OM" sz="2000" b="1" dirty="0">
                <a:solidFill>
                  <a:schemeClr val="tx2"/>
                </a:solidFill>
                <a:latin typeface="Times New Roman" pitchFamily="18" charset="0"/>
                <a:cs typeface="Times New Roman" pitchFamily="18" charset="0"/>
              </a:rPr>
              <a:t>الولايات المتحدة الأمريكية</a:t>
            </a:r>
            <a:r>
              <a:rPr lang="en-US" sz="2000" b="1" dirty="0">
                <a:solidFill>
                  <a:schemeClr val="tx2"/>
                </a:solidFill>
                <a:latin typeface="Times New Roman" pitchFamily="18" charset="0"/>
                <a:cs typeface="Times New Roman" pitchFamily="18" charset="0"/>
              </a:rPr>
              <a:t> - </a:t>
            </a:r>
            <a:r>
              <a:rPr lang="ar-OM" sz="2000" b="1" dirty="0">
                <a:solidFill>
                  <a:schemeClr val="tx2"/>
                </a:solidFill>
                <a:latin typeface="Times New Roman" pitchFamily="18" charset="0"/>
                <a:cs typeface="Times New Roman" pitchFamily="18" charset="0"/>
              </a:rPr>
              <a:t>كندا وألمانيا وبريطانيا واستراليا ونيوزلندا</a:t>
            </a:r>
          </a:p>
          <a:p>
            <a:pPr marL="450850" indent="-273050" algn="justLow" rtl="1" eaLnBrk="0" hangingPunct="0">
              <a:buFont typeface="Wingdings" pitchFamily="2" charset="2"/>
              <a:buChar char="ü"/>
              <a:defRPr/>
            </a:pPr>
            <a:r>
              <a:rPr lang="ar-OM" sz="2000" b="1" dirty="0">
                <a:solidFill>
                  <a:schemeClr val="tx2"/>
                </a:solidFill>
                <a:latin typeface="Times New Roman" pitchFamily="18" charset="0"/>
                <a:cs typeface="Times New Roman" pitchFamily="18" charset="0"/>
              </a:rPr>
              <a:t>ماليزيا – سنغافورة والفلبين </a:t>
            </a:r>
          </a:p>
          <a:p>
            <a:pPr marL="450850" indent="-273050" algn="justLow" rtl="1" eaLnBrk="0" hangingPunct="0">
              <a:buFont typeface="Wingdings" pitchFamily="2" charset="2"/>
              <a:buChar char="ü"/>
              <a:defRPr/>
            </a:pPr>
            <a:r>
              <a:rPr lang="ar-OM" sz="2000" b="1" dirty="0">
                <a:solidFill>
                  <a:schemeClr val="tx2"/>
                </a:solidFill>
                <a:latin typeface="Times New Roman" pitchFamily="18" charset="0"/>
                <a:cs typeface="Times New Roman" pitchFamily="18" charset="0"/>
              </a:rPr>
              <a:t>السعودية والكويت والبحرين</a:t>
            </a:r>
          </a:p>
          <a:p>
            <a:pPr marL="450850" indent="-273050" algn="justLow" rtl="1" eaLnBrk="0" hangingPunct="0">
              <a:buFont typeface="Wingdings" pitchFamily="2" charset="2"/>
              <a:buChar char="ü"/>
              <a:defRPr/>
            </a:pPr>
            <a:r>
              <a:rPr lang="ar-OM" sz="2000" b="1" dirty="0">
                <a:solidFill>
                  <a:schemeClr val="tx2"/>
                </a:solidFill>
                <a:latin typeface="Times New Roman" pitchFamily="18" charset="0"/>
                <a:cs typeface="Times New Roman" pitchFamily="18" charset="0"/>
              </a:rPr>
              <a:t>سلطنة عمان</a:t>
            </a:r>
          </a:p>
          <a:p>
            <a:pPr marL="450850" indent="-273050" algn="justLow" rtl="1" eaLnBrk="0" hangingPunct="0">
              <a:buFont typeface="Wingdings" pitchFamily="2" charset="2"/>
              <a:buChar char="ü"/>
              <a:defRPr/>
            </a:pPr>
            <a:endParaRPr lang="ar-OM" sz="2000" b="1" dirty="0">
              <a:solidFill>
                <a:schemeClr val="tx2"/>
              </a:solidFill>
              <a:latin typeface="Times New Roman" pitchFamily="18" charset="0"/>
              <a:cs typeface="Times New Roman" pitchFamily="18" charset="0"/>
            </a:endParaRPr>
          </a:p>
          <a:p>
            <a:pPr algn="justLow" rtl="1" eaLnBrk="0" hangingPunct="0">
              <a:defRPr/>
            </a:pPr>
            <a:endParaRPr lang="ar-OM" sz="1400" b="1" dirty="0">
              <a:solidFill>
                <a:schemeClr val="tx2"/>
              </a:solidFill>
              <a:latin typeface="Arial" pitchFamily="34" charset="0"/>
              <a:cs typeface="Arial" pitchFamily="34" charset="0"/>
            </a:endParaRPr>
          </a:p>
          <a:p>
            <a:pPr algn="justLow" rtl="1" eaLnBrk="0" hangingPunct="0">
              <a:defRPr/>
            </a:pPr>
            <a:endParaRPr lang="ar-OM" b="1" dirty="0">
              <a:solidFill>
                <a:schemeClr val="tx2"/>
              </a:solidFill>
              <a:latin typeface="Arial" pitchFamily="34" charset="0"/>
              <a:cs typeface="Arial" pitchFamily="34" charset="0"/>
            </a:endParaRPr>
          </a:p>
        </p:txBody>
      </p:sp>
      <p:sp>
        <p:nvSpPr>
          <p:cNvPr id="7" name="Rectangle 6"/>
          <p:cNvSpPr>
            <a:spLocks noChangeArrowheads="1"/>
          </p:cNvSpPr>
          <p:nvPr/>
        </p:nvSpPr>
        <p:spPr bwMode="auto">
          <a:xfrm>
            <a:off x="895350" y="4610100"/>
            <a:ext cx="4214813" cy="1631950"/>
          </a:xfrm>
          <a:prstGeom prst="rect">
            <a:avLst/>
          </a:prstGeom>
          <a:noFill/>
          <a:ln w="9525">
            <a:noFill/>
            <a:miter lim="800000"/>
            <a:headEnd/>
            <a:tailEnd/>
          </a:ln>
        </p:spPr>
        <p:txBody>
          <a:bodyPr anchor="ctr">
            <a:spAutoFit/>
          </a:bodyPr>
          <a:lstStyle/>
          <a:p>
            <a:pPr marL="273050" indent="-273050" algn="just" rtl="1" eaLnBrk="0" hangingPunct="0">
              <a:spcAft>
                <a:spcPts val="1200"/>
              </a:spcAft>
              <a:buFont typeface="Wingdings" pitchFamily="2" charset="2"/>
              <a:buChar char="v"/>
            </a:pPr>
            <a:r>
              <a:rPr lang="ar-OM" sz="2000" b="1" dirty="0">
                <a:solidFill>
                  <a:schemeClr val="tx2"/>
                </a:solidFill>
                <a:latin typeface="Times New Roman" pitchFamily="18" charset="0"/>
                <a:cs typeface="Times New Roman" pitchFamily="18" charset="0"/>
              </a:rPr>
              <a:t>تطوير اختبارات كفاءة مهنية وإصدار الشهادات والتراخيص</a:t>
            </a:r>
          </a:p>
          <a:p>
            <a:pPr marL="273050" indent="-273050" algn="just" rtl="1" eaLnBrk="0" hangingPunct="0">
              <a:spcAft>
                <a:spcPts val="1200"/>
              </a:spcAft>
              <a:buFont typeface="Wingdings" pitchFamily="2" charset="2"/>
              <a:buChar char="v"/>
            </a:pPr>
            <a:r>
              <a:rPr lang="ar-OM" sz="2000" b="1" dirty="0">
                <a:solidFill>
                  <a:schemeClr val="tx2"/>
                </a:solidFill>
                <a:latin typeface="Times New Roman" pitchFamily="18" charset="0"/>
                <a:cs typeface="Times New Roman" pitchFamily="18" charset="0"/>
              </a:rPr>
              <a:t>تطوير المناهج والبرامج التدريبية</a:t>
            </a:r>
          </a:p>
          <a:p>
            <a:pPr marL="273050" indent="-273050" algn="just" rtl="1" eaLnBrk="0" hangingPunct="0">
              <a:spcAft>
                <a:spcPts val="1200"/>
              </a:spcAft>
              <a:buFont typeface="Wingdings" pitchFamily="2" charset="2"/>
              <a:buChar char="v"/>
            </a:pPr>
            <a:r>
              <a:rPr lang="ar-OM" sz="2000" b="1" dirty="0">
                <a:solidFill>
                  <a:schemeClr val="tx2"/>
                </a:solidFill>
                <a:latin typeface="Times New Roman" pitchFamily="18" charset="0"/>
                <a:cs typeface="Times New Roman" pitchFamily="18" charset="0"/>
              </a:rPr>
              <a:t> الربط مع منظومة المؤهلات في الدولة المعنية</a:t>
            </a:r>
          </a:p>
        </p:txBody>
      </p:sp>
      <p:sp>
        <p:nvSpPr>
          <p:cNvPr id="8" name="Rounded Rectangle 7"/>
          <p:cNvSpPr/>
          <p:nvPr/>
        </p:nvSpPr>
        <p:spPr>
          <a:xfrm>
            <a:off x="1785938" y="1943100"/>
            <a:ext cx="5715000" cy="571500"/>
          </a:xfrm>
          <a:prstGeom prst="roundRect">
            <a:avLst/>
          </a:prstGeom>
          <a:gradFill>
            <a:gsLst>
              <a:gs pos="0">
                <a:srgbClr val="FFEFD1"/>
              </a:gs>
              <a:gs pos="64999">
                <a:srgbClr val="F0EBD5"/>
              </a:gs>
              <a:gs pos="100000">
                <a:srgbClr val="D1C39F"/>
              </a:gs>
            </a:gsLst>
            <a:lin ang="16200000" scaled="0"/>
          </a:gradFill>
        </p:spPr>
        <p:style>
          <a:lnRef idx="3">
            <a:schemeClr val="lt1"/>
          </a:lnRef>
          <a:fillRef idx="1">
            <a:schemeClr val="accent3"/>
          </a:fillRef>
          <a:effectRef idx="1">
            <a:schemeClr val="accent3"/>
          </a:effectRef>
          <a:fontRef idx="minor">
            <a:schemeClr val="lt1"/>
          </a:fontRef>
        </p:style>
        <p:txBody>
          <a:bodyPr anchor="ctr"/>
          <a:lstStyle/>
          <a:p>
            <a:pPr algn="ctr">
              <a:defRPr/>
            </a:pPr>
            <a:endParaRPr lang="en-US">
              <a:solidFill>
                <a:schemeClr val="tx2"/>
              </a:solidFill>
            </a:endParaRPr>
          </a:p>
        </p:txBody>
      </p:sp>
      <p:sp>
        <p:nvSpPr>
          <p:cNvPr id="9" name="TextBox 5"/>
          <p:cNvSpPr txBox="1">
            <a:spLocks noChangeArrowheads="1"/>
          </p:cNvSpPr>
          <p:nvPr/>
        </p:nvSpPr>
        <p:spPr bwMode="auto">
          <a:xfrm>
            <a:off x="1643063" y="2010696"/>
            <a:ext cx="6072187" cy="461963"/>
          </a:xfrm>
          <a:prstGeom prst="rect">
            <a:avLst/>
          </a:prstGeom>
          <a:noFill/>
          <a:ln w="9525">
            <a:noFill/>
            <a:miter lim="800000"/>
            <a:headEnd/>
            <a:tailEnd/>
          </a:ln>
        </p:spPr>
        <p:txBody>
          <a:bodyPr>
            <a:spAutoFit/>
          </a:bodyPr>
          <a:lstStyle/>
          <a:p>
            <a:pPr algn="ctr" rtl="1"/>
            <a:r>
              <a:rPr lang="ar-OM" sz="2400" b="1" dirty="0">
                <a:solidFill>
                  <a:schemeClr val="tx2"/>
                </a:solidFill>
                <a:latin typeface="Times New Roman" pitchFamily="18" charset="0"/>
                <a:cs typeface="Times New Roman" pitchFamily="18" charset="0"/>
              </a:rPr>
              <a:t>المعايير المهنية </a:t>
            </a:r>
            <a:r>
              <a:rPr lang="en-US" sz="2400" b="1" dirty="0">
                <a:solidFill>
                  <a:schemeClr val="tx2"/>
                </a:solidFill>
                <a:latin typeface="Times New Roman" pitchFamily="18" charset="0"/>
                <a:cs typeface="Times New Roman" pitchFamily="18" charset="0"/>
              </a:rPr>
              <a:t>(Occupational Standards)</a:t>
            </a:r>
            <a:r>
              <a:rPr lang="ar-OM" sz="2400" b="1" dirty="0">
                <a:solidFill>
                  <a:schemeClr val="tx2"/>
                </a:solidFill>
                <a:latin typeface="Times New Roman" pitchFamily="18" charset="0"/>
                <a:cs typeface="Times New Roman" pitchFamily="18" charset="0"/>
              </a:rPr>
              <a:t> </a:t>
            </a:r>
            <a:endParaRPr lang="en-US" sz="2400" b="1" dirty="0">
              <a:solidFill>
                <a:schemeClr val="tx2"/>
              </a:solidFill>
              <a:latin typeface="Times New Roman" pitchFamily="18" charset="0"/>
              <a:cs typeface="Times New Roman" pitchFamily="18" charset="0"/>
            </a:endParaRPr>
          </a:p>
        </p:txBody>
      </p:sp>
      <p:sp>
        <p:nvSpPr>
          <p:cNvPr id="10" name="Rounded Rectangle 9"/>
          <p:cNvSpPr/>
          <p:nvPr/>
        </p:nvSpPr>
        <p:spPr>
          <a:xfrm>
            <a:off x="1981200" y="594852"/>
            <a:ext cx="5181600" cy="6858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2"/>
          <p:cNvSpPr txBox="1">
            <a:spLocks noChangeArrowheads="1"/>
          </p:cNvSpPr>
          <p:nvPr/>
        </p:nvSpPr>
        <p:spPr bwMode="auto">
          <a:xfrm>
            <a:off x="424784" y="430928"/>
            <a:ext cx="8229600" cy="981075"/>
          </a:xfrm>
          <a:prstGeom prst="rect">
            <a:avLst/>
          </a:prstGeom>
          <a:noFill/>
          <a:ln w="9525">
            <a:noFill/>
            <a:miter lim="800000"/>
            <a:headEnd/>
            <a:tailEnd/>
          </a:ln>
        </p:spPr>
        <p:txBody>
          <a:bodyPr anchor="ctr"/>
          <a:lstStyle/>
          <a:p>
            <a:pPr algn="ctr" rtl="1"/>
            <a:r>
              <a:rPr lang="ar-OM" sz="3600" b="1">
                <a:solidFill>
                  <a:schemeClr val="tx2"/>
                </a:solidFill>
              </a:rPr>
              <a:t>مشروع المعايير المهنية العُمانية</a:t>
            </a:r>
          </a:p>
        </p:txBody>
      </p:sp>
    </p:spTree>
  </p:cSld>
  <p:clrMapOvr>
    <a:masterClrMapping/>
  </p:clrMapOvr>
  <p:transition>
    <p:newsflash/>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1431</Words>
  <Application>Microsoft Office PowerPoint</Application>
  <PresentationFormat>On-screen Show (4:3)</PresentationFormat>
  <Paragraphs>234</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مركز المعايير والاختبارات المهنية  وزارة القوى العاملة</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GAE</dc:creator>
  <cp:lastModifiedBy>Node 39</cp:lastModifiedBy>
  <cp:revision>17</cp:revision>
  <dcterms:created xsi:type="dcterms:W3CDTF">2006-08-16T00:00:00Z</dcterms:created>
  <dcterms:modified xsi:type="dcterms:W3CDTF">2014-09-25T21:03:12Z</dcterms:modified>
</cp:coreProperties>
</file>