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2" r:id="rId4"/>
    <p:sldId id="264" r:id="rId5"/>
    <p:sldId id="269" r:id="rId6"/>
    <p:sldId id="266" r:id="rId7"/>
    <p:sldId id="267" r:id="rId8"/>
    <p:sldId id="265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8296E4-D75A-4B0D-A908-0C039777ED8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D7C2B4-5149-4422-A8C4-FF241E13396B}">
      <dgm:prSet/>
      <dgm:spPr/>
      <dgm:t>
        <a:bodyPr/>
        <a:lstStyle/>
        <a:p>
          <a:pPr rtl="1"/>
          <a:r>
            <a:rPr lang="ar-OM" b="1" smtClean="0"/>
            <a:t>مجلس التعليم </a:t>
          </a:r>
          <a:endParaRPr lang="ar-OM" b="1" dirty="0" smtClean="0"/>
        </a:p>
      </dgm:t>
    </dgm:pt>
    <dgm:pt modelId="{389995DC-D27E-405D-89DD-1060312A4BE4}" type="parTrans" cxnId="{326A5D85-2486-46A7-85A0-536B536A35D9}">
      <dgm:prSet/>
      <dgm:spPr/>
      <dgm:t>
        <a:bodyPr/>
        <a:lstStyle/>
        <a:p>
          <a:endParaRPr lang="en-US"/>
        </a:p>
      </dgm:t>
    </dgm:pt>
    <dgm:pt modelId="{BE0CF120-0556-4293-B998-53113308E8A6}" type="sibTrans" cxnId="{326A5D85-2486-46A7-85A0-536B536A35D9}">
      <dgm:prSet/>
      <dgm:spPr/>
      <dgm:t>
        <a:bodyPr/>
        <a:lstStyle/>
        <a:p>
          <a:endParaRPr lang="en-US"/>
        </a:p>
      </dgm:t>
    </dgm:pt>
    <dgm:pt modelId="{1D033F05-9043-4FFC-85B1-FBE5E043C6B8}">
      <dgm:prSet/>
      <dgm:spPr/>
      <dgm:t>
        <a:bodyPr/>
        <a:lstStyle/>
        <a:p>
          <a:pPr rtl="1"/>
          <a:r>
            <a:rPr lang="ar-OM" b="1" smtClean="0"/>
            <a:t>الجهات المسؤولة عن التعليم</a:t>
          </a:r>
          <a:endParaRPr lang="ar-OM" b="1" dirty="0" smtClean="0"/>
        </a:p>
      </dgm:t>
    </dgm:pt>
    <dgm:pt modelId="{6722E047-80BF-40E5-B26D-E20A8A2A7430}" type="parTrans" cxnId="{0801657D-DC14-4444-82CE-99B6F2646A37}">
      <dgm:prSet/>
      <dgm:spPr/>
      <dgm:t>
        <a:bodyPr/>
        <a:lstStyle/>
        <a:p>
          <a:endParaRPr lang="en-US"/>
        </a:p>
      </dgm:t>
    </dgm:pt>
    <dgm:pt modelId="{7B49C3A5-F195-4E24-8630-99E54ABEE174}" type="sibTrans" cxnId="{0801657D-DC14-4444-82CE-99B6F2646A37}">
      <dgm:prSet/>
      <dgm:spPr/>
      <dgm:t>
        <a:bodyPr/>
        <a:lstStyle/>
        <a:p>
          <a:endParaRPr lang="en-US"/>
        </a:p>
      </dgm:t>
    </dgm:pt>
    <dgm:pt modelId="{B47CC5CB-3516-4E6A-A660-7ACCA354312E}">
      <dgm:prSet/>
      <dgm:spPr/>
      <dgm:t>
        <a:bodyPr/>
        <a:lstStyle/>
        <a:p>
          <a:pPr rtl="1"/>
          <a:r>
            <a:rPr lang="ar-OM" b="1" smtClean="0"/>
            <a:t>الهيئة العمانية للاعتماد الأكاديمي</a:t>
          </a:r>
          <a:endParaRPr lang="ar-OM" b="1" dirty="0" smtClean="0"/>
        </a:p>
      </dgm:t>
    </dgm:pt>
    <dgm:pt modelId="{1F716E04-708F-4EB5-847B-5CD9E4FFC14A}" type="parTrans" cxnId="{08AA07F9-0EC3-4AE6-9516-15F4D2B38018}">
      <dgm:prSet/>
      <dgm:spPr/>
      <dgm:t>
        <a:bodyPr/>
        <a:lstStyle/>
        <a:p>
          <a:endParaRPr lang="en-US"/>
        </a:p>
      </dgm:t>
    </dgm:pt>
    <dgm:pt modelId="{5F03960C-E8ED-4449-974D-90881A2B2683}" type="sibTrans" cxnId="{08AA07F9-0EC3-4AE6-9516-15F4D2B38018}">
      <dgm:prSet/>
      <dgm:spPr/>
      <dgm:t>
        <a:bodyPr/>
        <a:lstStyle/>
        <a:p>
          <a:endParaRPr lang="en-US"/>
        </a:p>
      </dgm:t>
    </dgm:pt>
    <dgm:pt modelId="{89B1B8A3-FF26-4C33-BA21-EC1BACA88F89}">
      <dgm:prSet/>
      <dgm:spPr/>
      <dgm:t>
        <a:bodyPr/>
        <a:lstStyle/>
        <a:p>
          <a:pPr rtl="1"/>
          <a:r>
            <a:rPr lang="ar-OM" b="1" smtClean="0"/>
            <a:t>إدارة المدارس ومؤسسات التعليم العالي</a:t>
          </a:r>
          <a:endParaRPr lang="ar-OM" b="1" dirty="0" smtClean="0"/>
        </a:p>
      </dgm:t>
    </dgm:pt>
    <dgm:pt modelId="{4148A0DD-2637-4E9F-AB33-9FFE1D1A519E}" type="parTrans" cxnId="{FFE4F635-60E8-4CF5-8B5C-15ED1C90514B}">
      <dgm:prSet/>
      <dgm:spPr/>
      <dgm:t>
        <a:bodyPr/>
        <a:lstStyle/>
        <a:p>
          <a:endParaRPr lang="en-US"/>
        </a:p>
      </dgm:t>
    </dgm:pt>
    <dgm:pt modelId="{79A07023-16F1-4CA8-B988-DA87C10F70EB}" type="sibTrans" cxnId="{FFE4F635-60E8-4CF5-8B5C-15ED1C90514B}">
      <dgm:prSet/>
      <dgm:spPr/>
      <dgm:t>
        <a:bodyPr/>
        <a:lstStyle/>
        <a:p>
          <a:endParaRPr lang="en-US"/>
        </a:p>
      </dgm:t>
    </dgm:pt>
    <dgm:pt modelId="{F95A6E89-6164-467E-9742-3A246EFD90A1}">
      <dgm:prSet/>
      <dgm:spPr/>
      <dgm:t>
        <a:bodyPr/>
        <a:lstStyle/>
        <a:p>
          <a:pPr rtl="1"/>
          <a:r>
            <a:rPr lang="ar-OM" b="1" smtClean="0"/>
            <a:t>المرافق والبنى الأساسية</a:t>
          </a:r>
          <a:endParaRPr lang="ar-OM" b="1" dirty="0" smtClean="0"/>
        </a:p>
      </dgm:t>
    </dgm:pt>
    <dgm:pt modelId="{3077CACB-4950-4EF5-A71E-B3E16FA57924}" type="parTrans" cxnId="{49D05B58-871F-4B42-8382-E284CC303F27}">
      <dgm:prSet/>
      <dgm:spPr/>
      <dgm:t>
        <a:bodyPr/>
        <a:lstStyle/>
        <a:p>
          <a:endParaRPr lang="en-US"/>
        </a:p>
      </dgm:t>
    </dgm:pt>
    <dgm:pt modelId="{146080A5-7CA4-493F-894A-54547102E1FA}" type="sibTrans" cxnId="{49D05B58-871F-4B42-8382-E284CC303F27}">
      <dgm:prSet/>
      <dgm:spPr/>
      <dgm:t>
        <a:bodyPr/>
        <a:lstStyle/>
        <a:p>
          <a:endParaRPr lang="en-US"/>
        </a:p>
      </dgm:t>
    </dgm:pt>
    <dgm:pt modelId="{772AE91C-9533-4BE9-8744-E354A797987D}">
      <dgm:prSet/>
      <dgm:spPr/>
      <dgm:t>
        <a:bodyPr/>
        <a:lstStyle/>
        <a:p>
          <a:pPr rtl="1"/>
          <a:r>
            <a:rPr lang="ar-OM" b="1" smtClean="0"/>
            <a:t>قانون التعليم</a:t>
          </a:r>
          <a:endParaRPr lang="en-US"/>
        </a:p>
      </dgm:t>
    </dgm:pt>
    <dgm:pt modelId="{F75DCEB3-9339-486F-B1A5-402733FD3E5D}" type="parTrans" cxnId="{C35275F3-9A55-48E3-83B6-8E289A3FB20D}">
      <dgm:prSet/>
      <dgm:spPr/>
      <dgm:t>
        <a:bodyPr/>
        <a:lstStyle/>
        <a:p>
          <a:endParaRPr lang="en-US"/>
        </a:p>
      </dgm:t>
    </dgm:pt>
    <dgm:pt modelId="{61839033-B001-4AA1-A415-EDD902227764}" type="sibTrans" cxnId="{C35275F3-9A55-48E3-83B6-8E289A3FB20D}">
      <dgm:prSet/>
      <dgm:spPr/>
      <dgm:t>
        <a:bodyPr/>
        <a:lstStyle/>
        <a:p>
          <a:endParaRPr lang="en-US"/>
        </a:p>
      </dgm:t>
    </dgm:pt>
    <dgm:pt modelId="{458FFE8E-8DCC-44D4-8CBD-326CE2B7F3DC}" type="pres">
      <dgm:prSet presAssocID="{AF8296E4-D75A-4B0D-A908-0C039777ED8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9B7597-2867-4EF4-8E84-FC11DFA68D2A}" type="pres">
      <dgm:prSet presAssocID="{8DD7C2B4-5149-4422-A8C4-FF241E13396B}" presName="comp" presStyleCnt="0"/>
      <dgm:spPr/>
    </dgm:pt>
    <dgm:pt modelId="{064427EC-2651-4BE6-80AD-DAD71E17C32C}" type="pres">
      <dgm:prSet presAssocID="{8DD7C2B4-5149-4422-A8C4-FF241E13396B}" presName="box" presStyleLbl="node1" presStyleIdx="0" presStyleCnt="6"/>
      <dgm:spPr/>
      <dgm:t>
        <a:bodyPr/>
        <a:lstStyle/>
        <a:p>
          <a:endParaRPr lang="en-US"/>
        </a:p>
      </dgm:t>
    </dgm:pt>
    <dgm:pt modelId="{4A235A9F-0C19-45A7-AD20-0B31CA6FD1AF}" type="pres">
      <dgm:prSet presAssocID="{8DD7C2B4-5149-4422-A8C4-FF241E13396B}" presName="img" presStyleLbl="fgImgPlace1" presStyleIdx="0" presStyleCnt="6"/>
      <dgm:spPr/>
    </dgm:pt>
    <dgm:pt modelId="{831BAFA8-E52A-431D-9D90-0BF7F6DDA2D7}" type="pres">
      <dgm:prSet presAssocID="{8DD7C2B4-5149-4422-A8C4-FF241E13396B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380586-D830-4E45-B8EC-1B5DB4EC9941}" type="pres">
      <dgm:prSet presAssocID="{BE0CF120-0556-4293-B998-53113308E8A6}" presName="spacer" presStyleCnt="0"/>
      <dgm:spPr/>
    </dgm:pt>
    <dgm:pt modelId="{A1545DB5-B10B-4669-9B6B-67E4E9237E0C}" type="pres">
      <dgm:prSet presAssocID="{1D033F05-9043-4FFC-85B1-FBE5E043C6B8}" presName="comp" presStyleCnt="0"/>
      <dgm:spPr/>
    </dgm:pt>
    <dgm:pt modelId="{013821D0-9840-47C6-9D23-023D87626EFD}" type="pres">
      <dgm:prSet presAssocID="{1D033F05-9043-4FFC-85B1-FBE5E043C6B8}" presName="box" presStyleLbl="node1" presStyleIdx="1" presStyleCnt="6"/>
      <dgm:spPr/>
      <dgm:t>
        <a:bodyPr/>
        <a:lstStyle/>
        <a:p>
          <a:endParaRPr lang="en-US"/>
        </a:p>
      </dgm:t>
    </dgm:pt>
    <dgm:pt modelId="{FA9FD0D9-48F6-4921-90D1-C238C5D9CE35}" type="pres">
      <dgm:prSet presAssocID="{1D033F05-9043-4FFC-85B1-FBE5E043C6B8}" presName="img" presStyleLbl="fgImgPlace1" presStyleIdx="1" presStyleCnt="6"/>
      <dgm:spPr/>
    </dgm:pt>
    <dgm:pt modelId="{9A0E2F8A-2E48-4434-9945-45E32864D1AC}" type="pres">
      <dgm:prSet presAssocID="{1D033F05-9043-4FFC-85B1-FBE5E043C6B8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DF264-637B-4BB3-BCB9-FEE802CDE1A9}" type="pres">
      <dgm:prSet presAssocID="{7B49C3A5-F195-4E24-8630-99E54ABEE174}" presName="spacer" presStyleCnt="0"/>
      <dgm:spPr/>
    </dgm:pt>
    <dgm:pt modelId="{DDF1BAEE-8B9C-4DCA-BB62-C24A4E47F297}" type="pres">
      <dgm:prSet presAssocID="{B47CC5CB-3516-4E6A-A660-7ACCA354312E}" presName="comp" presStyleCnt="0"/>
      <dgm:spPr/>
    </dgm:pt>
    <dgm:pt modelId="{946DCF5A-9FB3-4E2C-AB73-587E17801FB4}" type="pres">
      <dgm:prSet presAssocID="{B47CC5CB-3516-4E6A-A660-7ACCA354312E}" presName="box" presStyleLbl="node1" presStyleIdx="2" presStyleCnt="6"/>
      <dgm:spPr/>
      <dgm:t>
        <a:bodyPr/>
        <a:lstStyle/>
        <a:p>
          <a:endParaRPr lang="en-US"/>
        </a:p>
      </dgm:t>
    </dgm:pt>
    <dgm:pt modelId="{30864E8F-95C5-458D-94A0-92DB066E6899}" type="pres">
      <dgm:prSet presAssocID="{B47CC5CB-3516-4E6A-A660-7ACCA354312E}" presName="img" presStyleLbl="fgImgPlace1" presStyleIdx="2" presStyleCnt="6"/>
      <dgm:spPr/>
    </dgm:pt>
    <dgm:pt modelId="{9FAF2265-D3F3-4B76-A09F-E152A800971B}" type="pres">
      <dgm:prSet presAssocID="{B47CC5CB-3516-4E6A-A660-7ACCA354312E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4345D-2A7E-4250-9A63-3FAF9CA96426}" type="pres">
      <dgm:prSet presAssocID="{5F03960C-E8ED-4449-974D-90881A2B2683}" presName="spacer" presStyleCnt="0"/>
      <dgm:spPr/>
    </dgm:pt>
    <dgm:pt modelId="{E3C6A00A-D96F-4AED-B5D0-517A499EC4C0}" type="pres">
      <dgm:prSet presAssocID="{89B1B8A3-FF26-4C33-BA21-EC1BACA88F89}" presName="comp" presStyleCnt="0"/>
      <dgm:spPr/>
    </dgm:pt>
    <dgm:pt modelId="{8057F50F-8719-4E67-9FD8-348D1C9E9C1F}" type="pres">
      <dgm:prSet presAssocID="{89B1B8A3-FF26-4C33-BA21-EC1BACA88F89}" presName="box" presStyleLbl="node1" presStyleIdx="3" presStyleCnt="6"/>
      <dgm:spPr/>
      <dgm:t>
        <a:bodyPr/>
        <a:lstStyle/>
        <a:p>
          <a:endParaRPr lang="en-US"/>
        </a:p>
      </dgm:t>
    </dgm:pt>
    <dgm:pt modelId="{235BD02B-5397-4F17-9E8E-E1347609E7BD}" type="pres">
      <dgm:prSet presAssocID="{89B1B8A3-FF26-4C33-BA21-EC1BACA88F89}" presName="img" presStyleLbl="fgImgPlace1" presStyleIdx="3" presStyleCnt="6"/>
      <dgm:spPr/>
    </dgm:pt>
    <dgm:pt modelId="{FCB111DF-B227-4D7B-8A4A-0FDD2E2ABF30}" type="pres">
      <dgm:prSet presAssocID="{89B1B8A3-FF26-4C33-BA21-EC1BACA88F89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0E341-20C6-4732-9677-263ED7295F6C}" type="pres">
      <dgm:prSet presAssocID="{79A07023-16F1-4CA8-B988-DA87C10F70EB}" presName="spacer" presStyleCnt="0"/>
      <dgm:spPr/>
    </dgm:pt>
    <dgm:pt modelId="{578BF056-5962-4353-BB72-68658E96A60D}" type="pres">
      <dgm:prSet presAssocID="{F95A6E89-6164-467E-9742-3A246EFD90A1}" presName="comp" presStyleCnt="0"/>
      <dgm:spPr/>
    </dgm:pt>
    <dgm:pt modelId="{46ED93B6-3998-426C-B598-4ABAA4CDE839}" type="pres">
      <dgm:prSet presAssocID="{F95A6E89-6164-467E-9742-3A246EFD90A1}" presName="box" presStyleLbl="node1" presStyleIdx="4" presStyleCnt="6"/>
      <dgm:spPr/>
      <dgm:t>
        <a:bodyPr/>
        <a:lstStyle/>
        <a:p>
          <a:endParaRPr lang="en-US"/>
        </a:p>
      </dgm:t>
    </dgm:pt>
    <dgm:pt modelId="{B47614E2-13F3-408E-9502-7F67B70F940F}" type="pres">
      <dgm:prSet presAssocID="{F95A6E89-6164-467E-9742-3A246EFD90A1}" presName="img" presStyleLbl="fgImgPlace1" presStyleIdx="4" presStyleCnt="6"/>
      <dgm:spPr/>
    </dgm:pt>
    <dgm:pt modelId="{7BC7E536-03C2-433E-9C5D-A470E128636A}" type="pres">
      <dgm:prSet presAssocID="{F95A6E89-6164-467E-9742-3A246EFD90A1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F9CB45-A756-4216-B8C1-BC8418CB44D7}" type="pres">
      <dgm:prSet presAssocID="{146080A5-7CA4-493F-894A-54547102E1FA}" presName="spacer" presStyleCnt="0"/>
      <dgm:spPr/>
    </dgm:pt>
    <dgm:pt modelId="{435D96F2-6585-4BD6-ADC1-50653DE8E122}" type="pres">
      <dgm:prSet presAssocID="{772AE91C-9533-4BE9-8744-E354A797987D}" presName="comp" presStyleCnt="0"/>
      <dgm:spPr/>
    </dgm:pt>
    <dgm:pt modelId="{91997286-948C-4375-87DD-2F5D6F6AA719}" type="pres">
      <dgm:prSet presAssocID="{772AE91C-9533-4BE9-8744-E354A797987D}" presName="box" presStyleLbl="node1" presStyleIdx="5" presStyleCnt="6"/>
      <dgm:spPr/>
      <dgm:t>
        <a:bodyPr/>
        <a:lstStyle/>
        <a:p>
          <a:endParaRPr lang="en-US"/>
        </a:p>
      </dgm:t>
    </dgm:pt>
    <dgm:pt modelId="{E6104105-1C29-4FAC-A2DA-7386E5E1C57D}" type="pres">
      <dgm:prSet presAssocID="{772AE91C-9533-4BE9-8744-E354A797987D}" presName="img" presStyleLbl="fgImgPlace1" presStyleIdx="5" presStyleCnt="6"/>
      <dgm:spPr/>
    </dgm:pt>
    <dgm:pt modelId="{4A33A893-8E97-44A5-B15D-C6C5DFA493CA}" type="pres">
      <dgm:prSet presAssocID="{772AE91C-9533-4BE9-8744-E354A797987D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01657D-DC14-4444-82CE-99B6F2646A37}" srcId="{AF8296E4-D75A-4B0D-A908-0C039777ED86}" destId="{1D033F05-9043-4FFC-85B1-FBE5E043C6B8}" srcOrd="1" destOrd="0" parTransId="{6722E047-80BF-40E5-B26D-E20A8A2A7430}" sibTransId="{7B49C3A5-F195-4E24-8630-99E54ABEE174}"/>
    <dgm:cxn modelId="{C905C888-FEFD-41E1-843C-4F09BF67F5BD}" type="presOf" srcId="{772AE91C-9533-4BE9-8744-E354A797987D}" destId="{4A33A893-8E97-44A5-B15D-C6C5DFA493CA}" srcOrd="1" destOrd="0" presId="urn:microsoft.com/office/officeart/2005/8/layout/vList4"/>
    <dgm:cxn modelId="{DC16B5AA-FC5C-41B4-8418-205A89C2DDDE}" type="presOf" srcId="{F95A6E89-6164-467E-9742-3A246EFD90A1}" destId="{46ED93B6-3998-426C-B598-4ABAA4CDE839}" srcOrd="0" destOrd="0" presId="urn:microsoft.com/office/officeart/2005/8/layout/vList4"/>
    <dgm:cxn modelId="{D222E0FE-531B-4E8D-9206-7698D5ECE8E9}" type="presOf" srcId="{B47CC5CB-3516-4E6A-A660-7ACCA354312E}" destId="{9FAF2265-D3F3-4B76-A09F-E152A800971B}" srcOrd="1" destOrd="0" presId="urn:microsoft.com/office/officeart/2005/8/layout/vList4"/>
    <dgm:cxn modelId="{08AA07F9-0EC3-4AE6-9516-15F4D2B38018}" srcId="{AF8296E4-D75A-4B0D-A908-0C039777ED86}" destId="{B47CC5CB-3516-4E6A-A660-7ACCA354312E}" srcOrd="2" destOrd="0" parTransId="{1F716E04-708F-4EB5-847B-5CD9E4FFC14A}" sibTransId="{5F03960C-E8ED-4449-974D-90881A2B2683}"/>
    <dgm:cxn modelId="{688D0910-4861-4E19-ABAC-A04E53507DC6}" type="presOf" srcId="{772AE91C-9533-4BE9-8744-E354A797987D}" destId="{91997286-948C-4375-87DD-2F5D6F6AA719}" srcOrd="0" destOrd="0" presId="urn:microsoft.com/office/officeart/2005/8/layout/vList4"/>
    <dgm:cxn modelId="{FE5369DE-9E3D-4184-80F9-3F2740D16AB0}" type="presOf" srcId="{1D033F05-9043-4FFC-85B1-FBE5E043C6B8}" destId="{013821D0-9840-47C6-9D23-023D87626EFD}" srcOrd="0" destOrd="0" presId="urn:microsoft.com/office/officeart/2005/8/layout/vList4"/>
    <dgm:cxn modelId="{798BA3C0-24BD-4521-9A7C-38AABD643E6E}" type="presOf" srcId="{89B1B8A3-FF26-4C33-BA21-EC1BACA88F89}" destId="{8057F50F-8719-4E67-9FD8-348D1C9E9C1F}" srcOrd="0" destOrd="0" presId="urn:microsoft.com/office/officeart/2005/8/layout/vList4"/>
    <dgm:cxn modelId="{C35275F3-9A55-48E3-83B6-8E289A3FB20D}" srcId="{AF8296E4-D75A-4B0D-A908-0C039777ED86}" destId="{772AE91C-9533-4BE9-8744-E354A797987D}" srcOrd="5" destOrd="0" parTransId="{F75DCEB3-9339-486F-B1A5-402733FD3E5D}" sibTransId="{61839033-B001-4AA1-A415-EDD902227764}"/>
    <dgm:cxn modelId="{AC3B790C-1896-4BFC-9D1F-EA43257C015A}" type="presOf" srcId="{8DD7C2B4-5149-4422-A8C4-FF241E13396B}" destId="{831BAFA8-E52A-431D-9D90-0BF7F6DDA2D7}" srcOrd="1" destOrd="0" presId="urn:microsoft.com/office/officeart/2005/8/layout/vList4"/>
    <dgm:cxn modelId="{E33FF3B8-CD00-4181-9E6B-5D9275BEDD0B}" type="presOf" srcId="{B47CC5CB-3516-4E6A-A660-7ACCA354312E}" destId="{946DCF5A-9FB3-4E2C-AB73-587E17801FB4}" srcOrd="0" destOrd="0" presId="urn:microsoft.com/office/officeart/2005/8/layout/vList4"/>
    <dgm:cxn modelId="{BD1E9C6D-838F-4705-AFCD-32B2509F5670}" type="presOf" srcId="{F95A6E89-6164-467E-9742-3A246EFD90A1}" destId="{7BC7E536-03C2-433E-9C5D-A470E128636A}" srcOrd="1" destOrd="0" presId="urn:microsoft.com/office/officeart/2005/8/layout/vList4"/>
    <dgm:cxn modelId="{FFE4F635-60E8-4CF5-8B5C-15ED1C90514B}" srcId="{AF8296E4-D75A-4B0D-A908-0C039777ED86}" destId="{89B1B8A3-FF26-4C33-BA21-EC1BACA88F89}" srcOrd="3" destOrd="0" parTransId="{4148A0DD-2637-4E9F-AB33-9FFE1D1A519E}" sibTransId="{79A07023-16F1-4CA8-B988-DA87C10F70EB}"/>
    <dgm:cxn modelId="{49D05B58-871F-4B42-8382-E284CC303F27}" srcId="{AF8296E4-D75A-4B0D-A908-0C039777ED86}" destId="{F95A6E89-6164-467E-9742-3A246EFD90A1}" srcOrd="4" destOrd="0" parTransId="{3077CACB-4950-4EF5-A71E-B3E16FA57924}" sibTransId="{146080A5-7CA4-493F-894A-54547102E1FA}"/>
    <dgm:cxn modelId="{326A5D85-2486-46A7-85A0-536B536A35D9}" srcId="{AF8296E4-D75A-4B0D-A908-0C039777ED86}" destId="{8DD7C2B4-5149-4422-A8C4-FF241E13396B}" srcOrd="0" destOrd="0" parTransId="{389995DC-D27E-405D-89DD-1060312A4BE4}" sibTransId="{BE0CF120-0556-4293-B998-53113308E8A6}"/>
    <dgm:cxn modelId="{31ED518D-C128-401E-96EA-77FE5D17DC35}" type="presOf" srcId="{8DD7C2B4-5149-4422-A8C4-FF241E13396B}" destId="{064427EC-2651-4BE6-80AD-DAD71E17C32C}" srcOrd="0" destOrd="0" presId="urn:microsoft.com/office/officeart/2005/8/layout/vList4"/>
    <dgm:cxn modelId="{2A832C09-C109-482D-8E7E-944B4AB15AB3}" type="presOf" srcId="{1D033F05-9043-4FFC-85B1-FBE5E043C6B8}" destId="{9A0E2F8A-2E48-4434-9945-45E32864D1AC}" srcOrd="1" destOrd="0" presId="urn:microsoft.com/office/officeart/2005/8/layout/vList4"/>
    <dgm:cxn modelId="{4DCD1315-EA54-4237-B61F-3F7F6A29BDDF}" type="presOf" srcId="{89B1B8A3-FF26-4C33-BA21-EC1BACA88F89}" destId="{FCB111DF-B227-4D7B-8A4A-0FDD2E2ABF30}" srcOrd="1" destOrd="0" presId="urn:microsoft.com/office/officeart/2005/8/layout/vList4"/>
    <dgm:cxn modelId="{B9D758A9-ECBC-44DC-9C94-3C6FF3E8EDE7}" type="presOf" srcId="{AF8296E4-D75A-4B0D-A908-0C039777ED86}" destId="{458FFE8E-8DCC-44D4-8CBD-326CE2B7F3DC}" srcOrd="0" destOrd="0" presId="urn:microsoft.com/office/officeart/2005/8/layout/vList4"/>
    <dgm:cxn modelId="{1D5C68AD-D85A-4CA0-A44E-69C7C9273AC5}" type="presParOf" srcId="{458FFE8E-8DCC-44D4-8CBD-326CE2B7F3DC}" destId="{9C9B7597-2867-4EF4-8E84-FC11DFA68D2A}" srcOrd="0" destOrd="0" presId="urn:microsoft.com/office/officeart/2005/8/layout/vList4"/>
    <dgm:cxn modelId="{149FD85C-6D16-4D4D-9CC3-C63DF7646E24}" type="presParOf" srcId="{9C9B7597-2867-4EF4-8E84-FC11DFA68D2A}" destId="{064427EC-2651-4BE6-80AD-DAD71E17C32C}" srcOrd="0" destOrd="0" presId="urn:microsoft.com/office/officeart/2005/8/layout/vList4"/>
    <dgm:cxn modelId="{4834E173-7433-4BF9-AC9C-CC09184B9B47}" type="presParOf" srcId="{9C9B7597-2867-4EF4-8E84-FC11DFA68D2A}" destId="{4A235A9F-0C19-45A7-AD20-0B31CA6FD1AF}" srcOrd="1" destOrd="0" presId="urn:microsoft.com/office/officeart/2005/8/layout/vList4"/>
    <dgm:cxn modelId="{F55818D2-C1E1-4AED-B771-83FB6AD1F50C}" type="presParOf" srcId="{9C9B7597-2867-4EF4-8E84-FC11DFA68D2A}" destId="{831BAFA8-E52A-431D-9D90-0BF7F6DDA2D7}" srcOrd="2" destOrd="0" presId="urn:microsoft.com/office/officeart/2005/8/layout/vList4"/>
    <dgm:cxn modelId="{0E6DB04F-46BB-49BC-BD65-FB5C02A6B64E}" type="presParOf" srcId="{458FFE8E-8DCC-44D4-8CBD-326CE2B7F3DC}" destId="{84380586-D830-4E45-B8EC-1B5DB4EC9941}" srcOrd="1" destOrd="0" presId="urn:microsoft.com/office/officeart/2005/8/layout/vList4"/>
    <dgm:cxn modelId="{4607994E-1DC2-47A2-B765-5DFD70638751}" type="presParOf" srcId="{458FFE8E-8DCC-44D4-8CBD-326CE2B7F3DC}" destId="{A1545DB5-B10B-4669-9B6B-67E4E9237E0C}" srcOrd="2" destOrd="0" presId="urn:microsoft.com/office/officeart/2005/8/layout/vList4"/>
    <dgm:cxn modelId="{EF62F58D-73AD-49FD-9C57-0B23AA6B9EB8}" type="presParOf" srcId="{A1545DB5-B10B-4669-9B6B-67E4E9237E0C}" destId="{013821D0-9840-47C6-9D23-023D87626EFD}" srcOrd="0" destOrd="0" presId="urn:microsoft.com/office/officeart/2005/8/layout/vList4"/>
    <dgm:cxn modelId="{F4139CB5-A3F2-40FF-8CD1-2AEE684F0C64}" type="presParOf" srcId="{A1545DB5-B10B-4669-9B6B-67E4E9237E0C}" destId="{FA9FD0D9-48F6-4921-90D1-C238C5D9CE35}" srcOrd="1" destOrd="0" presId="urn:microsoft.com/office/officeart/2005/8/layout/vList4"/>
    <dgm:cxn modelId="{B733AC00-97EC-4713-A7A1-F83445F60F4B}" type="presParOf" srcId="{A1545DB5-B10B-4669-9B6B-67E4E9237E0C}" destId="{9A0E2F8A-2E48-4434-9945-45E32864D1AC}" srcOrd="2" destOrd="0" presId="urn:microsoft.com/office/officeart/2005/8/layout/vList4"/>
    <dgm:cxn modelId="{E17EFBE3-144D-48E2-B07A-EBDF12E61C58}" type="presParOf" srcId="{458FFE8E-8DCC-44D4-8CBD-326CE2B7F3DC}" destId="{97FDF264-637B-4BB3-BCB9-FEE802CDE1A9}" srcOrd="3" destOrd="0" presId="urn:microsoft.com/office/officeart/2005/8/layout/vList4"/>
    <dgm:cxn modelId="{EE499E3E-754C-438D-A08A-CD2461E4A09B}" type="presParOf" srcId="{458FFE8E-8DCC-44D4-8CBD-326CE2B7F3DC}" destId="{DDF1BAEE-8B9C-4DCA-BB62-C24A4E47F297}" srcOrd="4" destOrd="0" presId="urn:microsoft.com/office/officeart/2005/8/layout/vList4"/>
    <dgm:cxn modelId="{023C3141-120F-4384-A2CA-CBEF4BC1F7D1}" type="presParOf" srcId="{DDF1BAEE-8B9C-4DCA-BB62-C24A4E47F297}" destId="{946DCF5A-9FB3-4E2C-AB73-587E17801FB4}" srcOrd="0" destOrd="0" presId="urn:microsoft.com/office/officeart/2005/8/layout/vList4"/>
    <dgm:cxn modelId="{07D788F6-754E-44C0-A525-3AF502725C14}" type="presParOf" srcId="{DDF1BAEE-8B9C-4DCA-BB62-C24A4E47F297}" destId="{30864E8F-95C5-458D-94A0-92DB066E6899}" srcOrd="1" destOrd="0" presId="urn:microsoft.com/office/officeart/2005/8/layout/vList4"/>
    <dgm:cxn modelId="{5313BB0A-BE7B-4102-8486-29EAF578F6C9}" type="presParOf" srcId="{DDF1BAEE-8B9C-4DCA-BB62-C24A4E47F297}" destId="{9FAF2265-D3F3-4B76-A09F-E152A800971B}" srcOrd="2" destOrd="0" presId="urn:microsoft.com/office/officeart/2005/8/layout/vList4"/>
    <dgm:cxn modelId="{16FD4DB4-68F4-4CB3-94E2-C931F4B30506}" type="presParOf" srcId="{458FFE8E-8DCC-44D4-8CBD-326CE2B7F3DC}" destId="{33D4345D-2A7E-4250-9A63-3FAF9CA96426}" srcOrd="5" destOrd="0" presId="urn:microsoft.com/office/officeart/2005/8/layout/vList4"/>
    <dgm:cxn modelId="{EFBA7D01-E91B-4F70-988C-13712CC064C7}" type="presParOf" srcId="{458FFE8E-8DCC-44D4-8CBD-326CE2B7F3DC}" destId="{E3C6A00A-D96F-4AED-B5D0-517A499EC4C0}" srcOrd="6" destOrd="0" presId="urn:microsoft.com/office/officeart/2005/8/layout/vList4"/>
    <dgm:cxn modelId="{13EBFF84-38C5-4485-BD68-9D3A85DE1D99}" type="presParOf" srcId="{E3C6A00A-D96F-4AED-B5D0-517A499EC4C0}" destId="{8057F50F-8719-4E67-9FD8-348D1C9E9C1F}" srcOrd="0" destOrd="0" presId="urn:microsoft.com/office/officeart/2005/8/layout/vList4"/>
    <dgm:cxn modelId="{0F5A8B77-87D6-4008-9BDF-DF58084ED2CA}" type="presParOf" srcId="{E3C6A00A-D96F-4AED-B5D0-517A499EC4C0}" destId="{235BD02B-5397-4F17-9E8E-E1347609E7BD}" srcOrd="1" destOrd="0" presId="urn:microsoft.com/office/officeart/2005/8/layout/vList4"/>
    <dgm:cxn modelId="{2EB88042-9496-4726-AA17-E34A9266C51F}" type="presParOf" srcId="{E3C6A00A-D96F-4AED-B5D0-517A499EC4C0}" destId="{FCB111DF-B227-4D7B-8A4A-0FDD2E2ABF30}" srcOrd="2" destOrd="0" presId="urn:microsoft.com/office/officeart/2005/8/layout/vList4"/>
    <dgm:cxn modelId="{B12EA539-F7C4-40F0-B6EC-923A8C39BDE1}" type="presParOf" srcId="{458FFE8E-8DCC-44D4-8CBD-326CE2B7F3DC}" destId="{C230E341-20C6-4732-9677-263ED7295F6C}" srcOrd="7" destOrd="0" presId="urn:microsoft.com/office/officeart/2005/8/layout/vList4"/>
    <dgm:cxn modelId="{FB4FFE43-1BFF-419C-90C7-DACB3107121A}" type="presParOf" srcId="{458FFE8E-8DCC-44D4-8CBD-326CE2B7F3DC}" destId="{578BF056-5962-4353-BB72-68658E96A60D}" srcOrd="8" destOrd="0" presId="urn:microsoft.com/office/officeart/2005/8/layout/vList4"/>
    <dgm:cxn modelId="{79A2A5A0-4157-4131-9BFE-203429715193}" type="presParOf" srcId="{578BF056-5962-4353-BB72-68658E96A60D}" destId="{46ED93B6-3998-426C-B598-4ABAA4CDE839}" srcOrd="0" destOrd="0" presId="urn:microsoft.com/office/officeart/2005/8/layout/vList4"/>
    <dgm:cxn modelId="{0B452450-52C9-4990-AC10-6B5CA25F3BBF}" type="presParOf" srcId="{578BF056-5962-4353-BB72-68658E96A60D}" destId="{B47614E2-13F3-408E-9502-7F67B70F940F}" srcOrd="1" destOrd="0" presId="urn:microsoft.com/office/officeart/2005/8/layout/vList4"/>
    <dgm:cxn modelId="{8CA38A52-03A2-44FE-B0D5-E07F25761B4B}" type="presParOf" srcId="{578BF056-5962-4353-BB72-68658E96A60D}" destId="{7BC7E536-03C2-433E-9C5D-A470E128636A}" srcOrd="2" destOrd="0" presId="urn:microsoft.com/office/officeart/2005/8/layout/vList4"/>
    <dgm:cxn modelId="{0DA80E54-3D8A-4E24-8B06-4C7D8DE0BE3B}" type="presParOf" srcId="{458FFE8E-8DCC-44D4-8CBD-326CE2B7F3DC}" destId="{A0F9CB45-A756-4216-B8C1-BC8418CB44D7}" srcOrd="9" destOrd="0" presId="urn:microsoft.com/office/officeart/2005/8/layout/vList4"/>
    <dgm:cxn modelId="{5C08F2D2-5A39-4B21-B97D-E5A1C38F37AC}" type="presParOf" srcId="{458FFE8E-8DCC-44D4-8CBD-326CE2B7F3DC}" destId="{435D96F2-6585-4BD6-ADC1-50653DE8E122}" srcOrd="10" destOrd="0" presId="urn:microsoft.com/office/officeart/2005/8/layout/vList4"/>
    <dgm:cxn modelId="{A4B69C5D-7BBF-4020-947B-A232BF4344B0}" type="presParOf" srcId="{435D96F2-6585-4BD6-ADC1-50653DE8E122}" destId="{91997286-948C-4375-87DD-2F5D6F6AA719}" srcOrd="0" destOrd="0" presId="urn:microsoft.com/office/officeart/2005/8/layout/vList4"/>
    <dgm:cxn modelId="{4F61BFFD-5531-4FA3-8116-BE7B2304F2DC}" type="presParOf" srcId="{435D96F2-6585-4BD6-ADC1-50653DE8E122}" destId="{E6104105-1C29-4FAC-A2DA-7386E5E1C57D}" srcOrd="1" destOrd="0" presId="urn:microsoft.com/office/officeart/2005/8/layout/vList4"/>
    <dgm:cxn modelId="{FAECAD5D-4B78-4FF5-8AAE-C4315A2BE6CC}" type="presParOf" srcId="{435D96F2-6585-4BD6-ADC1-50653DE8E122}" destId="{4A33A893-8E97-44A5-B15D-C6C5DFA493C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427EC-2651-4BE6-80AD-DAD71E17C32C}">
      <dsp:nvSpPr>
        <dsp:cNvPr id="0" name=""/>
        <dsp:cNvSpPr/>
      </dsp:nvSpPr>
      <dsp:spPr>
        <a:xfrm>
          <a:off x="0" y="0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مجلس التعليم </a:t>
          </a:r>
          <a:endParaRPr lang="ar-OM" sz="3100" b="1" kern="1200" dirty="0" smtClean="0"/>
        </a:p>
      </dsp:txBody>
      <dsp:txXfrm>
        <a:off x="1425509" y="0"/>
        <a:ext cx="5356290" cy="691492"/>
      </dsp:txXfrm>
    </dsp:sp>
    <dsp:sp modelId="{4A235A9F-0C19-45A7-AD20-0B31CA6FD1AF}">
      <dsp:nvSpPr>
        <dsp:cNvPr id="0" name=""/>
        <dsp:cNvSpPr/>
      </dsp:nvSpPr>
      <dsp:spPr>
        <a:xfrm>
          <a:off x="69149" y="69149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821D0-9840-47C6-9D23-023D87626EFD}">
      <dsp:nvSpPr>
        <dsp:cNvPr id="0" name=""/>
        <dsp:cNvSpPr/>
      </dsp:nvSpPr>
      <dsp:spPr>
        <a:xfrm>
          <a:off x="0" y="760641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الجهات المسؤولة عن التعليم</a:t>
          </a:r>
          <a:endParaRPr lang="ar-OM" sz="3100" b="1" kern="1200" dirty="0" smtClean="0"/>
        </a:p>
      </dsp:txBody>
      <dsp:txXfrm>
        <a:off x="1425509" y="760641"/>
        <a:ext cx="5356290" cy="691492"/>
      </dsp:txXfrm>
    </dsp:sp>
    <dsp:sp modelId="{FA9FD0D9-48F6-4921-90D1-C238C5D9CE35}">
      <dsp:nvSpPr>
        <dsp:cNvPr id="0" name=""/>
        <dsp:cNvSpPr/>
      </dsp:nvSpPr>
      <dsp:spPr>
        <a:xfrm>
          <a:off x="69149" y="829791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CF5A-9FB3-4E2C-AB73-587E17801FB4}">
      <dsp:nvSpPr>
        <dsp:cNvPr id="0" name=""/>
        <dsp:cNvSpPr/>
      </dsp:nvSpPr>
      <dsp:spPr>
        <a:xfrm>
          <a:off x="0" y="1521283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الهيئة العمانية للاعتماد الأكاديمي</a:t>
          </a:r>
          <a:endParaRPr lang="ar-OM" sz="3100" b="1" kern="1200" dirty="0" smtClean="0"/>
        </a:p>
      </dsp:txBody>
      <dsp:txXfrm>
        <a:off x="1425509" y="1521283"/>
        <a:ext cx="5356290" cy="691492"/>
      </dsp:txXfrm>
    </dsp:sp>
    <dsp:sp modelId="{30864E8F-95C5-458D-94A0-92DB066E6899}">
      <dsp:nvSpPr>
        <dsp:cNvPr id="0" name=""/>
        <dsp:cNvSpPr/>
      </dsp:nvSpPr>
      <dsp:spPr>
        <a:xfrm>
          <a:off x="69149" y="1590433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7F50F-8719-4E67-9FD8-348D1C9E9C1F}">
      <dsp:nvSpPr>
        <dsp:cNvPr id="0" name=""/>
        <dsp:cNvSpPr/>
      </dsp:nvSpPr>
      <dsp:spPr>
        <a:xfrm>
          <a:off x="0" y="2281925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إدارة المدارس ومؤسسات التعليم العالي</a:t>
          </a:r>
          <a:endParaRPr lang="ar-OM" sz="3100" b="1" kern="1200" dirty="0" smtClean="0"/>
        </a:p>
      </dsp:txBody>
      <dsp:txXfrm>
        <a:off x="1425509" y="2281925"/>
        <a:ext cx="5356290" cy="691492"/>
      </dsp:txXfrm>
    </dsp:sp>
    <dsp:sp modelId="{235BD02B-5397-4F17-9E8E-E1347609E7BD}">
      <dsp:nvSpPr>
        <dsp:cNvPr id="0" name=""/>
        <dsp:cNvSpPr/>
      </dsp:nvSpPr>
      <dsp:spPr>
        <a:xfrm>
          <a:off x="69149" y="2351075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D93B6-3998-426C-B598-4ABAA4CDE839}">
      <dsp:nvSpPr>
        <dsp:cNvPr id="0" name=""/>
        <dsp:cNvSpPr/>
      </dsp:nvSpPr>
      <dsp:spPr>
        <a:xfrm>
          <a:off x="0" y="3042567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المرافق والبنى الأساسية</a:t>
          </a:r>
          <a:endParaRPr lang="ar-OM" sz="3100" b="1" kern="1200" dirty="0" smtClean="0"/>
        </a:p>
      </dsp:txBody>
      <dsp:txXfrm>
        <a:off x="1425509" y="3042567"/>
        <a:ext cx="5356290" cy="691492"/>
      </dsp:txXfrm>
    </dsp:sp>
    <dsp:sp modelId="{B47614E2-13F3-408E-9502-7F67B70F940F}">
      <dsp:nvSpPr>
        <dsp:cNvPr id="0" name=""/>
        <dsp:cNvSpPr/>
      </dsp:nvSpPr>
      <dsp:spPr>
        <a:xfrm>
          <a:off x="69149" y="3111717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97286-948C-4375-87DD-2F5D6F6AA719}">
      <dsp:nvSpPr>
        <dsp:cNvPr id="0" name=""/>
        <dsp:cNvSpPr/>
      </dsp:nvSpPr>
      <dsp:spPr>
        <a:xfrm>
          <a:off x="0" y="3803209"/>
          <a:ext cx="6781800" cy="691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100" b="1" kern="1200" smtClean="0"/>
            <a:t>قانون التعليم</a:t>
          </a:r>
          <a:endParaRPr lang="en-US" sz="3100" kern="1200"/>
        </a:p>
      </dsp:txBody>
      <dsp:txXfrm>
        <a:off x="1425509" y="3803209"/>
        <a:ext cx="5356290" cy="691492"/>
      </dsp:txXfrm>
    </dsp:sp>
    <dsp:sp modelId="{E6104105-1C29-4FAC-A2DA-7386E5E1C57D}">
      <dsp:nvSpPr>
        <dsp:cNvPr id="0" name=""/>
        <dsp:cNvSpPr/>
      </dsp:nvSpPr>
      <dsp:spPr>
        <a:xfrm>
          <a:off x="69149" y="3872358"/>
          <a:ext cx="1356360" cy="5531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0F3B-E766-42C7-968C-68D61DAAF5F6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C633-3CD9-4AE4-9E7F-72D5804CE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5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837-4BD5-4EF5-A516-8211F4C99FE5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814D-65DA-4083-8011-E5C88BB908BC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FB02-98E0-4851-8550-9947F402A64A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EE3F-7101-41B5-8147-9948907C812E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EA5D-793B-4C96-A45C-57A5EF8F96E2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A951-29EC-4037-A56C-BFA947AC3269}" type="datetime1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239AC-A008-4B36-B613-ED3B552DF377}" type="datetime1">
              <a:rPr lang="en-US" smtClean="0"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D734-9570-407E-A4E2-B4D3E93297E3}" type="datetime1">
              <a:rPr lang="en-US" smtClean="0"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3BEE-CAB1-4817-8686-C4625882A202}" type="datetime1">
              <a:rPr lang="en-US" smtClean="0"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686C-C14D-4D7A-AE92-40BEA07127CF}" type="datetime1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9D88-D72F-45D3-835B-FA3175056BCB}" type="datetime1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068F9-83FF-4020-B120-781BEE5AF55F}" type="datetime1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Autofit/>
          </a:bodyPr>
          <a:lstStyle/>
          <a:p>
            <a:pPr rtl="1"/>
            <a:r>
              <a:rPr lang="ar-OM" sz="4800" b="1" dirty="0"/>
              <a:t>الإستراتيجية الوطنية للتعليم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ar-OM" sz="4800" b="1" dirty="0"/>
              <a:t>2040م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828800"/>
          </a:xfrm>
        </p:spPr>
        <p:txBody>
          <a:bodyPr>
            <a:normAutofit lnSpcReduction="10000"/>
          </a:bodyPr>
          <a:lstStyle/>
          <a:p>
            <a:r>
              <a:rPr lang="ar-SA" sz="4000" b="1" dirty="0" smtClean="0">
                <a:solidFill>
                  <a:schemeClr val="tx1"/>
                </a:solidFill>
              </a:rPr>
              <a:t>الإستراتيجية الأولى: </a:t>
            </a:r>
            <a:r>
              <a:rPr lang="ar-SA" sz="4000" b="1" dirty="0">
                <a:solidFill>
                  <a:schemeClr val="tx1"/>
                </a:solidFill>
              </a:rPr>
              <a:t>إدارة </a:t>
            </a:r>
            <a:r>
              <a:rPr lang="ar-SA" sz="4000" b="1" dirty="0" smtClean="0">
                <a:solidFill>
                  <a:schemeClr val="tx1"/>
                </a:solidFill>
              </a:rPr>
              <a:t>التعليم</a:t>
            </a:r>
          </a:p>
          <a:p>
            <a:endParaRPr lang="ar-SA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ar-SA" sz="2200" b="1" dirty="0" smtClean="0">
                <a:solidFill>
                  <a:schemeClr val="tx2">
                    <a:lumMod val="75000"/>
                  </a:schemeClr>
                </a:solidFill>
              </a:rPr>
              <a:t>إعداد: أ. د صالحه عبدالله يوسف عيسان</a:t>
            </a:r>
          </a:p>
          <a:p>
            <a:r>
              <a:rPr lang="ar-SA" sz="2200" b="1" dirty="0" smtClean="0">
                <a:solidFill>
                  <a:schemeClr val="tx2">
                    <a:lumMod val="75000"/>
                  </a:schemeClr>
                </a:solidFill>
              </a:rPr>
              <a:t>جامعة السلطان قابوس</a:t>
            </a:r>
            <a:endParaRPr lang="en-US" sz="22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dirty="0"/>
              <a:t>تمهيد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r" rtl="1"/>
            <a:endParaRPr lang="en-US" dirty="0"/>
          </a:p>
          <a:p>
            <a:pPr algn="r" rtl="1"/>
            <a:r>
              <a:rPr lang="ar-SA" b="1" dirty="0"/>
              <a:t>شهد قطاع التعليم خلال العقدين الماضيين من القرن العشرين والعقد الأول من القرن 21 إنشاء  عدد من الهيئات والمجالس التي ترقى لمواكبة المتغيرات المحلية والعالمية.</a:t>
            </a:r>
          </a:p>
          <a:p>
            <a:pPr algn="r" rtl="1"/>
            <a:r>
              <a:rPr lang="ar-SA" b="1" dirty="0"/>
              <a:t> هناك في الوقت الراهن  قلة وضوح الأسس التي يتم  فيها التخطيط الاستراتيجي ، والجانب التشريعي والرقابي ، والعمليات التشغيلية لها</a:t>
            </a:r>
            <a:r>
              <a:rPr lang="ar-SA" b="1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64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" y="-3048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b="1" dirty="0"/>
              <a:t/>
            </a:r>
            <a:br>
              <a:rPr lang="ar-SA" sz="4800" b="1" dirty="0"/>
            </a:br>
            <a:r>
              <a:rPr lang="ar-OM" sz="4800" b="1" dirty="0"/>
              <a:t>تحديات إدارة التعليم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endParaRPr lang="en-US" dirty="0"/>
          </a:p>
          <a:p>
            <a:pPr lvl="0" algn="r" rtl="1"/>
            <a:r>
              <a:rPr lang="ar-OM" sz="3800" b="1" dirty="0"/>
              <a:t>الحاجة إلى توفير البيانات والمؤشرات الإحصائية لصياغة السياسات التعليمية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OM" sz="3800" b="1" dirty="0"/>
              <a:t>تعدد الجهات التي تشرف على التعليم، </a:t>
            </a:r>
            <a:endParaRPr lang="ar-SA" sz="3800" b="1" dirty="0"/>
          </a:p>
          <a:p>
            <a:pPr lvl="0" algn="r" rtl="1"/>
            <a:r>
              <a:rPr lang="ar-OM" sz="3800" b="1" dirty="0"/>
              <a:t>ضعف في التخطيط الاستراتيجي لقطاع التعليم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SA" sz="3800" b="1" dirty="0"/>
              <a:t>القصور في</a:t>
            </a:r>
            <a:r>
              <a:rPr lang="ar-OM" sz="3800" b="1" dirty="0"/>
              <a:t> فرص التنمية المهنية للكوادر الإدارية  في قطاع التعليم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OM" sz="3800" b="1" dirty="0"/>
              <a:t>تعزيز الاستقلال الإداري والمالي لمؤسسات التعليم الحكومية مما  يسهل تلبية احتياجاتها الإجرائية والأكاديمية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OM" sz="3800" b="1" dirty="0"/>
              <a:t>غياب التوصيف الدقيق لمسؤوليات ومهام مجالس الإدارة ومجالس الأمناء والإدارة التنفيذية في مؤسسات التعليم العالي الخاصة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OM" sz="3800" b="1" dirty="0"/>
              <a:t>الطبيعة الطبوغرافية المتنوعة للسلطنة </a:t>
            </a:r>
            <a:r>
              <a:rPr lang="ar-SA" sz="3800" b="1" dirty="0"/>
              <a:t> مما ي</a:t>
            </a:r>
            <a:r>
              <a:rPr lang="ar-OM" sz="3800" b="1" dirty="0"/>
              <a:t>تطلب  مواصفات للمبنى المدرسي</a:t>
            </a:r>
            <a:r>
              <a:rPr lang="ar-SA" sz="3800" b="1" dirty="0"/>
              <a:t>،</a:t>
            </a:r>
            <a:endParaRPr lang="en-US" sz="3800" b="1" dirty="0"/>
          </a:p>
          <a:p>
            <a:pPr lvl="0" algn="r" rtl="1"/>
            <a:r>
              <a:rPr lang="ar-SA" sz="3800" b="1" dirty="0"/>
              <a:t>ضعف</a:t>
            </a:r>
            <a:r>
              <a:rPr lang="ar-OM" sz="3800" b="1" dirty="0"/>
              <a:t> استكمال البنية الأساسية للخدمات التعليمية في المؤسسات </a:t>
            </a:r>
            <a:r>
              <a:rPr lang="ar-OM" sz="3800" dirty="0"/>
              <a:t>التعليمية</a:t>
            </a:r>
            <a:r>
              <a:rPr lang="ar-SA" sz="3800" dirty="0" smtClean="0"/>
              <a:t>،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0938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ar-SA" sz="4800" b="1" dirty="0">
                <a:ea typeface="Calibri"/>
                <a:cs typeface="Simplified Arabic"/>
              </a:rPr>
              <a:t>الهدف العام لاستراتيجية إدارة التعليم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396240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 rtl="1">
              <a:buNone/>
            </a:pPr>
            <a:endParaRPr lang="ar-SA" sz="4000" b="1" dirty="0" smtClean="0">
              <a:solidFill>
                <a:srgbClr val="C00000"/>
              </a:solidFill>
              <a:ea typeface="Calibri"/>
              <a:cs typeface="Simplified Arabic"/>
            </a:endParaRPr>
          </a:p>
          <a:p>
            <a:pPr marL="0" indent="0" algn="ctr" rtl="1">
              <a:buNone/>
            </a:pPr>
            <a:r>
              <a:rPr lang="ar-SA" sz="4000" b="1" dirty="0" smtClean="0">
                <a:solidFill>
                  <a:schemeClr val="bg1"/>
                </a:solidFill>
                <a:ea typeface="Calibri"/>
                <a:cs typeface="Simplified Arabic"/>
              </a:rPr>
              <a:t>تمثل الهدف العام لهذه الاستراتيجية في </a:t>
            </a:r>
            <a:r>
              <a:rPr lang="ar-SA" sz="4000" b="1" dirty="0">
                <a:solidFill>
                  <a:schemeClr val="bg1"/>
                </a:solidFill>
                <a:ea typeface="Calibri"/>
                <a:cs typeface="Simplified Arabic"/>
              </a:rPr>
              <a:t>تحديد الأدوار والمسؤوليات وأوجه العلاقة للمجالس المتخصصة والجهات المعنية بالتعليم حتى يتمكن النظام التعليمي بأكمله من تحقيق الأهداف الوطنية له بفاعلية.</a:t>
            </a:r>
            <a:endParaRPr lang="en-US" sz="3600" b="1" dirty="0">
              <a:solidFill>
                <a:schemeClr val="bg1"/>
              </a:solidFill>
              <a:ea typeface="Calibri"/>
              <a:cs typeface="Arial"/>
            </a:endParaRPr>
          </a:p>
          <a:p>
            <a:pPr algn="r" rt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048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OM" sz="4800" b="1" dirty="0"/>
              <a:t>محاور استراتيجية  إدارة التعليم </a:t>
            </a:r>
            <a:r>
              <a:rPr lang="ar-OM" sz="4800" b="1" dirty="0" smtClean="0"/>
              <a:t>الرئيسية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5759962"/>
              </p:ext>
            </p:extLst>
          </p:nvPr>
        </p:nvGraphicFramePr>
        <p:xfrm>
          <a:off x="1181100" y="1447800"/>
          <a:ext cx="6781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467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dirty="0"/>
              <a:t>كيفية تنظيم التعليم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r" rtl="1"/>
            <a:endParaRPr lang="en-US" dirty="0"/>
          </a:p>
          <a:p>
            <a:pPr algn="r" rtl="1"/>
            <a:r>
              <a:rPr lang="ar-SA" sz="4500" b="1" dirty="0"/>
              <a:t>تدعو استراتيجية إدارة التعليم إلى تنظيم قطاع التعليم بما يعمل على فصل عمليات التخطيط الاستراتيجي والتشريعات المنظمة لقطاع التعليم والعمليات التشغيلية للمؤسسات التعليمية. </a:t>
            </a:r>
          </a:p>
          <a:p>
            <a:pPr algn="r" rtl="1"/>
            <a:r>
              <a:rPr lang="ar-SA" sz="4500" b="1" dirty="0"/>
              <a:t>يتولى مجلس التعليم  المهام التالية:</a:t>
            </a:r>
          </a:p>
          <a:p>
            <a:pPr lvl="1" algn="r" rtl="1"/>
            <a:r>
              <a:rPr lang="ar-SA" sz="5100" b="1" dirty="0" smtClean="0">
                <a:solidFill>
                  <a:srgbClr val="C00000"/>
                </a:solidFill>
              </a:rPr>
              <a:t>رسم السياسة العامة للتعليم بمختلف إختصاصاته ، ووضع استراتيجية التعليم في إطار السياسة العامة للسلطنة  والإشراف على متابعة </a:t>
            </a:r>
            <a:r>
              <a:rPr lang="ar-SA" sz="5100" b="1" dirty="0">
                <a:solidFill>
                  <a:srgbClr val="C00000"/>
                </a:solidFill>
              </a:rPr>
              <a:t>تنفيذ </a:t>
            </a:r>
            <a:r>
              <a:rPr lang="ar-SA" sz="5100" b="1" dirty="0" smtClean="0">
                <a:solidFill>
                  <a:srgbClr val="C00000"/>
                </a:solidFill>
              </a:rPr>
              <a:t>ها وتقويمها</a:t>
            </a:r>
            <a:r>
              <a:rPr lang="ar-SA" sz="5100" b="1" dirty="0" smtClean="0">
                <a:solidFill>
                  <a:srgbClr val="C00000"/>
                </a:solidFill>
              </a:rPr>
              <a:t>،</a:t>
            </a:r>
            <a:endParaRPr lang="ar-SA" sz="5100" b="1" dirty="0">
              <a:solidFill>
                <a:srgbClr val="C00000"/>
              </a:solidFill>
            </a:endParaRPr>
          </a:p>
          <a:p>
            <a:pPr lvl="1" algn="r" rtl="1"/>
            <a:r>
              <a:rPr lang="ar-SA" sz="5100" b="1" dirty="0">
                <a:solidFill>
                  <a:srgbClr val="C00000"/>
                </a:solidFill>
              </a:rPr>
              <a:t>إعادة تحديد اختصاصات وزارة التربية والتعليم قبل المدرسي ومتابعته ووضع الأسس والمعايير له .</a:t>
            </a:r>
          </a:p>
          <a:p>
            <a:pPr lvl="1" algn="r" rtl="1"/>
            <a:r>
              <a:rPr lang="ar-SA" sz="5100" b="1" dirty="0">
                <a:solidFill>
                  <a:srgbClr val="C00000"/>
                </a:solidFill>
              </a:rPr>
              <a:t>تقوم وزارة التعليم العالي  بدور المنظم  للتعليم العالي بشقيه الحكومي والخاص من خلال تطبيق التشريعات والنظم التي تؤطر عمله ومراقبة تنفيذها. </a:t>
            </a:r>
          </a:p>
          <a:p>
            <a:pPr lvl="1" algn="r" rtl="1"/>
            <a:r>
              <a:rPr lang="ar-SA" sz="5100" b="1" dirty="0">
                <a:solidFill>
                  <a:srgbClr val="C00000"/>
                </a:solidFill>
              </a:rPr>
              <a:t>تطوير نظام إدارة جودة قطاع التعليم بأكمله بما يضمن له الاستمرار في المحافظة على المستوى الذي يحقق المعايير الدولية. </a:t>
            </a:r>
            <a:endParaRPr lang="ar-SA" sz="5100" dirty="0"/>
          </a:p>
        </p:txBody>
      </p:sp>
    </p:spTree>
    <p:extLst>
      <p:ext uri="{BB962C8B-B14F-4D97-AF65-F5344CB8AC3E}">
        <p14:creationId xmlns:p14="http://schemas.microsoft.com/office/powerpoint/2010/main" val="23164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b="1" dirty="0"/>
              <a:t>توصيات استراتيجية ادارة التعليم </a:t>
            </a:r>
            <a:r>
              <a:rPr lang="ar-SA" sz="4800" b="1" dirty="0" smtClean="0"/>
              <a:t>(</a:t>
            </a:r>
            <a:r>
              <a:rPr lang="en-US" sz="4800" b="1" dirty="0" smtClean="0"/>
              <a:t>24</a:t>
            </a:r>
            <a:r>
              <a:rPr lang="ar-SA" sz="4800" b="1" dirty="0" smtClean="0"/>
              <a:t>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/>
              <a:t>العمل على بناء القدرات الذاتية داخل المؤسسات التعليمية بما يؤهلها على تحمل مسؤولية إدارة هذه المؤسسات،</a:t>
            </a:r>
          </a:p>
          <a:p>
            <a:pPr algn="r" rtl="1"/>
            <a:r>
              <a:rPr lang="ar-SA" b="1" dirty="0"/>
              <a:t>العمل على نقل المسؤوليات والصلاحيات لها تمهيدا لمنحها الادارة الذاتية، </a:t>
            </a:r>
          </a:p>
          <a:p>
            <a:pPr algn="r" rtl="1"/>
            <a:r>
              <a:rPr lang="ar-SA" b="1" dirty="0"/>
              <a:t>وضع تشريعات للمساءلة الادارية والمالية،</a:t>
            </a:r>
          </a:p>
          <a:p>
            <a:pPr algn="r" rtl="1"/>
            <a:r>
              <a:rPr lang="ar-SA" b="1" dirty="0"/>
              <a:t>تطوير كفاءة الإدارات العليا في المؤسسات التعليمية بما يسهم في الارتقاء بالعمل الاداري فيها وفق أفضل الممارسات وأجودها،</a:t>
            </a:r>
          </a:p>
          <a:p>
            <a:pPr algn="r" rtl="1"/>
            <a:r>
              <a:rPr lang="ar-SA" b="1" dirty="0"/>
              <a:t> تطوير نظام الكتروني فاعل لإدارة المعلومات الادارية لضمان كفاءة الاداء الاداري للمؤسسات التعليمية،</a:t>
            </a:r>
            <a:endParaRPr lang="en-US" b="1" dirty="0"/>
          </a:p>
          <a:p>
            <a:pPr algn="r" rt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b="1" dirty="0"/>
              <a:t>تـــــــــــــــــــابع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endParaRPr lang="en-US" dirty="0"/>
          </a:p>
          <a:p>
            <a:pPr algn="r" rtl="1"/>
            <a:r>
              <a:rPr lang="ar-SA" b="1" dirty="0"/>
              <a:t>وضع خطة شاملة لتطوير المرافق والبنى الأساسية للمؤسسات التعليمية ، </a:t>
            </a:r>
          </a:p>
          <a:p>
            <a:pPr algn="r" rtl="1"/>
            <a:r>
              <a:rPr lang="ar-SA" b="1" dirty="0"/>
              <a:t>تطوير مواصفات المبنى المدرسي بما يوائم الطبيعة الطبوغرافية ، </a:t>
            </a:r>
          </a:p>
          <a:p>
            <a:pPr algn="r" rtl="1"/>
            <a:r>
              <a:rPr lang="ar-SA" b="1" dirty="0"/>
              <a:t>بناء مجمعات سكنية للمعلمين العاملين في المناطق النائية، </a:t>
            </a:r>
          </a:p>
          <a:p>
            <a:pPr algn="r" rtl="1"/>
            <a:r>
              <a:rPr lang="ar-SA" b="1" dirty="0"/>
              <a:t>توفير السكنات الداخلية لطلبة التعليم العالي.</a:t>
            </a:r>
            <a:endParaRPr lang="en-US" b="1" dirty="0"/>
          </a:p>
          <a:p>
            <a:pPr algn="r" rtl="1"/>
            <a:r>
              <a:rPr lang="ar-SA" b="1" dirty="0"/>
              <a:t>وضع قانون للتعليم المدرسي والتعليم العالي يحدد الصلاحيات والمسؤوليات والاطر العامة المناسبة لعمل نظام التعليم العماني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609600"/>
            <a:ext cx="8763000" cy="5784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b="1" dirty="0" smtClean="0"/>
              <a:t/>
            </a:r>
            <a:br>
              <a:rPr lang="ar-SA" sz="4800" b="1" dirty="0" smtClean="0"/>
            </a:br>
            <a:r>
              <a:rPr lang="ar-SA" sz="4800" b="1" dirty="0"/>
              <a:t/>
            </a:r>
            <a:br>
              <a:rPr lang="ar-SA" sz="4800" b="1" dirty="0"/>
            </a:br>
            <a:r>
              <a:rPr lang="en-US" sz="6000" dirty="0"/>
              <a:t/>
            </a:r>
            <a:br>
              <a:rPr lang="en-US" sz="60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304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2967335"/>
            <a:ext cx="58674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شكرا على المتابعة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467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455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الإستراتيجية الوطنية للتعليم  2040م</vt:lpstr>
      <vt:lpstr>تمهيد</vt:lpstr>
      <vt:lpstr> تحديات إدارة التعليم</vt:lpstr>
      <vt:lpstr>الهدف العام لاستراتيجية إدارة التعليم</vt:lpstr>
      <vt:lpstr>محاور استراتيجية  إدارة التعليم الرئيسية</vt:lpstr>
      <vt:lpstr>كيفية تنظيم التعليم</vt:lpstr>
      <vt:lpstr>توصيات استراتيجية ادارة التعليم (24)</vt:lpstr>
      <vt:lpstr>تـــــــــــــــــــابع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GAE</dc:creator>
  <cp:lastModifiedBy>Personal</cp:lastModifiedBy>
  <cp:revision>26</cp:revision>
  <dcterms:created xsi:type="dcterms:W3CDTF">2006-08-16T00:00:00Z</dcterms:created>
  <dcterms:modified xsi:type="dcterms:W3CDTF">2014-09-30T04:49:38Z</dcterms:modified>
</cp:coreProperties>
</file>