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70" r:id="rId2"/>
    <p:sldId id="271" r:id="rId3"/>
    <p:sldId id="272" r:id="rId4"/>
    <p:sldId id="273" r:id="rId5"/>
    <p:sldId id="275" r:id="rId6"/>
    <p:sldId id="301" r:id="rId7"/>
    <p:sldId id="274" r:id="rId8"/>
    <p:sldId id="298" r:id="rId9"/>
    <p:sldId id="276" r:id="rId10"/>
    <p:sldId id="299" r:id="rId11"/>
    <p:sldId id="277" r:id="rId12"/>
    <p:sldId id="278" r:id="rId13"/>
    <p:sldId id="300" r:id="rId14"/>
    <p:sldId id="279" r:id="rId15"/>
    <p:sldId id="267" r:id="rId16"/>
    <p:sldId id="256" r:id="rId17"/>
    <p:sldId id="280" r:id="rId18"/>
    <p:sldId id="266" r:id="rId19"/>
    <p:sldId id="281" r:id="rId20"/>
    <p:sldId id="265" r:id="rId21"/>
    <p:sldId id="282" r:id="rId22"/>
    <p:sldId id="264" r:id="rId23"/>
    <p:sldId id="283" r:id="rId24"/>
    <p:sldId id="269" r:id="rId25"/>
    <p:sldId id="284" r:id="rId26"/>
    <p:sldId id="268" r:id="rId27"/>
    <p:sldId id="285" r:id="rId28"/>
    <p:sldId id="293" r:id="rId29"/>
    <p:sldId id="294" r:id="rId30"/>
    <p:sldId id="295" r:id="rId31"/>
    <p:sldId id="296" r:id="rId32"/>
    <p:sldId id="29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B7E873-6263-4A64-BB0C-F4106C7D3A33}" type="datetimeFigureOut">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ACBD7-F368-4A9F-9AA2-72FE98361D3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B7E873-6263-4A64-BB0C-F4106C7D3A33}" type="datetimeFigureOut">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ACBD7-F368-4A9F-9AA2-72FE98361D3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B7E873-6263-4A64-BB0C-F4106C7D3A33}" type="datetimeFigureOut">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ACBD7-F368-4A9F-9AA2-72FE98361D3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B7E873-6263-4A64-BB0C-F4106C7D3A33}" type="datetimeFigureOut">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ACBD7-F368-4A9F-9AA2-72FE98361D3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B7E873-6263-4A64-BB0C-F4106C7D3A33}" type="datetimeFigureOut">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ACBD7-F368-4A9F-9AA2-72FE98361D3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B7E873-6263-4A64-BB0C-F4106C7D3A33}" type="datetimeFigureOut">
              <a:rPr lang="en-US" smtClean="0"/>
              <a:pPr/>
              <a:t>10/13/2014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ACBD7-F368-4A9F-9AA2-72FE98361D3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B7E873-6263-4A64-BB0C-F4106C7D3A33}" type="datetimeFigureOut">
              <a:rPr lang="en-US" smtClean="0"/>
              <a:pPr/>
              <a:t>10/13/2014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CACBD7-F368-4A9F-9AA2-72FE98361D3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B7E873-6263-4A64-BB0C-F4106C7D3A33}" type="datetimeFigureOut">
              <a:rPr lang="en-US" smtClean="0"/>
              <a:pPr/>
              <a:t>10/13/2014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CACBD7-F368-4A9F-9AA2-72FE98361D3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7E873-6263-4A64-BB0C-F4106C7D3A33}" type="datetimeFigureOut">
              <a:rPr lang="en-US" smtClean="0"/>
              <a:pPr/>
              <a:t>10/13/2014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ACBD7-F368-4A9F-9AA2-72FE98361D3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7E873-6263-4A64-BB0C-F4106C7D3A33}" type="datetimeFigureOut">
              <a:rPr lang="en-US" smtClean="0"/>
              <a:pPr/>
              <a:t>10/13/2014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ACBD7-F368-4A9F-9AA2-72FE98361D3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7E873-6263-4A64-BB0C-F4106C7D3A33}" type="datetimeFigureOut">
              <a:rPr lang="en-US" smtClean="0"/>
              <a:pPr/>
              <a:t>10/13/2014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ACBD7-F368-4A9F-9AA2-72FE98361D3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B7E873-6263-4A64-BB0C-F4106C7D3A33}" type="datetimeFigureOut">
              <a:rPr lang="en-US" smtClean="0"/>
              <a:pPr/>
              <a:t>10/13/2014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ACBD7-F368-4A9F-9AA2-72FE98361D3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447800"/>
          </a:xfrm>
        </p:spPr>
        <p:txBody>
          <a:bodyPr>
            <a:normAutofit fontScale="90000"/>
          </a:bodyPr>
          <a:lstStyle/>
          <a:p>
            <a:pPr lvl="0" rtl="1" fontAlgn="base">
              <a:spcAft>
                <a:spcPct val="0"/>
              </a:spcAft>
            </a:pPr>
            <a:r>
              <a:rPr lang="en-US" b="1" dirty="0" smtClean="0">
                <a:solidFill>
                  <a:srgbClr val="000000"/>
                </a:solidFill>
                <a:latin typeface="Times New Roman" pitchFamily="18" charset="0"/>
                <a:ea typeface="Calibri" pitchFamily="34" charset="0"/>
                <a:cs typeface="Times New Roman" pitchFamily="18" charset="0"/>
              </a:rPr>
              <a:t/>
            </a:r>
            <a:br>
              <a:rPr lang="en-US" b="1" dirty="0" smtClean="0">
                <a:solidFill>
                  <a:srgbClr val="000000"/>
                </a:solidFill>
                <a:latin typeface="Times New Roman" pitchFamily="18" charset="0"/>
                <a:ea typeface="Calibri" pitchFamily="34" charset="0"/>
                <a:cs typeface="Times New Roman" pitchFamily="18" charset="0"/>
              </a:rPr>
            </a:br>
            <a:r>
              <a:rPr lang="ar-OM" b="1" dirty="0" smtClean="0">
                <a:solidFill>
                  <a:srgbClr val="000000"/>
                </a:solidFill>
                <a:latin typeface="Times New Roman" pitchFamily="18" charset="0"/>
                <a:ea typeface="Calibri" pitchFamily="34" charset="0"/>
                <a:cs typeface="Times New Roman" pitchFamily="18" charset="0"/>
              </a:rPr>
              <a:t> </a:t>
            </a: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ar-OM" b="1" dirty="0" smtClean="0">
                <a:solidFill>
                  <a:srgbClr val="000000"/>
                </a:solidFill>
                <a:latin typeface="Times New Roman" pitchFamily="18" charset="0"/>
                <a:ea typeface="Calibri" pitchFamily="34" charset="0"/>
                <a:cs typeface="Times New Roman" pitchFamily="18" charset="0"/>
              </a:rPr>
              <a:t>اللجـــنة الرئيســـية لإعـــادة هيكـــلة</a:t>
            </a:r>
            <a:r>
              <a:rPr lang="en-US" b="1" dirty="0" smtClean="0">
                <a:solidFill>
                  <a:srgbClr val="000000"/>
                </a:solidFill>
                <a:latin typeface="Times New Roman" pitchFamily="18" charset="0"/>
                <a:ea typeface="Calibri" pitchFamily="34" charset="0"/>
                <a:cs typeface="Times New Roman" pitchFamily="18" charset="0"/>
              </a:rPr>
              <a:t/>
            </a:r>
            <a:br>
              <a:rPr lang="en-US" b="1" dirty="0" smtClean="0">
                <a:solidFill>
                  <a:srgbClr val="000000"/>
                </a:solidFill>
                <a:latin typeface="Times New Roman" pitchFamily="18" charset="0"/>
                <a:ea typeface="Calibri" pitchFamily="34" charset="0"/>
                <a:cs typeface="Times New Roman" pitchFamily="18" charset="0"/>
              </a:rPr>
            </a:br>
            <a:r>
              <a:rPr lang="ar-OM" b="1" dirty="0" smtClean="0">
                <a:solidFill>
                  <a:srgbClr val="000000"/>
                </a:solidFill>
                <a:latin typeface="Times New Roman" pitchFamily="18" charset="0"/>
                <a:ea typeface="Calibri" pitchFamily="34" charset="0"/>
                <a:cs typeface="Times New Roman" pitchFamily="18" charset="0"/>
              </a:rPr>
              <a:t> منظـــومة التـــعليم </a:t>
            </a:r>
            <a:r>
              <a:rPr lang="en-US" sz="2400" dirty="0" smtClean="0">
                <a:latin typeface="Arial" pitchFamily="34" charset="0"/>
                <a:cs typeface="Arial" pitchFamily="34" charset="0"/>
              </a:rPr>
              <a:t/>
            </a:r>
            <a:br>
              <a:rPr lang="en-US" sz="2400" dirty="0" smtClean="0">
                <a:latin typeface="Arial" pitchFamily="34" charset="0"/>
                <a:cs typeface="Arial" pitchFamily="34" charset="0"/>
              </a:rPr>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390681822"/>
              </p:ext>
            </p:extLst>
          </p:nvPr>
        </p:nvGraphicFramePr>
        <p:xfrm>
          <a:off x="457200" y="3048000"/>
          <a:ext cx="8458200" cy="3113659"/>
        </p:xfrm>
        <a:graphic>
          <a:graphicData uri="http://schemas.openxmlformats.org/drawingml/2006/table">
            <a:tbl>
              <a:tblPr rtl="1"/>
              <a:tblGrid>
                <a:gridCol w="8458200"/>
              </a:tblGrid>
              <a:tr h="2700687">
                <a:tc>
                  <a:txBody>
                    <a:bodyPr/>
                    <a:lstStyle/>
                    <a:p>
                      <a:pPr marL="0" marR="0" algn="ctr" rtl="1">
                        <a:lnSpc>
                          <a:spcPct val="115000"/>
                        </a:lnSpc>
                        <a:spcBef>
                          <a:spcPts val="600"/>
                        </a:spcBef>
                        <a:spcAft>
                          <a:spcPts val="600"/>
                        </a:spcAft>
                      </a:pPr>
                      <a:r>
                        <a:rPr lang="ar-OM" sz="2800" b="1" dirty="0" smtClean="0">
                          <a:solidFill>
                            <a:srgbClr val="000000"/>
                          </a:solidFill>
                          <a:latin typeface="+mn-lt"/>
                          <a:ea typeface="Calibri"/>
                          <a:cs typeface="Times New Roman"/>
                        </a:rPr>
                        <a:t>دراسة إعادة هيكلة التعليم العالي</a:t>
                      </a:r>
                      <a:endParaRPr lang="en-US" sz="2800" dirty="0" smtClean="0">
                        <a:latin typeface="+mn-lt"/>
                        <a:ea typeface="Calibri"/>
                        <a:cs typeface="Arial"/>
                      </a:endParaRPr>
                    </a:p>
                    <a:p>
                      <a:pPr marL="0" marR="0" algn="ctr" rtl="1">
                        <a:lnSpc>
                          <a:spcPct val="115000"/>
                        </a:lnSpc>
                        <a:spcBef>
                          <a:spcPts val="600"/>
                        </a:spcBef>
                        <a:spcAft>
                          <a:spcPts val="600"/>
                        </a:spcAft>
                      </a:pPr>
                      <a:r>
                        <a:rPr lang="ar-OM" sz="2800" b="1" dirty="0" smtClean="0">
                          <a:solidFill>
                            <a:srgbClr val="000000"/>
                          </a:solidFill>
                          <a:latin typeface="+mn-lt"/>
                          <a:ea typeface="Calibri"/>
                          <a:cs typeface="Times New Roman"/>
                        </a:rPr>
                        <a:t>لجنة المحور الثاني</a:t>
                      </a:r>
                      <a:endParaRPr lang="en-US" sz="2800" b="1" dirty="0" smtClean="0">
                        <a:solidFill>
                          <a:srgbClr val="000000"/>
                        </a:solidFill>
                        <a:latin typeface="+mn-lt"/>
                        <a:ea typeface="Calibri"/>
                        <a:cs typeface="Times New Roman"/>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OM"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د. ســـالم بن سعيـــد التوبـــي (رئيس اللجنة)</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OM"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د. سعيـــد بن حمـــد الربيـــعي</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OM"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د. حمـــد بن هـــلال اليحمـــدي</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OM"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د. عبيـــد بن محمـــد السعيـــدي</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OM"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د.عبـــدالحكيـــم بن هـــلال الإسمـــاعيـــلي</a:t>
                      </a:r>
                      <a:endParaRPr kumimoji="0" lang="ar-OM" sz="2000" b="0" i="0" u="none" strike="noStrike" cap="none" normalizeH="0" baseline="0" dirty="0" smtClean="0">
                        <a:ln>
                          <a:noFill/>
                        </a:ln>
                        <a:solidFill>
                          <a:schemeClr val="tx1"/>
                        </a:solidFill>
                        <a:effectLst/>
                        <a:latin typeface="Arial" pitchFamily="34" charset="0"/>
                        <a:cs typeface="Arial" pitchFamily="34" charset="0"/>
                      </a:endParaRPr>
                    </a:p>
                    <a:p>
                      <a:pPr marL="0" marR="0" algn="ctr" rtl="1">
                        <a:lnSpc>
                          <a:spcPct val="115000"/>
                        </a:lnSpc>
                        <a:spcBef>
                          <a:spcPts val="600"/>
                        </a:spcBef>
                        <a:spcAft>
                          <a:spcPts val="600"/>
                        </a:spcAft>
                      </a:pPr>
                      <a:endParaRPr lang="en-US" sz="1100" dirty="0">
                        <a:latin typeface="Calibri"/>
                        <a:ea typeface="Calibri"/>
                        <a:cs typeface="Arial"/>
                      </a:endParaRPr>
                    </a:p>
                  </a:txBody>
                  <a:tcPr marL="68580" marR="68580" marT="0" marB="0">
                    <a:lnL>
                      <a:noFill/>
                    </a:lnL>
                    <a:lnR>
                      <a:noFill/>
                    </a:lnR>
                    <a:lnT w="76200" cap="flat" cmpd="dbl" algn="ctr">
                      <a:solidFill>
                        <a:srgbClr val="C2D69B"/>
                      </a:solidFill>
                      <a:prstDash val="solid"/>
                      <a:round/>
                      <a:headEnd type="none" w="med" len="med"/>
                      <a:tailEnd type="none" w="med" len="med"/>
                    </a:lnT>
                    <a:lnB w="76200" cap="flat" cmpd="dbl" algn="ctr">
                      <a:solidFill>
                        <a:srgbClr val="C2D69B"/>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lstStyle/>
          <a:p>
            <a:pPr lvl="0" algn="justLow" rtl="1"/>
            <a:r>
              <a:rPr lang="ar-SA" dirty="0"/>
              <a:t>قلة </a:t>
            </a:r>
            <a:r>
              <a:rPr lang="ar-SA" dirty="0" err="1"/>
              <a:t>الإستفادة</a:t>
            </a:r>
            <a:r>
              <a:rPr lang="ar-SA" dirty="0"/>
              <a:t> من الدراسات و البحوث لتطوير التعليم.</a:t>
            </a:r>
            <a:endParaRPr lang="en-US" dirty="0"/>
          </a:p>
          <a:p>
            <a:pPr lvl="0" algn="justLow" rtl="1"/>
            <a:r>
              <a:rPr lang="ar-SA" dirty="0"/>
              <a:t>ضعف المعايير المرتبطة بإدارة </a:t>
            </a:r>
            <a:r>
              <a:rPr lang="ar-SA" dirty="0" smtClean="0"/>
              <a:t>التعليم</a:t>
            </a:r>
            <a:r>
              <a:rPr lang="ar-OM" dirty="0" smtClean="0"/>
              <a:t> </a:t>
            </a:r>
            <a:r>
              <a:rPr lang="ar-SA" dirty="0" smtClean="0"/>
              <a:t>(</a:t>
            </a:r>
            <a:r>
              <a:rPr lang="ar-SA" dirty="0"/>
              <a:t>الكوادر-الآليات-التقييم).</a:t>
            </a:r>
            <a:endParaRPr lang="en-US" dirty="0"/>
          </a:p>
          <a:p>
            <a:pPr lvl="0" algn="justLow" rtl="1"/>
            <a:r>
              <a:rPr lang="ar-SA" dirty="0"/>
              <a:t>تفاوت حصص التمويل.</a:t>
            </a:r>
            <a:endParaRPr lang="en-US" dirty="0"/>
          </a:p>
          <a:p>
            <a:pPr lvl="0" algn="justLow" rtl="1"/>
            <a:r>
              <a:rPr lang="ar-SA" dirty="0"/>
              <a:t>ضعف التقييم الموضوعي والمستمر لمنظومة التعليم.</a:t>
            </a:r>
            <a:endParaRPr lang="en-US" dirty="0"/>
          </a:p>
          <a:p>
            <a:pPr lvl="0" algn="justLow" rtl="1"/>
            <a:r>
              <a:rPr lang="ar-SA" dirty="0"/>
              <a:t>ضعف التواصل بين مؤسسات التعليم فيما بينها.</a:t>
            </a:r>
            <a:endParaRPr lang="en-US" dirty="0"/>
          </a:p>
          <a:p>
            <a:pPr lvl="0" algn="justLow" rtl="1"/>
            <a:r>
              <a:rPr lang="ar-SA" dirty="0"/>
              <a:t>ضعف تطبيق أنظمة ضمان جودة التعليم.</a:t>
            </a:r>
            <a:endParaRPr lang="en-US" dirty="0"/>
          </a:p>
          <a:p>
            <a:pPr algn="justLow"/>
            <a:endParaRPr lang="en-US" dirty="0"/>
          </a:p>
        </p:txBody>
      </p:sp>
    </p:spTree>
    <p:extLst>
      <p:ext uri="{BB962C8B-B14F-4D97-AF65-F5344CB8AC3E}">
        <p14:creationId xmlns:p14="http://schemas.microsoft.com/office/powerpoint/2010/main" xmlns="" val="192820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OM" dirty="0" smtClean="0"/>
              <a:t>مقترح أهداف عامة للتعليم العالي</a:t>
            </a:r>
            <a:br>
              <a:rPr lang="ar-OM" dirty="0" smtClean="0"/>
            </a:br>
            <a:endParaRPr lang="en-US" dirty="0"/>
          </a:p>
        </p:txBody>
      </p:sp>
      <p:sp>
        <p:nvSpPr>
          <p:cNvPr id="3" name="Content Placeholder 2"/>
          <p:cNvSpPr>
            <a:spLocks noGrp="1"/>
          </p:cNvSpPr>
          <p:nvPr>
            <p:ph idx="1"/>
          </p:nvPr>
        </p:nvSpPr>
        <p:spPr>
          <a:xfrm>
            <a:off x="533400" y="1524000"/>
            <a:ext cx="8229600" cy="4525963"/>
          </a:xfrm>
        </p:spPr>
        <p:txBody>
          <a:bodyPr>
            <a:normAutofit fontScale="92500"/>
          </a:bodyPr>
          <a:lstStyle/>
          <a:p>
            <a:pPr lvl="0" algn="justLow" rtl="1"/>
            <a:r>
              <a:rPr lang="ar-SA" dirty="0" smtClean="0"/>
              <a:t>تعزيز ال</a:t>
            </a:r>
            <a:r>
              <a:rPr lang="ar-OM" dirty="0" smtClean="0"/>
              <a:t>إ</a:t>
            </a:r>
            <a:r>
              <a:rPr lang="ar-SA" dirty="0" smtClean="0"/>
              <a:t>نتماء الوطني.</a:t>
            </a:r>
            <a:endParaRPr lang="en-US" dirty="0" smtClean="0"/>
          </a:p>
          <a:p>
            <a:pPr lvl="0" algn="justLow" rtl="1"/>
            <a:r>
              <a:rPr lang="ar-SA" dirty="0" smtClean="0"/>
              <a:t>تعميق العقيدة الإسلامية وقيمها الروحية </a:t>
            </a:r>
            <a:r>
              <a:rPr lang="ar-SA" dirty="0" smtClean="0"/>
              <a:t>والأخلاقية</a:t>
            </a:r>
            <a:r>
              <a:rPr lang="ar-OM" dirty="0" smtClean="0"/>
              <a:t>.</a:t>
            </a:r>
            <a:endParaRPr lang="en-US" dirty="0" smtClean="0"/>
          </a:p>
          <a:p>
            <a:pPr lvl="0" algn="justLow" rtl="1"/>
            <a:r>
              <a:rPr lang="ar-JO" dirty="0" smtClean="0"/>
              <a:t>إعداد كوادر بشرية مؤهلة ومتخصصة لتلبية احتياجات المجتمع ومتطلبات التنمية.   </a:t>
            </a:r>
            <a:endParaRPr lang="en-US" dirty="0" smtClean="0"/>
          </a:p>
          <a:p>
            <a:pPr lvl="0" algn="justLow" rtl="1"/>
            <a:r>
              <a:rPr lang="ar-JO" dirty="0" smtClean="0"/>
              <a:t>توفير البيئة العلمية الداعمة للإبداع والإجادة والإبتكار والريادة.</a:t>
            </a:r>
            <a:endParaRPr lang="en-US" dirty="0" smtClean="0"/>
          </a:p>
          <a:p>
            <a:pPr lvl="0" algn="justLow" rtl="1"/>
            <a:r>
              <a:rPr lang="ar-SA" dirty="0" smtClean="0"/>
              <a:t>الاسهام في تنمية وتطوير المعرفة الانسانية في مجالات العلوم والآداب والفنون وغيرهما.</a:t>
            </a:r>
            <a:endParaRPr lang="en-US" dirty="0" smtClean="0"/>
          </a:p>
          <a:p>
            <a:pPr lvl="0" algn="justLow" rtl="1"/>
            <a:r>
              <a:rPr lang="ar-SA" dirty="0" smtClean="0"/>
              <a:t>إنماء ثقافة البحث العلمي فى السلطنة وبناء القدرات البحثية.</a:t>
            </a:r>
            <a:endParaRPr lang="en-US" dirty="0" smtClean="0"/>
          </a:p>
          <a:p>
            <a:pPr algn="r" rtl="1"/>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OM" dirty="0" smtClean="0"/>
              <a:t>توصيات اللجنة للوصول للأهداف المنشودة للتعليم العالي في السلطنة</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lvl="0" algn="justLow" rtl="1"/>
            <a:r>
              <a:rPr lang="ar-JO" dirty="0" smtClean="0"/>
              <a:t>تشجيع إجراء البحوث العلمية في المؤسسات </a:t>
            </a:r>
            <a:r>
              <a:rPr lang="ar-JO" dirty="0" smtClean="0"/>
              <a:t>التعليمية، </a:t>
            </a:r>
            <a:r>
              <a:rPr lang="ar-JO" dirty="0" smtClean="0"/>
              <a:t>ورفع مستواها وبخاصة التطبيقية منها</a:t>
            </a:r>
            <a:r>
              <a:rPr lang="ar-OM" dirty="0" smtClean="0"/>
              <a:t> </a:t>
            </a:r>
            <a:r>
              <a:rPr lang="ar-JO" dirty="0" smtClean="0"/>
              <a:t>والموجهه لخدمة المجتمع وتنميته.</a:t>
            </a:r>
            <a:endParaRPr lang="en-US" dirty="0" smtClean="0"/>
          </a:p>
          <a:p>
            <a:pPr lvl="0" algn="justLow" rtl="1"/>
            <a:r>
              <a:rPr lang="ar-JO" dirty="0" smtClean="0"/>
              <a:t>إيجاد ارتباط مؤسسي وثيق بين القطاعين العام والخاص من جهة والمؤسسات التعليم</a:t>
            </a:r>
            <a:r>
              <a:rPr lang="ar-OM" dirty="0" smtClean="0"/>
              <a:t>ي</a:t>
            </a:r>
            <a:r>
              <a:rPr lang="ar-JO" dirty="0" smtClean="0"/>
              <a:t>ة من جهة أخرى للإستفادة من الطاقات المؤهلة في هذه المؤسسات في تطوير هذين القطاعين.</a:t>
            </a:r>
            <a:endParaRPr lang="en-US" dirty="0" smtClean="0"/>
          </a:p>
          <a:p>
            <a:pPr lvl="0" algn="justLow" rtl="1"/>
            <a:r>
              <a:rPr lang="ar-JO" dirty="0" smtClean="0"/>
              <a:t>تحسين نوعية وكفاءة مخرجات التعليم بما يتوافق مع متطلبات المجتمع.</a:t>
            </a:r>
            <a:endParaRPr lang="en-US" dirty="0" smtClean="0"/>
          </a:p>
          <a:p>
            <a:pPr algn="r" rt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4525963"/>
          </a:xfrm>
        </p:spPr>
        <p:txBody>
          <a:bodyPr>
            <a:normAutofit fontScale="92500" lnSpcReduction="20000"/>
          </a:bodyPr>
          <a:lstStyle/>
          <a:p>
            <a:pPr lvl="0" algn="justLow" rtl="1"/>
            <a:r>
              <a:rPr lang="ar-JO" dirty="0">
                <a:cs typeface="+mj-cs"/>
              </a:rPr>
              <a:t>وضع معايير وأسس للإعتماد وضبط الجودة متواكبة مع المعايير </a:t>
            </a:r>
            <a:r>
              <a:rPr lang="ar-JO" dirty="0" smtClean="0">
                <a:cs typeface="+mj-cs"/>
              </a:rPr>
              <a:t>الدولية</a:t>
            </a:r>
            <a:r>
              <a:rPr lang="ar-OM" dirty="0" smtClean="0">
                <a:cs typeface="+mj-cs"/>
              </a:rPr>
              <a:t> و الموارد المحلية المتاحة</a:t>
            </a:r>
            <a:r>
              <a:rPr lang="ar-JO" dirty="0" smtClean="0">
                <a:cs typeface="+mj-cs"/>
              </a:rPr>
              <a:t> </a:t>
            </a:r>
            <a:r>
              <a:rPr lang="ar-JO" dirty="0">
                <a:cs typeface="+mj-cs"/>
              </a:rPr>
              <a:t>لتُطبق على مؤسسات التعليم كافه.</a:t>
            </a:r>
            <a:endParaRPr lang="en-US" dirty="0">
              <a:cs typeface="+mj-cs"/>
            </a:endParaRPr>
          </a:p>
          <a:p>
            <a:pPr algn="justLow" rtl="1"/>
            <a:r>
              <a:rPr lang="ar-JO" dirty="0">
                <a:cs typeface="+mj-cs"/>
              </a:rPr>
              <a:t>مواكبة التطورات في تكنولوجيا المعلومات </a:t>
            </a:r>
            <a:r>
              <a:rPr lang="ar-JO" dirty="0" smtClean="0">
                <a:cs typeface="+mj-cs"/>
              </a:rPr>
              <a:t>والإتصالات</a:t>
            </a:r>
            <a:r>
              <a:rPr lang="en-AU" dirty="0" smtClean="0">
                <a:cs typeface="+mj-cs"/>
              </a:rPr>
              <a:t>.</a:t>
            </a:r>
            <a:r>
              <a:rPr lang="ar-JO" dirty="0" smtClean="0">
                <a:cs typeface="+mj-cs"/>
              </a:rPr>
              <a:t> </a:t>
            </a:r>
            <a:endParaRPr lang="en-AU" dirty="0" smtClean="0">
              <a:cs typeface="+mj-cs"/>
            </a:endParaRPr>
          </a:p>
          <a:p>
            <a:pPr algn="justLow" rtl="1"/>
            <a:r>
              <a:rPr lang="ar-SA" dirty="0" smtClean="0">
                <a:cs typeface="+mj-cs"/>
              </a:rPr>
              <a:t>تأمين </a:t>
            </a:r>
            <a:r>
              <a:rPr lang="ar-SA" dirty="0">
                <a:cs typeface="+mj-cs"/>
              </a:rPr>
              <a:t>التمويل اللازم ووضع الآليات المناسبة لتوزيع الموارد المالية المتاحة وإستخدامها بكفاءة وفاعلية وفق الأولويات</a:t>
            </a:r>
            <a:endParaRPr lang="en-US" dirty="0">
              <a:cs typeface="+mj-cs"/>
            </a:endParaRPr>
          </a:p>
          <a:p>
            <a:pPr lvl="0" algn="justLow" rtl="1"/>
            <a:r>
              <a:rPr lang="ar-SA" dirty="0">
                <a:cs typeface="+mj-cs"/>
              </a:rPr>
              <a:t>توثيق التعاون العلمي وتوسيع ميادينه في شتى الاتجاهات التعليمية الحديثة والمتطورة مع الدول والمنظمات والمؤسسات العربية والإسلامية والعالمية.</a:t>
            </a:r>
            <a:endParaRPr lang="en-US" dirty="0">
              <a:cs typeface="+mj-cs"/>
            </a:endParaRPr>
          </a:p>
          <a:p>
            <a:pPr lvl="0" algn="justLow" rtl="1"/>
            <a:r>
              <a:rPr lang="ar-OM" dirty="0" smtClean="0">
                <a:cs typeface="+mj-cs"/>
              </a:rPr>
              <a:t>إشراك سوق العمل بفاعلية أكثر في صنع القرارات المرتبطة بالبرامج و المسارات الأكاديمية</a:t>
            </a:r>
            <a:r>
              <a:rPr lang="ar-JO" dirty="0" smtClean="0">
                <a:cs typeface="+mj-cs"/>
              </a:rPr>
              <a:t>.</a:t>
            </a:r>
            <a:endParaRPr lang="en-US" dirty="0">
              <a:cs typeface="+mj-cs"/>
            </a:endParaRPr>
          </a:p>
          <a:p>
            <a:pPr algn="justLow"/>
            <a:endParaRPr lang="en-US" dirty="0">
              <a:cs typeface="+mj-cs"/>
            </a:endParaRPr>
          </a:p>
        </p:txBody>
      </p:sp>
    </p:spTree>
    <p:extLst>
      <p:ext uri="{BB962C8B-B14F-4D97-AF65-F5344CB8AC3E}">
        <p14:creationId xmlns:p14="http://schemas.microsoft.com/office/powerpoint/2010/main" xmlns="" val="395609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743200"/>
            <a:ext cx="7772400" cy="3025775"/>
          </a:xfrm>
        </p:spPr>
        <p:txBody>
          <a:bodyPr/>
          <a:lstStyle/>
          <a:p>
            <a:pPr algn="ctr"/>
            <a:r>
              <a:rPr lang="ar-OM" dirty="0" smtClean="0"/>
              <a:t>مقترح نموذج لإعادة هيكلة إدارة التعليم </a:t>
            </a:r>
            <a:br>
              <a:rPr lang="ar-OM" dirty="0" smtClean="0"/>
            </a:br>
            <a:endParaRPr lang="en-US" dirty="0"/>
          </a:p>
        </p:txBody>
      </p:sp>
      <p:sp>
        <p:nvSpPr>
          <p:cNvPr id="3" name="Text Placeholder 2"/>
          <p:cNvSpPr>
            <a:spLocks noGrp="1"/>
          </p:cNvSpPr>
          <p:nvPr>
            <p:ph type="body" idx="1"/>
          </p:nvPr>
        </p:nvSpPr>
        <p:spPr/>
        <p:txBody>
          <a:bodyPr/>
          <a:lstStyle/>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90"/>
          <p:cNvGrpSpPr/>
          <p:nvPr/>
        </p:nvGrpSpPr>
        <p:grpSpPr>
          <a:xfrm>
            <a:off x="0" y="304800"/>
            <a:ext cx="8945561" cy="6302375"/>
            <a:chOff x="0" y="304800"/>
            <a:chExt cx="8945561" cy="6302375"/>
          </a:xfrm>
        </p:grpSpPr>
        <p:sp>
          <p:nvSpPr>
            <p:cNvPr id="1026" name="AutoShape 2"/>
            <p:cNvSpPr>
              <a:spLocks noChangeArrowheads="1"/>
            </p:cNvSpPr>
            <p:nvPr/>
          </p:nvSpPr>
          <p:spPr bwMode="auto">
            <a:xfrm>
              <a:off x="0" y="304800"/>
              <a:ext cx="8945561" cy="6302375"/>
            </a:xfrm>
            <a:custGeom>
              <a:avLst/>
              <a:gdLst>
                <a:gd name="G0" fmla="+- 1030 0 0"/>
                <a:gd name="G1" fmla="+- 21600 0 1030"/>
                <a:gd name="G2" fmla="+- 21600 0 103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30" y="10800"/>
                  </a:moveTo>
                  <a:cubicBezTo>
                    <a:pt x="1030" y="16196"/>
                    <a:pt x="5404" y="20570"/>
                    <a:pt x="10800" y="20570"/>
                  </a:cubicBezTo>
                  <a:cubicBezTo>
                    <a:pt x="16196" y="20570"/>
                    <a:pt x="20570" y="16196"/>
                    <a:pt x="20570" y="10800"/>
                  </a:cubicBezTo>
                  <a:cubicBezTo>
                    <a:pt x="20570" y="5404"/>
                    <a:pt x="16196" y="1030"/>
                    <a:pt x="10800" y="1030"/>
                  </a:cubicBezTo>
                  <a:cubicBezTo>
                    <a:pt x="5404" y="1030"/>
                    <a:pt x="1030" y="5404"/>
                    <a:pt x="1030" y="10800"/>
                  </a:cubicBezTo>
                  <a:close/>
                </a:path>
              </a:pathLst>
            </a:custGeom>
            <a:gradFill rotWithShape="0">
              <a:gsLst>
                <a:gs pos="0">
                  <a:srgbClr val="92CDDC"/>
                </a:gs>
                <a:gs pos="50000">
                  <a:srgbClr val="4BACC6"/>
                </a:gs>
                <a:gs pos="100000">
                  <a:srgbClr val="92CDDC"/>
                </a:gs>
              </a:gsLst>
              <a:lin ang="5400000" scaled="1"/>
            </a:gradFill>
            <a:ln w="12700">
              <a:solidFill>
                <a:srgbClr val="4BACC6"/>
              </a:solidFill>
              <a:round/>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endParaRPr lang="en-US"/>
            </a:p>
          </p:txBody>
        </p:sp>
        <p:sp>
          <p:nvSpPr>
            <p:cNvPr id="1027" name="WordArt 3"/>
            <p:cNvSpPr>
              <a:spLocks noChangeArrowheads="1" noChangeShapeType="1" noTextEdit="1"/>
            </p:cNvSpPr>
            <p:nvPr/>
          </p:nvSpPr>
          <p:spPr bwMode="auto">
            <a:xfrm>
              <a:off x="3157538" y="544513"/>
              <a:ext cx="2557462" cy="369887"/>
            </a:xfrm>
            <a:prstGeom prst="rect">
              <a:avLst/>
            </a:prstGeom>
          </p:spPr>
          <p:txBody>
            <a:bodyPr wrap="none" fromWordArt="1">
              <a:prstTxWarp prst="textArchUp">
                <a:avLst>
                  <a:gd name="adj" fmla="val 10951837"/>
                </a:avLst>
              </a:prstTxWarp>
            </a:bodyPr>
            <a:lstStyle/>
            <a:p>
              <a:pPr algn="ctr" rtl="0"/>
              <a:r>
                <a:rPr lang="en-US" sz="2000" kern="10" spc="0" dirty="0" smtClean="0">
                  <a:ln w="9525">
                    <a:solidFill>
                      <a:srgbClr val="000000"/>
                    </a:solidFill>
                    <a:round/>
                    <a:headEnd/>
                    <a:tailEnd/>
                  </a:ln>
                  <a:solidFill>
                    <a:srgbClr val="000000"/>
                  </a:solidFill>
                  <a:effectLst/>
                  <a:latin typeface="Albertus"/>
                </a:rPr>
                <a:t>Council of Education</a:t>
              </a:r>
              <a:endParaRPr lang="en-US" sz="2000" kern="10" spc="0" dirty="0">
                <a:ln w="9525">
                  <a:solidFill>
                    <a:srgbClr val="000000"/>
                  </a:solidFill>
                  <a:round/>
                  <a:headEnd/>
                  <a:tailEnd/>
                </a:ln>
                <a:solidFill>
                  <a:srgbClr val="000000"/>
                </a:solidFill>
                <a:effectLst/>
                <a:latin typeface="Albertus"/>
              </a:endParaRPr>
            </a:p>
          </p:txBody>
        </p:sp>
      </p:grpSp>
      <p:pic>
        <p:nvPicPr>
          <p:cNvPr id="13" name="Picture 12"/>
          <p:cNvPicPr/>
          <p:nvPr/>
        </p:nvPicPr>
        <p:blipFill>
          <a:blip r:embed="rId2" cstate="print"/>
          <a:srcRect/>
          <a:stretch>
            <a:fillRect/>
          </a:stretch>
        </p:blipFill>
        <p:spPr bwMode="auto">
          <a:xfrm>
            <a:off x="1828800" y="2590800"/>
            <a:ext cx="2895600" cy="1905000"/>
          </a:xfrm>
          <a:prstGeom prst="rect">
            <a:avLst/>
          </a:prstGeom>
          <a:noFill/>
          <a:ln w="9525">
            <a:noFill/>
            <a:miter lim="800000"/>
            <a:headEnd/>
            <a:tailEnd/>
          </a:ln>
        </p:spPr>
      </p:pic>
      <p:grpSp>
        <p:nvGrpSpPr>
          <p:cNvPr id="7" name="Group 7"/>
          <p:cNvGrpSpPr>
            <a:grpSpLocks/>
          </p:cNvGrpSpPr>
          <p:nvPr/>
        </p:nvGrpSpPr>
        <p:grpSpPr bwMode="auto">
          <a:xfrm>
            <a:off x="457200" y="609600"/>
            <a:ext cx="8088313" cy="5791200"/>
            <a:chOff x="1200" y="1011"/>
            <a:chExt cx="14417" cy="9875"/>
          </a:xfrm>
        </p:grpSpPr>
        <p:sp>
          <p:nvSpPr>
            <p:cNvPr id="1032" name="AutoShape 8"/>
            <p:cNvSpPr>
              <a:spLocks noChangeArrowheads="1"/>
            </p:cNvSpPr>
            <p:nvPr/>
          </p:nvSpPr>
          <p:spPr bwMode="auto">
            <a:xfrm>
              <a:off x="1200" y="1011"/>
              <a:ext cx="14417" cy="9875"/>
            </a:xfrm>
            <a:custGeom>
              <a:avLst/>
              <a:gdLst>
                <a:gd name="G0" fmla="+- 1030 0 0"/>
                <a:gd name="G1" fmla="+- 21600 0 1030"/>
                <a:gd name="G2" fmla="+- 21600 0 103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30" y="10800"/>
                  </a:moveTo>
                  <a:cubicBezTo>
                    <a:pt x="1030" y="16196"/>
                    <a:pt x="5404" y="20570"/>
                    <a:pt x="10800" y="20570"/>
                  </a:cubicBezTo>
                  <a:cubicBezTo>
                    <a:pt x="16196" y="20570"/>
                    <a:pt x="20570" y="16196"/>
                    <a:pt x="20570" y="10800"/>
                  </a:cubicBezTo>
                  <a:cubicBezTo>
                    <a:pt x="20570" y="5404"/>
                    <a:pt x="16196" y="1030"/>
                    <a:pt x="10800" y="1030"/>
                  </a:cubicBezTo>
                  <a:cubicBezTo>
                    <a:pt x="5404" y="1030"/>
                    <a:pt x="1030" y="5404"/>
                    <a:pt x="1030" y="10800"/>
                  </a:cubicBezTo>
                  <a:close/>
                </a:path>
              </a:pathLst>
            </a:custGeom>
            <a:gradFill rotWithShape="0">
              <a:gsLst>
                <a:gs pos="0">
                  <a:srgbClr val="95B3D7"/>
                </a:gs>
                <a:gs pos="50000">
                  <a:srgbClr val="4BACC6"/>
                </a:gs>
                <a:gs pos="100000">
                  <a:srgbClr val="95B3D7"/>
                </a:gs>
              </a:gsLst>
              <a:lin ang="5400000" scaled="1"/>
            </a:gradFill>
            <a:ln w="12700">
              <a:solidFill>
                <a:srgbClr val="548DD4"/>
              </a:solidFill>
              <a:round/>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endParaRPr lang="en-US"/>
            </a:p>
          </p:txBody>
        </p:sp>
        <p:sp>
          <p:nvSpPr>
            <p:cNvPr id="1033" name="WordArt 9"/>
            <p:cNvSpPr>
              <a:spLocks noChangeArrowheads="1" noChangeShapeType="1" noTextEdit="1"/>
            </p:cNvSpPr>
            <p:nvPr/>
          </p:nvSpPr>
          <p:spPr bwMode="auto">
            <a:xfrm rot="21480000">
              <a:off x="5192" y="9199"/>
              <a:ext cx="6947" cy="1412"/>
            </a:xfrm>
            <a:prstGeom prst="rect">
              <a:avLst/>
            </a:prstGeom>
          </p:spPr>
          <p:txBody>
            <a:bodyPr wrap="none" fromWordArt="1">
              <a:prstTxWarp prst="textArchDown">
                <a:avLst>
                  <a:gd name="adj" fmla="val 175806"/>
                </a:avLst>
              </a:prstTxWarp>
            </a:bodyPr>
            <a:lstStyle/>
            <a:p>
              <a:pPr algn="ctr" rtl="0"/>
              <a:r>
                <a:rPr lang="en-US" sz="800" kern="10" spc="0" dirty="0" smtClean="0">
                  <a:ln w="9525">
                    <a:solidFill>
                      <a:srgbClr val="000000"/>
                    </a:solidFill>
                    <a:round/>
                    <a:headEnd/>
                    <a:tailEnd/>
                  </a:ln>
                  <a:solidFill>
                    <a:srgbClr val="000000"/>
                  </a:solidFill>
                  <a:effectLst/>
                  <a:latin typeface="Times New Roman"/>
                  <a:cs typeface="Times New Roman"/>
                </a:rPr>
                <a:t>Oman Academic, Technical &amp; School Accreditation Authority</a:t>
              </a:r>
              <a:endParaRPr lang="en-US" sz="800" kern="10" spc="0" dirty="0">
                <a:ln w="9525">
                  <a:solidFill>
                    <a:srgbClr val="000000"/>
                  </a:solidFill>
                  <a:round/>
                  <a:headEnd/>
                  <a:tailEnd/>
                </a:ln>
                <a:solidFill>
                  <a:srgbClr val="000000"/>
                </a:solidFill>
                <a:effectLst/>
                <a:latin typeface="Times New Roman"/>
                <a:cs typeface="Times New Roman"/>
              </a:endParaRPr>
            </a:p>
          </p:txBody>
        </p:sp>
      </p:grpSp>
      <p:sp>
        <p:nvSpPr>
          <p:cNvPr id="1042" name="AutoShape 18"/>
          <p:cNvSpPr>
            <a:spLocks noChangeArrowheads="1"/>
          </p:cNvSpPr>
          <p:nvPr/>
        </p:nvSpPr>
        <p:spPr bwMode="auto">
          <a:xfrm rot="10800000">
            <a:off x="4495801" y="5562600"/>
            <a:ext cx="409575" cy="533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 name="Picture 27"/>
          <p:cNvPicPr/>
          <p:nvPr/>
        </p:nvPicPr>
        <p:blipFill>
          <a:blip r:embed="rId3" cstate="print"/>
          <a:srcRect/>
          <a:stretch>
            <a:fillRect/>
          </a:stretch>
        </p:blipFill>
        <p:spPr bwMode="auto">
          <a:xfrm>
            <a:off x="4800600" y="2590800"/>
            <a:ext cx="2596055" cy="1905000"/>
          </a:xfrm>
          <a:prstGeom prst="rect">
            <a:avLst/>
          </a:prstGeom>
          <a:noFill/>
          <a:ln w="9525">
            <a:noFill/>
            <a:miter lim="800000"/>
            <a:headEnd/>
            <a:tailEnd/>
          </a:ln>
        </p:spPr>
      </p:pic>
      <p:grpSp>
        <p:nvGrpSpPr>
          <p:cNvPr id="8" name="Group 76"/>
          <p:cNvGrpSpPr/>
          <p:nvPr/>
        </p:nvGrpSpPr>
        <p:grpSpPr>
          <a:xfrm>
            <a:off x="838200" y="914400"/>
            <a:ext cx="7391400" cy="5181600"/>
            <a:chOff x="838200" y="914400"/>
            <a:chExt cx="7391400" cy="5181600"/>
          </a:xfrm>
        </p:grpSpPr>
        <p:grpSp>
          <p:nvGrpSpPr>
            <p:cNvPr id="9" name="Group 10"/>
            <p:cNvGrpSpPr>
              <a:grpSpLocks/>
            </p:cNvGrpSpPr>
            <p:nvPr/>
          </p:nvGrpSpPr>
          <p:grpSpPr bwMode="auto">
            <a:xfrm>
              <a:off x="838200" y="941186"/>
              <a:ext cx="7340600" cy="5154813"/>
              <a:chOff x="1752" y="2992"/>
              <a:chExt cx="13305" cy="7508"/>
            </a:xfrm>
          </p:grpSpPr>
          <p:sp>
            <p:nvSpPr>
              <p:cNvPr id="1035" name="AutoShape 11"/>
              <p:cNvSpPr>
                <a:spLocks noChangeArrowheads="1"/>
              </p:cNvSpPr>
              <p:nvPr/>
            </p:nvSpPr>
            <p:spPr bwMode="auto">
              <a:xfrm>
                <a:off x="1752" y="2992"/>
                <a:ext cx="13305" cy="7508"/>
              </a:xfrm>
              <a:custGeom>
                <a:avLst/>
                <a:gdLst>
                  <a:gd name="G0" fmla="+- 1796 0 0"/>
                  <a:gd name="G1" fmla="+- 21600 0 1796"/>
                  <a:gd name="G2" fmla="+- 21600 0 179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96" y="10800"/>
                    </a:moveTo>
                    <a:cubicBezTo>
                      <a:pt x="1796" y="15773"/>
                      <a:pt x="5827" y="19804"/>
                      <a:pt x="10800" y="19804"/>
                    </a:cubicBezTo>
                    <a:cubicBezTo>
                      <a:pt x="15773" y="19804"/>
                      <a:pt x="19804" y="15773"/>
                      <a:pt x="19804" y="10800"/>
                    </a:cubicBezTo>
                    <a:cubicBezTo>
                      <a:pt x="19804" y="5827"/>
                      <a:pt x="15773" y="1796"/>
                      <a:pt x="10800" y="1796"/>
                    </a:cubicBezTo>
                    <a:cubicBezTo>
                      <a:pt x="5827" y="1796"/>
                      <a:pt x="1796" y="5827"/>
                      <a:pt x="1796" y="10800"/>
                    </a:cubicBezTo>
                    <a:close/>
                  </a:path>
                </a:pathLst>
              </a:cu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036" name="WordArt 12"/>
              <p:cNvSpPr>
                <a:spLocks noChangeArrowheads="1" noChangeShapeType="1" noTextEdit="1"/>
              </p:cNvSpPr>
              <p:nvPr/>
            </p:nvSpPr>
            <p:spPr bwMode="auto">
              <a:xfrm rot="18923434">
                <a:off x="1952" y="4760"/>
                <a:ext cx="2850" cy="450"/>
              </a:xfrm>
              <a:prstGeom prst="rect">
                <a:avLst/>
              </a:prstGeom>
            </p:spPr>
            <p:txBody>
              <a:bodyPr wrap="none" fromWordArt="1">
                <a:prstTxWarp prst="textArchUp">
                  <a:avLst>
                    <a:gd name="adj" fmla="val 10800000"/>
                  </a:avLst>
                </a:prstTxWarp>
              </a:bodyPr>
              <a:lstStyle/>
              <a:p>
                <a:pPr algn="ctr" rtl="0"/>
                <a:r>
                  <a:rPr lang="en-US" sz="1800" kern="10" spc="0" dirty="0" smtClean="0">
                    <a:ln w="9525">
                      <a:solidFill>
                        <a:srgbClr val="000000"/>
                      </a:solidFill>
                      <a:round/>
                      <a:headEnd/>
                      <a:tailEnd/>
                    </a:ln>
                    <a:solidFill>
                      <a:srgbClr val="000000"/>
                    </a:solidFill>
                    <a:effectLst/>
                    <a:latin typeface="Abadi MT Condensed"/>
                  </a:rPr>
                  <a:t>Board of Trustees</a:t>
                </a:r>
                <a:endParaRPr lang="en-US" sz="1800" kern="10" spc="0" dirty="0">
                  <a:ln w="9525">
                    <a:solidFill>
                      <a:srgbClr val="000000"/>
                    </a:solidFill>
                    <a:round/>
                    <a:headEnd/>
                    <a:tailEnd/>
                  </a:ln>
                  <a:solidFill>
                    <a:srgbClr val="000000"/>
                  </a:solidFill>
                  <a:effectLst/>
                  <a:latin typeface="Abadi MT Condensed"/>
                </a:endParaRPr>
              </a:p>
            </p:txBody>
          </p:sp>
          <p:sp>
            <p:nvSpPr>
              <p:cNvPr id="1038" name="WordArt 14"/>
              <p:cNvSpPr>
                <a:spLocks noChangeArrowheads="1" noChangeShapeType="1" noTextEdit="1"/>
              </p:cNvSpPr>
              <p:nvPr/>
            </p:nvSpPr>
            <p:spPr bwMode="auto">
              <a:xfrm rot="1859678">
                <a:off x="2694" y="8982"/>
                <a:ext cx="3600" cy="594"/>
              </a:xfrm>
              <a:prstGeom prst="rect">
                <a:avLst/>
              </a:prstGeom>
            </p:spPr>
            <p:txBody>
              <a:bodyPr wrap="none" fromWordArt="1">
                <a:prstTxWarp prst="textCanDown">
                  <a:avLst>
                    <a:gd name="adj" fmla="val 26046"/>
                  </a:avLst>
                </a:prstTxWarp>
              </a:bodyPr>
              <a:lstStyle/>
              <a:p>
                <a:pPr algn="ctr" rtl="0"/>
                <a:r>
                  <a:rPr lang="en-US" sz="1800" kern="10" spc="0" dirty="0" smtClean="0">
                    <a:ln w="9525">
                      <a:solidFill>
                        <a:srgbClr val="000000"/>
                      </a:solidFill>
                      <a:round/>
                      <a:headEnd/>
                      <a:tailEnd/>
                    </a:ln>
                    <a:solidFill>
                      <a:srgbClr val="000000"/>
                    </a:solidFill>
                    <a:effectLst/>
                    <a:latin typeface="Abadi MT Condensed"/>
                  </a:rPr>
                  <a:t>Ministry of Higher Education</a:t>
                </a:r>
                <a:endParaRPr lang="en-US" sz="1800" kern="10" spc="0" dirty="0">
                  <a:ln w="9525">
                    <a:solidFill>
                      <a:srgbClr val="000000"/>
                    </a:solidFill>
                    <a:round/>
                    <a:headEnd/>
                    <a:tailEnd/>
                  </a:ln>
                  <a:solidFill>
                    <a:srgbClr val="000000"/>
                  </a:solidFill>
                  <a:effectLst/>
                  <a:latin typeface="Abadi MT Condensed"/>
                </a:endParaRPr>
              </a:p>
            </p:txBody>
          </p:sp>
        </p:grpSp>
        <p:sp>
          <p:nvSpPr>
            <p:cNvPr id="2" name="AutoShape 2"/>
            <p:cNvSpPr>
              <a:spLocks noChangeArrowheads="1"/>
            </p:cNvSpPr>
            <p:nvPr/>
          </p:nvSpPr>
          <p:spPr bwMode="auto">
            <a:xfrm rot="10800000">
              <a:off x="4467225" y="5562600"/>
              <a:ext cx="409575" cy="533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838200" y="3200400"/>
              <a:ext cx="609600" cy="304800"/>
            </a:xfrm>
            <a:custGeom>
              <a:avLst/>
              <a:gdLst/>
              <a:ahLst/>
              <a:cxnLst>
                <a:cxn ang="0">
                  <a:pos x="0" y="395"/>
                </a:cxn>
                <a:cxn ang="0">
                  <a:pos x="225" y="95"/>
                </a:cxn>
                <a:cxn ang="0">
                  <a:pos x="450" y="335"/>
                </a:cxn>
                <a:cxn ang="0">
                  <a:pos x="630" y="5"/>
                </a:cxn>
                <a:cxn ang="0">
                  <a:pos x="855" y="305"/>
                </a:cxn>
                <a:cxn ang="0">
                  <a:pos x="1125" y="35"/>
                </a:cxn>
              </a:cxnLst>
              <a:rect l="0" t="0" r="r" b="b"/>
              <a:pathLst>
                <a:path w="1125" h="395">
                  <a:moveTo>
                    <a:pt x="0" y="395"/>
                  </a:moveTo>
                  <a:cubicBezTo>
                    <a:pt x="75" y="250"/>
                    <a:pt x="150" y="105"/>
                    <a:pt x="225" y="95"/>
                  </a:cubicBezTo>
                  <a:cubicBezTo>
                    <a:pt x="300" y="85"/>
                    <a:pt x="383" y="350"/>
                    <a:pt x="450" y="335"/>
                  </a:cubicBezTo>
                  <a:cubicBezTo>
                    <a:pt x="517" y="320"/>
                    <a:pt x="563" y="10"/>
                    <a:pt x="630" y="5"/>
                  </a:cubicBezTo>
                  <a:cubicBezTo>
                    <a:pt x="697" y="0"/>
                    <a:pt x="773" y="300"/>
                    <a:pt x="855" y="305"/>
                  </a:cubicBezTo>
                  <a:cubicBezTo>
                    <a:pt x="937" y="310"/>
                    <a:pt x="1080" y="77"/>
                    <a:pt x="1125" y="35"/>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AutoShape 3"/>
            <p:cNvSpPr>
              <a:spLocks noChangeArrowheads="1"/>
            </p:cNvSpPr>
            <p:nvPr/>
          </p:nvSpPr>
          <p:spPr bwMode="auto">
            <a:xfrm>
              <a:off x="4343400" y="914400"/>
              <a:ext cx="409575" cy="4953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8" name="Freeform 4"/>
            <p:cNvSpPr>
              <a:spLocks/>
            </p:cNvSpPr>
            <p:nvPr/>
          </p:nvSpPr>
          <p:spPr bwMode="auto">
            <a:xfrm>
              <a:off x="7543800" y="3428999"/>
              <a:ext cx="685800" cy="257175"/>
            </a:xfrm>
            <a:custGeom>
              <a:avLst/>
              <a:gdLst/>
              <a:ahLst/>
              <a:cxnLst>
                <a:cxn ang="0">
                  <a:pos x="0" y="335"/>
                </a:cxn>
                <a:cxn ang="0">
                  <a:pos x="240" y="95"/>
                </a:cxn>
                <a:cxn ang="0">
                  <a:pos x="450" y="245"/>
                </a:cxn>
                <a:cxn ang="0">
                  <a:pos x="585" y="15"/>
                </a:cxn>
                <a:cxn ang="0">
                  <a:pos x="825" y="335"/>
                </a:cxn>
                <a:cxn ang="0">
                  <a:pos x="1125" y="15"/>
                </a:cxn>
              </a:cxnLst>
              <a:rect l="0" t="0" r="r" b="b"/>
              <a:pathLst>
                <a:path w="1125" h="335">
                  <a:moveTo>
                    <a:pt x="0" y="335"/>
                  </a:moveTo>
                  <a:cubicBezTo>
                    <a:pt x="82" y="222"/>
                    <a:pt x="165" y="110"/>
                    <a:pt x="240" y="95"/>
                  </a:cubicBezTo>
                  <a:cubicBezTo>
                    <a:pt x="315" y="80"/>
                    <a:pt x="393" y="258"/>
                    <a:pt x="450" y="245"/>
                  </a:cubicBezTo>
                  <a:cubicBezTo>
                    <a:pt x="507" y="232"/>
                    <a:pt x="523" y="0"/>
                    <a:pt x="585" y="15"/>
                  </a:cubicBezTo>
                  <a:cubicBezTo>
                    <a:pt x="647" y="30"/>
                    <a:pt x="735" y="335"/>
                    <a:pt x="825" y="335"/>
                  </a:cubicBezTo>
                  <a:cubicBezTo>
                    <a:pt x="915" y="335"/>
                    <a:pt x="1075" y="68"/>
                    <a:pt x="1125" y="15"/>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5"/>
            <p:cNvSpPr>
              <a:spLocks/>
            </p:cNvSpPr>
            <p:nvPr/>
          </p:nvSpPr>
          <p:spPr bwMode="auto">
            <a:xfrm>
              <a:off x="6781800" y="4953000"/>
              <a:ext cx="274638" cy="425450"/>
            </a:xfrm>
            <a:custGeom>
              <a:avLst/>
              <a:gdLst/>
              <a:ahLst/>
              <a:cxnLst>
                <a:cxn ang="0">
                  <a:pos x="0" y="0"/>
                </a:cxn>
                <a:cxn ang="0">
                  <a:pos x="432" y="669"/>
                </a:cxn>
              </a:cxnLst>
              <a:rect l="0" t="0" r="r" b="b"/>
              <a:pathLst>
                <a:path w="432" h="669">
                  <a:moveTo>
                    <a:pt x="0" y="0"/>
                  </a:moveTo>
                  <a:cubicBezTo>
                    <a:pt x="180" y="279"/>
                    <a:pt x="360" y="558"/>
                    <a:pt x="432" y="669"/>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WordArt 7"/>
            <p:cNvSpPr>
              <a:spLocks noChangeArrowheads="1" noChangeShapeType="1" noTextEdit="1"/>
            </p:cNvSpPr>
            <p:nvPr/>
          </p:nvSpPr>
          <p:spPr bwMode="auto">
            <a:xfrm rot="20700643">
              <a:off x="2507301" y="1350687"/>
              <a:ext cx="1768475" cy="176213"/>
            </a:xfrm>
            <a:prstGeom prst="rect">
              <a:avLst/>
            </a:prstGeom>
          </p:spPr>
          <p:txBody>
            <a:bodyPr wrap="none" fromWordArt="1">
              <a:prstTxWarp prst="textArchUp">
                <a:avLst>
                  <a:gd name="adj" fmla="val 10800000"/>
                </a:avLst>
              </a:prstTxWarp>
            </a:bodyPr>
            <a:lstStyle/>
            <a:p>
              <a:pPr algn="ctr" rtl="0"/>
              <a:r>
                <a:rPr lang="en-US" sz="1800" kern="10" spc="0" dirty="0" smtClean="0">
                  <a:ln w="9525">
                    <a:solidFill>
                      <a:srgbClr val="000000"/>
                    </a:solidFill>
                    <a:round/>
                    <a:headEnd/>
                    <a:tailEnd/>
                  </a:ln>
                  <a:solidFill>
                    <a:srgbClr val="000000"/>
                  </a:solidFill>
                  <a:effectLst/>
                  <a:latin typeface="Abadi MT Condensed"/>
                </a:rPr>
                <a:t>Board of Directors</a:t>
              </a:r>
              <a:endParaRPr lang="en-US" sz="1800" kern="10" spc="0" dirty="0">
                <a:ln w="9525">
                  <a:solidFill>
                    <a:srgbClr val="000000"/>
                  </a:solidFill>
                  <a:round/>
                  <a:headEnd/>
                  <a:tailEnd/>
                </a:ln>
                <a:solidFill>
                  <a:srgbClr val="000000"/>
                </a:solidFill>
                <a:effectLst/>
                <a:latin typeface="Abadi MT Condensed"/>
              </a:endParaRPr>
            </a:p>
          </p:txBody>
        </p:sp>
        <p:sp>
          <p:nvSpPr>
            <p:cNvPr id="5" name="WordArt 8"/>
            <p:cNvSpPr>
              <a:spLocks noChangeArrowheads="1" noChangeShapeType="1" noTextEdit="1"/>
            </p:cNvSpPr>
            <p:nvPr/>
          </p:nvSpPr>
          <p:spPr bwMode="auto">
            <a:xfrm rot="18794275">
              <a:off x="764735" y="2364113"/>
              <a:ext cx="1992312" cy="241300"/>
            </a:xfrm>
            <a:prstGeom prst="rect">
              <a:avLst/>
            </a:prstGeom>
          </p:spPr>
          <p:txBody>
            <a:bodyPr wrap="none" fromWordArt="1">
              <a:prstTxWarp prst="textArchUp">
                <a:avLst>
                  <a:gd name="adj" fmla="val 10800000"/>
                </a:avLst>
              </a:prstTxWarp>
            </a:bodyPr>
            <a:lstStyle/>
            <a:p>
              <a:pPr algn="ctr" rtl="0"/>
              <a:r>
                <a:rPr lang="en-US" sz="1200" kern="10" spc="0" dirty="0" smtClean="0">
                  <a:ln w="9525">
                    <a:solidFill>
                      <a:srgbClr val="000000"/>
                    </a:solidFill>
                    <a:round/>
                    <a:headEnd/>
                    <a:tailEnd/>
                  </a:ln>
                  <a:solidFill>
                    <a:srgbClr val="000000"/>
                  </a:solidFill>
                  <a:effectLst/>
                  <a:latin typeface="Abadi MT Condensed"/>
                </a:rPr>
                <a:t>University, College, Technical Authority</a:t>
              </a:r>
              <a:endParaRPr lang="en-US" sz="1200" kern="10" spc="0" dirty="0">
                <a:ln w="9525">
                  <a:solidFill>
                    <a:srgbClr val="000000"/>
                  </a:solidFill>
                  <a:round/>
                  <a:headEnd/>
                  <a:tailEnd/>
                </a:ln>
                <a:solidFill>
                  <a:srgbClr val="000000"/>
                </a:solidFill>
                <a:effectLst/>
                <a:latin typeface="Abadi MT Condensed"/>
              </a:endParaRPr>
            </a:p>
          </p:txBody>
        </p:sp>
        <p:sp>
          <p:nvSpPr>
            <p:cNvPr id="64" name="Freeform 6"/>
            <p:cNvSpPr>
              <a:spLocks/>
            </p:cNvSpPr>
            <p:nvPr/>
          </p:nvSpPr>
          <p:spPr bwMode="auto">
            <a:xfrm>
              <a:off x="2286000" y="1371600"/>
              <a:ext cx="239712" cy="438150"/>
            </a:xfrm>
            <a:custGeom>
              <a:avLst/>
              <a:gdLst/>
              <a:ahLst/>
              <a:cxnLst>
                <a:cxn ang="0">
                  <a:pos x="0" y="0"/>
                </a:cxn>
                <a:cxn ang="0">
                  <a:pos x="378" y="690"/>
                </a:cxn>
              </a:cxnLst>
              <a:rect l="0" t="0" r="r" b="b"/>
              <a:pathLst>
                <a:path w="378" h="690">
                  <a:moveTo>
                    <a:pt x="0" y="0"/>
                  </a:moveTo>
                  <a:cubicBezTo>
                    <a:pt x="157" y="287"/>
                    <a:pt x="315" y="575"/>
                    <a:pt x="378" y="69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 name="Group 85"/>
          <p:cNvGrpSpPr/>
          <p:nvPr/>
        </p:nvGrpSpPr>
        <p:grpSpPr>
          <a:xfrm>
            <a:off x="5437722" y="1759323"/>
            <a:ext cx="2358630" cy="4007390"/>
            <a:chOff x="5437722" y="1759323"/>
            <a:chExt cx="2358630" cy="4007390"/>
          </a:xfrm>
        </p:grpSpPr>
        <p:sp>
          <p:nvSpPr>
            <p:cNvPr id="87" name="WordArt 13"/>
            <p:cNvSpPr>
              <a:spLocks noChangeArrowheads="1" noChangeShapeType="1" noTextEdit="1"/>
            </p:cNvSpPr>
            <p:nvPr/>
          </p:nvSpPr>
          <p:spPr bwMode="auto">
            <a:xfrm rot="2347870">
              <a:off x="5969733" y="1759323"/>
              <a:ext cx="1768475" cy="307975"/>
            </a:xfrm>
            <a:prstGeom prst="rect">
              <a:avLst/>
            </a:prstGeom>
          </p:spPr>
          <p:txBody>
            <a:bodyPr wrap="none" fromWordArt="1">
              <a:prstTxWarp prst="textArchUp">
                <a:avLst>
                  <a:gd name="adj" fmla="val 10800000"/>
                </a:avLst>
              </a:prstTxWarp>
            </a:bodyPr>
            <a:lstStyle/>
            <a:p>
              <a:pPr algn="ctr" rtl="0"/>
              <a:r>
                <a:rPr lang="en-US" sz="1800" kern="10" spc="0" dirty="0" smtClean="0">
                  <a:ln w="9525">
                    <a:solidFill>
                      <a:srgbClr val="000000"/>
                    </a:solidFill>
                    <a:round/>
                    <a:headEnd/>
                    <a:tailEnd/>
                  </a:ln>
                  <a:solidFill>
                    <a:srgbClr val="000000"/>
                  </a:solidFill>
                  <a:effectLst/>
                  <a:latin typeface="Abadi MT Condensed"/>
                </a:rPr>
                <a:t>Ministry of Education</a:t>
              </a:r>
              <a:endParaRPr lang="en-US" sz="1800" kern="10" spc="0" dirty="0">
                <a:ln w="9525">
                  <a:solidFill>
                    <a:srgbClr val="000000"/>
                  </a:solidFill>
                  <a:round/>
                  <a:headEnd/>
                  <a:tailEnd/>
                </a:ln>
                <a:solidFill>
                  <a:srgbClr val="000000"/>
                </a:solidFill>
                <a:effectLst/>
                <a:latin typeface="Abadi MT Condensed"/>
              </a:endParaRPr>
            </a:p>
          </p:txBody>
        </p:sp>
        <p:grpSp>
          <p:nvGrpSpPr>
            <p:cNvPr id="11" name="Group 83"/>
            <p:cNvGrpSpPr/>
            <p:nvPr/>
          </p:nvGrpSpPr>
          <p:grpSpPr>
            <a:xfrm>
              <a:off x="5437722" y="3955430"/>
              <a:ext cx="2358630" cy="1811283"/>
              <a:chOff x="5437722" y="3955430"/>
              <a:chExt cx="2358630" cy="1811283"/>
            </a:xfrm>
          </p:grpSpPr>
          <p:sp>
            <p:nvSpPr>
              <p:cNvPr id="89" name="WordArt 14"/>
              <p:cNvSpPr>
                <a:spLocks noChangeArrowheads="1" noChangeShapeType="1" noTextEdit="1"/>
              </p:cNvSpPr>
              <p:nvPr/>
            </p:nvSpPr>
            <p:spPr bwMode="auto">
              <a:xfrm rot="-3044053">
                <a:off x="7107377" y="4298330"/>
                <a:ext cx="1031875" cy="346075"/>
              </a:xfrm>
              <a:prstGeom prst="rect">
                <a:avLst/>
              </a:prstGeom>
            </p:spPr>
            <p:txBody>
              <a:bodyPr wrap="none" fromWordArt="1">
                <a:prstTxWarp prst="textCanDown">
                  <a:avLst>
                    <a:gd name="adj" fmla="val 13699"/>
                  </a:avLst>
                </a:prstTxWarp>
              </a:bodyPr>
              <a:lstStyle/>
              <a:p>
                <a:pPr algn="ctr" rtl="0"/>
                <a:r>
                  <a:rPr lang="en-US" sz="1600" kern="10" spc="0" dirty="0" smtClean="0">
                    <a:ln w="9525">
                      <a:solidFill>
                        <a:srgbClr val="000000"/>
                      </a:solidFill>
                      <a:round/>
                      <a:headEnd/>
                      <a:tailEnd/>
                    </a:ln>
                    <a:solidFill>
                      <a:srgbClr val="000000"/>
                    </a:solidFill>
                    <a:effectLst/>
                    <a:latin typeface="Abadi MT Condensed"/>
                  </a:rPr>
                  <a:t>School Board</a:t>
                </a:r>
                <a:endParaRPr lang="en-US" sz="1600" kern="10" spc="0" dirty="0">
                  <a:ln w="9525">
                    <a:solidFill>
                      <a:srgbClr val="000000"/>
                    </a:solidFill>
                    <a:round/>
                    <a:headEnd/>
                    <a:tailEnd/>
                  </a:ln>
                  <a:solidFill>
                    <a:srgbClr val="000000"/>
                  </a:solidFill>
                  <a:effectLst/>
                  <a:latin typeface="Abadi MT Condensed"/>
                </a:endParaRPr>
              </a:p>
            </p:txBody>
          </p:sp>
          <p:sp>
            <p:nvSpPr>
              <p:cNvPr id="90" name="WordArt 15"/>
              <p:cNvSpPr>
                <a:spLocks noChangeArrowheads="1" noChangeShapeType="1" noTextEdit="1"/>
              </p:cNvSpPr>
              <p:nvPr/>
            </p:nvSpPr>
            <p:spPr bwMode="auto">
              <a:xfrm rot="20285882">
                <a:off x="5437722" y="5385713"/>
                <a:ext cx="1189038" cy="381000"/>
              </a:xfrm>
              <a:prstGeom prst="rect">
                <a:avLst/>
              </a:prstGeom>
            </p:spPr>
            <p:txBody>
              <a:bodyPr wrap="none" fromWordArt="1">
                <a:prstTxWarp prst="textCanDown">
                  <a:avLst>
                    <a:gd name="adj" fmla="val 13699"/>
                  </a:avLst>
                </a:prstTxWarp>
              </a:bodyPr>
              <a:lstStyle/>
              <a:p>
                <a:pPr algn="ctr" rtl="0"/>
                <a:r>
                  <a:rPr lang="en-US" sz="1600" kern="10" spc="0" dirty="0" smtClean="0">
                    <a:ln w="9525">
                      <a:solidFill>
                        <a:srgbClr val="000000"/>
                      </a:solidFill>
                      <a:round/>
                      <a:headEnd/>
                      <a:tailEnd/>
                    </a:ln>
                    <a:solidFill>
                      <a:srgbClr val="000000"/>
                    </a:solidFill>
                    <a:effectLst/>
                    <a:latin typeface="Abadi MT Condensed"/>
                  </a:rPr>
                  <a:t>Board of Directors</a:t>
                </a:r>
                <a:endParaRPr lang="en-US" sz="1600" kern="10" spc="0" dirty="0">
                  <a:ln w="9525">
                    <a:solidFill>
                      <a:srgbClr val="000000"/>
                    </a:solidFill>
                    <a:round/>
                    <a:headEnd/>
                    <a:tailEnd/>
                  </a:ln>
                  <a:solidFill>
                    <a:srgbClr val="000000"/>
                  </a:solidFill>
                  <a:effectLst/>
                  <a:latin typeface="Abadi MT Condensed"/>
                </a:endParaRPr>
              </a:p>
            </p:txBody>
          </p:sp>
        </p:grpSp>
      </p:grpSp>
      <p:pic>
        <p:nvPicPr>
          <p:cNvPr id="29" name="Picture 28" descr="C:\Users\warda\AppData\Local\Temp\Temp2_Outlook.zip\+ç+è+â+ä +Ñ+»+º+¦+¬ +º+ä+¬+¦+ä+è+à.png"/>
          <p:cNvPicPr/>
          <p:nvPr/>
        </p:nvPicPr>
        <p:blipFill>
          <a:blip r:embed="rId4" cstate="print"/>
          <a:srcRect l="24931" t="24627" r="20025" b="7836"/>
          <a:stretch>
            <a:fillRect/>
          </a:stretch>
        </p:blipFill>
        <p:spPr bwMode="auto">
          <a:xfrm>
            <a:off x="0" y="228600"/>
            <a:ext cx="9144000" cy="6629400"/>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 name="AutoShape 18"/>
          <p:cNvSpPr>
            <a:spLocks noChangeArrowheads="1"/>
          </p:cNvSpPr>
          <p:nvPr/>
        </p:nvSpPr>
        <p:spPr bwMode="auto">
          <a:xfrm rot="10800000">
            <a:off x="4495801" y="5562600"/>
            <a:ext cx="409575" cy="533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 name="Group 90"/>
          <p:cNvGrpSpPr/>
          <p:nvPr/>
        </p:nvGrpSpPr>
        <p:grpSpPr>
          <a:xfrm>
            <a:off x="0" y="152400"/>
            <a:ext cx="8945561" cy="6454775"/>
            <a:chOff x="0" y="304800"/>
            <a:chExt cx="8945561" cy="6302375"/>
          </a:xfrm>
        </p:grpSpPr>
        <p:sp>
          <p:nvSpPr>
            <p:cNvPr id="7" name="AutoShape 2"/>
            <p:cNvSpPr>
              <a:spLocks noChangeArrowheads="1"/>
            </p:cNvSpPr>
            <p:nvPr/>
          </p:nvSpPr>
          <p:spPr bwMode="auto">
            <a:xfrm>
              <a:off x="0" y="304800"/>
              <a:ext cx="8945561" cy="6302375"/>
            </a:xfrm>
            <a:custGeom>
              <a:avLst/>
              <a:gdLst>
                <a:gd name="G0" fmla="+- 1030 0 0"/>
                <a:gd name="G1" fmla="+- 21600 0 1030"/>
                <a:gd name="G2" fmla="+- 21600 0 103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30" y="10800"/>
                  </a:moveTo>
                  <a:cubicBezTo>
                    <a:pt x="1030" y="16196"/>
                    <a:pt x="5404" y="20570"/>
                    <a:pt x="10800" y="20570"/>
                  </a:cubicBezTo>
                  <a:cubicBezTo>
                    <a:pt x="16196" y="20570"/>
                    <a:pt x="20570" y="16196"/>
                    <a:pt x="20570" y="10800"/>
                  </a:cubicBezTo>
                  <a:cubicBezTo>
                    <a:pt x="20570" y="5404"/>
                    <a:pt x="16196" y="1030"/>
                    <a:pt x="10800" y="1030"/>
                  </a:cubicBezTo>
                  <a:cubicBezTo>
                    <a:pt x="5404" y="1030"/>
                    <a:pt x="1030" y="5404"/>
                    <a:pt x="1030" y="10800"/>
                  </a:cubicBezTo>
                  <a:close/>
                </a:path>
              </a:pathLst>
            </a:custGeom>
            <a:gradFill rotWithShape="0">
              <a:gsLst>
                <a:gs pos="0">
                  <a:srgbClr val="92CDDC"/>
                </a:gs>
                <a:gs pos="50000">
                  <a:srgbClr val="4BACC6"/>
                </a:gs>
                <a:gs pos="100000">
                  <a:srgbClr val="92CDDC"/>
                </a:gs>
              </a:gsLst>
              <a:lin ang="5400000" scaled="1"/>
            </a:gradFill>
            <a:ln w="12700">
              <a:solidFill>
                <a:srgbClr val="4BACC6"/>
              </a:solidFill>
              <a:round/>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endParaRPr lang="en-US"/>
            </a:p>
          </p:txBody>
        </p:sp>
        <p:sp>
          <p:nvSpPr>
            <p:cNvPr id="8" name="WordArt 3"/>
            <p:cNvSpPr>
              <a:spLocks noChangeArrowheads="1" noChangeShapeType="1" noTextEdit="1"/>
            </p:cNvSpPr>
            <p:nvPr/>
          </p:nvSpPr>
          <p:spPr bwMode="auto">
            <a:xfrm>
              <a:off x="3157538" y="544513"/>
              <a:ext cx="2557462" cy="293687"/>
            </a:xfrm>
            <a:prstGeom prst="rect">
              <a:avLst/>
            </a:prstGeom>
          </p:spPr>
          <p:txBody>
            <a:bodyPr wrap="none" fromWordArt="1">
              <a:prstTxWarp prst="textArchUp">
                <a:avLst>
                  <a:gd name="adj" fmla="val 10951837"/>
                </a:avLst>
              </a:prstTxWarp>
            </a:bodyPr>
            <a:lstStyle/>
            <a:p>
              <a:pPr algn="ctr" rtl="0"/>
              <a:r>
                <a:rPr lang="ar-SA" sz="800" kern="10" dirty="0" smtClean="0">
                  <a:ln w="9525">
                    <a:solidFill>
                      <a:srgbClr val="000000"/>
                    </a:solidFill>
                    <a:round/>
                    <a:headEnd/>
                    <a:tailEnd/>
                  </a:ln>
                  <a:solidFill>
                    <a:srgbClr val="000000"/>
                  </a:solidFill>
                  <a:latin typeface="Sakkal Majalla" panose="02000000000000000000" pitchFamily="2" charset="-78"/>
                  <a:cs typeface="Sakkal Majalla" panose="02000000000000000000" pitchFamily="2" charset="-78"/>
                </a:rPr>
                <a:t>مجلس التعليم</a:t>
              </a:r>
              <a:endParaRPr lang="en-US" sz="800" kern="10" spc="0" dirty="0">
                <a:ln w="9525">
                  <a:solidFill>
                    <a:srgbClr val="000000"/>
                  </a:solidFill>
                  <a:round/>
                  <a:headEnd/>
                  <a:tailEnd/>
                </a:ln>
                <a:solidFill>
                  <a:srgbClr val="000000"/>
                </a:solidFill>
                <a:effectLst/>
                <a:latin typeface="Sakkal Majalla" panose="02000000000000000000" pitchFamily="2" charset="-78"/>
                <a:cs typeface="Sakkal Majalla" panose="02000000000000000000" pitchFamily="2" charset="-78"/>
              </a:endParaRPr>
            </a:p>
          </p:txBody>
        </p:sp>
      </p:grpSp>
    </p:spTree>
  </p:cSld>
  <p:clrMapOvr>
    <a:masterClrMapping/>
  </p:clrMapOvr>
  <p:transition>
    <p:whee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OM" dirty="0" smtClean="0"/>
              <a:t>مجلس التعليم</a:t>
            </a:r>
            <a:endParaRPr lang="en-US" dirty="0"/>
          </a:p>
        </p:txBody>
      </p:sp>
      <p:sp>
        <p:nvSpPr>
          <p:cNvPr id="3" name="Content Placeholder 2"/>
          <p:cNvSpPr>
            <a:spLocks noGrp="1"/>
          </p:cNvSpPr>
          <p:nvPr>
            <p:ph idx="1"/>
          </p:nvPr>
        </p:nvSpPr>
        <p:spPr/>
        <p:txBody>
          <a:bodyPr/>
          <a:lstStyle/>
          <a:p>
            <a:pPr algn="justLow" rtl="1">
              <a:buNone/>
            </a:pPr>
            <a:r>
              <a:rPr lang="ar-OM" dirty="0" smtClean="0"/>
              <a:t>	</a:t>
            </a:r>
            <a:r>
              <a:rPr lang="ar-SA" dirty="0" smtClean="0"/>
              <a:t>يختص بوضع السياسة العامة لقطاع التعليم العام والعالي(الحكومي والخاص) في الدولة و يكون المرجع لأي قرار وطني يختص بالتعليم. وحدد المرسوم السلطاني رقم 48/2012 إختصاصات المجلس.</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90"/>
          <p:cNvGrpSpPr/>
          <p:nvPr/>
        </p:nvGrpSpPr>
        <p:grpSpPr>
          <a:xfrm>
            <a:off x="0" y="152400"/>
            <a:ext cx="8945561" cy="6454775"/>
            <a:chOff x="0" y="304800"/>
            <a:chExt cx="8945561" cy="6302375"/>
          </a:xfrm>
        </p:grpSpPr>
        <p:sp>
          <p:nvSpPr>
            <p:cNvPr id="1026" name="AutoShape 2"/>
            <p:cNvSpPr>
              <a:spLocks noChangeArrowheads="1"/>
            </p:cNvSpPr>
            <p:nvPr/>
          </p:nvSpPr>
          <p:spPr bwMode="auto">
            <a:xfrm>
              <a:off x="0" y="304800"/>
              <a:ext cx="8945561" cy="6302375"/>
            </a:xfrm>
            <a:custGeom>
              <a:avLst/>
              <a:gdLst>
                <a:gd name="G0" fmla="+- 1030 0 0"/>
                <a:gd name="G1" fmla="+- 21600 0 1030"/>
                <a:gd name="G2" fmla="+- 21600 0 103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30" y="10800"/>
                  </a:moveTo>
                  <a:cubicBezTo>
                    <a:pt x="1030" y="16196"/>
                    <a:pt x="5404" y="20570"/>
                    <a:pt x="10800" y="20570"/>
                  </a:cubicBezTo>
                  <a:cubicBezTo>
                    <a:pt x="16196" y="20570"/>
                    <a:pt x="20570" y="16196"/>
                    <a:pt x="20570" y="10800"/>
                  </a:cubicBezTo>
                  <a:cubicBezTo>
                    <a:pt x="20570" y="5404"/>
                    <a:pt x="16196" y="1030"/>
                    <a:pt x="10800" y="1030"/>
                  </a:cubicBezTo>
                  <a:cubicBezTo>
                    <a:pt x="5404" y="1030"/>
                    <a:pt x="1030" y="5404"/>
                    <a:pt x="1030" y="10800"/>
                  </a:cubicBezTo>
                  <a:close/>
                </a:path>
              </a:pathLst>
            </a:custGeom>
            <a:gradFill rotWithShape="0">
              <a:gsLst>
                <a:gs pos="0">
                  <a:srgbClr val="92CDDC"/>
                </a:gs>
                <a:gs pos="50000">
                  <a:srgbClr val="4BACC6"/>
                </a:gs>
                <a:gs pos="100000">
                  <a:srgbClr val="92CDDC"/>
                </a:gs>
              </a:gsLst>
              <a:lin ang="5400000" scaled="1"/>
            </a:gradFill>
            <a:ln w="12700">
              <a:solidFill>
                <a:srgbClr val="4BACC6"/>
              </a:solidFill>
              <a:round/>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endParaRPr lang="en-US"/>
            </a:p>
          </p:txBody>
        </p:sp>
        <p:sp>
          <p:nvSpPr>
            <p:cNvPr id="1027" name="WordArt 3"/>
            <p:cNvSpPr>
              <a:spLocks noChangeArrowheads="1" noChangeShapeType="1" noTextEdit="1"/>
            </p:cNvSpPr>
            <p:nvPr/>
          </p:nvSpPr>
          <p:spPr bwMode="auto">
            <a:xfrm>
              <a:off x="3157538" y="544513"/>
              <a:ext cx="2557462" cy="293687"/>
            </a:xfrm>
            <a:prstGeom prst="rect">
              <a:avLst/>
            </a:prstGeom>
          </p:spPr>
          <p:txBody>
            <a:bodyPr wrap="none" fromWordArt="1">
              <a:prstTxWarp prst="textArchUp">
                <a:avLst>
                  <a:gd name="adj" fmla="val 10951837"/>
                </a:avLst>
              </a:prstTxWarp>
            </a:bodyPr>
            <a:lstStyle/>
            <a:p>
              <a:pPr algn="ctr" rtl="0"/>
              <a:r>
                <a:rPr lang="ar-SA" sz="800" kern="10" dirty="0" smtClean="0">
                  <a:ln w="9525">
                    <a:solidFill>
                      <a:srgbClr val="000000"/>
                    </a:solidFill>
                    <a:round/>
                    <a:headEnd/>
                    <a:tailEnd/>
                  </a:ln>
                  <a:solidFill>
                    <a:srgbClr val="000000"/>
                  </a:solidFill>
                  <a:latin typeface="Sakkal Majalla" panose="02000000000000000000" pitchFamily="2" charset="-78"/>
                  <a:cs typeface="Sakkal Majalla" panose="02000000000000000000" pitchFamily="2" charset="-78"/>
                </a:rPr>
                <a:t>مجلس التعليم</a:t>
              </a:r>
              <a:endParaRPr lang="en-US" sz="800" kern="10" spc="0" dirty="0">
                <a:ln w="9525">
                  <a:solidFill>
                    <a:srgbClr val="000000"/>
                  </a:solidFill>
                  <a:round/>
                  <a:headEnd/>
                  <a:tailEnd/>
                </a:ln>
                <a:solidFill>
                  <a:srgbClr val="000000"/>
                </a:solidFill>
                <a:effectLst/>
                <a:latin typeface="Sakkal Majalla" panose="02000000000000000000" pitchFamily="2" charset="-78"/>
                <a:cs typeface="Sakkal Majalla" panose="02000000000000000000" pitchFamily="2" charset="-78"/>
              </a:endParaRPr>
            </a:p>
          </p:txBody>
        </p:sp>
      </p:grpSp>
      <p:grpSp>
        <p:nvGrpSpPr>
          <p:cNvPr id="7" name="Group 7"/>
          <p:cNvGrpSpPr>
            <a:grpSpLocks/>
          </p:cNvGrpSpPr>
          <p:nvPr/>
        </p:nvGrpSpPr>
        <p:grpSpPr bwMode="auto">
          <a:xfrm>
            <a:off x="451643" y="484187"/>
            <a:ext cx="8088313" cy="5791200"/>
            <a:chOff x="1200" y="1011"/>
            <a:chExt cx="14417" cy="9875"/>
          </a:xfrm>
        </p:grpSpPr>
        <p:sp>
          <p:nvSpPr>
            <p:cNvPr id="1032" name="AutoShape 8"/>
            <p:cNvSpPr>
              <a:spLocks noChangeArrowheads="1"/>
            </p:cNvSpPr>
            <p:nvPr/>
          </p:nvSpPr>
          <p:spPr bwMode="auto">
            <a:xfrm>
              <a:off x="1200" y="1011"/>
              <a:ext cx="14417" cy="9875"/>
            </a:xfrm>
            <a:custGeom>
              <a:avLst/>
              <a:gdLst>
                <a:gd name="G0" fmla="+- 1030 0 0"/>
                <a:gd name="G1" fmla="+- 21600 0 1030"/>
                <a:gd name="G2" fmla="+- 21600 0 103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30" y="10800"/>
                  </a:moveTo>
                  <a:cubicBezTo>
                    <a:pt x="1030" y="16196"/>
                    <a:pt x="5404" y="20570"/>
                    <a:pt x="10800" y="20570"/>
                  </a:cubicBezTo>
                  <a:cubicBezTo>
                    <a:pt x="16196" y="20570"/>
                    <a:pt x="20570" y="16196"/>
                    <a:pt x="20570" y="10800"/>
                  </a:cubicBezTo>
                  <a:cubicBezTo>
                    <a:pt x="20570" y="5404"/>
                    <a:pt x="16196" y="1030"/>
                    <a:pt x="10800" y="1030"/>
                  </a:cubicBezTo>
                  <a:cubicBezTo>
                    <a:pt x="5404" y="1030"/>
                    <a:pt x="1030" y="5404"/>
                    <a:pt x="1030" y="10800"/>
                  </a:cubicBezTo>
                  <a:close/>
                </a:path>
              </a:pathLst>
            </a:custGeom>
            <a:gradFill rotWithShape="0">
              <a:gsLst>
                <a:gs pos="0">
                  <a:srgbClr val="95B3D7"/>
                </a:gs>
                <a:gs pos="50000">
                  <a:srgbClr val="4BACC6"/>
                </a:gs>
                <a:gs pos="100000">
                  <a:srgbClr val="95B3D7"/>
                </a:gs>
              </a:gsLst>
              <a:lin ang="5400000" scaled="1"/>
            </a:gradFill>
            <a:ln w="12700">
              <a:solidFill>
                <a:srgbClr val="548DD4"/>
              </a:solidFill>
              <a:round/>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endParaRPr lang="en-US"/>
            </a:p>
          </p:txBody>
        </p:sp>
        <p:sp>
          <p:nvSpPr>
            <p:cNvPr id="1033" name="WordArt 9"/>
            <p:cNvSpPr>
              <a:spLocks noChangeArrowheads="1" noChangeShapeType="1" noTextEdit="1"/>
            </p:cNvSpPr>
            <p:nvPr/>
          </p:nvSpPr>
          <p:spPr bwMode="auto">
            <a:xfrm rot="21480000">
              <a:off x="5300" y="9294"/>
              <a:ext cx="6947" cy="1412"/>
            </a:xfrm>
            <a:prstGeom prst="rect">
              <a:avLst/>
            </a:prstGeom>
          </p:spPr>
          <p:txBody>
            <a:bodyPr wrap="none" fromWordArt="1">
              <a:prstTxWarp prst="textArchDown">
                <a:avLst>
                  <a:gd name="adj" fmla="val 175806"/>
                </a:avLst>
              </a:prstTxWarp>
            </a:bodyPr>
            <a:lstStyle/>
            <a:p>
              <a:pPr algn="ctr" rtl="0"/>
              <a:r>
                <a:rPr lang="ar-SA" sz="800" kern="10" spc="0" dirty="0" smtClean="0">
                  <a:ln w="9525">
                    <a:solidFill>
                      <a:srgbClr val="000000"/>
                    </a:solidFill>
                    <a:round/>
                    <a:headEnd/>
                    <a:tailEnd/>
                  </a:ln>
                  <a:solidFill>
                    <a:srgbClr val="000000"/>
                  </a:solidFill>
                  <a:effectLst/>
                  <a:latin typeface="Times New Roman"/>
                  <a:cs typeface="Times New Roman"/>
                </a:rPr>
                <a:t>هيئة الاعتماد الأكاديمي و التقني و المدرسي</a:t>
              </a:r>
              <a:endParaRPr lang="en-US" sz="800" kern="10" spc="0" dirty="0">
                <a:ln w="9525">
                  <a:solidFill>
                    <a:srgbClr val="000000"/>
                  </a:solidFill>
                  <a:round/>
                  <a:headEnd/>
                  <a:tailEnd/>
                </a:ln>
                <a:solidFill>
                  <a:srgbClr val="000000"/>
                </a:solidFill>
                <a:effectLst/>
                <a:latin typeface="Times New Roman"/>
                <a:cs typeface="Times New Roman"/>
              </a:endParaRPr>
            </a:p>
          </p:txBody>
        </p:sp>
      </p:grpSp>
      <p:sp>
        <p:nvSpPr>
          <p:cNvPr id="1042" name="AutoShape 18"/>
          <p:cNvSpPr>
            <a:spLocks noChangeArrowheads="1"/>
          </p:cNvSpPr>
          <p:nvPr/>
        </p:nvSpPr>
        <p:spPr bwMode="auto">
          <a:xfrm rot="10800000">
            <a:off x="4472780" y="5221812"/>
            <a:ext cx="409575" cy="533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whee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t>هيئة الإعتماد الأكاديمي و التقني والمدرسي</a:t>
            </a:r>
            <a:endParaRPr lang="en-US" dirty="0"/>
          </a:p>
        </p:txBody>
      </p:sp>
      <p:sp>
        <p:nvSpPr>
          <p:cNvPr id="3" name="Content Placeholder 2"/>
          <p:cNvSpPr>
            <a:spLocks noGrp="1"/>
          </p:cNvSpPr>
          <p:nvPr>
            <p:ph idx="1"/>
          </p:nvPr>
        </p:nvSpPr>
        <p:spPr/>
        <p:txBody>
          <a:bodyPr/>
          <a:lstStyle/>
          <a:p>
            <a:pPr algn="justLow" rtl="1">
              <a:buNone/>
            </a:pPr>
            <a:r>
              <a:rPr lang="ar-OM" dirty="0" smtClean="0"/>
              <a:t>	</a:t>
            </a:r>
            <a:r>
              <a:rPr lang="ar-SA" dirty="0" smtClean="0"/>
              <a:t>يمكن ان تضم فى</a:t>
            </a:r>
            <a:r>
              <a:rPr lang="ar-SA" b="1" dirty="0" smtClean="0"/>
              <a:t> </a:t>
            </a:r>
            <a:r>
              <a:rPr lang="ar-SA" dirty="0" smtClean="0"/>
              <a:t>هيكلها ثلاث وحدات  الأولى تعنى بإعتماد التعليم العالي في شقه الأكاديمي وإعتماد مؤسساتة وبرامجه والثاني يعنى بإعتماد مؤسسات وبرامج التعليم التقني والثالث يعنى بإعتماد التعليم المدرسي وتكون هذه الفروع تحت مظلة الهيئة التي يتم من خلالها تقليص الفجوة الحالية بين التعليم العام والتعليم العالي والتعليم التقني</a:t>
            </a:r>
            <a:r>
              <a:rPr lang="ar-OM" dirty="0" smtClean="0"/>
              <a:t>،</a:t>
            </a:r>
            <a:r>
              <a:rPr lang="ar-SA" dirty="0" smtClean="0"/>
              <a:t> وتكون رافدا" للرقي بمسارات التعليم في السلطنة وما يتطلبه سوق العمل المستقبلي</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OM" dirty="0" smtClean="0"/>
              <a:t>مهام اللجنة</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pPr algn="justLow" rtl="1">
              <a:buNone/>
            </a:pPr>
            <a:r>
              <a:rPr lang="en-US" dirty="0" smtClean="0"/>
              <a:t>	</a:t>
            </a:r>
          </a:p>
          <a:p>
            <a:pPr algn="justLow" rtl="1"/>
            <a:r>
              <a:rPr lang="ar-OM" dirty="0" smtClean="0"/>
              <a:t>دراسة</a:t>
            </a:r>
            <a:r>
              <a:rPr lang="ar-OM" dirty="0" smtClean="0"/>
              <a:t> </a:t>
            </a:r>
            <a:r>
              <a:rPr lang="ar-OM" dirty="0" smtClean="0"/>
              <a:t>إدارة التعليم العالي بمختلف مستوياته ومساراته وتقييم نظام الإشراف الحالي على مؤسسات التعليم العالي (الحكومية والخاصة)، وإعداد نماذج لإدارة القطاع ونظام الإشراف على </a:t>
            </a:r>
            <a:r>
              <a:rPr lang="ar-OM" dirty="0" smtClean="0"/>
              <a:t>مؤسساته.</a:t>
            </a:r>
          </a:p>
          <a:p>
            <a:pPr algn="justLow" rtl="1"/>
            <a:r>
              <a:rPr lang="ar-OM" dirty="0" smtClean="0"/>
              <a:t>دراسة </a:t>
            </a:r>
            <a:r>
              <a:rPr lang="ar-OM" dirty="0" smtClean="0"/>
              <a:t>إمكانية وضع إطار قانوني للتعليم العالي.</a:t>
            </a: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90"/>
          <p:cNvGrpSpPr/>
          <p:nvPr/>
        </p:nvGrpSpPr>
        <p:grpSpPr>
          <a:xfrm>
            <a:off x="0" y="228600"/>
            <a:ext cx="8991600" cy="6378575"/>
            <a:chOff x="0" y="228600"/>
            <a:chExt cx="8991600" cy="6378575"/>
          </a:xfrm>
        </p:grpSpPr>
        <p:sp>
          <p:nvSpPr>
            <p:cNvPr id="1026" name="AutoShape 2"/>
            <p:cNvSpPr>
              <a:spLocks noChangeArrowheads="1"/>
            </p:cNvSpPr>
            <p:nvPr/>
          </p:nvSpPr>
          <p:spPr bwMode="auto">
            <a:xfrm>
              <a:off x="0" y="228600"/>
              <a:ext cx="8991600" cy="6378575"/>
            </a:xfrm>
            <a:custGeom>
              <a:avLst/>
              <a:gdLst>
                <a:gd name="G0" fmla="+- 1030 0 0"/>
                <a:gd name="G1" fmla="+- 21600 0 1030"/>
                <a:gd name="G2" fmla="+- 21600 0 103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30" y="10800"/>
                  </a:moveTo>
                  <a:cubicBezTo>
                    <a:pt x="1030" y="16196"/>
                    <a:pt x="5404" y="20570"/>
                    <a:pt x="10800" y="20570"/>
                  </a:cubicBezTo>
                  <a:cubicBezTo>
                    <a:pt x="16196" y="20570"/>
                    <a:pt x="20570" y="16196"/>
                    <a:pt x="20570" y="10800"/>
                  </a:cubicBezTo>
                  <a:cubicBezTo>
                    <a:pt x="20570" y="5404"/>
                    <a:pt x="16196" y="1030"/>
                    <a:pt x="10800" y="1030"/>
                  </a:cubicBezTo>
                  <a:cubicBezTo>
                    <a:pt x="5404" y="1030"/>
                    <a:pt x="1030" y="5404"/>
                    <a:pt x="1030" y="10800"/>
                  </a:cubicBezTo>
                  <a:close/>
                </a:path>
              </a:pathLst>
            </a:custGeom>
            <a:gradFill rotWithShape="0">
              <a:gsLst>
                <a:gs pos="0">
                  <a:srgbClr val="92CDDC"/>
                </a:gs>
                <a:gs pos="50000">
                  <a:srgbClr val="4BACC6"/>
                </a:gs>
                <a:gs pos="100000">
                  <a:srgbClr val="92CDDC"/>
                </a:gs>
              </a:gsLst>
              <a:lin ang="5400000" scaled="1"/>
            </a:gradFill>
            <a:ln w="12700">
              <a:solidFill>
                <a:srgbClr val="4BACC6"/>
              </a:solidFill>
              <a:round/>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endParaRPr lang="en-US"/>
            </a:p>
          </p:txBody>
        </p:sp>
        <p:sp>
          <p:nvSpPr>
            <p:cNvPr id="1027" name="WordArt 3"/>
            <p:cNvSpPr>
              <a:spLocks noChangeArrowheads="1" noChangeShapeType="1" noTextEdit="1"/>
            </p:cNvSpPr>
            <p:nvPr/>
          </p:nvSpPr>
          <p:spPr bwMode="auto">
            <a:xfrm>
              <a:off x="3157538" y="491319"/>
              <a:ext cx="2557462" cy="423081"/>
            </a:xfrm>
            <a:prstGeom prst="rect">
              <a:avLst/>
            </a:prstGeom>
          </p:spPr>
          <p:txBody>
            <a:bodyPr wrap="none" fromWordArt="1">
              <a:prstTxWarp prst="textArchUp">
                <a:avLst>
                  <a:gd name="adj" fmla="val 10951837"/>
                </a:avLst>
              </a:prstTxWarp>
            </a:bodyPr>
            <a:lstStyle/>
            <a:p>
              <a:pPr algn="ctr"/>
              <a:r>
                <a:rPr lang="ar-SA" sz="800" kern="10" dirty="0">
                  <a:ln w="9525">
                    <a:solidFill>
                      <a:srgbClr val="000000"/>
                    </a:solidFill>
                    <a:round/>
                    <a:headEnd/>
                    <a:tailEnd/>
                  </a:ln>
                  <a:solidFill>
                    <a:srgbClr val="000000"/>
                  </a:solidFill>
                  <a:latin typeface="Sakkal Majalla" panose="02000000000000000000" pitchFamily="2" charset="-78"/>
                  <a:cs typeface="Sakkal Majalla" panose="02000000000000000000" pitchFamily="2" charset="-78"/>
                </a:rPr>
                <a:t>مجلس التعليم</a:t>
              </a:r>
              <a:endParaRPr lang="en-US" sz="800" kern="10" dirty="0">
                <a:ln w="9525">
                  <a:solidFill>
                    <a:srgbClr val="000000"/>
                  </a:solidFill>
                  <a:round/>
                  <a:headEnd/>
                  <a:tailEnd/>
                </a:ln>
                <a:solidFill>
                  <a:srgbClr val="000000"/>
                </a:solidFill>
                <a:latin typeface="Sakkal Majalla" panose="02000000000000000000" pitchFamily="2" charset="-78"/>
                <a:cs typeface="Sakkal Majalla" panose="02000000000000000000" pitchFamily="2" charset="-78"/>
              </a:endParaRPr>
            </a:p>
          </p:txBody>
        </p:sp>
      </p:grpSp>
      <p:grpSp>
        <p:nvGrpSpPr>
          <p:cNvPr id="7" name="Group 7"/>
          <p:cNvGrpSpPr>
            <a:grpSpLocks/>
          </p:cNvGrpSpPr>
          <p:nvPr/>
        </p:nvGrpSpPr>
        <p:grpSpPr bwMode="auto">
          <a:xfrm>
            <a:off x="451590" y="572654"/>
            <a:ext cx="8088313" cy="5791200"/>
            <a:chOff x="1190" y="948"/>
            <a:chExt cx="14417" cy="9875"/>
          </a:xfrm>
        </p:grpSpPr>
        <p:sp>
          <p:nvSpPr>
            <p:cNvPr id="1032" name="AutoShape 8"/>
            <p:cNvSpPr>
              <a:spLocks noChangeArrowheads="1"/>
            </p:cNvSpPr>
            <p:nvPr/>
          </p:nvSpPr>
          <p:spPr bwMode="auto">
            <a:xfrm>
              <a:off x="1190" y="948"/>
              <a:ext cx="14417" cy="9875"/>
            </a:xfrm>
            <a:custGeom>
              <a:avLst/>
              <a:gdLst>
                <a:gd name="G0" fmla="+- 1030 0 0"/>
                <a:gd name="G1" fmla="+- 21600 0 1030"/>
                <a:gd name="G2" fmla="+- 21600 0 103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30" y="10800"/>
                  </a:moveTo>
                  <a:cubicBezTo>
                    <a:pt x="1030" y="16196"/>
                    <a:pt x="5404" y="20570"/>
                    <a:pt x="10800" y="20570"/>
                  </a:cubicBezTo>
                  <a:cubicBezTo>
                    <a:pt x="16196" y="20570"/>
                    <a:pt x="20570" y="16196"/>
                    <a:pt x="20570" y="10800"/>
                  </a:cubicBezTo>
                  <a:cubicBezTo>
                    <a:pt x="20570" y="5404"/>
                    <a:pt x="16196" y="1030"/>
                    <a:pt x="10800" y="1030"/>
                  </a:cubicBezTo>
                  <a:cubicBezTo>
                    <a:pt x="5404" y="1030"/>
                    <a:pt x="1030" y="5404"/>
                    <a:pt x="1030" y="10800"/>
                  </a:cubicBezTo>
                  <a:close/>
                </a:path>
              </a:pathLst>
            </a:custGeom>
            <a:gradFill rotWithShape="0">
              <a:gsLst>
                <a:gs pos="0">
                  <a:srgbClr val="95B3D7"/>
                </a:gs>
                <a:gs pos="50000">
                  <a:srgbClr val="4BACC6"/>
                </a:gs>
                <a:gs pos="100000">
                  <a:srgbClr val="95B3D7"/>
                </a:gs>
              </a:gsLst>
              <a:lin ang="5400000" scaled="1"/>
            </a:gradFill>
            <a:ln w="12700">
              <a:solidFill>
                <a:srgbClr val="548DD4"/>
              </a:solidFill>
              <a:round/>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endParaRPr lang="en-US"/>
            </a:p>
          </p:txBody>
        </p:sp>
        <p:sp>
          <p:nvSpPr>
            <p:cNvPr id="1033" name="WordArt 9"/>
            <p:cNvSpPr>
              <a:spLocks noChangeArrowheads="1" noChangeShapeType="1" noTextEdit="1"/>
            </p:cNvSpPr>
            <p:nvPr/>
          </p:nvSpPr>
          <p:spPr bwMode="auto">
            <a:xfrm rot="21480000">
              <a:off x="5192" y="9199"/>
              <a:ext cx="6947" cy="1412"/>
            </a:xfrm>
            <a:prstGeom prst="rect">
              <a:avLst/>
            </a:prstGeom>
          </p:spPr>
          <p:txBody>
            <a:bodyPr wrap="none" fromWordArt="1">
              <a:prstTxWarp prst="textArchDown">
                <a:avLst>
                  <a:gd name="adj" fmla="val 175806"/>
                </a:avLst>
              </a:prstTxWarp>
            </a:bodyPr>
            <a:lstStyle/>
            <a:p>
              <a:pPr algn="ctr"/>
              <a:r>
                <a:rPr lang="ar-SA" sz="800" kern="10" dirty="0">
                  <a:ln w="9525">
                    <a:solidFill>
                      <a:srgbClr val="000000"/>
                    </a:solidFill>
                    <a:round/>
                    <a:headEnd/>
                    <a:tailEnd/>
                  </a:ln>
                  <a:solidFill>
                    <a:srgbClr val="000000"/>
                  </a:solidFill>
                  <a:latin typeface="Times New Roman"/>
                  <a:cs typeface="Times New Roman"/>
                </a:rPr>
                <a:t>هيئة الاعتماد الأكاديمي و التقني و المدرسي</a:t>
              </a:r>
              <a:endParaRPr lang="en-US" sz="800" kern="10" dirty="0">
                <a:ln w="9525">
                  <a:solidFill>
                    <a:srgbClr val="000000"/>
                  </a:solidFill>
                  <a:round/>
                  <a:headEnd/>
                  <a:tailEnd/>
                </a:ln>
                <a:solidFill>
                  <a:srgbClr val="000000"/>
                </a:solidFill>
                <a:latin typeface="Times New Roman"/>
                <a:cs typeface="Times New Roman"/>
              </a:endParaRPr>
            </a:p>
          </p:txBody>
        </p:sp>
      </p:grpSp>
      <p:sp>
        <p:nvSpPr>
          <p:cNvPr id="1042" name="AutoShape 18"/>
          <p:cNvSpPr>
            <a:spLocks noChangeArrowheads="1"/>
          </p:cNvSpPr>
          <p:nvPr/>
        </p:nvSpPr>
        <p:spPr bwMode="auto">
          <a:xfrm rot="10800000">
            <a:off x="4495746" y="5274620"/>
            <a:ext cx="409575" cy="533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 name="Picture 9"/>
          <p:cNvPicPr/>
          <p:nvPr/>
        </p:nvPicPr>
        <p:blipFill rotWithShape="1">
          <a:blip r:embed="rId2" cstate="print"/>
          <a:srcRect l="10742" t="23494" r="9143" b="14276"/>
          <a:stretch/>
        </p:blipFill>
        <p:spPr bwMode="auto">
          <a:xfrm>
            <a:off x="1371600" y="2669698"/>
            <a:ext cx="2971800" cy="1597502"/>
          </a:xfrm>
          <a:prstGeom prst="rect">
            <a:avLst/>
          </a:prstGeom>
          <a:ln>
            <a:noFill/>
          </a:ln>
          <a:extLst>
            <a:ext uri="{53640926-AAD7-44D8-BBD7-CCE9431645EC}">
              <a14:shadowObscured xmlns:a14="http://schemas.microsoft.com/office/drawing/2010/main" xmlns=""/>
            </a:ext>
          </a:extLst>
        </p:spPr>
      </p:pic>
    </p:spTree>
  </p:cSld>
  <p:clrMapOvr>
    <a:masterClrMapping/>
  </p:clrMapOvr>
  <p:transition>
    <p:whee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t>قطاع التعليم العالي</a:t>
            </a:r>
            <a:endParaRPr lang="en-US" dirty="0"/>
          </a:p>
        </p:txBody>
      </p:sp>
      <p:sp>
        <p:nvSpPr>
          <p:cNvPr id="3" name="Content Placeholder 2"/>
          <p:cNvSpPr>
            <a:spLocks noGrp="1"/>
          </p:cNvSpPr>
          <p:nvPr>
            <p:ph idx="1"/>
          </p:nvPr>
        </p:nvSpPr>
        <p:spPr/>
        <p:txBody>
          <a:bodyPr/>
          <a:lstStyle/>
          <a:p>
            <a:pPr algn="justLow" rtl="1"/>
            <a:r>
              <a:rPr lang="ar-SA" dirty="0" smtClean="0"/>
              <a:t>يضم القطاع مؤسسات التعليم العالي العام والخاص ومنها الجامعات، الكليات، هيئة التعليم التقني</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90"/>
          <p:cNvGrpSpPr/>
          <p:nvPr/>
        </p:nvGrpSpPr>
        <p:grpSpPr>
          <a:xfrm>
            <a:off x="0" y="0"/>
            <a:ext cx="9144000" cy="6607175"/>
            <a:chOff x="0" y="228600"/>
            <a:chExt cx="8991600" cy="6378575"/>
          </a:xfrm>
        </p:grpSpPr>
        <p:sp>
          <p:nvSpPr>
            <p:cNvPr id="1026" name="AutoShape 2"/>
            <p:cNvSpPr>
              <a:spLocks noChangeArrowheads="1"/>
            </p:cNvSpPr>
            <p:nvPr/>
          </p:nvSpPr>
          <p:spPr bwMode="auto">
            <a:xfrm>
              <a:off x="0" y="228600"/>
              <a:ext cx="8991600" cy="6378575"/>
            </a:xfrm>
            <a:custGeom>
              <a:avLst/>
              <a:gdLst>
                <a:gd name="G0" fmla="+- 1030 0 0"/>
                <a:gd name="G1" fmla="+- 21600 0 1030"/>
                <a:gd name="G2" fmla="+- 21600 0 103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30" y="10800"/>
                  </a:moveTo>
                  <a:cubicBezTo>
                    <a:pt x="1030" y="16196"/>
                    <a:pt x="5404" y="20570"/>
                    <a:pt x="10800" y="20570"/>
                  </a:cubicBezTo>
                  <a:cubicBezTo>
                    <a:pt x="16196" y="20570"/>
                    <a:pt x="20570" y="16196"/>
                    <a:pt x="20570" y="10800"/>
                  </a:cubicBezTo>
                  <a:cubicBezTo>
                    <a:pt x="20570" y="5404"/>
                    <a:pt x="16196" y="1030"/>
                    <a:pt x="10800" y="1030"/>
                  </a:cubicBezTo>
                  <a:cubicBezTo>
                    <a:pt x="5404" y="1030"/>
                    <a:pt x="1030" y="5404"/>
                    <a:pt x="1030" y="10800"/>
                  </a:cubicBezTo>
                  <a:close/>
                </a:path>
              </a:pathLst>
            </a:custGeom>
            <a:gradFill rotWithShape="0">
              <a:gsLst>
                <a:gs pos="0">
                  <a:srgbClr val="92CDDC"/>
                </a:gs>
                <a:gs pos="50000">
                  <a:srgbClr val="4BACC6"/>
                </a:gs>
                <a:gs pos="100000">
                  <a:srgbClr val="92CDDC"/>
                </a:gs>
              </a:gsLst>
              <a:lin ang="5400000" scaled="1"/>
            </a:gradFill>
            <a:ln w="12700">
              <a:solidFill>
                <a:srgbClr val="4BACC6"/>
              </a:solidFill>
              <a:round/>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endParaRPr lang="en-US"/>
            </a:p>
          </p:txBody>
        </p:sp>
        <p:sp>
          <p:nvSpPr>
            <p:cNvPr id="1027" name="WordArt 3"/>
            <p:cNvSpPr>
              <a:spLocks noChangeArrowheads="1" noChangeShapeType="1" noTextEdit="1"/>
            </p:cNvSpPr>
            <p:nvPr/>
          </p:nvSpPr>
          <p:spPr bwMode="auto">
            <a:xfrm>
              <a:off x="3188493" y="392402"/>
              <a:ext cx="2557462" cy="369887"/>
            </a:xfrm>
            <a:prstGeom prst="rect">
              <a:avLst/>
            </a:prstGeom>
          </p:spPr>
          <p:txBody>
            <a:bodyPr wrap="none" fromWordArt="1">
              <a:prstTxWarp prst="textArchUp">
                <a:avLst>
                  <a:gd name="adj" fmla="val 10951837"/>
                </a:avLst>
              </a:prstTxWarp>
            </a:bodyPr>
            <a:lstStyle/>
            <a:p>
              <a:pPr algn="ctr"/>
              <a:r>
                <a:rPr lang="ar-SA" sz="800" kern="10" dirty="0">
                  <a:ln w="9525">
                    <a:solidFill>
                      <a:srgbClr val="000000"/>
                    </a:solidFill>
                    <a:round/>
                    <a:headEnd/>
                    <a:tailEnd/>
                  </a:ln>
                  <a:solidFill>
                    <a:srgbClr val="000000"/>
                  </a:solidFill>
                  <a:latin typeface="Sakkal Majalla" panose="02000000000000000000" pitchFamily="2" charset="-78"/>
                  <a:cs typeface="Sakkal Majalla" panose="02000000000000000000" pitchFamily="2" charset="-78"/>
                </a:rPr>
                <a:t>مجلس التعليم</a:t>
              </a:r>
              <a:endParaRPr lang="en-US" sz="800" kern="10" dirty="0">
                <a:ln w="9525">
                  <a:solidFill>
                    <a:srgbClr val="000000"/>
                  </a:solidFill>
                  <a:round/>
                  <a:headEnd/>
                  <a:tailEnd/>
                </a:ln>
                <a:solidFill>
                  <a:srgbClr val="000000"/>
                </a:solidFill>
                <a:latin typeface="Sakkal Majalla" panose="02000000000000000000" pitchFamily="2" charset="-78"/>
                <a:cs typeface="Sakkal Majalla" panose="02000000000000000000" pitchFamily="2" charset="-78"/>
              </a:endParaRPr>
            </a:p>
          </p:txBody>
        </p:sp>
      </p:grpSp>
      <p:grpSp>
        <p:nvGrpSpPr>
          <p:cNvPr id="7" name="Group 7"/>
          <p:cNvGrpSpPr>
            <a:grpSpLocks/>
          </p:cNvGrpSpPr>
          <p:nvPr/>
        </p:nvGrpSpPr>
        <p:grpSpPr bwMode="auto">
          <a:xfrm>
            <a:off x="457200" y="320209"/>
            <a:ext cx="8305800" cy="6008398"/>
            <a:chOff x="1200" y="1011"/>
            <a:chExt cx="14417" cy="9875"/>
          </a:xfrm>
        </p:grpSpPr>
        <p:sp>
          <p:nvSpPr>
            <p:cNvPr id="1032" name="AutoShape 8"/>
            <p:cNvSpPr>
              <a:spLocks noChangeArrowheads="1"/>
            </p:cNvSpPr>
            <p:nvPr/>
          </p:nvSpPr>
          <p:spPr bwMode="auto">
            <a:xfrm>
              <a:off x="1200" y="1011"/>
              <a:ext cx="14417" cy="9875"/>
            </a:xfrm>
            <a:custGeom>
              <a:avLst/>
              <a:gdLst>
                <a:gd name="G0" fmla="+- 1030 0 0"/>
                <a:gd name="G1" fmla="+- 21600 0 1030"/>
                <a:gd name="G2" fmla="+- 21600 0 103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30" y="10800"/>
                  </a:moveTo>
                  <a:cubicBezTo>
                    <a:pt x="1030" y="16196"/>
                    <a:pt x="5404" y="20570"/>
                    <a:pt x="10800" y="20570"/>
                  </a:cubicBezTo>
                  <a:cubicBezTo>
                    <a:pt x="16196" y="20570"/>
                    <a:pt x="20570" y="16196"/>
                    <a:pt x="20570" y="10800"/>
                  </a:cubicBezTo>
                  <a:cubicBezTo>
                    <a:pt x="20570" y="5404"/>
                    <a:pt x="16196" y="1030"/>
                    <a:pt x="10800" y="1030"/>
                  </a:cubicBezTo>
                  <a:cubicBezTo>
                    <a:pt x="5404" y="1030"/>
                    <a:pt x="1030" y="5404"/>
                    <a:pt x="1030" y="10800"/>
                  </a:cubicBezTo>
                  <a:close/>
                </a:path>
              </a:pathLst>
            </a:custGeom>
            <a:gradFill rotWithShape="0">
              <a:gsLst>
                <a:gs pos="0">
                  <a:srgbClr val="95B3D7"/>
                </a:gs>
                <a:gs pos="50000">
                  <a:srgbClr val="4BACC6"/>
                </a:gs>
                <a:gs pos="100000">
                  <a:srgbClr val="95B3D7"/>
                </a:gs>
              </a:gsLst>
              <a:lin ang="5400000" scaled="1"/>
            </a:gradFill>
            <a:ln w="12700">
              <a:solidFill>
                <a:srgbClr val="548DD4"/>
              </a:solidFill>
              <a:round/>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endParaRPr lang="en-US"/>
            </a:p>
          </p:txBody>
        </p:sp>
        <p:sp>
          <p:nvSpPr>
            <p:cNvPr id="1033" name="WordArt 9"/>
            <p:cNvSpPr>
              <a:spLocks noChangeArrowheads="1" noChangeShapeType="1" noTextEdit="1"/>
            </p:cNvSpPr>
            <p:nvPr/>
          </p:nvSpPr>
          <p:spPr bwMode="auto">
            <a:xfrm rot="21480000">
              <a:off x="5192" y="9199"/>
              <a:ext cx="6947" cy="1412"/>
            </a:xfrm>
            <a:prstGeom prst="rect">
              <a:avLst/>
            </a:prstGeom>
          </p:spPr>
          <p:txBody>
            <a:bodyPr wrap="none" fromWordArt="1">
              <a:prstTxWarp prst="textArchDown">
                <a:avLst>
                  <a:gd name="adj" fmla="val 175806"/>
                </a:avLst>
              </a:prstTxWarp>
            </a:bodyPr>
            <a:lstStyle/>
            <a:p>
              <a:pPr algn="ctr"/>
              <a:r>
                <a:rPr lang="ar-SA" sz="800" kern="10" dirty="0">
                  <a:ln w="9525">
                    <a:solidFill>
                      <a:srgbClr val="000000"/>
                    </a:solidFill>
                    <a:round/>
                    <a:headEnd/>
                    <a:tailEnd/>
                  </a:ln>
                  <a:solidFill>
                    <a:srgbClr val="000000"/>
                  </a:solidFill>
                  <a:latin typeface="Times New Roman"/>
                  <a:cs typeface="Times New Roman"/>
                </a:rPr>
                <a:t>هيئة الاعتماد الأكاديمي و التقني و المدرسي</a:t>
              </a:r>
              <a:endParaRPr lang="en-US" sz="800" kern="10" dirty="0">
                <a:ln w="9525">
                  <a:solidFill>
                    <a:srgbClr val="000000"/>
                  </a:solidFill>
                  <a:round/>
                  <a:headEnd/>
                  <a:tailEnd/>
                </a:ln>
                <a:solidFill>
                  <a:srgbClr val="000000"/>
                </a:solidFill>
                <a:latin typeface="Times New Roman"/>
                <a:cs typeface="Times New Roman"/>
              </a:endParaRPr>
            </a:p>
          </p:txBody>
        </p:sp>
      </p:grpSp>
      <p:sp>
        <p:nvSpPr>
          <p:cNvPr id="1042" name="AutoShape 18"/>
          <p:cNvSpPr>
            <a:spLocks noChangeArrowheads="1"/>
          </p:cNvSpPr>
          <p:nvPr/>
        </p:nvSpPr>
        <p:spPr bwMode="auto">
          <a:xfrm rot="10800000">
            <a:off x="4495801" y="5562600"/>
            <a:ext cx="409575" cy="533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8" name="Group 76"/>
          <p:cNvGrpSpPr/>
          <p:nvPr/>
        </p:nvGrpSpPr>
        <p:grpSpPr>
          <a:xfrm>
            <a:off x="914400" y="552815"/>
            <a:ext cx="7391400" cy="5543186"/>
            <a:chOff x="838200" y="914400"/>
            <a:chExt cx="7340600" cy="5181600"/>
          </a:xfrm>
        </p:grpSpPr>
        <p:grpSp>
          <p:nvGrpSpPr>
            <p:cNvPr id="9" name="Group 10"/>
            <p:cNvGrpSpPr>
              <a:grpSpLocks/>
            </p:cNvGrpSpPr>
            <p:nvPr/>
          </p:nvGrpSpPr>
          <p:grpSpPr bwMode="auto">
            <a:xfrm>
              <a:off x="838200" y="941186"/>
              <a:ext cx="7340600" cy="5154813"/>
              <a:chOff x="1752" y="2992"/>
              <a:chExt cx="13305" cy="7508"/>
            </a:xfrm>
          </p:grpSpPr>
          <p:sp>
            <p:nvSpPr>
              <p:cNvPr id="1035" name="AutoShape 11"/>
              <p:cNvSpPr>
                <a:spLocks noChangeArrowheads="1"/>
              </p:cNvSpPr>
              <p:nvPr/>
            </p:nvSpPr>
            <p:spPr bwMode="auto">
              <a:xfrm>
                <a:off x="1752" y="2992"/>
                <a:ext cx="13305" cy="7508"/>
              </a:xfrm>
              <a:custGeom>
                <a:avLst/>
                <a:gdLst>
                  <a:gd name="G0" fmla="+- 1796 0 0"/>
                  <a:gd name="G1" fmla="+- 21600 0 1796"/>
                  <a:gd name="G2" fmla="+- 21600 0 179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96" y="10800"/>
                    </a:moveTo>
                    <a:cubicBezTo>
                      <a:pt x="1796" y="15773"/>
                      <a:pt x="5827" y="19804"/>
                      <a:pt x="10800" y="19804"/>
                    </a:cubicBezTo>
                    <a:cubicBezTo>
                      <a:pt x="15773" y="19804"/>
                      <a:pt x="19804" y="15773"/>
                      <a:pt x="19804" y="10800"/>
                    </a:cubicBezTo>
                    <a:cubicBezTo>
                      <a:pt x="19804" y="5827"/>
                      <a:pt x="15773" y="1796"/>
                      <a:pt x="10800" y="1796"/>
                    </a:cubicBezTo>
                    <a:cubicBezTo>
                      <a:pt x="5827" y="1796"/>
                      <a:pt x="1796" y="5827"/>
                      <a:pt x="1796" y="10800"/>
                    </a:cubicBezTo>
                    <a:close/>
                  </a:path>
                </a:pathLst>
              </a:cu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036" name="WordArt 12"/>
              <p:cNvSpPr>
                <a:spLocks noChangeArrowheads="1" noChangeShapeType="1" noTextEdit="1"/>
              </p:cNvSpPr>
              <p:nvPr/>
            </p:nvSpPr>
            <p:spPr bwMode="auto">
              <a:xfrm rot="18923434">
                <a:off x="1952" y="4760"/>
                <a:ext cx="2850" cy="450"/>
              </a:xfrm>
              <a:prstGeom prst="rect">
                <a:avLst/>
              </a:prstGeom>
            </p:spPr>
            <p:txBody>
              <a:bodyPr wrap="none" fromWordArt="1">
                <a:prstTxWarp prst="textArchUp">
                  <a:avLst>
                    <a:gd name="adj" fmla="val 10800000"/>
                  </a:avLst>
                </a:prstTxWarp>
              </a:bodyPr>
              <a:lstStyle/>
              <a:p>
                <a:pPr algn="ctr" rtl="0"/>
                <a:r>
                  <a:rPr lang="ar-SA" sz="1800" kern="10" spc="0" dirty="0" smtClean="0">
                    <a:ln w="9525">
                      <a:solidFill>
                        <a:srgbClr val="000000"/>
                      </a:solidFill>
                      <a:round/>
                      <a:headEnd/>
                      <a:tailEnd/>
                    </a:ln>
                    <a:solidFill>
                      <a:srgbClr val="000000"/>
                    </a:solidFill>
                    <a:effectLst/>
                    <a:latin typeface="Abadi MT Condensed"/>
                  </a:rPr>
                  <a:t>مجلس الأمناء</a:t>
                </a:r>
                <a:endParaRPr lang="en-US" sz="1800" kern="10" spc="0" dirty="0">
                  <a:ln w="9525">
                    <a:solidFill>
                      <a:srgbClr val="000000"/>
                    </a:solidFill>
                    <a:round/>
                    <a:headEnd/>
                    <a:tailEnd/>
                  </a:ln>
                  <a:solidFill>
                    <a:srgbClr val="000000"/>
                  </a:solidFill>
                  <a:effectLst/>
                  <a:latin typeface="Abadi MT Condensed"/>
                </a:endParaRPr>
              </a:p>
            </p:txBody>
          </p:sp>
          <p:sp>
            <p:nvSpPr>
              <p:cNvPr id="1038" name="WordArt 14"/>
              <p:cNvSpPr>
                <a:spLocks noChangeArrowheads="1" noChangeShapeType="1" noTextEdit="1"/>
              </p:cNvSpPr>
              <p:nvPr/>
            </p:nvSpPr>
            <p:spPr bwMode="auto">
              <a:xfrm rot="1859678">
                <a:off x="2694" y="8982"/>
                <a:ext cx="3600" cy="594"/>
              </a:xfrm>
              <a:prstGeom prst="rect">
                <a:avLst/>
              </a:prstGeom>
            </p:spPr>
            <p:txBody>
              <a:bodyPr wrap="none" fromWordArt="1">
                <a:prstTxWarp prst="textCanDown">
                  <a:avLst>
                    <a:gd name="adj" fmla="val 26046"/>
                  </a:avLst>
                </a:prstTxWarp>
              </a:bodyPr>
              <a:lstStyle/>
              <a:p>
                <a:pPr algn="ctr" rtl="0"/>
                <a:r>
                  <a:rPr lang="ar-SA" sz="1800" kern="10" spc="0" dirty="0" smtClean="0">
                    <a:ln w="9525">
                      <a:solidFill>
                        <a:srgbClr val="000000"/>
                      </a:solidFill>
                      <a:round/>
                      <a:headEnd/>
                      <a:tailEnd/>
                    </a:ln>
                    <a:solidFill>
                      <a:srgbClr val="000000"/>
                    </a:solidFill>
                    <a:effectLst/>
                    <a:latin typeface="Abadi MT Condensed"/>
                  </a:rPr>
                  <a:t>وزارة التعليم العالي</a:t>
                </a:r>
                <a:endParaRPr lang="en-US" sz="1800" kern="10" spc="0" dirty="0">
                  <a:ln w="9525">
                    <a:solidFill>
                      <a:srgbClr val="000000"/>
                    </a:solidFill>
                    <a:round/>
                    <a:headEnd/>
                    <a:tailEnd/>
                  </a:ln>
                  <a:solidFill>
                    <a:srgbClr val="000000"/>
                  </a:solidFill>
                  <a:effectLst/>
                  <a:latin typeface="Abadi MT Condensed"/>
                </a:endParaRPr>
              </a:p>
            </p:txBody>
          </p:sp>
        </p:grpSp>
        <p:sp>
          <p:nvSpPr>
            <p:cNvPr id="2" name="AutoShape 2"/>
            <p:cNvSpPr>
              <a:spLocks noChangeArrowheads="1"/>
            </p:cNvSpPr>
            <p:nvPr/>
          </p:nvSpPr>
          <p:spPr bwMode="auto">
            <a:xfrm rot="10800000">
              <a:off x="4467225" y="5562600"/>
              <a:ext cx="409575" cy="533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838200" y="3200400"/>
              <a:ext cx="609600" cy="304800"/>
            </a:xfrm>
            <a:custGeom>
              <a:avLst/>
              <a:gdLst/>
              <a:ahLst/>
              <a:cxnLst>
                <a:cxn ang="0">
                  <a:pos x="0" y="395"/>
                </a:cxn>
                <a:cxn ang="0">
                  <a:pos x="225" y="95"/>
                </a:cxn>
                <a:cxn ang="0">
                  <a:pos x="450" y="335"/>
                </a:cxn>
                <a:cxn ang="0">
                  <a:pos x="630" y="5"/>
                </a:cxn>
                <a:cxn ang="0">
                  <a:pos x="855" y="305"/>
                </a:cxn>
                <a:cxn ang="0">
                  <a:pos x="1125" y="35"/>
                </a:cxn>
              </a:cxnLst>
              <a:rect l="0" t="0" r="r" b="b"/>
              <a:pathLst>
                <a:path w="1125" h="395">
                  <a:moveTo>
                    <a:pt x="0" y="395"/>
                  </a:moveTo>
                  <a:cubicBezTo>
                    <a:pt x="75" y="250"/>
                    <a:pt x="150" y="105"/>
                    <a:pt x="225" y="95"/>
                  </a:cubicBezTo>
                  <a:cubicBezTo>
                    <a:pt x="300" y="85"/>
                    <a:pt x="383" y="350"/>
                    <a:pt x="450" y="335"/>
                  </a:cubicBezTo>
                  <a:cubicBezTo>
                    <a:pt x="517" y="320"/>
                    <a:pt x="563" y="10"/>
                    <a:pt x="630" y="5"/>
                  </a:cubicBezTo>
                  <a:cubicBezTo>
                    <a:pt x="697" y="0"/>
                    <a:pt x="773" y="300"/>
                    <a:pt x="855" y="305"/>
                  </a:cubicBezTo>
                  <a:cubicBezTo>
                    <a:pt x="937" y="310"/>
                    <a:pt x="1080" y="77"/>
                    <a:pt x="1125" y="35"/>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AutoShape 3"/>
            <p:cNvSpPr>
              <a:spLocks noChangeArrowheads="1"/>
            </p:cNvSpPr>
            <p:nvPr/>
          </p:nvSpPr>
          <p:spPr bwMode="auto">
            <a:xfrm>
              <a:off x="4343400" y="914400"/>
              <a:ext cx="409575" cy="4953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 name="WordArt 7"/>
            <p:cNvSpPr>
              <a:spLocks noChangeArrowheads="1" noChangeShapeType="1" noTextEdit="1"/>
            </p:cNvSpPr>
            <p:nvPr/>
          </p:nvSpPr>
          <p:spPr bwMode="auto">
            <a:xfrm rot="20700643">
              <a:off x="2507301" y="1350687"/>
              <a:ext cx="1768475" cy="176213"/>
            </a:xfrm>
            <a:prstGeom prst="rect">
              <a:avLst/>
            </a:prstGeom>
          </p:spPr>
          <p:txBody>
            <a:bodyPr wrap="none" fromWordArt="1">
              <a:prstTxWarp prst="textArchUp">
                <a:avLst>
                  <a:gd name="adj" fmla="val 10800000"/>
                </a:avLst>
              </a:prstTxWarp>
            </a:bodyPr>
            <a:lstStyle/>
            <a:p>
              <a:pPr algn="ctr" rtl="0"/>
              <a:r>
                <a:rPr lang="ar-SA" sz="1800" kern="10" spc="0" dirty="0" smtClean="0">
                  <a:ln w="9525">
                    <a:solidFill>
                      <a:srgbClr val="000000"/>
                    </a:solidFill>
                    <a:round/>
                    <a:headEnd/>
                    <a:tailEnd/>
                  </a:ln>
                  <a:solidFill>
                    <a:srgbClr val="000000"/>
                  </a:solidFill>
                  <a:effectLst/>
                  <a:latin typeface="Abadi MT Condensed"/>
                </a:rPr>
                <a:t>مجلس الإدارة</a:t>
              </a:r>
              <a:endParaRPr lang="en-US" sz="1800" kern="10" spc="0" dirty="0">
                <a:ln w="9525">
                  <a:solidFill>
                    <a:srgbClr val="000000"/>
                  </a:solidFill>
                  <a:round/>
                  <a:headEnd/>
                  <a:tailEnd/>
                </a:ln>
                <a:solidFill>
                  <a:srgbClr val="000000"/>
                </a:solidFill>
                <a:effectLst/>
                <a:latin typeface="Abadi MT Condensed"/>
              </a:endParaRPr>
            </a:p>
          </p:txBody>
        </p:sp>
        <p:sp>
          <p:nvSpPr>
            <p:cNvPr id="5" name="WordArt 8"/>
            <p:cNvSpPr>
              <a:spLocks noChangeArrowheads="1" noChangeShapeType="1" noTextEdit="1"/>
            </p:cNvSpPr>
            <p:nvPr/>
          </p:nvSpPr>
          <p:spPr bwMode="auto">
            <a:xfrm rot="18794275">
              <a:off x="764735" y="2364113"/>
              <a:ext cx="1992312" cy="241300"/>
            </a:xfrm>
            <a:prstGeom prst="rect">
              <a:avLst/>
            </a:prstGeom>
          </p:spPr>
          <p:txBody>
            <a:bodyPr wrap="none" fromWordArt="1">
              <a:prstTxWarp prst="textArchUp">
                <a:avLst>
                  <a:gd name="adj" fmla="val 10800000"/>
                </a:avLst>
              </a:prstTxWarp>
            </a:bodyPr>
            <a:lstStyle/>
            <a:p>
              <a:pPr algn="ctr"/>
              <a:r>
                <a:rPr lang="ar-SA" sz="1200" kern="10" dirty="0">
                  <a:ln w="9525">
                    <a:solidFill>
                      <a:srgbClr val="000000"/>
                    </a:solidFill>
                    <a:round/>
                    <a:headEnd/>
                    <a:tailEnd/>
                  </a:ln>
                  <a:solidFill>
                    <a:srgbClr val="000000"/>
                  </a:solidFill>
                  <a:latin typeface="Abadi MT Condensed"/>
                </a:rPr>
                <a:t>الجامعة,الكلية,الهيئة التقنية</a:t>
              </a:r>
              <a:endParaRPr lang="en-US" sz="1200" kern="10" dirty="0">
                <a:ln w="9525">
                  <a:solidFill>
                    <a:srgbClr val="000000"/>
                  </a:solidFill>
                  <a:round/>
                  <a:headEnd/>
                  <a:tailEnd/>
                </a:ln>
                <a:solidFill>
                  <a:srgbClr val="000000"/>
                </a:solidFill>
                <a:latin typeface="Abadi MT Condensed"/>
              </a:endParaRPr>
            </a:p>
          </p:txBody>
        </p:sp>
        <p:sp>
          <p:nvSpPr>
            <p:cNvPr id="64" name="Freeform 6"/>
            <p:cNvSpPr>
              <a:spLocks/>
            </p:cNvSpPr>
            <p:nvPr/>
          </p:nvSpPr>
          <p:spPr bwMode="auto">
            <a:xfrm>
              <a:off x="2286000" y="1371600"/>
              <a:ext cx="239712" cy="438150"/>
            </a:xfrm>
            <a:custGeom>
              <a:avLst/>
              <a:gdLst/>
              <a:ahLst/>
              <a:cxnLst>
                <a:cxn ang="0">
                  <a:pos x="0" y="0"/>
                </a:cxn>
                <a:cxn ang="0">
                  <a:pos x="378" y="690"/>
                </a:cxn>
              </a:cxnLst>
              <a:rect l="0" t="0" r="r" b="b"/>
              <a:pathLst>
                <a:path w="378" h="690">
                  <a:moveTo>
                    <a:pt x="0" y="0"/>
                  </a:moveTo>
                  <a:cubicBezTo>
                    <a:pt x="157" y="287"/>
                    <a:pt x="315" y="575"/>
                    <a:pt x="378" y="69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22" name="Picture 21"/>
          <p:cNvPicPr/>
          <p:nvPr/>
        </p:nvPicPr>
        <p:blipFill rotWithShape="1">
          <a:blip r:embed="rId2" cstate="print"/>
          <a:srcRect l="10742" t="23494" r="9143" b="14276"/>
          <a:stretch/>
        </p:blipFill>
        <p:spPr bwMode="auto">
          <a:xfrm>
            <a:off x="1965324" y="2524808"/>
            <a:ext cx="2847975" cy="2078355"/>
          </a:xfrm>
          <a:prstGeom prst="rect">
            <a:avLst/>
          </a:prstGeom>
          <a:ln>
            <a:noFill/>
          </a:ln>
          <a:extLst>
            <a:ext uri="{53640926-AAD7-44D8-BBD7-CCE9431645EC}">
              <a14:shadowObscured xmlns:a14="http://schemas.microsoft.com/office/drawing/2010/main" xmlns=""/>
            </a:ext>
          </a:extLst>
        </p:spPr>
      </p:pic>
    </p:spTree>
  </p:cSld>
  <p:clrMapOvr>
    <a:masterClrMapping/>
  </p:clrMapOvr>
  <p:transition>
    <p:whee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OM" dirty="0" smtClean="0"/>
              <a:t>إدارة قطاع التعليم العالي و الإشراف عليه</a:t>
            </a:r>
            <a:endParaRPr lang="en-US" dirty="0"/>
          </a:p>
        </p:txBody>
      </p:sp>
      <p:sp>
        <p:nvSpPr>
          <p:cNvPr id="3" name="Content Placeholder 2"/>
          <p:cNvSpPr>
            <a:spLocks noGrp="1"/>
          </p:cNvSpPr>
          <p:nvPr>
            <p:ph idx="1"/>
          </p:nvPr>
        </p:nvSpPr>
        <p:spPr>
          <a:xfrm>
            <a:off x="457200" y="1143000"/>
            <a:ext cx="8229600" cy="5257800"/>
          </a:xfrm>
        </p:spPr>
        <p:txBody>
          <a:bodyPr>
            <a:normAutofit fontScale="92500" lnSpcReduction="10000"/>
          </a:bodyPr>
          <a:lstStyle/>
          <a:p>
            <a:pPr algn="justLow" rtl="1"/>
            <a:r>
              <a:rPr lang="ar-SA" b="1" dirty="0" smtClean="0"/>
              <a:t>مجلس الإدارة: </a:t>
            </a:r>
            <a:r>
              <a:rPr lang="ar-SA" dirty="0" smtClean="0"/>
              <a:t>إذا إستوجب وجود مجلس للإدارة لمؤسسات التعليم العالي الخاص فإن مجلس الإدارة  يكون رافدا" لمجلس الأمناء وأن يستمد قرارته من مجلس الامناء. ويكون مجلس الإدارة في مؤسسات التعليم الخاص خاضعا" للقوانين و التشريعات التجارية في السلطنة.</a:t>
            </a:r>
            <a:endParaRPr lang="en-US" dirty="0" smtClean="0"/>
          </a:p>
          <a:p>
            <a:pPr algn="justLow" rtl="1"/>
            <a:r>
              <a:rPr lang="ar-SA" b="1" dirty="0" smtClean="0"/>
              <a:t>مجلس الأمناء: </a:t>
            </a:r>
            <a:r>
              <a:rPr lang="ar-SA" dirty="0" smtClean="0"/>
              <a:t>يتكون مجلس الأمناء من ممثلين من القطاع الذي يعنى به المؤسسة وممثلين من المجتمع والقطاع الخاص والهيئة الأكاديمية. ويكون مجلس الأمناء خاضعا" للقوانين و التشريعات الناظمة للتعليم العالي في السلطنة.</a:t>
            </a:r>
            <a:endParaRPr lang="ar-OM" dirty="0" smtClean="0"/>
          </a:p>
          <a:p>
            <a:pPr algn="justLow" rtl="1"/>
            <a:r>
              <a:rPr lang="ar-OM" b="1" dirty="0" smtClean="0"/>
              <a:t>وزارة التعليم العالي: </a:t>
            </a:r>
            <a:r>
              <a:rPr lang="ar-SA" dirty="0" smtClean="0"/>
              <a:t>تشرف وزارة التعليم العالي على التعليم العالي الأكاديمي والتقني و تقيد المؤسسة بالقوانين والأنظمة واللوائح التي تنظم سير العمل في مؤسسات التعليم العالي </a:t>
            </a:r>
            <a:endParaRPr lang="en-US" dirty="0" smtClean="0"/>
          </a:p>
          <a:p>
            <a:pPr algn="r" rtl="1"/>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90"/>
          <p:cNvGrpSpPr/>
          <p:nvPr/>
        </p:nvGrpSpPr>
        <p:grpSpPr>
          <a:xfrm>
            <a:off x="0" y="-76200"/>
            <a:ext cx="9144000" cy="6607175"/>
            <a:chOff x="0" y="304800"/>
            <a:chExt cx="8945561" cy="6302375"/>
          </a:xfrm>
        </p:grpSpPr>
        <p:sp>
          <p:nvSpPr>
            <p:cNvPr id="1026" name="AutoShape 2"/>
            <p:cNvSpPr>
              <a:spLocks noChangeArrowheads="1"/>
            </p:cNvSpPr>
            <p:nvPr/>
          </p:nvSpPr>
          <p:spPr bwMode="auto">
            <a:xfrm>
              <a:off x="0" y="304800"/>
              <a:ext cx="8945561" cy="6302375"/>
            </a:xfrm>
            <a:custGeom>
              <a:avLst/>
              <a:gdLst>
                <a:gd name="G0" fmla="+- 1030 0 0"/>
                <a:gd name="G1" fmla="+- 21600 0 1030"/>
                <a:gd name="G2" fmla="+- 21600 0 103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30" y="10800"/>
                  </a:moveTo>
                  <a:cubicBezTo>
                    <a:pt x="1030" y="16196"/>
                    <a:pt x="5404" y="20570"/>
                    <a:pt x="10800" y="20570"/>
                  </a:cubicBezTo>
                  <a:cubicBezTo>
                    <a:pt x="16196" y="20570"/>
                    <a:pt x="20570" y="16196"/>
                    <a:pt x="20570" y="10800"/>
                  </a:cubicBezTo>
                  <a:cubicBezTo>
                    <a:pt x="20570" y="5404"/>
                    <a:pt x="16196" y="1030"/>
                    <a:pt x="10800" y="1030"/>
                  </a:cubicBezTo>
                  <a:cubicBezTo>
                    <a:pt x="5404" y="1030"/>
                    <a:pt x="1030" y="5404"/>
                    <a:pt x="1030" y="10800"/>
                  </a:cubicBezTo>
                  <a:close/>
                </a:path>
              </a:pathLst>
            </a:custGeom>
            <a:gradFill rotWithShape="0">
              <a:gsLst>
                <a:gs pos="0">
                  <a:srgbClr val="92CDDC"/>
                </a:gs>
                <a:gs pos="50000">
                  <a:srgbClr val="4BACC6"/>
                </a:gs>
                <a:gs pos="100000">
                  <a:srgbClr val="92CDDC"/>
                </a:gs>
              </a:gsLst>
              <a:lin ang="5400000" scaled="1"/>
            </a:gradFill>
            <a:ln w="12700">
              <a:solidFill>
                <a:srgbClr val="4BACC6"/>
              </a:solidFill>
              <a:round/>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endParaRPr lang="en-US"/>
            </a:p>
          </p:txBody>
        </p:sp>
        <p:sp>
          <p:nvSpPr>
            <p:cNvPr id="1027" name="WordArt 3"/>
            <p:cNvSpPr>
              <a:spLocks noChangeArrowheads="1" noChangeShapeType="1" noTextEdit="1"/>
            </p:cNvSpPr>
            <p:nvPr/>
          </p:nvSpPr>
          <p:spPr bwMode="auto">
            <a:xfrm>
              <a:off x="3188493" y="487765"/>
              <a:ext cx="2557462" cy="369887"/>
            </a:xfrm>
            <a:prstGeom prst="rect">
              <a:avLst/>
            </a:prstGeom>
          </p:spPr>
          <p:txBody>
            <a:bodyPr wrap="none" fromWordArt="1">
              <a:prstTxWarp prst="textArchUp">
                <a:avLst>
                  <a:gd name="adj" fmla="val 10951837"/>
                </a:avLst>
              </a:prstTxWarp>
            </a:bodyPr>
            <a:lstStyle/>
            <a:p>
              <a:pPr algn="ctr"/>
              <a:r>
                <a:rPr lang="ar-SA" sz="800" i="1" kern="10" dirty="0">
                  <a:ln w="9525">
                    <a:solidFill>
                      <a:srgbClr val="000000"/>
                    </a:solidFill>
                    <a:round/>
                    <a:headEnd/>
                    <a:tailEnd/>
                  </a:ln>
                  <a:solidFill>
                    <a:srgbClr val="000000"/>
                  </a:solidFill>
                  <a:latin typeface="Sakkal Majalla" panose="02000000000000000000" pitchFamily="2" charset="-78"/>
                  <a:cs typeface="Sakkal Majalla" panose="02000000000000000000" pitchFamily="2" charset="-78"/>
                </a:rPr>
                <a:t>مجلس</a:t>
              </a:r>
              <a:r>
                <a:rPr lang="ar-SA" sz="800" kern="10" dirty="0">
                  <a:ln w="9525">
                    <a:solidFill>
                      <a:srgbClr val="000000"/>
                    </a:solidFill>
                    <a:round/>
                    <a:headEnd/>
                    <a:tailEnd/>
                  </a:ln>
                  <a:solidFill>
                    <a:srgbClr val="000000"/>
                  </a:solidFill>
                  <a:latin typeface="Sakkal Majalla" panose="02000000000000000000" pitchFamily="2" charset="-78"/>
                  <a:cs typeface="Sakkal Majalla" panose="02000000000000000000" pitchFamily="2" charset="-78"/>
                </a:rPr>
                <a:t> التعليم</a:t>
              </a:r>
              <a:endParaRPr lang="en-US" sz="800" kern="10" dirty="0">
                <a:ln w="9525">
                  <a:solidFill>
                    <a:srgbClr val="000000"/>
                  </a:solidFill>
                  <a:round/>
                  <a:headEnd/>
                  <a:tailEnd/>
                </a:ln>
                <a:solidFill>
                  <a:srgbClr val="000000"/>
                </a:solidFill>
                <a:latin typeface="Sakkal Majalla" panose="02000000000000000000" pitchFamily="2" charset="-78"/>
                <a:cs typeface="Sakkal Majalla" panose="02000000000000000000" pitchFamily="2" charset="-78"/>
              </a:endParaRPr>
            </a:p>
          </p:txBody>
        </p:sp>
      </p:grpSp>
      <p:grpSp>
        <p:nvGrpSpPr>
          <p:cNvPr id="7" name="Group 7"/>
          <p:cNvGrpSpPr>
            <a:grpSpLocks/>
          </p:cNvGrpSpPr>
          <p:nvPr/>
        </p:nvGrpSpPr>
        <p:grpSpPr bwMode="auto">
          <a:xfrm>
            <a:off x="381000" y="272956"/>
            <a:ext cx="8382000" cy="6051644"/>
            <a:chOff x="1200" y="1011"/>
            <a:chExt cx="14417" cy="9875"/>
          </a:xfrm>
        </p:grpSpPr>
        <p:sp>
          <p:nvSpPr>
            <p:cNvPr id="1032" name="AutoShape 8"/>
            <p:cNvSpPr>
              <a:spLocks noChangeArrowheads="1"/>
            </p:cNvSpPr>
            <p:nvPr/>
          </p:nvSpPr>
          <p:spPr bwMode="auto">
            <a:xfrm>
              <a:off x="1200" y="1011"/>
              <a:ext cx="14417" cy="9875"/>
            </a:xfrm>
            <a:custGeom>
              <a:avLst/>
              <a:gdLst>
                <a:gd name="G0" fmla="+- 1030 0 0"/>
                <a:gd name="G1" fmla="+- 21600 0 1030"/>
                <a:gd name="G2" fmla="+- 21600 0 103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30" y="10800"/>
                  </a:moveTo>
                  <a:cubicBezTo>
                    <a:pt x="1030" y="16196"/>
                    <a:pt x="5404" y="20570"/>
                    <a:pt x="10800" y="20570"/>
                  </a:cubicBezTo>
                  <a:cubicBezTo>
                    <a:pt x="16196" y="20570"/>
                    <a:pt x="20570" y="16196"/>
                    <a:pt x="20570" y="10800"/>
                  </a:cubicBezTo>
                  <a:cubicBezTo>
                    <a:pt x="20570" y="5404"/>
                    <a:pt x="16196" y="1030"/>
                    <a:pt x="10800" y="1030"/>
                  </a:cubicBezTo>
                  <a:cubicBezTo>
                    <a:pt x="5404" y="1030"/>
                    <a:pt x="1030" y="5404"/>
                    <a:pt x="1030" y="10800"/>
                  </a:cubicBezTo>
                  <a:close/>
                </a:path>
              </a:pathLst>
            </a:custGeom>
            <a:gradFill rotWithShape="0">
              <a:gsLst>
                <a:gs pos="0">
                  <a:srgbClr val="95B3D7"/>
                </a:gs>
                <a:gs pos="50000">
                  <a:srgbClr val="4BACC6"/>
                </a:gs>
                <a:gs pos="100000">
                  <a:srgbClr val="95B3D7"/>
                </a:gs>
              </a:gsLst>
              <a:lin ang="5400000" scaled="1"/>
            </a:gradFill>
            <a:ln w="12700">
              <a:solidFill>
                <a:srgbClr val="548DD4"/>
              </a:solidFill>
              <a:round/>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endParaRPr lang="en-US"/>
            </a:p>
          </p:txBody>
        </p:sp>
        <p:sp>
          <p:nvSpPr>
            <p:cNvPr id="1033" name="WordArt 9"/>
            <p:cNvSpPr>
              <a:spLocks noChangeArrowheads="1" noChangeShapeType="1" noTextEdit="1"/>
            </p:cNvSpPr>
            <p:nvPr/>
          </p:nvSpPr>
          <p:spPr bwMode="auto">
            <a:xfrm rot="21480000">
              <a:off x="5192" y="9199"/>
              <a:ext cx="6947" cy="1412"/>
            </a:xfrm>
            <a:prstGeom prst="rect">
              <a:avLst/>
            </a:prstGeom>
          </p:spPr>
          <p:txBody>
            <a:bodyPr wrap="none" fromWordArt="1">
              <a:prstTxWarp prst="textArchDown">
                <a:avLst>
                  <a:gd name="adj" fmla="val 175806"/>
                </a:avLst>
              </a:prstTxWarp>
            </a:bodyPr>
            <a:lstStyle/>
            <a:p>
              <a:pPr algn="ctr"/>
              <a:r>
                <a:rPr lang="ar-SA" sz="800" kern="10" dirty="0">
                  <a:ln w="9525">
                    <a:solidFill>
                      <a:srgbClr val="000000"/>
                    </a:solidFill>
                    <a:round/>
                    <a:headEnd/>
                    <a:tailEnd/>
                  </a:ln>
                  <a:solidFill>
                    <a:srgbClr val="000000"/>
                  </a:solidFill>
                  <a:latin typeface="Times New Roman"/>
                  <a:cs typeface="Times New Roman"/>
                </a:rPr>
                <a:t>هيئة الاعتماد الأكاديمي و التقني و المدرسي</a:t>
              </a:r>
              <a:endParaRPr lang="en-US" sz="800" kern="10" dirty="0">
                <a:ln w="9525">
                  <a:solidFill>
                    <a:srgbClr val="000000"/>
                  </a:solidFill>
                  <a:round/>
                  <a:headEnd/>
                  <a:tailEnd/>
                </a:ln>
                <a:solidFill>
                  <a:srgbClr val="000000"/>
                </a:solidFill>
                <a:latin typeface="Times New Roman"/>
                <a:cs typeface="Times New Roman"/>
              </a:endParaRPr>
            </a:p>
          </p:txBody>
        </p:sp>
      </p:grpSp>
      <p:sp>
        <p:nvSpPr>
          <p:cNvPr id="1042" name="AutoShape 18"/>
          <p:cNvSpPr>
            <a:spLocks noChangeArrowheads="1"/>
          </p:cNvSpPr>
          <p:nvPr/>
        </p:nvSpPr>
        <p:spPr bwMode="auto">
          <a:xfrm rot="10800000">
            <a:off x="4632134" y="5319935"/>
            <a:ext cx="409575" cy="533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8" name="Group 76"/>
          <p:cNvGrpSpPr/>
          <p:nvPr/>
        </p:nvGrpSpPr>
        <p:grpSpPr>
          <a:xfrm>
            <a:off x="768036" y="533400"/>
            <a:ext cx="7613963" cy="5512558"/>
            <a:chOff x="838200" y="914400"/>
            <a:chExt cx="7139775" cy="5094497"/>
          </a:xfrm>
        </p:grpSpPr>
        <p:grpSp>
          <p:nvGrpSpPr>
            <p:cNvPr id="9" name="Group 10"/>
            <p:cNvGrpSpPr>
              <a:grpSpLocks/>
            </p:cNvGrpSpPr>
            <p:nvPr/>
          </p:nvGrpSpPr>
          <p:grpSpPr bwMode="auto">
            <a:xfrm>
              <a:off x="838200" y="941186"/>
              <a:ext cx="7139775" cy="5002393"/>
              <a:chOff x="1752" y="2992"/>
              <a:chExt cx="12941" cy="7286"/>
            </a:xfrm>
          </p:grpSpPr>
          <p:sp>
            <p:nvSpPr>
              <p:cNvPr id="1035" name="AutoShape 11"/>
              <p:cNvSpPr>
                <a:spLocks noChangeArrowheads="1"/>
              </p:cNvSpPr>
              <p:nvPr/>
            </p:nvSpPr>
            <p:spPr bwMode="auto">
              <a:xfrm>
                <a:off x="1752" y="2992"/>
                <a:ext cx="12941" cy="7286"/>
              </a:xfrm>
              <a:custGeom>
                <a:avLst/>
                <a:gdLst>
                  <a:gd name="G0" fmla="+- 1796 0 0"/>
                  <a:gd name="G1" fmla="+- 21600 0 1796"/>
                  <a:gd name="G2" fmla="+- 21600 0 179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96" y="10800"/>
                    </a:moveTo>
                    <a:cubicBezTo>
                      <a:pt x="1796" y="15773"/>
                      <a:pt x="5827" y="19804"/>
                      <a:pt x="10800" y="19804"/>
                    </a:cubicBezTo>
                    <a:cubicBezTo>
                      <a:pt x="15773" y="19804"/>
                      <a:pt x="19804" y="15773"/>
                      <a:pt x="19804" y="10800"/>
                    </a:cubicBezTo>
                    <a:cubicBezTo>
                      <a:pt x="19804" y="5827"/>
                      <a:pt x="15773" y="1796"/>
                      <a:pt x="10800" y="1796"/>
                    </a:cubicBezTo>
                    <a:cubicBezTo>
                      <a:pt x="5827" y="1796"/>
                      <a:pt x="1796" y="5827"/>
                      <a:pt x="1796" y="10800"/>
                    </a:cubicBezTo>
                    <a:close/>
                  </a:path>
                </a:pathLst>
              </a:cu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036" name="WordArt 12"/>
              <p:cNvSpPr>
                <a:spLocks noChangeArrowheads="1" noChangeShapeType="1" noTextEdit="1"/>
              </p:cNvSpPr>
              <p:nvPr/>
            </p:nvSpPr>
            <p:spPr bwMode="auto">
              <a:xfrm rot="18923434">
                <a:off x="1952" y="4760"/>
                <a:ext cx="2850" cy="450"/>
              </a:xfrm>
              <a:prstGeom prst="rect">
                <a:avLst/>
              </a:prstGeom>
            </p:spPr>
            <p:txBody>
              <a:bodyPr wrap="none" fromWordArt="1">
                <a:prstTxWarp prst="textArchUp">
                  <a:avLst>
                    <a:gd name="adj" fmla="val 10800000"/>
                  </a:avLst>
                </a:prstTxWarp>
              </a:bodyPr>
              <a:lstStyle/>
              <a:p>
                <a:pPr algn="ctr" rtl="0"/>
                <a:r>
                  <a:rPr lang="ar-SA" sz="1800" kern="10" spc="0" dirty="0" smtClean="0">
                    <a:ln w="9525">
                      <a:solidFill>
                        <a:srgbClr val="000000"/>
                      </a:solidFill>
                      <a:round/>
                      <a:headEnd/>
                      <a:tailEnd/>
                    </a:ln>
                    <a:solidFill>
                      <a:srgbClr val="000000"/>
                    </a:solidFill>
                    <a:effectLst/>
                    <a:latin typeface="Abadi MT Condensed"/>
                  </a:rPr>
                  <a:t>مجلس الأمناء</a:t>
                </a:r>
                <a:endParaRPr lang="en-US" sz="1800" kern="10" spc="0" dirty="0">
                  <a:ln w="9525">
                    <a:solidFill>
                      <a:srgbClr val="000000"/>
                    </a:solidFill>
                    <a:round/>
                    <a:headEnd/>
                    <a:tailEnd/>
                  </a:ln>
                  <a:solidFill>
                    <a:srgbClr val="000000"/>
                  </a:solidFill>
                  <a:effectLst/>
                  <a:latin typeface="Abadi MT Condensed"/>
                </a:endParaRPr>
              </a:p>
            </p:txBody>
          </p:sp>
          <p:sp>
            <p:nvSpPr>
              <p:cNvPr id="1038" name="WordArt 14"/>
              <p:cNvSpPr>
                <a:spLocks noChangeArrowheads="1" noChangeShapeType="1" noTextEdit="1"/>
              </p:cNvSpPr>
              <p:nvPr/>
            </p:nvSpPr>
            <p:spPr bwMode="auto">
              <a:xfrm rot="1859678">
                <a:off x="2694" y="8982"/>
                <a:ext cx="3600" cy="594"/>
              </a:xfrm>
              <a:prstGeom prst="rect">
                <a:avLst/>
              </a:prstGeom>
            </p:spPr>
            <p:txBody>
              <a:bodyPr wrap="none" fromWordArt="1">
                <a:prstTxWarp prst="textCanDown">
                  <a:avLst>
                    <a:gd name="adj" fmla="val 26046"/>
                  </a:avLst>
                </a:prstTxWarp>
              </a:bodyPr>
              <a:lstStyle/>
              <a:p>
                <a:pPr algn="ctr" rtl="0"/>
                <a:r>
                  <a:rPr lang="ar-SA" sz="1800" kern="10" spc="0" dirty="0" smtClean="0">
                    <a:ln w="9525">
                      <a:solidFill>
                        <a:srgbClr val="000000"/>
                      </a:solidFill>
                      <a:round/>
                      <a:headEnd/>
                      <a:tailEnd/>
                    </a:ln>
                    <a:solidFill>
                      <a:srgbClr val="000000"/>
                    </a:solidFill>
                    <a:effectLst/>
                    <a:latin typeface="Abadi MT Condensed"/>
                  </a:rPr>
                  <a:t>وزارة التعليم العالي</a:t>
                </a:r>
                <a:endParaRPr lang="en-US" sz="1800" kern="10" spc="0" dirty="0">
                  <a:ln w="9525">
                    <a:solidFill>
                      <a:srgbClr val="000000"/>
                    </a:solidFill>
                    <a:round/>
                    <a:headEnd/>
                    <a:tailEnd/>
                  </a:ln>
                  <a:solidFill>
                    <a:srgbClr val="000000"/>
                  </a:solidFill>
                  <a:effectLst/>
                  <a:latin typeface="Abadi MT Condensed"/>
                </a:endParaRPr>
              </a:p>
            </p:txBody>
          </p:sp>
        </p:grpSp>
        <p:sp>
          <p:nvSpPr>
            <p:cNvPr id="2" name="AutoShape 2"/>
            <p:cNvSpPr>
              <a:spLocks noChangeArrowheads="1"/>
            </p:cNvSpPr>
            <p:nvPr/>
          </p:nvSpPr>
          <p:spPr bwMode="auto">
            <a:xfrm rot="10800000">
              <a:off x="4364808" y="5475497"/>
              <a:ext cx="409575" cy="533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838200" y="3200400"/>
              <a:ext cx="609600" cy="304800"/>
            </a:xfrm>
            <a:custGeom>
              <a:avLst/>
              <a:gdLst/>
              <a:ahLst/>
              <a:cxnLst>
                <a:cxn ang="0">
                  <a:pos x="0" y="395"/>
                </a:cxn>
                <a:cxn ang="0">
                  <a:pos x="225" y="95"/>
                </a:cxn>
                <a:cxn ang="0">
                  <a:pos x="450" y="335"/>
                </a:cxn>
                <a:cxn ang="0">
                  <a:pos x="630" y="5"/>
                </a:cxn>
                <a:cxn ang="0">
                  <a:pos x="855" y="305"/>
                </a:cxn>
                <a:cxn ang="0">
                  <a:pos x="1125" y="35"/>
                </a:cxn>
              </a:cxnLst>
              <a:rect l="0" t="0" r="r" b="b"/>
              <a:pathLst>
                <a:path w="1125" h="395">
                  <a:moveTo>
                    <a:pt x="0" y="395"/>
                  </a:moveTo>
                  <a:cubicBezTo>
                    <a:pt x="75" y="250"/>
                    <a:pt x="150" y="105"/>
                    <a:pt x="225" y="95"/>
                  </a:cubicBezTo>
                  <a:cubicBezTo>
                    <a:pt x="300" y="85"/>
                    <a:pt x="383" y="350"/>
                    <a:pt x="450" y="335"/>
                  </a:cubicBezTo>
                  <a:cubicBezTo>
                    <a:pt x="517" y="320"/>
                    <a:pt x="563" y="10"/>
                    <a:pt x="630" y="5"/>
                  </a:cubicBezTo>
                  <a:cubicBezTo>
                    <a:pt x="697" y="0"/>
                    <a:pt x="773" y="300"/>
                    <a:pt x="855" y="305"/>
                  </a:cubicBezTo>
                  <a:cubicBezTo>
                    <a:pt x="937" y="310"/>
                    <a:pt x="1080" y="77"/>
                    <a:pt x="1125" y="35"/>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AutoShape 3"/>
            <p:cNvSpPr>
              <a:spLocks noChangeArrowheads="1"/>
            </p:cNvSpPr>
            <p:nvPr/>
          </p:nvSpPr>
          <p:spPr bwMode="auto">
            <a:xfrm>
              <a:off x="4343400" y="914400"/>
              <a:ext cx="409575" cy="4953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 name="WordArt 7"/>
            <p:cNvSpPr>
              <a:spLocks noChangeArrowheads="1" noChangeShapeType="1" noTextEdit="1"/>
            </p:cNvSpPr>
            <p:nvPr/>
          </p:nvSpPr>
          <p:spPr bwMode="auto">
            <a:xfrm rot="20700643">
              <a:off x="2507301" y="1350687"/>
              <a:ext cx="1768475" cy="176213"/>
            </a:xfrm>
            <a:prstGeom prst="rect">
              <a:avLst/>
            </a:prstGeom>
          </p:spPr>
          <p:txBody>
            <a:bodyPr wrap="none" fromWordArt="1">
              <a:prstTxWarp prst="textArchUp">
                <a:avLst>
                  <a:gd name="adj" fmla="val 10800000"/>
                </a:avLst>
              </a:prstTxWarp>
            </a:bodyPr>
            <a:lstStyle/>
            <a:p>
              <a:pPr algn="ctr"/>
              <a:r>
                <a:rPr lang="ar-SA" kern="10" dirty="0">
                  <a:ln w="9525">
                    <a:solidFill>
                      <a:srgbClr val="000000"/>
                    </a:solidFill>
                    <a:round/>
                    <a:headEnd/>
                    <a:tailEnd/>
                  </a:ln>
                  <a:solidFill>
                    <a:srgbClr val="000000"/>
                  </a:solidFill>
                  <a:latin typeface="Abadi MT Condensed"/>
                </a:rPr>
                <a:t>مجلس الإدارة</a:t>
              </a:r>
              <a:endParaRPr lang="en-US" kern="10" dirty="0">
                <a:ln w="9525">
                  <a:solidFill>
                    <a:srgbClr val="000000"/>
                  </a:solidFill>
                  <a:round/>
                  <a:headEnd/>
                  <a:tailEnd/>
                </a:ln>
                <a:solidFill>
                  <a:srgbClr val="000000"/>
                </a:solidFill>
                <a:latin typeface="Abadi MT Condensed"/>
              </a:endParaRPr>
            </a:p>
          </p:txBody>
        </p:sp>
        <p:sp>
          <p:nvSpPr>
            <p:cNvPr id="5" name="WordArt 8"/>
            <p:cNvSpPr>
              <a:spLocks noChangeArrowheads="1" noChangeShapeType="1" noTextEdit="1"/>
            </p:cNvSpPr>
            <p:nvPr/>
          </p:nvSpPr>
          <p:spPr bwMode="auto">
            <a:xfrm rot="18794275">
              <a:off x="764735" y="2364113"/>
              <a:ext cx="1992312" cy="241300"/>
            </a:xfrm>
            <a:prstGeom prst="rect">
              <a:avLst/>
            </a:prstGeom>
          </p:spPr>
          <p:txBody>
            <a:bodyPr wrap="none" fromWordArt="1">
              <a:prstTxWarp prst="textArchUp">
                <a:avLst>
                  <a:gd name="adj" fmla="val 10800000"/>
                </a:avLst>
              </a:prstTxWarp>
            </a:bodyPr>
            <a:lstStyle/>
            <a:p>
              <a:pPr algn="ctr"/>
              <a:r>
                <a:rPr lang="ar-SA" sz="1200" kern="10" dirty="0">
                  <a:ln w="9525">
                    <a:solidFill>
                      <a:srgbClr val="000000"/>
                    </a:solidFill>
                    <a:round/>
                    <a:headEnd/>
                    <a:tailEnd/>
                  </a:ln>
                  <a:solidFill>
                    <a:srgbClr val="000000"/>
                  </a:solidFill>
                  <a:latin typeface="Abadi MT Condensed"/>
                </a:rPr>
                <a:t>الجامعة,الكلية,الهيئة التقنية</a:t>
              </a:r>
              <a:endParaRPr lang="en-US" sz="1200" kern="10" dirty="0">
                <a:ln w="9525">
                  <a:solidFill>
                    <a:srgbClr val="000000"/>
                  </a:solidFill>
                  <a:round/>
                  <a:headEnd/>
                  <a:tailEnd/>
                </a:ln>
                <a:solidFill>
                  <a:srgbClr val="000000"/>
                </a:solidFill>
                <a:latin typeface="Abadi MT Condensed"/>
              </a:endParaRPr>
            </a:p>
          </p:txBody>
        </p:sp>
        <p:sp>
          <p:nvSpPr>
            <p:cNvPr id="64" name="Freeform 6"/>
            <p:cNvSpPr>
              <a:spLocks/>
            </p:cNvSpPr>
            <p:nvPr/>
          </p:nvSpPr>
          <p:spPr bwMode="auto">
            <a:xfrm>
              <a:off x="2286000" y="1371600"/>
              <a:ext cx="239712" cy="438150"/>
            </a:xfrm>
            <a:custGeom>
              <a:avLst/>
              <a:gdLst/>
              <a:ahLst/>
              <a:cxnLst>
                <a:cxn ang="0">
                  <a:pos x="0" y="0"/>
                </a:cxn>
                <a:cxn ang="0">
                  <a:pos x="378" y="690"/>
                </a:cxn>
              </a:cxnLst>
              <a:rect l="0" t="0" r="r" b="b"/>
              <a:pathLst>
                <a:path w="378" h="690">
                  <a:moveTo>
                    <a:pt x="0" y="0"/>
                  </a:moveTo>
                  <a:cubicBezTo>
                    <a:pt x="157" y="287"/>
                    <a:pt x="315" y="575"/>
                    <a:pt x="378" y="69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22" name="Picture 21"/>
          <p:cNvPicPr/>
          <p:nvPr/>
        </p:nvPicPr>
        <p:blipFill rotWithShape="1">
          <a:blip r:embed="rId2" cstate="print"/>
          <a:srcRect l="10742" t="23494" r="9143" b="14276"/>
          <a:stretch/>
        </p:blipFill>
        <p:spPr bwMode="auto">
          <a:xfrm>
            <a:off x="2057401" y="2389822"/>
            <a:ext cx="2482536" cy="1876869"/>
          </a:xfrm>
          <a:prstGeom prst="rect">
            <a:avLst/>
          </a:prstGeom>
          <a:ln>
            <a:noFill/>
          </a:ln>
          <a:extLst>
            <a:ext uri="{53640926-AAD7-44D8-BBD7-CCE9431645EC}">
              <a14:shadowObscured xmlns:a14="http://schemas.microsoft.com/office/drawing/2010/main" xmlns=""/>
            </a:ext>
          </a:extLst>
        </p:spPr>
      </p:pic>
      <p:pic>
        <p:nvPicPr>
          <p:cNvPr id="23" name="Picture 22"/>
          <p:cNvPicPr/>
          <p:nvPr/>
        </p:nvPicPr>
        <p:blipFill rotWithShape="1">
          <a:blip r:embed="rId3" cstate="print"/>
          <a:srcRect l="10017" t="36248" r="9579" b="15047"/>
          <a:stretch/>
        </p:blipFill>
        <p:spPr bwMode="auto">
          <a:xfrm>
            <a:off x="4920937" y="2286000"/>
            <a:ext cx="2178681" cy="1980691"/>
          </a:xfrm>
          <a:prstGeom prst="rect">
            <a:avLst/>
          </a:prstGeom>
          <a:ln>
            <a:noFill/>
          </a:ln>
          <a:extLst>
            <a:ext uri="{53640926-AAD7-44D8-BBD7-CCE9431645EC}">
              <a14:shadowObscured xmlns:a14="http://schemas.microsoft.com/office/drawing/2010/main" xmlns=""/>
            </a:ext>
          </a:extLst>
        </p:spPr>
      </p:pic>
    </p:spTree>
  </p:cSld>
  <p:clrMapOvr>
    <a:masterClrMapping/>
  </p:clrMapOvr>
  <p:transition>
    <p:whee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t>قطاع التعليم العام</a:t>
            </a:r>
            <a:endParaRPr lang="en-US" dirty="0"/>
          </a:p>
        </p:txBody>
      </p:sp>
      <p:sp>
        <p:nvSpPr>
          <p:cNvPr id="3" name="Content Placeholder 2"/>
          <p:cNvSpPr>
            <a:spLocks noGrp="1"/>
          </p:cNvSpPr>
          <p:nvPr>
            <p:ph idx="1"/>
          </p:nvPr>
        </p:nvSpPr>
        <p:spPr/>
        <p:txBody>
          <a:bodyPr/>
          <a:lstStyle/>
          <a:p>
            <a:pPr algn="justLow" rtl="1">
              <a:buNone/>
            </a:pPr>
            <a:r>
              <a:rPr lang="ar-OM" dirty="0" smtClean="0"/>
              <a:t>	</a:t>
            </a:r>
            <a:r>
              <a:rPr lang="ar-SA" dirty="0" smtClean="0"/>
              <a:t>يضم القطاع مؤسسات التعليم المدرسي العام والخاص وتشمل التعليم ماقبل المدرسي و التعليم المدرسي.</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90"/>
          <p:cNvGrpSpPr/>
          <p:nvPr/>
        </p:nvGrpSpPr>
        <p:grpSpPr>
          <a:xfrm>
            <a:off x="0" y="304800"/>
            <a:ext cx="8945561" cy="6302375"/>
            <a:chOff x="0" y="304800"/>
            <a:chExt cx="8945561" cy="6302375"/>
          </a:xfrm>
        </p:grpSpPr>
        <p:sp>
          <p:nvSpPr>
            <p:cNvPr id="1026" name="AutoShape 2"/>
            <p:cNvSpPr>
              <a:spLocks noChangeArrowheads="1"/>
            </p:cNvSpPr>
            <p:nvPr/>
          </p:nvSpPr>
          <p:spPr bwMode="auto">
            <a:xfrm>
              <a:off x="0" y="304800"/>
              <a:ext cx="8945561" cy="6302375"/>
            </a:xfrm>
            <a:custGeom>
              <a:avLst/>
              <a:gdLst>
                <a:gd name="G0" fmla="+- 1030 0 0"/>
                <a:gd name="G1" fmla="+- 21600 0 1030"/>
                <a:gd name="G2" fmla="+- 21600 0 103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30" y="10800"/>
                  </a:moveTo>
                  <a:cubicBezTo>
                    <a:pt x="1030" y="16196"/>
                    <a:pt x="5404" y="20570"/>
                    <a:pt x="10800" y="20570"/>
                  </a:cubicBezTo>
                  <a:cubicBezTo>
                    <a:pt x="16196" y="20570"/>
                    <a:pt x="20570" y="16196"/>
                    <a:pt x="20570" y="10800"/>
                  </a:cubicBezTo>
                  <a:cubicBezTo>
                    <a:pt x="20570" y="5404"/>
                    <a:pt x="16196" y="1030"/>
                    <a:pt x="10800" y="1030"/>
                  </a:cubicBezTo>
                  <a:cubicBezTo>
                    <a:pt x="5404" y="1030"/>
                    <a:pt x="1030" y="5404"/>
                    <a:pt x="1030" y="10800"/>
                  </a:cubicBezTo>
                  <a:close/>
                </a:path>
              </a:pathLst>
            </a:custGeom>
            <a:gradFill rotWithShape="0">
              <a:gsLst>
                <a:gs pos="0">
                  <a:srgbClr val="92CDDC"/>
                </a:gs>
                <a:gs pos="50000">
                  <a:srgbClr val="4BACC6"/>
                </a:gs>
                <a:gs pos="100000">
                  <a:srgbClr val="92CDDC"/>
                </a:gs>
              </a:gsLst>
              <a:lin ang="5400000" scaled="1"/>
            </a:gradFill>
            <a:ln w="12700">
              <a:solidFill>
                <a:srgbClr val="4BACC6"/>
              </a:solidFill>
              <a:round/>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endParaRPr lang="en-US"/>
            </a:p>
          </p:txBody>
        </p:sp>
        <p:sp>
          <p:nvSpPr>
            <p:cNvPr id="1027" name="WordArt 3"/>
            <p:cNvSpPr>
              <a:spLocks noChangeArrowheads="1" noChangeShapeType="1" noTextEdit="1"/>
            </p:cNvSpPr>
            <p:nvPr/>
          </p:nvSpPr>
          <p:spPr bwMode="auto">
            <a:xfrm>
              <a:off x="3160986" y="477783"/>
              <a:ext cx="2557462" cy="369887"/>
            </a:xfrm>
            <a:prstGeom prst="rect">
              <a:avLst/>
            </a:prstGeom>
          </p:spPr>
          <p:txBody>
            <a:bodyPr wrap="none" fromWordArt="1">
              <a:prstTxWarp prst="textArchUp">
                <a:avLst>
                  <a:gd name="adj" fmla="val 10951837"/>
                </a:avLst>
              </a:prstTxWarp>
            </a:bodyPr>
            <a:lstStyle/>
            <a:p>
              <a:pPr algn="ctr"/>
              <a:r>
                <a:rPr lang="ar-SA" sz="800" kern="10" dirty="0">
                  <a:ln w="9525">
                    <a:solidFill>
                      <a:srgbClr val="000000"/>
                    </a:solidFill>
                    <a:round/>
                    <a:headEnd/>
                    <a:tailEnd/>
                  </a:ln>
                  <a:solidFill>
                    <a:srgbClr val="000000"/>
                  </a:solidFill>
                  <a:latin typeface="Sakkal Majalla" panose="02000000000000000000" pitchFamily="2" charset="-78"/>
                  <a:cs typeface="Sakkal Majalla" panose="02000000000000000000" pitchFamily="2" charset="-78"/>
                </a:rPr>
                <a:t>مجلس التعليم</a:t>
              </a:r>
              <a:endParaRPr lang="en-US" sz="800" kern="10" dirty="0">
                <a:ln w="9525">
                  <a:solidFill>
                    <a:srgbClr val="000000"/>
                  </a:solidFill>
                  <a:round/>
                  <a:headEnd/>
                  <a:tailEnd/>
                </a:ln>
                <a:solidFill>
                  <a:srgbClr val="000000"/>
                </a:solidFill>
                <a:latin typeface="Sakkal Majalla" panose="02000000000000000000" pitchFamily="2" charset="-78"/>
                <a:cs typeface="Sakkal Majalla" panose="02000000000000000000" pitchFamily="2" charset="-78"/>
              </a:endParaRPr>
            </a:p>
          </p:txBody>
        </p:sp>
      </p:grpSp>
      <p:grpSp>
        <p:nvGrpSpPr>
          <p:cNvPr id="7" name="Group 7"/>
          <p:cNvGrpSpPr>
            <a:grpSpLocks/>
          </p:cNvGrpSpPr>
          <p:nvPr/>
        </p:nvGrpSpPr>
        <p:grpSpPr bwMode="auto">
          <a:xfrm>
            <a:off x="457200" y="609600"/>
            <a:ext cx="8088313" cy="5791200"/>
            <a:chOff x="1200" y="1011"/>
            <a:chExt cx="14417" cy="9875"/>
          </a:xfrm>
        </p:grpSpPr>
        <p:sp>
          <p:nvSpPr>
            <p:cNvPr id="1032" name="AutoShape 8"/>
            <p:cNvSpPr>
              <a:spLocks noChangeArrowheads="1"/>
            </p:cNvSpPr>
            <p:nvPr/>
          </p:nvSpPr>
          <p:spPr bwMode="auto">
            <a:xfrm>
              <a:off x="1200" y="1011"/>
              <a:ext cx="14417" cy="9875"/>
            </a:xfrm>
            <a:custGeom>
              <a:avLst/>
              <a:gdLst>
                <a:gd name="G0" fmla="+- 1030 0 0"/>
                <a:gd name="G1" fmla="+- 21600 0 1030"/>
                <a:gd name="G2" fmla="+- 21600 0 103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30" y="10800"/>
                  </a:moveTo>
                  <a:cubicBezTo>
                    <a:pt x="1030" y="16196"/>
                    <a:pt x="5404" y="20570"/>
                    <a:pt x="10800" y="20570"/>
                  </a:cubicBezTo>
                  <a:cubicBezTo>
                    <a:pt x="16196" y="20570"/>
                    <a:pt x="20570" y="16196"/>
                    <a:pt x="20570" y="10800"/>
                  </a:cubicBezTo>
                  <a:cubicBezTo>
                    <a:pt x="20570" y="5404"/>
                    <a:pt x="16196" y="1030"/>
                    <a:pt x="10800" y="1030"/>
                  </a:cubicBezTo>
                  <a:cubicBezTo>
                    <a:pt x="5404" y="1030"/>
                    <a:pt x="1030" y="5404"/>
                    <a:pt x="1030" y="10800"/>
                  </a:cubicBezTo>
                  <a:close/>
                </a:path>
              </a:pathLst>
            </a:custGeom>
            <a:gradFill rotWithShape="0">
              <a:gsLst>
                <a:gs pos="0">
                  <a:srgbClr val="95B3D7"/>
                </a:gs>
                <a:gs pos="50000">
                  <a:srgbClr val="4BACC6"/>
                </a:gs>
                <a:gs pos="100000">
                  <a:srgbClr val="95B3D7"/>
                </a:gs>
              </a:gsLst>
              <a:lin ang="5400000" scaled="1"/>
            </a:gradFill>
            <a:ln w="12700">
              <a:solidFill>
                <a:srgbClr val="548DD4"/>
              </a:solidFill>
              <a:round/>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endParaRPr lang="en-US"/>
            </a:p>
          </p:txBody>
        </p:sp>
        <p:sp>
          <p:nvSpPr>
            <p:cNvPr id="1033" name="WordArt 9"/>
            <p:cNvSpPr>
              <a:spLocks noChangeArrowheads="1" noChangeShapeType="1" noTextEdit="1"/>
            </p:cNvSpPr>
            <p:nvPr/>
          </p:nvSpPr>
          <p:spPr bwMode="auto">
            <a:xfrm rot="21480000">
              <a:off x="5192" y="9199"/>
              <a:ext cx="6947" cy="1412"/>
            </a:xfrm>
            <a:prstGeom prst="rect">
              <a:avLst/>
            </a:prstGeom>
          </p:spPr>
          <p:txBody>
            <a:bodyPr wrap="none" fromWordArt="1">
              <a:prstTxWarp prst="textArchDown">
                <a:avLst>
                  <a:gd name="adj" fmla="val 175806"/>
                </a:avLst>
              </a:prstTxWarp>
            </a:bodyPr>
            <a:lstStyle/>
            <a:p>
              <a:pPr algn="ctr"/>
              <a:r>
                <a:rPr lang="ar-SA" sz="800" kern="10" dirty="0">
                  <a:ln w="9525">
                    <a:solidFill>
                      <a:srgbClr val="000000"/>
                    </a:solidFill>
                    <a:round/>
                    <a:headEnd/>
                    <a:tailEnd/>
                  </a:ln>
                  <a:solidFill>
                    <a:srgbClr val="000000"/>
                  </a:solidFill>
                  <a:latin typeface="Times New Roman"/>
                  <a:cs typeface="Times New Roman"/>
                </a:rPr>
                <a:t>هيئة الاعتماد الأكاديمي و التقني و المدرسي</a:t>
              </a:r>
              <a:endParaRPr lang="en-US" sz="800" kern="10" dirty="0">
                <a:ln w="9525">
                  <a:solidFill>
                    <a:srgbClr val="000000"/>
                  </a:solidFill>
                  <a:round/>
                  <a:headEnd/>
                  <a:tailEnd/>
                </a:ln>
                <a:solidFill>
                  <a:srgbClr val="000000"/>
                </a:solidFill>
                <a:latin typeface="Times New Roman"/>
                <a:cs typeface="Times New Roman"/>
              </a:endParaRPr>
            </a:p>
          </p:txBody>
        </p:sp>
      </p:grpSp>
      <p:sp>
        <p:nvSpPr>
          <p:cNvPr id="1042" name="AutoShape 18"/>
          <p:cNvSpPr>
            <a:spLocks noChangeArrowheads="1"/>
          </p:cNvSpPr>
          <p:nvPr/>
        </p:nvSpPr>
        <p:spPr bwMode="auto">
          <a:xfrm rot="10800000">
            <a:off x="4495801" y="5562600"/>
            <a:ext cx="409575" cy="533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8" name="Group 76"/>
          <p:cNvGrpSpPr/>
          <p:nvPr/>
        </p:nvGrpSpPr>
        <p:grpSpPr>
          <a:xfrm>
            <a:off x="838200" y="914400"/>
            <a:ext cx="7391400" cy="5181600"/>
            <a:chOff x="838200" y="914400"/>
            <a:chExt cx="7391400" cy="5181600"/>
          </a:xfrm>
        </p:grpSpPr>
        <p:grpSp>
          <p:nvGrpSpPr>
            <p:cNvPr id="9" name="Group 10"/>
            <p:cNvGrpSpPr>
              <a:grpSpLocks/>
            </p:cNvGrpSpPr>
            <p:nvPr/>
          </p:nvGrpSpPr>
          <p:grpSpPr bwMode="auto">
            <a:xfrm>
              <a:off x="838200" y="941186"/>
              <a:ext cx="7340600" cy="5154813"/>
              <a:chOff x="1752" y="2992"/>
              <a:chExt cx="13305" cy="7508"/>
            </a:xfrm>
          </p:grpSpPr>
          <p:sp>
            <p:nvSpPr>
              <p:cNvPr id="1035" name="AutoShape 11"/>
              <p:cNvSpPr>
                <a:spLocks noChangeArrowheads="1"/>
              </p:cNvSpPr>
              <p:nvPr/>
            </p:nvSpPr>
            <p:spPr bwMode="auto">
              <a:xfrm>
                <a:off x="1752" y="2992"/>
                <a:ext cx="13305" cy="7508"/>
              </a:xfrm>
              <a:custGeom>
                <a:avLst/>
                <a:gdLst>
                  <a:gd name="G0" fmla="+- 1796 0 0"/>
                  <a:gd name="G1" fmla="+- 21600 0 1796"/>
                  <a:gd name="G2" fmla="+- 21600 0 179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96" y="10800"/>
                    </a:moveTo>
                    <a:cubicBezTo>
                      <a:pt x="1796" y="15773"/>
                      <a:pt x="5827" y="19804"/>
                      <a:pt x="10800" y="19804"/>
                    </a:cubicBezTo>
                    <a:cubicBezTo>
                      <a:pt x="15773" y="19804"/>
                      <a:pt x="19804" y="15773"/>
                      <a:pt x="19804" y="10800"/>
                    </a:cubicBezTo>
                    <a:cubicBezTo>
                      <a:pt x="19804" y="5827"/>
                      <a:pt x="15773" y="1796"/>
                      <a:pt x="10800" y="1796"/>
                    </a:cubicBezTo>
                    <a:cubicBezTo>
                      <a:pt x="5827" y="1796"/>
                      <a:pt x="1796" y="5827"/>
                      <a:pt x="1796" y="10800"/>
                    </a:cubicBezTo>
                    <a:close/>
                  </a:path>
                </a:pathLst>
              </a:cu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036" name="WordArt 12"/>
              <p:cNvSpPr>
                <a:spLocks noChangeArrowheads="1" noChangeShapeType="1" noTextEdit="1"/>
              </p:cNvSpPr>
              <p:nvPr/>
            </p:nvSpPr>
            <p:spPr bwMode="auto">
              <a:xfrm rot="18923434">
                <a:off x="1952" y="4760"/>
                <a:ext cx="2850" cy="450"/>
              </a:xfrm>
              <a:prstGeom prst="rect">
                <a:avLst/>
              </a:prstGeom>
            </p:spPr>
            <p:txBody>
              <a:bodyPr wrap="none" fromWordArt="1">
                <a:prstTxWarp prst="textArchUp">
                  <a:avLst>
                    <a:gd name="adj" fmla="val 10800000"/>
                  </a:avLst>
                </a:prstTxWarp>
              </a:bodyPr>
              <a:lstStyle/>
              <a:p>
                <a:pPr algn="ctr" rtl="0"/>
                <a:r>
                  <a:rPr lang="ar-SA" sz="1800" kern="10" spc="0" dirty="0" smtClean="0">
                    <a:ln w="9525">
                      <a:solidFill>
                        <a:srgbClr val="000000"/>
                      </a:solidFill>
                      <a:round/>
                      <a:headEnd/>
                      <a:tailEnd/>
                    </a:ln>
                    <a:solidFill>
                      <a:srgbClr val="000000"/>
                    </a:solidFill>
                    <a:effectLst/>
                    <a:latin typeface="Abadi MT Condensed"/>
                  </a:rPr>
                  <a:t>مجلس الأمناء</a:t>
                </a:r>
                <a:endParaRPr lang="en-US" sz="1800" kern="10" spc="0" dirty="0">
                  <a:ln w="9525">
                    <a:solidFill>
                      <a:srgbClr val="000000"/>
                    </a:solidFill>
                    <a:round/>
                    <a:headEnd/>
                    <a:tailEnd/>
                  </a:ln>
                  <a:solidFill>
                    <a:srgbClr val="000000"/>
                  </a:solidFill>
                  <a:effectLst/>
                  <a:latin typeface="Abadi MT Condensed"/>
                </a:endParaRPr>
              </a:p>
            </p:txBody>
          </p:sp>
          <p:sp>
            <p:nvSpPr>
              <p:cNvPr id="1038" name="WordArt 14"/>
              <p:cNvSpPr>
                <a:spLocks noChangeArrowheads="1" noChangeShapeType="1" noTextEdit="1"/>
              </p:cNvSpPr>
              <p:nvPr/>
            </p:nvSpPr>
            <p:spPr bwMode="auto">
              <a:xfrm rot="1859678">
                <a:off x="2694" y="8982"/>
                <a:ext cx="3600" cy="594"/>
              </a:xfrm>
              <a:prstGeom prst="rect">
                <a:avLst/>
              </a:prstGeom>
            </p:spPr>
            <p:txBody>
              <a:bodyPr wrap="none" fromWordArt="1">
                <a:prstTxWarp prst="textCanDown">
                  <a:avLst>
                    <a:gd name="adj" fmla="val 26046"/>
                  </a:avLst>
                </a:prstTxWarp>
              </a:bodyPr>
              <a:lstStyle/>
              <a:p>
                <a:pPr algn="ctr" rtl="0"/>
                <a:r>
                  <a:rPr lang="ar-SA" sz="1800" kern="10" spc="0" dirty="0" smtClean="0">
                    <a:ln w="9525">
                      <a:solidFill>
                        <a:srgbClr val="000000"/>
                      </a:solidFill>
                      <a:round/>
                      <a:headEnd/>
                      <a:tailEnd/>
                    </a:ln>
                    <a:solidFill>
                      <a:srgbClr val="000000"/>
                    </a:solidFill>
                    <a:effectLst/>
                    <a:latin typeface="Abadi MT Condensed"/>
                  </a:rPr>
                  <a:t>وزارة التعليم العالي</a:t>
                </a:r>
                <a:endParaRPr lang="en-US" sz="1800" kern="10" spc="0" dirty="0">
                  <a:ln w="9525">
                    <a:solidFill>
                      <a:srgbClr val="000000"/>
                    </a:solidFill>
                    <a:round/>
                    <a:headEnd/>
                    <a:tailEnd/>
                  </a:ln>
                  <a:solidFill>
                    <a:srgbClr val="000000"/>
                  </a:solidFill>
                  <a:effectLst/>
                  <a:latin typeface="Abadi MT Condensed"/>
                </a:endParaRPr>
              </a:p>
            </p:txBody>
          </p:sp>
        </p:grpSp>
        <p:sp>
          <p:nvSpPr>
            <p:cNvPr id="2" name="AutoShape 2"/>
            <p:cNvSpPr>
              <a:spLocks noChangeArrowheads="1"/>
            </p:cNvSpPr>
            <p:nvPr/>
          </p:nvSpPr>
          <p:spPr bwMode="auto">
            <a:xfrm rot="10800000">
              <a:off x="4467225" y="5562600"/>
              <a:ext cx="409575" cy="533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838200" y="3200400"/>
              <a:ext cx="609600" cy="304800"/>
            </a:xfrm>
            <a:custGeom>
              <a:avLst/>
              <a:gdLst/>
              <a:ahLst/>
              <a:cxnLst>
                <a:cxn ang="0">
                  <a:pos x="0" y="395"/>
                </a:cxn>
                <a:cxn ang="0">
                  <a:pos x="225" y="95"/>
                </a:cxn>
                <a:cxn ang="0">
                  <a:pos x="450" y="335"/>
                </a:cxn>
                <a:cxn ang="0">
                  <a:pos x="630" y="5"/>
                </a:cxn>
                <a:cxn ang="0">
                  <a:pos x="855" y="305"/>
                </a:cxn>
                <a:cxn ang="0">
                  <a:pos x="1125" y="35"/>
                </a:cxn>
              </a:cxnLst>
              <a:rect l="0" t="0" r="r" b="b"/>
              <a:pathLst>
                <a:path w="1125" h="395">
                  <a:moveTo>
                    <a:pt x="0" y="395"/>
                  </a:moveTo>
                  <a:cubicBezTo>
                    <a:pt x="75" y="250"/>
                    <a:pt x="150" y="105"/>
                    <a:pt x="225" y="95"/>
                  </a:cubicBezTo>
                  <a:cubicBezTo>
                    <a:pt x="300" y="85"/>
                    <a:pt x="383" y="350"/>
                    <a:pt x="450" y="335"/>
                  </a:cubicBezTo>
                  <a:cubicBezTo>
                    <a:pt x="517" y="320"/>
                    <a:pt x="563" y="10"/>
                    <a:pt x="630" y="5"/>
                  </a:cubicBezTo>
                  <a:cubicBezTo>
                    <a:pt x="697" y="0"/>
                    <a:pt x="773" y="300"/>
                    <a:pt x="855" y="305"/>
                  </a:cubicBezTo>
                  <a:cubicBezTo>
                    <a:pt x="937" y="310"/>
                    <a:pt x="1080" y="77"/>
                    <a:pt x="1125" y="35"/>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AutoShape 3"/>
            <p:cNvSpPr>
              <a:spLocks noChangeArrowheads="1"/>
            </p:cNvSpPr>
            <p:nvPr/>
          </p:nvSpPr>
          <p:spPr bwMode="auto">
            <a:xfrm>
              <a:off x="4343400" y="914400"/>
              <a:ext cx="409575" cy="4953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8" name="Freeform 4"/>
            <p:cNvSpPr>
              <a:spLocks/>
            </p:cNvSpPr>
            <p:nvPr/>
          </p:nvSpPr>
          <p:spPr bwMode="auto">
            <a:xfrm>
              <a:off x="7543800" y="3428999"/>
              <a:ext cx="685800" cy="257175"/>
            </a:xfrm>
            <a:custGeom>
              <a:avLst/>
              <a:gdLst/>
              <a:ahLst/>
              <a:cxnLst>
                <a:cxn ang="0">
                  <a:pos x="0" y="335"/>
                </a:cxn>
                <a:cxn ang="0">
                  <a:pos x="240" y="95"/>
                </a:cxn>
                <a:cxn ang="0">
                  <a:pos x="450" y="245"/>
                </a:cxn>
                <a:cxn ang="0">
                  <a:pos x="585" y="15"/>
                </a:cxn>
                <a:cxn ang="0">
                  <a:pos x="825" y="335"/>
                </a:cxn>
                <a:cxn ang="0">
                  <a:pos x="1125" y="15"/>
                </a:cxn>
              </a:cxnLst>
              <a:rect l="0" t="0" r="r" b="b"/>
              <a:pathLst>
                <a:path w="1125" h="335">
                  <a:moveTo>
                    <a:pt x="0" y="335"/>
                  </a:moveTo>
                  <a:cubicBezTo>
                    <a:pt x="82" y="222"/>
                    <a:pt x="165" y="110"/>
                    <a:pt x="240" y="95"/>
                  </a:cubicBezTo>
                  <a:cubicBezTo>
                    <a:pt x="315" y="80"/>
                    <a:pt x="393" y="258"/>
                    <a:pt x="450" y="245"/>
                  </a:cubicBezTo>
                  <a:cubicBezTo>
                    <a:pt x="507" y="232"/>
                    <a:pt x="523" y="0"/>
                    <a:pt x="585" y="15"/>
                  </a:cubicBezTo>
                  <a:cubicBezTo>
                    <a:pt x="647" y="30"/>
                    <a:pt x="735" y="335"/>
                    <a:pt x="825" y="335"/>
                  </a:cubicBezTo>
                  <a:cubicBezTo>
                    <a:pt x="915" y="335"/>
                    <a:pt x="1075" y="68"/>
                    <a:pt x="1125" y="15"/>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5"/>
            <p:cNvSpPr>
              <a:spLocks/>
            </p:cNvSpPr>
            <p:nvPr/>
          </p:nvSpPr>
          <p:spPr bwMode="auto">
            <a:xfrm>
              <a:off x="6781800" y="4953000"/>
              <a:ext cx="274638" cy="425450"/>
            </a:xfrm>
            <a:custGeom>
              <a:avLst/>
              <a:gdLst/>
              <a:ahLst/>
              <a:cxnLst>
                <a:cxn ang="0">
                  <a:pos x="0" y="0"/>
                </a:cxn>
                <a:cxn ang="0">
                  <a:pos x="432" y="669"/>
                </a:cxn>
              </a:cxnLst>
              <a:rect l="0" t="0" r="r" b="b"/>
              <a:pathLst>
                <a:path w="432" h="669">
                  <a:moveTo>
                    <a:pt x="0" y="0"/>
                  </a:moveTo>
                  <a:cubicBezTo>
                    <a:pt x="180" y="279"/>
                    <a:pt x="360" y="558"/>
                    <a:pt x="432" y="669"/>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WordArt 7"/>
            <p:cNvSpPr>
              <a:spLocks noChangeArrowheads="1" noChangeShapeType="1" noTextEdit="1"/>
            </p:cNvSpPr>
            <p:nvPr/>
          </p:nvSpPr>
          <p:spPr bwMode="auto">
            <a:xfrm rot="20700643">
              <a:off x="2507301" y="1350687"/>
              <a:ext cx="1768475" cy="176213"/>
            </a:xfrm>
            <a:prstGeom prst="rect">
              <a:avLst/>
            </a:prstGeom>
          </p:spPr>
          <p:txBody>
            <a:bodyPr wrap="none" fromWordArt="1">
              <a:prstTxWarp prst="textArchUp">
                <a:avLst>
                  <a:gd name="adj" fmla="val 10800000"/>
                </a:avLst>
              </a:prstTxWarp>
            </a:bodyPr>
            <a:lstStyle/>
            <a:p>
              <a:pPr algn="ctr"/>
              <a:r>
                <a:rPr lang="ar-SA" kern="10" dirty="0">
                  <a:ln w="9525">
                    <a:solidFill>
                      <a:srgbClr val="000000"/>
                    </a:solidFill>
                    <a:round/>
                    <a:headEnd/>
                    <a:tailEnd/>
                  </a:ln>
                  <a:solidFill>
                    <a:srgbClr val="000000"/>
                  </a:solidFill>
                  <a:latin typeface="Abadi MT Condensed"/>
                </a:rPr>
                <a:t>مجلس الإدارة</a:t>
              </a:r>
              <a:endParaRPr lang="en-US" kern="10" dirty="0">
                <a:ln w="9525">
                  <a:solidFill>
                    <a:srgbClr val="000000"/>
                  </a:solidFill>
                  <a:round/>
                  <a:headEnd/>
                  <a:tailEnd/>
                </a:ln>
                <a:solidFill>
                  <a:srgbClr val="000000"/>
                </a:solidFill>
                <a:latin typeface="Abadi MT Condensed"/>
              </a:endParaRPr>
            </a:p>
          </p:txBody>
        </p:sp>
        <p:sp>
          <p:nvSpPr>
            <p:cNvPr id="5" name="WordArt 8"/>
            <p:cNvSpPr>
              <a:spLocks noChangeArrowheads="1" noChangeShapeType="1" noTextEdit="1"/>
            </p:cNvSpPr>
            <p:nvPr/>
          </p:nvSpPr>
          <p:spPr bwMode="auto">
            <a:xfrm rot="18794275">
              <a:off x="764735" y="2364113"/>
              <a:ext cx="1992312" cy="241300"/>
            </a:xfrm>
            <a:prstGeom prst="rect">
              <a:avLst/>
            </a:prstGeom>
          </p:spPr>
          <p:txBody>
            <a:bodyPr wrap="none" fromWordArt="1">
              <a:prstTxWarp prst="textArchUp">
                <a:avLst>
                  <a:gd name="adj" fmla="val 10800000"/>
                </a:avLst>
              </a:prstTxWarp>
            </a:bodyPr>
            <a:lstStyle/>
            <a:p>
              <a:pPr algn="ctr" rtl="0"/>
              <a:r>
                <a:rPr lang="ar-SA" sz="1200" kern="10" spc="0" dirty="0" smtClean="0">
                  <a:ln w="9525">
                    <a:solidFill>
                      <a:srgbClr val="000000"/>
                    </a:solidFill>
                    <a:round/>
                    <a:headEnd/>
                    <a:tailEnd/>
                  </a:ln>
                  <a:solidFill>
                    <a:srgbClr val="000000"/>
                  </a:solidFill>
                  <a:effectLst/>
                  <a:latin typeface="Abadi MT Condensed"/>
                </a:rPr>
                <a:t>الجامعة,الكلية,الهيئة التقنية</a:t>
              </a:r>
              <a:endParaRPr lang="en-US" sz="1200" kern="10" spc="0" dirty="0">
                <a:ln w="9525">
                  <a:solidFill>
                    <a:srgbClr val="000000"/>
                  </a:solidFill>
                  <a:round/>
                  <a:headEnd/>
                  <a:tailEnd/>
                </a:ln>
                <a:solidFill>
                  <a:srgbClr val="000000"/>
                </a:solidFill>
                <a:effectLst/>
                <a:latin typeface="Abadi MT Condensed"/>
              </a:endParaRPr>
            </a:p>
          </p:txBody>
        </p:sp>
        <p:sp>
          <p:nvSpPr>
            <p:cNvPr id="64" name="Freeform 6"/>
            <p:cNvSpPr>
              <a:spLocks/>
            </p:cNvSpPr>
            <p:nvPr/>
          </p:nvSpPr>
          <p:spPr bwMode="auto">
            <a:xfrm>
              <a:off x="2286000" y="1371600"/>
              <a:ext cx="239712" cy="438150"/>
            </a:xfrm>
            <a:custGeom>
              <a:avLst/>
              <a:gdLst/>
              <a:ahLst/>
              <a:cxnLst>
                <a:cxn ang="0">
                  <a:pos x="0" y="0"/>
                </a:cxn>
                <a:cxn ang="0">
                  <a:pos x="378" y="690"/>
                </a:cxn>
              </a:cxnLst>
              <a:rect l="0" t="0" r="r" b="b"/>
              <a:pathLst>
                <a:path w="378" h="690">
                  <a:moveTo>
                    <a:pt x="0" y="0"/>
                  </a:moveTo>
                  <a:cubicBezTo>
                    <a:pt x="157" y="287"/>
                    <a:pt x="315" y="575"/>
                    <a:pt x="378" y="69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 name="Group 85"/>
          <p:cNvGrpSpPr/>
          <p:nvPr/>
        </p:nvGrpSpPr>
        <p:grpSpPr>
          <a:xfrm>
            <a:off x="5437722" y="1759323"/>
            <a:ext cx="2358630" cy="4007390"/>
            <a:chOff x="5437722" y="1759323"/>
            <a:chExt cx="2358630" cy="4007390"/>
          </a:xfrm>
        </p:grpSpPr>
        <p:sp>
          <p:nvSpPr>
            <p:cNvPr id="87" name="WordArt 13"/>
            <p:cNvSpPr>
              <a:spLocks noChangeArrowheads="1" noChangeShapeType="1" noTextEdit="1"/>
            </p:cNvSpPr>
            <p:nvPr/>
          </p:nvSpPr>
          <p:spPr bwMode="auto">
            <a:xfrm rot="2347870">
              <a:off x="5969733" y="1759323"/>
              <a:ext cx="1768475" cy="307975"/>
            </a:xfrm>
            <a:prstGeom prst="rect">
              <a:avLst/>
            </a:prstGeom>
          </p:spPr>
          <p:txBody>
            <a:bodyPr wrap="none" fromWordArt="1">
              <a:prstTxWarp prst="textArchUp">
                <a:avLst>
                  <a:gd name="adj" fmla="val 10800000"/>
                </a:avLst>
              </a:prstTxWarp>
            </a:bodyPr>
            <a:lstStyle/>
            <a:p>
              <a:pPr algn="ctr" rtl="0"/>
              <a:r>
                <a:rPr lang="ar-SA" sz="1800" kern="10" spc="0" dirty="0" smtClean="0">
                  <a:ln w="9525">
                    <a:solidFill>
                      <a:srgbClr val="000000"/>
                    </a:solidFill>
                    <a:round/>
                    <a:headEnd/>
                    <a:tailEnd/>
                  </a:ln>
                  <a:solidFill>
                    <a:srgbClr val="000000"/>
                  </a:solidFill>
                  <a:effectLst/>
                  <a:latin typeface="Abadi MT Condensed"/>
                </a:rPr>
                <a:t>وزارة التربية و التعليم</a:t>
              </a:r>
              <a:endParaRPr lang="en-US" sz="1800" kern="10" spc="0" dirty="0">
                <a:ln w="9525">
                  <a:solidFill>
                    <a:srgbClr val="000000"/>
                  </a:solidFill>
                  <a:round/>
                  <a:headEnd/>
                  <a:tailEnd/>
                </a:ln>
                <a:solidFill>
                  <a:srgbClr val="000000"/>
                </a:solidFill>
                <a:effectLst/>
                <a:latin typeface="Abadi MT Condensed"/>
              </a:endParaRPr>
            </a:p>
          </p:txBody>
        </p:sp>
        <p:grpSp>
          <p:nvGrpSpPr>
            <p:cNvPr id="11" name="Group 83"/>
            <p:cNvGrpSpPr/>
            <p:nvPr/>
          </p:nvGrpSpPr>
          <p:grpSpPr>
            <a:xfrm>
              <a:off x="5437722" y="3955430"/>
              <a:ext cx="2358630" cy="1811283"/>
              <a:chOff x="5437722" y="3955430"/>
              <a:chExt cx="2358630" cy="1811283"/>
            </a:xfrm>
          </p:grpSpPr>
          <p:sp>
            <p:nvSpPr>
              <p:cNvPr id="89" name="WordArt 14"/>
              <p:cNvSpPr>
                <a:spLocks noChangeArrowheads="1" noChangeShapeType="1" noTextEdit="1"/>
              </p:cNvSpPr>
              <p:nvPr/>
            </p:nvSpPr>
            <p:spPr bwMode="auto">
              <a:xfrm rot="-3044053">
                <a:off x="7107377" y="4298330"/>
                <a:ext cx="1031875" cy="346075"/>
              </a:xfrm>
              <a:prstGeom prst="rect">
                <a:avLst/>
              </a:prstGeom>
            </p:spPr>
            <p:txBody>
              <a:bodyPr wrap="none" fromWordArt="1">
                <a:prstTxWarp prst="textCanDown">
                  <a:avLst>
                    <a:gd name="adj" fmla="val 13699"/>
                  </a:avLst>
                </a:prstTxWarp>
              </a:bodyPr>
              <a:lstStyle/>
              <a:p>
                <a:pPr algn="ctr" rtl="0"/>
                <a:r>
                  <a:rPr lang="ar-SA" sz="1600" kern="10" spc="0" dirty="0" smtClean="0">
                    <a:ln w="9525">
                      <a:solidFill>
                        <a:srgbClr val="000000"/>
                      </a:solidFill>
                      <a:round/>
                      <a:headEnd/>
                      <a:tailEnd/>
                    </a:ln>
                    <a:solidFill>
                      <a:srgbClr val="000000"/>
                    </a:solidFill>
                    <a:effectLst/>
                    <a:latin typeface="Abadi MT Condensed"/>
                  </a:rPr>
                  <a:t>مجلس المدرسة</a:t>
                </a:r>
                <a:endParaRPr lang="en-US" sz="1600" kern="10" spc="0" dirty="0">
                  <a:ln w="9525">
                    <a:solidFill>
                      <a:srgbClr val="000000"/>
                    </a:solidFill>
                    <a:round/>
                    <a:headEnd/>
                    <a:tailEnd/>
                  </a:ln>
                  <a:solidFill>
                    <a:srgbClr val="000000"/>
                  </a:solidFill>
                  <a:effectLst/>
                  <a:latin typeface="Abadi MT Condensed"/>
                </a:endParaRPr>
              </a:p>
            </p:txBody>
          </p:sp>
          <p:sp>
            <p:nvSpPr>
              <p:cNvPr id="90" name="WordArt 15"/>
              <p:cNvSpPr>
                <a:spLocks noChangeArrowheads="1" noChangeShapeType="1" noTextEdit="1"/>
              </p:cNvSpPr>
              <p:nvPr/>
            </p:nvSpPr>
            <p:spPr bwMode="auto">
              <a:xfrm rot="20285882">
                <a:off x="5437722" y="5385713"/>
                <a:ext cx="1189038" cy="381000"/>
              </a:xfrm>
              <a:prstGeom prst="rect">
                <a:avLst/>
              </a:prstGeom>
            </p:spPr>
            <p:txBody>
              <a:bodyPr wrap="none" fromWordArt="1">
                <a:prstTxWarp prst="textCanDown">
                  <a:avLst>
                    <a:gd name="adj" fmla="val 13699"/>
                  </a:avLst>
                </a:prstTxWarp>
              </a:bodyPr>
              <a:lstStyle/>
              <a:p>
                <a:pPr algn="ctr" rtl="0"/>
                <a:r>
                  <a:rPr lang="ar-SA" sz="1600" kern="10" spc="0" dirty="0" smtClean="0">
                    <a:ln w="9525">
                      <a:solidFill>
                        <a:srgbClr val="000000"/>
                      </a:solidFill>
                      <a:round/>
                      <a:headEnd/>
                      <a:tailEnd/>
                    </a:ln>
                    <a:solidFill>
                      <a:srgbClr val="000000"/>
                    </a:solidFill>
                    <a:effectLst/>
                    <a:latin typeface="Abadi MT Condensed"/>
                  </a:rPr>
                  <a:t>مجلس الإدارة</a:t>
                </a:r>
                <a:endParaRPr lang="en-US" sz="1600" kern="10" spc="0" dirty="0">
                  <a:ln w="9525">
                    <a:solidFill>
                      <a:srgbClr val="000000"/>
                    </a:solidFill>
                    <a:round/>
                    <a:headEnd/>
                    <a:tailEnd/>
                  </a:ln>
                  <a:solidFill>
                    <a:srgbClr val="000000"/>
                  </a:solidFill>
                  <a:effectLst/>
                  <a:latin typeface="Abadi MT Condensed"/>
                </a:endParaRPr>
              </a:p>
            </p:txBody>
          </p:sp>
        </p:grpSp>
      </p:grpSp>
      <p:pic>
        <p:nvPicPr>
          <p:cNvPr id="29" name="Picture 28"/>
          <p:cNvPicPr/>
          <p:nvPr/>
        </p:nvPicPr>
        <p:blipFill rotWithShape="1">
          <a:blip r:embed="rId2" cstate="print"/>
          <a:srcRect l="10742" t="23494" r="9143" b="14276"/>
          <a:stretch/>
        </p:blipFill>
        <p:spPr bwMode="auto">
          <a:xfrm>
            <a:off x="1749972" y="2687529"/>
            <a:ext cx="2822028" cy="1701769"/>
          </a:xfrm>
          <a:prstGeom prst="rect">
            <a:avLst/>
          </a:prstGeom>
          <a:ln>
            <a:noFill/>
          </a:ln>
          <a:extLst>
            <a:ext uri="{53640926-AAD7-44D8-BBD7-CCE9431645EC}">
              <a14:shadowObscured xmlns:a14="http://schemas.microsoft.com/office/drawing/2010/main" xmlns=""/>
            </a:ext>
          </a:extLst>
        </p:spPr>
      </p:pic>
      <p:pic>
        <p:nvPicPr>
          <p:cNvPr id="30" name="Picture 29"/>
          <p:cNvPicPr/>
          <p:nvPr/>
        </p:nvPicPr>
        <p:blipFill rotWithShape="1">
          <a:blip r:embed="rId3" cstate="print"/>
          <a:srcRect l="10017" t="36248" r="9579" b="15047"/>
          <a:stretch/>
        </p:blipFill>
        <p:spPr bwMode="auto">
          <a:xfrm>
            <a:off x="4752975" y="2620962"/>
            <a:ext cx="2359024" cy="1768336"/>
          </a:xfrm>
          <a:prstGeom prst="rect">
            <a:avLst/>
          </a:prstGeom>
          <a:ln>
            <a:noFill/>
          </a:ln>
          <a:extLst>
            <a:ext uri="{53640926-AAD7-44D8-BBD7-CCE9431645EC}">
              <a14:shadowObscured xmlns:a14="http://schemas.microsoft.com/office/drawing/2010/main" xmlns=""/>
            </a:ext>
          </a:extLst>
        </p:spPr>
      </p:pic>
    </p:spTree>
  </p:cSld>
  <p:clrMapOvr>
    <a:masterClrMapping/>
  </p:clrMapOvr>
  <p:transition>
    <p:whee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OM" dirty="0" smtClean="0"/>
              <a:t>إدارة قطاع التعليم العام و الإشراف عليه</a:t>
            </a:r>
            <a:endParaRPr lang="en-US" dirty="0"/>
          </a:p>
        </p:txBody>
      </p:sp>
      <p:sp>
        <p:nvSpPr>
          <p:cNvPr id="3" name="Content Placeholder 2"/>
          <p:cNvSpPr>
            <a:spLocks noGrp="1"/>
          </p:cNvSpPr>
          <p:nvPr>
            <p:ph idx="1"/>
          </p:nvPr>
        </p:nvSpPr>
        <p:spPr>
          <a:xfrm>
            <a:off x="440140" y="1143000"/>
            <a:ext cx="8229600" cy="5257800"/>
          </a:xfrm>
        </p:spPr>
        <p:txBody>
          <a:bodyPr>
            <a:normAutofit fontScale="77500" lnSpcReduction="20000"/>
          </a:bodyPr>
          <a:lstStyle/>
          <a:p>
            <a:pPr algn="justLow" rtl="1"/>
            <a:r>
              <a:rPr lang="ar-SA" b="1" dirty="0" smtClean="0"/>
              <a:t>مجلس الإدارة: </a:t>
            </a:r>
            <a:r>
              <a:rPr lang="ar-SA" dirty="0" smtClean="0"/>
              <a:t>إذا إستوجب وجود مجلس للإدارة لمؤسسات التعليم العا</a:t>
            </a:r>
            <a:r>
              <a:rPr lang="ar-OM" dirty="0" smtClean="0"/>
              <a:t>م</a:t>
            </a:r>
            <a:r>
              <a:rPr lang="ar-SA" dirty="0" smtClean="0"/>
              <a:t> الخاص فإن مجلس الإدارة  يكون رافدا" لمجلس ال</a:t>
            </a:r>
            <a:r>
              <a:rPr lang="ar-OM" dirty="0" smtClean="0"/>
              <a:t>مدرسة</a:t>
            </a:r>
            <a:r>
              <a:rPr lang="ar-SA" dirty="0" smtClean="0"/>
              <a:t> وأن يستمد قرارته من مجلس ال</a:t>
            </a:r>
            <a:r>
              <a:rPr lang="ar-OM" dirty="0" smtClean="0"/>
              <a:t>مدرسة</a:t>
            </a:r>
            <a:r>
              <a:rPr lang="ar-SA" dirty="0" smtClean="0"/>
              <a:t>. ويكون مجلس الإدارة في مؤسسات التعليم الخاص خاضعا" للقوانين و التشريعات التجارية في السلطنة.</a:t>
            </a:r>
            <a:endParaRPr lang="en-US" dirty="0" smtClean="0"/>
          </a:p>
          <a:p>
            <a:pPr algn="justLow" rtl="1"/>
            <a:r>
              <a:rPr lang="ar-SA" b="1" dirty="0" smtClean="0"/>
              <a:t>مجلس المدرسة: </a:t>
            </a:r>
            <a:r>
              <a:rPr lang="ar-SA" dirty="0" smtClean="0"/>
              <a:t>يتولى إدارة أي مؤسسة في مؤسسات التعليم العام مجلس المدرسة يضم المجلس أعضاء من الأباء والامهات و ممثلين من مجالس البلدية وممثلين من القطاعات الحكومية و ممثلين من القطاع الخاص. ويمكن أن يشرف مجلس مدرسة على عدة مدارس  في قرية معينة أو تجمع مدرسي معين. ويكون مجلس المدرسة خاضعا" للقوانين و التشريعات الناظمة للتعليم المدرسي.تعمل الإدارة المدرسية على الأشراف على العمل اليومي للمدرسة و تطبيق القوانين والأنظمة واللوائح التي تنظم العمل المدرسي في السلطنة.</a:t>
            </a:r>
            <a:endParaRPr lang="ar-OM" dirty="0" smtClean="0"/>
          </a:p>
          <a:p>
            <a:pPr algn="justLow" rtl="1"/>
            <a:r>
              <a:rPr lang="ar-SA" b="1" dirty="0" smtClean="0"/>
              <a:t>وزارة التربية والتعليم </a:t>
            </a:r>
            <a:r>
              <a:rPr lang="ar-OM" b="1" dirty="0" smtClean="0"/>
              <a:t>: </a:t>
            </a:r>
            <a:r>
              <a:rPr lang="ar-SA" dirty="0" smtClean="0"/>
              <a:t>تشرف وزارة التربية والتعليم على التعليم المدرسي وما قبل المدرسي و على تقيد مؤسسات التعليم المدرسي و ما قبل المدرسي بالقوانين و الأنظمة و اللوائح التي تنظم سير العمل فيها.</a:t>
            </a:r>
            <a:r>
              <a:rPr lang="ar-OM" dirty="0" smtClean="0"/>
              <a:t> و تكون أيضا المنفذ للتعليم المدرسي الحكومي.</a:t>
            </a:r>
            <a:endParaRPr lang="en-US" dirty="0" smtClean="0"/>
          </a:p>
          <a:p>
            <a:pPr algn="justLow" rtl="1"/>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457200"/>
            <a:ext cx="8534428" cy="6096000"/>
            <a:chOff x="407" y="2179"/>
            <a:chExt cx="15025" cy="6802"/>
          </a:xfrm>
          <a:solidFill>
            <a:schemeClr val="bg1"/>
          </a:solidFill>
        </p:grpSpPr>
        <p:sp>
          <p:nvSpPr>
            <p:cNvPr id="1027" name="Straight Connector 25"/>
            <p:cNvSpPr>
              <a:spLocks noChangeShapeType="1"/>
            </p:cNvSpPr>
            <p:nvPr/>
          </p:nvSpPr>
          <p:spPr bwMode="auto">
            <a:xfrm>
              <a:off x="11933" y="4320"/>
              <a:ext cx="0" cy="1290"/>
            </a:xfrm>
            <a:prstGeom prst="line">
              <a:avLst/>
            </a:prstGeom>
            <a:grp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8" name="Straight Connector 26"/>
            <p:cNvSpPr>
              <a:spLocks noChangeShapeType="1"/>
            </p:cNvSpPr>
            <p:nvPr/>
          </p:nvSpPr>
          <p:spPr bwMode="auto">
            <a:xfrm>
              <a:off x="3558" y="4755"/>
              <a:ext cx="8" cy="1673"/>
            </a:xfrm>
            <a:prstGeom prst="line">
              <a:avLst/>
            </a:prstGeom>
            <a:grp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9" name="Text Box 2"/>
            <p:cNvSpPr txBox="1">
              <a:spLocks noChangeArrowheads="1"/>
            </p:cNvSpPr>
            <p:nvPr/>
          </p:nvSpPr>
          <p:spPr bwMode="auto">
            <a:xfrm>
              <a:off x="9184" y="4256"/>
              <a:ext cx="5143" cy="492"/>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OM" sz="1400" b="0" i="0" u="none" strike="noStrike" cap="none" normalizeH="0" baseline="0" smtClean="0">
                  <a:ln>
                    <a:noFill/>
                  </a:ln>
                  <a:solidFill>
                    <a:schemeClr val="tx1"/>
                  </a:solidFill>
                  <a:effectLst/>
                  <a:latin typeface="Arial" pitchFamily="34" charset="0"/>
                  <a:ea typeface="Arial" pitchFamily="34" charset="0"/>
                  <a:cs typeface="Arial" pitchFamily="34" charset="0"/>
                </a:rPr>
                <a:t>قطاع التعليم المدرسي</a:t>
              </a:r>
              <a:r>
                <a:rPr kumimoji="0" lang="en-US" sz="1400" b="0" i="0" u="none" strike="noStrike" cap="none" normalizeH="0" baseline="0" smtClean="0">
                  <a:ln>
                    <a:noFill/>
                  </a:ln>
                  <a:solidFill>
                    <a:schemeClr val="tx1"/>
                  </a:solidFill>
                  <a:effectLst/>
                  <a:latin typeface="Arial" pitchFamily="34" charset="0"/>
                  <a:ea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0" name="Text Box 6"/>
            <p:cNvSpPr txBox="1">
              <a:spLocks noChangeArrowheads="1"/>
            </p:cNvSpPr>
            <p:nvPr/>
          </p:nvSpPr>
          <p:spPr bwMode="auto">
            <a:xfrm>
              <a:off x="1185" y="4263"/>
              <a:ext cx="5143" cy="492"/>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OM" sz="1400" b="0" i="0" u="none" strike="noStrike" cap="none" normalizeH="0" baseline="0" smtClean="0">
                  <a:ln>
                    <a:noFill/>
                  </a:ln>
                  <a:solidFill>
                    <a:schemeClr val="tx1"/>
                  </a:solidFill>
                  <a:effectLst/>
                  <a:latin typeface="Arial" pitchFamily="34" charset="0"/>
                  <a:ea typeface="Arial" pitchFamily="34" charset="0"/>
                  <a:cs typeface="Arial" pitchFamily="34" charset="0"/>
                </a:rPr>
                <a:t>قطاع التعليم العالي</a:t>
              </a:r>
              <a:r>
                <a:rPr kumimoji="0" lang="en-US" sz="1400" b="0" i="0" u="none" strike="noStrike" cap="none" normalizeH="0" baseline="0" smtClean="0">
                  <a:ln>
                    <a:noFill/>
                  </a:ln>
                  <a:solidFill>
                    <a:schemeClr val="tx1"/>
                  </a:solidFill>
                  <a:effectLst/>
                  <a:latin typeface="Arial" pitchFamily="34" charset="0"/>
                  <a:ea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Straight Connector 24"/>
            <p:cNvSpPr>
              <a:spLocks noChangeShapeType="1"/>
            </p:cNvSpPr>
            <p:nvPr/>
          </p:nvSpPr>
          <p:spPr bwMode="auto">
            <a:xfrm>
              <a:off x="7926" y="2722"/>
              <a:ext cx="0" cy="1265"/>
            </a:xfrm>
            <a:prstGeom prst="line">
              <a:avLst/>
            </a:prstGeom>
            <a:grp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Text Box 8"/>
            <p:cNvSpPr txBox="1">
              <a:spLocks noChangeArrowheads="1"/>
            </p:cNvSpPr>
            <p:nvPr/>
          </p:nvSpPr>
          <p:spPr bwMode="auto">
            <a:xfrm>
              <a:off x="8222" y="3131"/>
              <a:ext cx="5298" cy="543"/>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OM" sz="16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هيئة الإعتماد الاكاديمي والتقني والمدرسي</a:t>
              </a:r>
              <a:r>
                <a:rPr kumimoji="0" lang="en-US" sz="1600" b="0" i="0" u="none" strike="noStrike" cap="none" normalizeH="0" baseline="0" smtClean="0">
                  <a:ln>
                    <a:noFill/>
                  </a:ln>
                  <a:solidFill>
                    <a:schemeClr val="tx1"/>
                  </a:solidFill>
                  <a:effectLst/>
                  <a:latin typeface="Times New Roman" pitchFamily="18" charset="0"/>
                  <a:ea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Straight Connector 28"/>
            <p:cNvSpPr>
              <a:spLocks noChangeShapeType="1"/>
            </p:cNvSpPr>
            <p:nvPr/>
          </p:nvSpPr>
          <p:spPr bwMode="auto">
            <a:xfrm flipV="1">
              <a:off x="1427" y="6447"/>
              <a:ext cx="5248" cy="10"/>
            </a:xfrm>
            <a:prstGeom prst="line">
              <a:avLst/>
            </a:prstGeom>
            <a:grp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Straight Connector 29"/>
            <p:cNvSpPr>
              <a:spLocks noChangeShapeType="1"/>
            </p:cNvSpPr>
            <p:nvPr/>
          </p:nvSpPr>
          <p:spPr bwMode="auto">
            <a:xfrm>
              <a:off x="3566" y="3984"/>
              <a:ext cx="8350" cy="40"/>
            </a:xfrm>
            <a:prstGeom prst="line">
              <a:avLst/>
            </a:prstGeom>
            <a:grp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Straight Connector 30"/>
            <p:cNvSpPr>
              <a:spLocks noChangeShapeType="1"/>
            </p:cNvSpPr>
            <p:nvPr/>
          </p:nvSpPr>
          <p:spPr bwMode="auto">
            <a:xfrm>
              <a:off x="11921" y="4028"/>
              <a:ext cx="0" cy="228"/>
            </a:xfrm>
            <a:prstGeom prst="line">
              <a:avLst/>
            </a:prstGeom>
            <a:grp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Straight Connector 31"/>
            <p:cNvSpPr>
              <a:spLocks noChangeShapeType="1"/>
            </p:cNvSpPr>
            <p:nvPr/>
          </p:nvSpPr>
          <p:spPr bwMode="auto">
            <a:xfrm flipH="1">
              <a:off x="3558" y="3984"/>
              <a:ext cx="10" cy="268"/>
            </a:xfrm>
            <a:prstGeom prst="line">
              <a:avLst/>
            </a:prstGeom>
            <a:grp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Straight Connector 290"/>
            <p:cNvSpPr>
              <a:spLocks noChangeShapeType="1"/>
            </p:cNvSpPr>
            <p:nvPr/>
          </p:nvSpPr>
          <p:spPr bwMode="auto">
            <a:xfrm>
              <a:off x="14359" y="5580"/>
              <a:ext cx="0" cy="228"/>
            </a:xfrm>
            <a:prstGeom prst="line">
              <a:avLst/>
            </a:prstGeom>
            <a:grp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Text Box 15"/>
            <p:cNvSpPr txBox="1">
              <a:spLocks noChangeArrowheads="1"/>
            </p:cNvSpPr>
            <p:nvPr/>
          </p:nvSpPr>
          <p:spPr bwMode="auto">
            <a:xfrm>
              <a:off x="13017" y="5835"/>
              <a:ext cx="2105" cy="492"/>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OM" sz="1400" b="0" i="0" u="none" strike="noStrike" cap="none" normalizeH="0" baseline="0" smtClean="0">
                  <a:ln>
                    <a:noFill/>
                  </a:ln>
                  <a:solidFill>
                    <a:schemeClr val="tx1"/>
                  </a:solidFill>
                  <a:effectLst/>
                  <a:latin typeface="Arial" pitchFamily="34" charset="0"/>
                  <a:ea typeface="Arial" pitchFamily="34" charset="0"/>
                  <a:cs typeface="Arial" pitchFamily="34" charset="0"/>
                </a:rPr>
                <a:t>القطاع الحكومي</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2" name="Text Box 18"/>
            <p:cNvSpPr txBox="1">
              <a:spLocks noChangeArrowheads="1"/>
            </p:cNvSpPr>
            <p:nvPr/>
          </p:nvSpPr>
          <p:spPr bwMode="auto">
            <a:xfrm>
              <a:off x="8993" y="5835"/>
              <a:ext cx="2105" cy="492"/>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OM" sz="1400" b="0" i="0" u="none" strike="noStrike" cap="none" normalizeH="0" baseline="0" smtClean="0">
                  <a:ln>
                    <a:noFill/>
                  </a:ln>
                  <a:solidFill>
                    <a:schemeClr val="tx1"/>
                  </a:solidFill>
                  <a:effectLst/>
                  <a:latin typeface="Arial" pitchFamily="34" charset="0"/>
                  <a:ea typeface="Arial" pitchFamily="34" charset="0"/>
                  <a:cs typeface="Arial" pitchFamily="34" charset="0"/>
                </a:rPr>
                <a:t>القطاع الخاص</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5" name="Text Box 21"/>
            <p:cNvSpPr txBox="1">
              <a:spLocks noChangeArrowheads="1"/>
            </p:cNvSpPr>
            <p:nvPr/>
          </p:nvSpPr>
          <p:spPr bwMode="auto">
            <a:xfrm>
              <a:off x="8456" y="6940"/>
              <a:ext cx="1399" cy="492"/>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OM" sz="1400" b="0" i="0" u="none" strike="noStrike" cap="none" normalizeH="0" baseline="0" dirty="0" smtClean="0">
                  <a:ln>
                    <a:noFill/>
                  </a:ln>
                  <a:solidFill>
                    <a:schemeClr val="tx1"/>
                  </a:solidFill>
                  <a:effectLst/>
                  <a:latin typeface="Arial" pitchFamily="34" charset="0"/>
                  <a:ea typeface="Arial" pitchFamily="34" charset="0"/>
                  <a:cs typeface="Arial" pitchFamily="34" charset="0"/>
                </a:rPr>
                <a:t>المدرسي</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0" name="Text Box 26"/>
            <p:cNvSpPr txBox="1">
              <a:spLocks noChangeArrowheads="1"/>
            </p:cNvSpPr>
            <p:nvPr/>
          </p:nvSpPr>
          <p:spPr bwMode="auto">
            <a:xfrm>
              <a:off x="13554" y="6940"/>
              <a:ext cx="1878" cy="492"/>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OM" sz="1400" b="0" i="0" u="none" strike="noStrike" cap="none" normalizeH="0" baseline="0" smtClean="0">
                  <a:ln>
                    <a:noFill/>
                  </a:ln>
                  <a:solidFill>
                    <a:schemeClr val="tx1"/>
                  </a:solidFill>
                  <a:effectLst/>
                  <a:latin typeface="Arial" pitchFamily="34" charset="0"/>
                  <a:ea typeface="Arial" pitchFamily="34" charset="0"/>
                  <a:cs typeface="Arial" pitchFamily="34" charset="0"/>
                </a:rPr>
                <a:t>ماقبل المدرسة</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 name="Group 348"/>
            <p:cNvGrpSpPr>
              <a:grpSpLocks/>
            </p:cNvGrpSpPr>
            <p:nvPr/>
          </p:nvGrpSpPr>
          <p:grpSpPr bwMode="auto">
            <a:xfrm>
              <a:off x="4635" y="7293"/>
              <a:ext cx="3735" cy="844"/>
              <a:chOff x="-6298" y="0"/>
              <a:chExt cx="23727" cy="5365"/>
            </a:xfrm>
            <a:grpFill/>
          </p:grpSpPr>
          <p:grpSp>
            <p:nvGrpSpPr>
              <p:cNvPr id="4" name="Group 308"/>
              <p:cNvGrpSpPr>
                <a:grpSpLocks/>
              </p:cNvGrpSpPr>
              <p:nvPr/>
            </p:nvGrpSpPr>
            <p:grpSpPr bwMode="auto">
              <a:xfrm>
                <a:off x="948" y="0"/>
                <a:ext cx="10714" cy="2900"/>
                <a:chOff x="0" y="0"/>
                <a:chExt cx="12611" cy="3126"/>
              </a:xfrm>
              <a:grpFill/>
            </p:grpSpPr>
            <p:sp>
              <p:nvSpPr>
                <p:cNvPr id="303" name="Straight Connector 303"/>
                <p:cNvSpPr>
                  <a:spLocks noChangeShapeType="1"/>
                </p:cNvSpPr>
                <p:nvPr/>
              </p:nvSpPr>
              <p:spPr bwMode="auto">
                <a:xfrm>
                  <a:off x="0" y="1501"/>
                  <a:ext cx="12611" cy="0"/>
                </a:xfrm>
                <a:prstGeom prst="line">
                  <a:avLst/>
                </a:prstGeom>
                <a:grp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 name="Straight Connector 304"/>
                <p:cNvSpPr>
                  <a:spLocks noChangeShapeType="1"/>
                </p:cNvSpPr>
                <p:nvPr/>
              </p:nvSpPr>
              <p:spPr bwMode="auto">
                <a:xfrm>
                  <a:off x="6619" y="0"/>
                  <a:ext cx="0" cy="1562"/>
                </a:xfrm>
                <a:prstGeom prst="line">
                  <a:avLst/>
                </a:prstGeom>
                <a:grp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 name="Straight Connector 305"/>
                <p:cNvSpPr>
                  <a:spLocks noChangeShapeType="1"/>
                </p:cNvSpPr>
                <p:nvPr/>
              </p:nvSpPr>
              <p:spPr bwMode="auto">
                <a:xfrm>
                  <a:off x="68" y="1501"/>
                  <a:ext cx="0" cy="1562"/>
                </a:xfrm>
                <a:prstGeom prst="line">
                  <a:avLst/>
                </a:prstGeom>
                <a:grp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 name="Straight Connector 306"/>
                <p:cNvSpPr>
                  <a:spLocks noChangeShapeType="1"/>
                </p:cNvSpPr>
                <p:nvPr/>
              </p:nvSpPr>
              <p:spPr bwMode="auto">
                <a:xfrm flipH="1">
                  <a:off x="12487" y="1501"/>
                  <a:ext cx="124" cy="1625"/>
                </a:xfrm>
                <a:prstGeom prst="line">
                  <a:avLst/>
                </a:prstGeom>
                <a:grp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Box 34"/>
              <p:cNvSpPr txBox="1">
                <a:spLocks noChangeArrowheads="1"/>
              </p:cNvSpPr>
              <p:nvPr/>
            </p:nvSpPr>
            <p:spPr bwMode="auto">
              <a:xfrm>
                <a:off x="7159" y="2242"/>
                <a:ext cx="10269" cy="3123"/>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OM" sz="1400" b="0" i="0" u="none" strike="noStrike" cap="none" normalizeH="0" baseline="0" smtClean="0">
                    <a:ln>
                      <a:noFill/>
                    </a:ln>
                    <a:solidFill>
                      <a:schemeClr val="tx1"/>
                    </a:solidFill>
                    <a:effectLst/>
                    <a:latin typeface="Arial" pitchFamily="34" charset="0"/>
                    <a:ea typeface="Arial" pitchFamily="34" charset="0"/>
                    <a:cs typeface="Arial" pitchFamily="34" charset="0"/>
                  </a:rPr>
                  <a:t>الاكاديمي</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 Box 35"/>
              <p:cNvSpPr txBox="1">
                <a:spLocks noChangeArrowheads="1"/>
              </p:cNvSpPr>
              <p:nvPr/>
            </p:nvSpPr>
            <p:spPr bwMode="auto">
              <a:xfrm>
                <a:off x="-6298" y="2242"/>
                <a:ext cx="12126" cy="3123"/>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OM" sz="1400" b="0" i="0" u="none" strike="noStrike" cap="none" normalizeH="0" baseline="0" smtClean="0">
                    <a:ln>
                      <a:noFill/>
                    </a:ln>
                    <a:solidFill>
                      <a:schemeClr val="tx1"/>
                    </a:solidFill>
                    <a:effectLst/>
                    <a:latin typeface="Arial" pitchFamily="34" charset="0"/>
                    <a:ea typeface="Arial" pitchFamily="34" charset="0"/>
                    <a:cs typeface="Arial" pitchFamily="34" charset="0"/>
                  </a:rPr>
                  <a:t>التقني/ المهني</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060" name="Text Box 36"/>
            <p:cNvSpPr txBox="1">
              <a:spLocks noChangeArrowheads="1"/>
            </p:cNvSpPr>
            <p:nvPr/>
          </p:nvSpPr>
          <p:spPr bwMode="auto">
            <a:xfrm>
              <a:off x="902" y="6802"/>
              <a:ext cx="1464" cy="491"/>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OM" sz="1400" b="0" i="0" u="none" strike="noStrike" cap="none" normalizeH="0" baseline="0" dirty="0" smtClean="0">
                  <a:ln>
                    <a:noFill/>
                  </a:ln>
                  <a:solidFill>
                    <a:schemeClr val="tx1"/>
                  </a:solidFill>
                  <a:effectLst/>
                  <a:latin typeface="Arial" pitchFamily="34" charset="0"/>
                  <a:ea typeface="Arial" pitchFamily="34" charset="0"/>
                  <a:cs typeface="Arial" pitchFamily="34" charset="0"/>
                </a:rPr>
                <a:t>الخاص</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1" name="Straight Connector 321"/>
            <p:cNvSpPr>
              <a:spLocks noChangeShapeType="1"/>
            </p:cNvSpPr>
            <p:nvPr/>
          </p:nvSpPr>
          <p:spPr bwMode="auto">
            <a:xfrm>
              <a:off x="1427" y="6465"/>
              <a:ext cx="0" cy="228"/>
            </a:xfrm>
            <a:prstGeom prst="line">
              <a:avLst/>
            </a:prstGeom>
            <a:grp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Straight Connector 326"/>
            <p:cNvSpPr>
              <a:spLocks noChangeShapeType="1"/>
            </p:cNvSpPr>
            <p:nvPr/>
          </p:nvSpPr>
          <p:spPr bwMode="auto">
            <a:xfrm>
              <a:off x="6675" y="6457"/>
              <a:ext cx="0" cy="345"/>
            </a:xfrm>
            <a:prstGeom prst="line">
              <a:avLst/>
            </a:prstGeom>
            <a:grp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Text Box 39"/>
            <p:cNvSpPr txBox="1">
              <a:spLocks noChangeArrowheads="1"/>
            </p:cNvSpPr>
            <p:nvPr/>
          </p:nvSpPr>
          <p:spPr bwMode="auto">
            <a:xfrm>
              <a:off x="5323" y="2179"/>
              <a:ext cx="5143" cy="594"/>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مجلس التعليم</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4" name="Straight Connector 301"/>
            <p:cNvSpPr>
              <a:spLocks noChangeShapeType="1"/>
            </p:cNvSpPr>
            <p:nvPr/>
          </p:nvSpPr>
          <p:spPr bwMode="auto">
            <a:xfrm>
              <a:off x="9542" y="2773"/>
              <a:ext cx="0" cy="358"/>
            </a:xfrm>
            <a:prstGeom prst="line">
              <a:avLst/>
            </a:prstGeom>
            <a:grpFill/>
            <a:ln w="19050">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 name="Group 349"/>
            <p:cNvGrpSpPr>
              <a:grpSpLocks/>
            </p:cNvGrpSpPr>
            <p:nvPr/>
          </p:nvGrpSpPr>
          <p:grpSpPr bwMode="auto">
            <a:xfrm>
              <a:off x="4283" y="8137"/>
              <a:ext cx="2242" cy="844"/>
              <a:chOff x="0" y="0"/>
              <a:chExt cx="14237" cy="5365"/>
            </a:xfrm>
            <a:grpFill/>
          </p:grpSpPr>
          <p:grpSp>
            <p:nvGrpSpPr>
              <p:cNvPr id="6" name="Group 350"/>
              <p:cNvGrpSpPr>
                <a:grpSpLocks/>
              </p:cNvGrpSpPr>
              <p:nvPr/>
            </p:nvGrpSpPr>
            <p:grpSpPr bwMode="auto">
              <a:xfrm>
                <a:off x="948" y="0"/>
                <a:ext cx="10714" cy="2900"/>
                <a:chOff x="0" y="0"/>
                <a:chExt cx="12611" cy="3126"/>
              </a:xfrm>
              <a:grpFill/>
            </p:grpSpPr>
            <p:sp>
              <p:nvSpPr>
                <p:cNvPr id="351" name="Straight Connector 351"/>
                <p:cNvSpPr>
                  <a:spLocks noChangeShapeType="1"/>
                </p:cNvSpPr>
                <p:nvPr/>
              </p:nvSpPr>
              <p:spPr bwMode="auto">
                <a:xfrm>
                  <a:off x="0" y="1501"/>
                  <a:ext cx="12611" cy="0"/>
                </a:xfrm>
                <a:prstGeom prst="line">
                  <a:avLst/>
                </a:prstGeom>
                <a:grp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 name="Straight Connector 352"/>
                <p:cNvSpPr>
                  <a:spLocks noChangeShapeType="1"/>
                </p:cNvSpPr>
                <p:nvPr/>
              </p:nvSpPr>
              <p:spPr bwMode="auto">
                <a:xfrm>
                  <a:off x="6619" y="0"/>
                  <a:ext cx="0" cy="1562"/>
                </a:xfrm>
                <a:prstGeom prst="line">
                  <a:avLst/>
                </a:prstGeom>
                <a:grp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 name="Straight Connector 353"/>
                <p:cNvSpPr>
                  <a:spLocks noChangeShapeType="1"/>
                </p:cNvSpPr>
                <p:nvPr/>
              </p:nvSpPr>
              <p:spPr bwMode="auto">
                <a:xfrm>
                  <a:off x="68" y="1501"/>
                  <a:ext cx="0" cy="1562"/>
                </a:xfrm>
                <a:prstGeom prst="line">
                  <a:avLst/>
                </a:prstGeom>
                <a:grp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4" name="Straight Connector 354"/>
                <p:cNvSpPr>
                  <a:spLocks noChangeShapeType="1"/>
                </p:cNvSpPr>
                <p:nvPr/>
              </p:nvSpPr>
              <p:spPr bwMode="auto">
                <a:xfrm flipH="1">
                  <a:off x="12487" y="1501"/>
                  <a:ext cx="124" cy="1625"/>
                </a:xfrm>
                <a:prstGeom prst="line">
                  <a:avLst/>
                </a:prstGeom>
                <a:grp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55" name="Text Box 47"/>
              <p:cNvSpPr txBox="1">
                <a:spLocks noChangeArrowheads="1"/>
              </p:cNvSpPr>
              <p:nvPr/>
            </p:nvSpPr>
            <p:spPr bwMode="auto">
              <a:xfrm>
                <a:off x="7159" y="2242"/>
                <a:ext cx="7078" cy="3123"/>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OM" sz="1400" b="0" i="0" u="none" strike="noStrike" cap="none" normalizeH="0" baseline="0" dirty="0" smtClean="0">
                    <a:ln>
                      <a:noFill/>
                    </a:ln>
                    <a:solidFill>
                      <a:schemeClr val="tx1"/>
                    </a:solidFill>
                    <a:effectLst/>
                    <a:latin typeface="Arial" pitchFamily="34" charset="0"/>
                    <a:ea typeface="Arial" pitchFamily="34" charset="0"/>
                    <a:cs typeface="Arial" pitchFamily="34" charset="0"/>
                  </a:rPr>
                  <a:t>جامعة</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6" name="Text Box 48"/>
              <p:cNvSpPr txBox="1">
                <a:spLocks noChangeArrowheads="1"/>
              </p:cNvSpPr>
              <p:nvPr/>
            </p:nvSpPr>
            <p:spPr bwMode="auto">
              <a:xfrm>
                <a:off x="0" y="2242"/>
                <a:ext cx="5828" cy="3123"/>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OM" sz="1400" b="0" i="0" u="none" strike="noStrike" cap="none" normalizeH="0" baseline="0" smtClean="0">
                    <a:ln>
                      <a:noFill/>
                    </a:ln>
                    <a:solidFill>
                      <a:schemeClr val="tx1"/>
                    </a:solidFill>
                    <a:effectLst/>
                    <a:latin typeface="Arial" pitchFamily="34" charset="0"/>
                    <a:ea typeface="Arial" pitchFamily="34" charset="0"/>
                    <a:cs typeface="Arial" pitchFamily="34" charset="0"/>
                  </a:rPr>
                  <a:t>كلية</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073" name="Text Box 49"/>
            <p:cNvSpPr txBox="1">
              <a:spLocks noChangeArrowheads="1"/>
            </p:cNvSpPr>
            <p:nvPr/>
          </p:nvSpPr>
          <p:spPr bwMode="auto">
            <a:xfrm>
              <a:off x="2232" y="5580"/>
              <a:ext cx="2642" cy="491"/>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OM" sz="1400" b="0" i="0" u="none" strike="noStrike" cap="none" normalizeH="0" baseline="0" smtClean="0">
                  <a:ln>
                    <a:noFill/>
                  </a:ln>
                  <a:solidFill>
                    <a:schemeClr val="tx1"/>
                  </a:solidFill>
                  <a:effectLst/>
                  <a:latin typeface="Arial" pitchFamily="34" charset="0"/>
                  <a:ea typeface="Arial" pitchFamily="34" charset="0"/>
                  <a:cs typeface="Arial" pitchFamily="34" charset="0"/>
                </a:rPr>
                <a:t>القطاع الأكاديمي</a:t>
              </a:r>
              <a:r>
                <a:rPr kumimoji="0" lang="en-US" sz="1400" b="0" i="0" u="none" strike="noStrike" cap="none" normalizeH="0" baseline="0" smtClean="0">
                  <a:ln>
                    <a:noFill/>
                  </a:ln>
                  <a:solidFill>
                    <a:schemeClr val="tx1"/>
                  </a:solidFill>
                  <a:effectLst/>
                  <a:latin typeface="Arial" pitchFamily="34" charset="0"/>
                  <a:ea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7" name="Group 357"/>
            <p:cNvGrpSpPr>
              <a:grpSpLocks/>
            </p:cNvGrpSpPr>
            <p:nvPr/>
          </p:nvGrpSpPr>
          <p:grpSpPr bwMode="auto">
            <a:xfrm>
              <a:off x="6753" y="6381"/>
              <a:ext cx="7552" cy="2600"/>
              <a:chOff x="0" y="-11166"/>
              <a:chExt cx="47955" cy="16531"/>
            </a:xfrm>
            <a:grpFill/>
          </p:grpSpPr>
          <p:grpSp>
            <p:nvGrpSpPr>
              <p:cNvPr id="8" name="Group 358"/>
              <p:cNvGrpSpPr>
                <a:grpSpLocks/>
              </p:cNvGrpSpPr>
              <p:nvPr/>
            </p:nvGrpSpPr>
            <p:grpSpPr bwMode="auto">
              <a:xfrm>
                <a:off x="948" y="-11166"/>
                <a:ext cx="47007" cy="14066"/>
                <a:chOff x="0" y="-12034"/>
                <a:chExt cx="55331" cy="15160"/>
              </a:xfrm>
              <a:grpFill/>
            </p:grpSpPr>
            <p:sp>
              <p:nvSpPr>
                <p:cNvPr id="359" name="Straight Connector 359"/>
                <p:cNvSpPr>
                  <a:spLocks noChangeShapeType="1"/>
                </p:cNvSpPr>
                <p:nvPr/>
              </p:nvSpPr>
              <p:spPr bwMode="auto">
                <a:xfrm>
                  <a:off x="0" y="1501"/>
                  <a:ext cx="12611" cy="0"/>
                </a:xfrm>
                <a:prstGeom prst="line">
                  <a:avLst/>
                </a:prstGeom>
                <a:grp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0" name="Straight Connector 360"/>
                <p:cNvSpPr>
                  <a:spLocks noChangeShapeType="1"/>
                </p:cNvSpPr>
                <p:nvPr/>
              </p:nvSpPr>
              <p:spPr bwMode="auto">
                <a:xfrm>
                  <a:off x="6619" y="0"/>
                  <a:ext cx="0" cy="1562"/>
                </a:xfrm>
                <a:prstGeom prst="line">
                  <a:avLst/>
                </a:prstGeom>
                <a:grp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1" name="Straight Connector 361"/>
                <p:cNvSpPr>
                  <a:spLocks noChangeShapeType="1"/>
                </p:cNvSpPr>
                <p:nvPr/>
              </p:nvSpPr>
              <p:spPr bwMode="auto">
                <a:xfrm>
                  <a:off x="68" y="1501"/>
                  <a:ext cx="0" cy="1562"/>
                </a:xfrm>
                <a:prstGeom prst="line">
                  <a:avLst/>
                </a:prstGeom>
                <a:grp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2" name="Straight Connector 362"/>
                <p:cNvSpPr>
                  <a:spLocks noChangeShapeType="1"/>
                </p:cNvSpPr>
                <p:nvPr/>
              </p:nvSpPr>
              <p:spPr bwMode="auto">
                <a:xfrm flipH="1">
                  <a:off x="12487" y="1501"/>
                  <a:ext cx="124" cy="1625"/>
                </a:xfrm>
                <a:prstGeom prst="line">
                  <a:avLst/>
                </a:prstGeom>
                <a:grp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Straight Connector 360"/>
                <p:cNvSpPr>
                  <a:spLocks noChangeShapeType="1"/>
                </p:cNvSpPr>
                <p:nvPr/>
              </p:nvSpPr>
              <p:spPr bwMode="auto">
                <a:xfrm>
                  <a:off x="55331" y="-12034"/>
                  <a:ext cx="0" cy="1562"/>
                </a:xfrm>
                <a:prstGeom prst="line">
                  <a:avLst/>
                </a:prstGeom>
                <a:grp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63" name="Text Box 56"/>
              <p:cNvSpPr txBox="1">
                <a:spLocks noChangeArrowheads="1"/>
              </p:cNvSpPr>
              <p:nvPr/>
            </p:nvSpPr>
            <p:spPr bwMode="auto">
              <a:xfrm>
                <a:off x="7159" y="2242"/>
                <a:ext cx="7579" cy="3123"/>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OM" sz="1400" b="0" i="0" u="none" strike="noStrike" cap="none" normalizeH="0" baseline="0" dirty="0" smtClean="0">
                    <a:ln>
                      <a:noFill/>
                    </a:ln>
                    <a:solidFill>
                      <a:schemeClr val="tx1"/>
                    </a:solidFill>
                    <a:effectLst/>
                    <a:latin typeface="Arial" pitchFamily="34" charset="0"/>
                    <a:ea typeface="Arial" pitchFamily="34" charset="0"/>
                    <a:cs typeface="Arial" pitchFamily="34" charset="0"/>
                  </a:rPr>
                  <a:t>جامعة</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4" name="Text Box 57"/>
              <p:cNvSpPr txBox="1">
                <a:spLocks noChangeArrowheads="1"/>
              </p:cNvSpPr>
              <p:nvPr/>
            </p:nvSpPr>
            <p:spPr bwMode="auto">
              <a:xfrm>
                <a:off x="0" y="2242"/>
                <a:ext cx="5828" cy="3123"/>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OM" sz="1400" b="0" i="0" u="none" strike="noStrike" cap="none" normalizeH="0" baseline="0" smtClean="0">
                    <a:ln>
                      <a:noFill/>
                    </a:ln>
                    <a:solidFill>
                      <a:schemeClr val="tx1"/>
                    </a:solidFill>
                    <a:effectLst/>
                    <a:latin typeface="Arial" pitchFamily="34" charset="0"/>
                    <a:ea typeface="Arial" pitchFamily="34" charset="0"/>
                    <a:cs typeface="Arial" pitchFamily="34" charset="0"/>
                  </a:rPr>
                  <a:t>كلية</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9" name="Group 365"/>
            <p:cNvGrpSpPr>
              <a:grpSpLocks/>
            </p:cNvGrpSpPr>
            <p:nvPr/>
          </p:nvGrpSpPr>
          <p:grpSpPr bwMode="auto">
            <a:xfrm>
              <a:off x="407" y="7293"/>
              <a:ext cx="2362" cy="844"/>
              <a:chOff x="0" y="0"/>
              <a:chExt cx="14998" cy="5365"/>
            </a:xfrm>
            <a:grpFill/>
          </p:grpSpPr>
          <p:grpSp>
            <p:nvGrpSpPr>
              <p:cNvPr id="10" name="Group 366"/>
              <p:cNvGrpSpPr>
                <a:grpSpLocks/>
              </p:cNvGrpSpPr>
              <p:nvPr/>
            </p:nvGrpSpPr>
            <p:grpSpPr bwMode="auto">
              <a:xfrm>
                <a:off x="948" y="0"/>
                <a:ext cx="10714" cy="2900"/>
                <a:chOff x="0" y="0"/>
                <a:chExt cx="12611" cy="3126"/>
              </a:xfrm>
              <a:grpFill/>
            </p:grpSpPr>
            <p:sp>
              <p:nvSpPr>
                <p:cNvPr id="367" name="Straight Connector 367"/>
                <p:cNvSpPr>
                  <a:spLocks noChangeShapeType="1"/>
                </p:cNvSpPr>
                <p:nvPr/>
              </p:nvSpPr>
              <p:spPr bwMode="auto">
                <a:xfrm>
                  <a:off x="0" y="1501"/>
                  <a:ext cx="12611" cy="0"/>
                </a:xfrm>
                <a:prstGeom prst="line">
                  <a:avLst/>
                </a:prstGeom>
                <a:grp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8" name="Straight Connector 368"/>
                <p:cNvSpPr>
                  <a:spLocks noChangeShapeType="1"/>
                </p:cNvSpPr>
                <p:nvPr/>
              </p:nvSpPr>
              <p:spPr bwMode="auto">
                <a:xfrm>
                  <a:off x="6619" y="0"/>
                  <a:ext cx="0" cy="1562"/>
                </a:xfrm>
                <a:prstGeom prst="line">
                  <a:avLst/>
                </a:prstGeom>
                <a:grp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9" name="Straight Connector 369"/>
                <p:cNvSpPr>
                  <a:spLocks noChangeShapeType="1"/>
                </p:cNvSpPr>
                <p:nvPr/>
              </p:nvSpPr>
              <p:spPr bwMode="auto">
                <a:xfrm>
                  <a:off x="68" y="1501"/>
                  <a:ext cx="0" cy="1562"/>
                </a:xfrm>
                <a:prstGeom prst="line">
                  <a:avLst/>
                </a:prstGeom>
                <a:grp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0" name="Straight Connector 370"/>
                <p:cNvSpPr>
                  <a:spLocks noChangeShapeType="1"/>
                </p:cNvSpPr>
                <p:nvPr/>
              </p:nvSpPr>
              <p:spPr bwMode="auto">
                <a:xfrm flipH="1">
                  <a:off x="12487" y="1501"/>
                  <a:ext cx="124" cy="1625"/>
                </a:xfrm>
                <a:prstGeom prst="line">
                  <a:avLst/>
                </a:prstGeom>
                <a:grp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71" name="Text Box 64"/>
              <p:cNvSpPr txBox="1">
                <a:spLocks noChangeArrowheads="1"/>
              </p:cNvSpPr>
              <p:nvPr/>
            </p:nvSpPr>
            <p:spPr bwMode="auto">
              <a:xfrm>
                <a:off x="7159" y="2242"/>
                <a:ext cx="7839" cy="3123"/>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OM" sz="1400" b="0" i="0" u="none" strike="noStrike" cap="none" normalizeH="0" baseline="0" smtClean="0">
                    <a:ln>
                      <a:noFill/>
                    </a:ln>
                    <a:solidFill>
                      <a:schemeClr val="tx1"/>
                    </a:solidFill>
                    <a:effectLst/>
                    <a:latin typeface="Arial" pitchFamily="34" charset="0"/>
                    <a:ea typeface="Arial" pitchFamily="34" charset="0"/>
                    <a:cs typeface="Arial" pitchFamily="34" charset="0"/>
                  </a:rPr>
                  <a:t>جامعة</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72" name="Text Box 65"/>
              <p:cNvSpPr txBox="1">
                <a:spLocks noChangeArrowheads="1"/>
              </p:cNvSpPr>
              <p:nvPr/>
            </p:nvSpPr>
            <p:spPr bwMode="auto">
              <a:xfrm>
                <a:off x="0" y="2242"/>
                <a:ext cx="5828" cy="3123"/>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OM" sz="1400" b="0" i="0" u="none" strike="noStrike" cap="none" normalizeH="0" baseline="0" smtClean="0">
                    <a:ln>
                      <a:noFill/>
                    </a:ln>
                    <a:solidFill>
                      <a:schemeClr val="tx1"/>
                    </a:solidFill>
                    <a:effectLst/>
                    <a:latin typeface="Arial" pitchFamily="34" charset="0"/>
                    <a:ea typeface="Arial" pitchFamily="34" charset="0"/>
                    <a:cs typeface="Arial" pitchFamily="34" charset="0"/>
                  </a:rPr>
                  <a:t>كلية</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090" name="Text Box 66"/>
            <p:cNvSpPr txBox="1">
              <a:spLocks noChangeArrowheads="1"/>
            </p:cNvSpPr>
            <p:nvPr/>
          </p:nvSpPr>
          <p:spPr bwMode="auto">
            <a:xfrm>
              <a:off x="5452" y="6802"/>
              <a:ext cx="1745" cy="491"/>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OM" sz="1400" b="0" i="0" u="none" strike="noStrike" cap="none" normalizeH="0" baseline="0" dirty="0" smtClean="0">
                  <a:ln>
                    <a:noFill/>
                  </a:ln>
                  <a:solidFill>
                    <a:schemeClr val="tx1"/>
                  </a:solidFill>
                  <a:effectLst/>
                  <a:latin typeface="Arial" pitchFamily="34" charset="0"/>
                  <a:ea typeface="Arial" pitchFamily="34" charset="0"/>
                  <a:cs typeface="Arial" pitchFamily="34" charset="0"/>
                </a:rPr>
                <a:t>الحكومي</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6" name="Text Box 22"/>
            <p:cNvSpPr txBox="1">
              <a:spLocks noChangeArrowheads="1"/>
            </p:cNvSpPr>
            <p:nvPr/>
          </p:nvSpPr>
          <p:spPr bwMode="auto">
            <a:xfrm>
              <a:off x="10066" y="6940"/>
              <a:ext cx="1924" cy="492"/>
            </a:xfrm>
            <a:prstGeom prst="rect">
              <a:avLst/>
            </a:prstGeom>
            <a:solidFill>
              <a:schemeClr val="bg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OM" sz="1400" b="0" i="0" u="none" strike="noStrike" cap="none" normalizeH="0" baseline="0" dirty="0" smtClean="0">
                  <a:ln>
                    <a:noFill/>
                  </a:ln>
                  <a:solidFill>
                    <a:schemeClr val="tx1"/>
                  </a:solidFill>
                  <a:effectLst/>
                  <a:latin typeface="Arial" pitchFamily="34" charset="0"/>
                  <a:ea typeface="Arial" pitchFamily="34" charset="0"/>
                  <a:cs typeface="Arial" pitchFamily="34" charset="0"/>
                </a:rPr>
                <a:t>ماقبل المدرسة</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1" name="Text Box 27"/>
            <p:cNvSpPr txBox="1">
              <a:spLocks noChangeArrowheads="1"/>
            </p:cNvSpPr>
            <p:nvPr/>
          </p:nvSpPr>
          <p:spPr bwMode="auto">
            <a:xfrm>
              <a:off x="12212" y="6940"/>
              <a:ext cx="1208" cy="492"/>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OM" sz="1400" b="0" i="0" u="none" strike="noStrike" cap="none" normalizeH="0" baseline="0" smtClean="0">
                  <a:ln>
                    <a:noFill/>
                  </a:ln>
                  <a:solidFill>
                    <a:schemeClr val="tx1"/>
                  </a:solidFill>
                  <a:effectLst/>
                  <a:latin typeface="Arial" pitchFamily="34" charset="0"/>
                  <a:ea typeface="Arial" pitchFamily="34" charset="0"/>
                  <a:cs typeface="Arial" pitchFamily="34" charset="0"/>
                </a:rPr>
                <a:t>المدرسي</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cxnSp>
        <p:nvCxnSpPr>
          <p:cNvPr id="92" name="Straight Connector 91"/>
          <p:cNvCxnSpPr/>
          <p:nvPr/>
        </p:nvCxnSpPr>
        <p:spPr>
          <a:xfrm rot="5400000">
            <a:off x="5944394" y="4572000"/>
            <a:ext cx="304006" cy="794"/>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p:cNvCxnSpPr/>
          <p:nvPr/>
        </p:nvCxnSpPr>
        <p:spPr>
          <a:xfrm rot="10800000" flipV="1">
            <a:off x="5470243" y="3505200"/>
            <a:ext cx="2652996" cy="17028"/>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rot="5400000">
            <a:off x="4952208" y="4572001"/>
            <a:ext cx="305594" cy="791"/>
          </a:xfrm>
          <a:prstGeom prst="line">
            <a:avLst/>
          </a:prstGeom>
        </p:spPr>
        <p:style>
          <a:lnRef idx="1">
            <a:schemeClr val="dk1"/>
          </a:lnRef>
          <a:fillRef idx="0">
            <a:schemeClr val="dk1"/>
          </a:fillRef>
          <a:effectRef idx="0">
            <a:schemeClr val="dk1"/>
          </a:effectRef>
          <a:fontRef idx="minor">
            <a:schemeClr val="tx1"/>
          </a:fontRef>
        </p:style>
      </p:cxnSp>
      <p:sp>
        <p:nvSpPr>
          <p:cNvPr id="88" name="Straight Connector 368"/>
          <p:cNvSpPr>
            <a:spLocks noChangeShapeType="1"/>
          </p:cNvSpPr>
          <p:nvPr/>
        </p:nvSpPr>
        <p:spPr bwMode="auto">
          <a:xfrm>
            <a:off x="5638800" y="4191000"/>
            <a:ext cx="0" cy="204301"/>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96" name="Straight Connector 95"/>
          <p:cNvCxnSpPr/>
          <p:nvPr/>
        </p:nvCxnSpPr>
        <p:spPr>
          <a:xfrm>
            <a:off x="5105400" y="4419600"/>
            <a:ext cx="990600" cy="1588"/>
          </a:xfrm>
          <a:prstGeom prst="line">
            <a:avLst/>
          </a:prstGeom>
        </p:spPr>
        <p:style>
          <a:lnRef idx="1">
            <a:schemeClr val="dk1"/>
          </a:lnRef>
          <a:fillRef idx="0">
            <a:schemeClr val="dk1"/>
          </a:fillRef>
          <a:effectRef idx="0">
            <a:schemeClr val="dk1"/>
          </a:effectRef>
          <a:fontRef idx="minor">
            <a:schemeClr val="tx1"/>
          </a:fontRef>
        </p:style>
      </p:cxnSp>
      <p:sp>
        <p:nvSpPr>
          <p:cNvPr id="97" name="Straight Connector 368"/>
          <p:cNvSpPr>
            <a:spLocks noChangeShapeType="1"/>
          </p:cNvSpPr>
          <p:nvPr/>
        </p:nvSpPr>
        <p:spPr bwMode="auto">
          <a:xfrm>
            <a:off x="5486400" y="3505200"/>
            <a:ext cx="0" cy="204301"/>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103" name="Straight Connector 102"/>
          <p:cNvCxnSpPr/>
          <p:nvPr/>
        </p:nvCxnSpPr>
        <p:spPr>
          <a:xfrm rot="5400000">
            <a:off x="7124700" y="4610100"/>
            <a:ext cx="381000" cy="1588"/>
          </a:xfrm>
          <a:prstGeom prst="line">
            <a:avLst/>
          </a:prstGeom>
        </p:spPr>
        <p:style>
          <a:lnRef idx="1">
            <a:schemeClr val="dk1"/>
          </a:lnRef>
          <a:fillRef idx="0">
            <a:schemeClr val="dk1"/>
          </a:fillRef>
          <a:effectRef idx="0">
            <a:schemeClr val="dk1"/>
          </a:effectRef>
          <a:fontRef idx="minor">
            <a:schemeClr val="tx1"/>
          </a:fontRef>
        </p:style>
      </p:cxnSp>
      <p:cxnSp>
        <p:nvCxnSpPr>
          <p:cNvPr id="101" name="Straight Connector 100"/>
          <p:cNvCxnSpPr/>
          <p:nvPr/>
        </p:nvCxnSpPr>
        <p:spPr>
          <a:xfrm rot="10800000">
            <a:off x="7315200" y="4419600"/>
            <a:ext cx="1295400" cy="1588"/>
          </a:xfrm>
          <a:prstGeom prst="line">
            <a:avLst/>
          </a:prstGeom>
        </p:spPr>
        <p:style>
          <a:lnRef idx="1">
            <a:schemeClr val="dk1"/>
          </a:lnRef>
          <a:fillRef idx="0">
            <a:schemeClr val="dk1"/>
          </a:fillRef>
          <a:effectRef idx="0">
            <a:schemeClr val="dk1"/>
          </a:effectRef>
          <a:fontRef idx="minor">
            <a:schemeClr val="tx1"/>
          </a:fontRef>
        </p:style>
      </p:cxnSp>
      <p:cxnSp>
        <p:nvCxnSpPr>
          <p:cNvPr id="105" name="Straight Connector 104"/>
          <p:cNvCxnSpPr/>
          <p:nvPr/>
        </p:nvCxnSpPr>
        <p:spPr>
          <a:xfrm rot="5400000">
            <a:off x="8458200" y="4572000"/>
            <a:ext cx="304800" cy="1588"/>
          </a:xfrm>
          <a:prstGeom prst="line">
            <a:avLst/>
          </a:prstGeom>
        </p:spPr>
        <p:style>
          <a:lnRef idx="1">
            <a:schemeClr val="dk1"/>
          </a:lnRef>
          <a:fillRef idx="0">
            <a:schemeClr val="dk1"/>
          </a:fillRef>
          <a:effectRef idx="0">
            <a:schemeClr val="dk1"/>
          </a:effectRef>
          <a:fontRef idx="minor">
            <a:schemeClr val="tx1"/>
          </a:fontRef>
        </p:style>
      </p:cxnSp>
      <p:sp>
        <p:nvSpPr>
          <p:cNvPr id="1091" name="Text Box 67"/>
          <p:cNvSpPr txBox="1">
            <a:spLocks noChangeArrowheads="1"/>
          </p:cNvSpPr>
          <p:nvPr/>
        </p:nvSpPr>
        <p:spPr bwMode="auto">
          <a:xfrm>
            <a:off x="5334000" y="2971800"/>
            <a:ext cx="2840038" cy="2889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OM" sz="1200" b="1" i="0" u="none" strike="noStrike" cap="none" normalizeH="0" baseline="0" dirty="0" smtClean="0">
                <a:ln>
                  <a:noFill/>
                </a:ln>
                <a:solidFill>
                  <a:schemeClr val="tx1"/>
                </a:solidFill>
                <a:effectLst/>
                <a:latin typeface="Arial" pitchFamily="34" charset="0"/>
                <a:ea typeface="Arial" pitchFamily="34" charset="0"/>
                <a:cs typeface="Arial" pitchFamily="34" charset="0"/>
              </a:rPr>
              <a:t>مجلس الإدارة / مجلس المدرسة</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2" name="Text Box 68"/>
          <p:cNvSpPr txBox="1">
            <a:spLocks noChangeArrowheads="1"/>
          </p:cNvSpPr>
          <p:nvPr/>
        </p:nvSpPr>
        <p:spPr bwMode="auto">
          <a:xfrm>
            <a:off x="762000" y="3048000"/>
            <a:ext cx="2838450" cy="2889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OM" sz="1200" b="1" i="0" u="none" strike="noStrike" cap="none" normalizeH="0" baseline="0" dirty="0" smtClean="0">
                <a:ln>
                  <a:noFill/>
                </a:ln>
                <a:solidFill>
                  <a:schemeClr val="tx1"/>
                </a:solidFill>
                <a:effectLst/>
                <a:latin typeface="Arial" pitchFamily="34" charset="0"/>
                <a:ea typeface="Arial" pitchFamily="34" charset="0"/>
                <a:cs typeface="Arial" pitchFamily="34" charset="0"/>
              </a:rPr>
              <a:t>مجلس الإدارة / مجلس الأمناء</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 name="Content Placeholder 111"/>
          <p:cNvSpPr>
            <a:spLocks noGrp="1"/>
          </p:cNvSpPr>
          <p:nvPr>
            <p:ph idx="4294967295"/>
          </p:nvPr>
        </p:nvSpPr>
        <p:spPr>
          <a:xfrm>
            <a:off x="0" y="1600200"/>
            <a:ext cx="8534400" cy="4800600"/>
          </a:xfrm>
        </p:spPr>
        <p:txBody>
          <a:bodyPr>
            <a:normAutofit fontScale="92500" lnSpcReduction="20000"/>
          </a:bodyPr>
          <a:lstStyle/>
          <a:p>
            <a:pPr algn="r" rtl="1">
              <a:buNone/>
            </a:pPr>
            <a:endParaRPr lang="ar-OM" sz="1400" dirty="0" smtClean="0"/>
          </a:p>
          <a:p>
            <a:pPr algn="r" rtl="1">
              <a:buNone/>
            </a:pPr>
            <a:endParaRPr lang="ar-OM" sz="1400" dirty="0"/>
          </a:p>
          <a:p>
            <a:pPr algn="r" rtl="1">
              <a:buNone/>
            </a:pPr>
            <a:endParaRPr lang="ar-OM" sz="1400" dirty="0" smtClean="0"/>
          </a:p>
          <a:p>
            <a:pPr algn="r" rtl="1">
              <a:buNone/>
            </a:pPr>
            <a:endParaRPr lang="ar-OM" sz="1400" dirty="0"/>
          </a:p>
          <a:p>
            <a:pPr algn="r" rtl="1">
              <a:buNone/>
            </a:pPr>
            <a:endParaRPr lang="ar-OM" sz="1400" dirty="0" smtClean="0"/>
          </a:p>
          <a:p>
            <a:pPr algn="r" rtl="1">
              <a:buNone/>
            </a:pPr>
            <a:endParaRPr lang="ar-OM" sz="1400" dirty="0" smtClean="0"/>
          </a:p>
          <a:p>
            <a:pPr algn="r" rtl="1">
              <a:buNone/>
            </a:pPr>
            <a:endParaRPr lang="ar-OM" sz="1400" dirty="0"/>
          </a:p>
          <a:p>
            <a:pPr algn="r" rtl="1">
              <a:buNone/>
            </a:pPr>
            <a:endParaRPr lang="ar-OM" sz="1400" dirty="0" smtClean="0"/>
          </a:p>
          <a:p>
            <a:pPr algn="r" rtl="1">
              <a:buNone/>
            </a:pPr>
            <a:endParaRPr lang="ar-OM" sz="1400" dirty="0"/>
          </a:p>
          <a:p>
            <a:pPr algn="r" rtl="1">
              <a:buNone/>
            </a:pPr>
            <a:endParaRPr lang="ar-OM" sz="1400" dirty="0" smtClean="0"/>
          </a:p>
          <a:p>
            <a:pPr algn="r" rtl="1">
              <a:buNone/>
            </a:pPr>
            <a:endParaRPr lang="ar-OM" sz="1400" dirty="0"/>
          </a:p>
          <a:p>
            <a:pPr algn="r" rtl="1">
              <a:buNone/>
            </a:pPr>
            <a:endParaRPr lang="ar-OM" sz="1400" dirty="0" smtClean="0"/>
          </a:p>
          <a:p>
            <a:pPr algn="r" rtl="1">
              <a:buNone/>
            </a:pPr>
            <a:endParaRPr lang="ar-OM" sz="1400" dirty="0"/>
          </a:p>
          <a:p>
            <a:pPr algn="r" rtl="1">
              <a:buNone/>
            </a:pPr>
            <a:endParaRPr lang="ar-OM" sz="1400" dirty="0" smtClean="0"/>
          </a:p>
          <a:p>
            <a:pPr algn="r" rtl="1">
              <a:buNone/>
            </a:pPr>
            <a:endParaRPr lang="ar-OM" sz="1400" dirty="0"/>
          </a:p>
          <a:p>
            <a:pPr algn="r" rtl="1">
              <a:buNone/>
            </a:pPr>
            <a:endParaRPr lang="ar-OM" sz="1400" dirty="0" smtClean="0"/>
          </a:p>
          <a:p>
            <a:pPr algn="r" rtl="1">
              <a:buNone/>
            </a:pPr>
            <a:endParaRPr lang="ar-OM" sz="1400" dirty="0"/>
          </a:p>
          <a:p>
            <a:pPr algn="r" rtl="1">
              <a:buNone/>
            </a:pPr>
            <a:endParaRPr lang="ar-OM" sz="1400" dirty="0" smtClean="0"/>
          </a:p>
          <a:p>
            <a:pPr algn="r" rtl="1">
              <a:buNone/>
            </a:pPr>
            <a:endParaRPr lang="ar-OM" sz="1400" dirty="0"/>
          </a:p>
          <a:p>
            <a:pPr algn="r" rtl="1">
              <a:buNone/>
            </a:pPr>
            <a:endParaRPr lang="ar-OM" sz="1400" dirty="0"/>
          </a:p>
          <a:p>
            <a:pPr algn="r" rtl="1">
              <a:buNone/>
            </a:pPr>
            <a:r>
              <a:rPr lang="ar-SA" sz="1400" dirty="0"/>
              <a:t>*</a:t>
            </a:r>
            <a:r>
              <a:rPr lang="ar-OM" sz="1400" dirty="0"/>
              <a:t>هيئة الإعتماد الاكاديمي والتقني والمدرسي</a:t>
            </a:r>
            <a:endParaRPr lang="en-US" sz="1400" dirty="0"/>
          </a:p>
          <a:p>
            <a:pPr algn="r" rtl="1">
              <a:buNone/>
            </a:pPr>
            <a:r>
              <a:rPr lang="ar-SA" sz="1400" dirty="0"/>
              <a:t>** قطاع التعليم المدرسي تحت اشراف وزارة التربية والتعليم</a:t>
            </a:r>
            <a:endParaRPr lang="en-US" sz="1400" dirty="0"/>
          </a:p>
          <a:p>
            <a:pPr algn="r" rtl="1">
              <a:buNone/>
            </a:pPr>
            <a:r>
              <a:rPr lang="ar-SA" sz="1400" dirty="0"/>
              <a:t>*** قطاع التعليم العالي تحت اشراف وزارة التعليم العالي</a:t>
            </a:r>
            <a:endParaRPr lang="en-US"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24200"/>
            <a:ext cx="8229600" cy="1112838"/>
          </a:xfrm>
        </p:spPr>
        <p:txBody>
          <a:bodyPr/>
          <a:lstStyle/>
          <a:p>
            <a:r>
              <a:rPr lang="ar-OM" dirty="0" smtClean="0"/>
              <a:t>توصيات اللجنة</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OM" dirty="0" smtClean="0"/>
              <a:t>تــنــويـــــه</a:t>
            </a:r>
            <a:endParaRPr lang="en-US" dirty="0"/>
          </a:p>
        </p:txBody>
      </p:sp>
      <p:sp>
        <p:nvSpPr>
          <p:cNvPr id="3" name="Content Placeholder 2"/>
          <p:cNvSpPr>
            <a:spLocks noGrp="1"/>
          </p:cNvSpPr>
          <p:nvPr>
            <p:ph idx="1"/>
          </p:nvPr>
        </p:nvSpPr>
        <p:spPr>
          <a:xfrm>
            <a:off x="457200" y="1828800"/>
            <a:ext cx="8229600" cy="4297363"/>
          </a:xfrm>
        </p:spPr>
        <p:txBody>
          <a:bodyPr/>
          <a:lstStyle/>
          <a:p>
            <a:pPr algn="justLow" rtl="1">
              <a:buNone/>
            </a:pPr>
            <a:r>
              <a:rPr lang="ar-SA" dirty="0" smtClean="0"/>
              <a:t>   </a:t>
            </a:r>
            <a:r>
              <a:rPr lang="ar-OM" dirty="0" smtClean="0"/>
              <a:t> لجنة المحور الأول تعنى بالتعليم </a:t>
            </a:r>
            <a:r>
              <a:rPr lang="ar-OM" dirty="0" smtClean="0"/>
              <a:t>العام </a:t>
            </a:r>
            <a:r>
              <a:rPr lang="ar-OM" dirty="0" smtClean="0"/>
              <a:t>ولكن لوجود روابط أساسية بين قطاعي التعليم العام والعالي في بعض المسائل خاصة فيما يتعلق ومرحلة ما قبل العالي ( كالكفاءات والمعايير المطلوبة للانخراط  فى قطاع التعليم العالي... الخ) فقد تم طرح بعض النقاط المرتبطة بالتعليم العام فى هذه الدراسة وذلك بهدف الايضاح.</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143000"/>
            <a:ext cx="8229600" cy="4953000"/>
          </a:xfrm>
        </p:spPr>
        <p:txBody>
          <a:bodyPr>
            <a:normAutofit fontScale="77500" lnSpcReduction="20000"/>
          </a:bodyPr>
          <a:lstStyle/>
          <a:p>
            <a:pPr algn="justLow" rtl="1">
              <a:buNone/>
            </a:pPr>
            <a:r>
              <a:rPr lang="ar-OM" b="1" dirty="0" smtClean="0"/>
              <a:t>	بناءاً على المقارنة بين وضع التعليم فى السلطنة والدول التي قامت اللجنة </a:t>
            </a:r>
            <a:r>
              <a:rPr lang="ar-OM" b="1" dirty="0" smtClean="0"/>
              <a:t>بدراسة </a:t>
            </a:r>
            <a:r>
              <a:rPr lang="ar-OM" b="1" dirty="0" smtClean="0"/>
              <a:t>وضعها التعليمي، وفي ضوء المقترحات التي تم استعراضها سابقاً، فإن اللجنة ترى ما يلي:</a:t>
            </a:r>
            <a:endParaRPr lang="en-US" dirty="0" smtClean="0"/>
          </a:p>
          <a:p>
            <a:pPr lvl="0" algn="justLow" rtl="1"/>
            <a:r>
              <a:rPr lang="ar-OM" b="1" dirty="0" smtClean="0"/>
              <a:t>إعادة هيكلة التعليم العالي بما بتواكب مع التطور المتلاحق لمنظومة التعليم إقليمياً وعالمياً</a:t>
            </a:r>
            <a:endParaRPr lang="en-US" dirty="0" smtClean="0"/>
          </a:p>
          <a:p>
            <a:pPr lvl="0" algn="justLow" rtl="1"/>
            <a:r>
              <a:rPr lang="ar-OM" b="1" dirty="0" smtClean="0"/>
              <a:t>إستقلالية مؤسسات التعليم العالي والعام</a:t>
            </a:r>
            <a:endParaRPr lang="en-US" dirty="0" smtClean="0"/>
          </a:p>
          <a:p>
            <a:pPr lvl="0" algn="justLow" rtl="1"/>
            <a:r>
              <a:rPr lang="ar-OM" b="1" dirty="0" smtClean="0"/>
              <a:t>تعزيز دور مجلس التعليم فى رسم السياسات العامة والتخطيط للتعليم فى كل مراحله ومستوياته.</a:t>
            </a:r>
            <a:endParaRPr lang="en-US" dirty="0" smtClean="0"/>
          </a:p>
          <a:p>
            <a:pPr lvl="0" algn="justLow" rtl="1"/>
            <a:r>
              <a:rPr lang="ar-OM" b="1" dirty="0" smtClean="0"/>
              <a:t>وجود هيئة متخصصة تُعني بالجودة التعليمية فى كافة مجالاتها ومستوياتها.</a:t>
            </a:r>
            <a:endParaRPr lang="en-US" dirty="0" smtClean="0"/>
          </a:p>
          <a:p>
            <a:pPr lvl="0" algn="justLow" rtl="1"/>
            <a:r>
              <a:rPr lang="ar-OM" b="1" dirty="0" smtClean="0"/>
              <a:t>وجود شراكة بين المجتمع والحكومة فى صياغة الرؤية وإدارة مؤسسات التعليم.</a:t>
            </a:r>
            <a:endParaRPr lang="en-US" dirty="0" smtClean="0"/>
          </a:p>
          <a:p>
            <a:pPr lvl="0" algn="justLow" rtl="1"/>
            <a:r>
              <a:rPr lang="ar-OM" b="1" dirty="0" smtClean="0"/>
              <a:t>ضرورة البدء فى مشروع الإعتماد المدرسي لاهميته فى ضبط جودة التعليم.</a:t>
            </a:r>
            <a:endParaRPr lang="en-US" dirty="0" smtClean="0"/>
          </a:p>
          <a:p>
            <a:pPr lvl="0" algn="justLow" rtl="1"/>
            <a:r>
              <a:rPr lang="ar-OM" b="1" dirty="0" smtClean="0"/>
              <a:t>إصدار قانون التعليم العالي وذلك برؤية من الجهات المختصة بمسألة التعليم العالي والقطاعات المعنية بالتعليم فى السلطنة بما فيها القطاع الخاص</a:t>
            </a:r>
            <a:endParaRPr lang="en-US" dirty="0" smtClean="0"/>
          </a:p>
          <a:p>
            <a:pPr algn="r" rt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457200"/>
          </a:xfrm>
        </p:spPr>
        <p:txBody>
          <a:bodyPr>
            <a:normAutofit fontScale="90000"/>
          </a:bodyPr>
          <a:lstStyle/>
          <a:p>
            <a:r>
              <a:rPr lang="ar-OM" b="1" dirty="0" smtClean="0"/>
              <a:t>فصول الإطار القانوني للتعليم العالي</a:t>
            </a:r>
            <a:r>
              <a:rPr lang="en-US" dirty="0" smtClean="0"/>
              <a:t/>
            </a:r>
            <a:br>
              <a:rPr lang="en-US" dirty="0" smtClean="0"/>
            </a:br>
            <a:endParaRPr lang="en-US" dirty="0"/>
          </a:p>
        </p:txBody>
      </p:sp>
      <p:sp>
        <p:nvSpPr>
          <p:cNvPr id="3" name="Content Placeholder 2"/>
          <p:cNvSpPr>
            <a:spLocks noGrp="1"/>
          </p:cNvSpPr>
          <p:nvPr>
            <p:ph idx="1"/>
          </p:nvPr>
        </p:nvSpPr>
        <p:spPr>
          <a:xfrm>
            <a:off x="457200" y="838200"/>
            <a:ext cx="8229600" cy="5867400"/>
          </a:xfrm>
        </p:spPr>
        <p:txBody>
          <a:bodyPr>
            <a:normAutofit fontScale="77500" lnSpcReduction="20000"/>
          </a:bodyPr>
          <a:lstStyle/>
          <a:p>
            <a:pPr algn="justLow" rtl="1"/>
            <a:r>
              <a:rPr lang="ar-OM" sz="3100" b="1" dirty="0" smtClean="0"/>
              <a:t>لفصل الأول: </a:t>
            </a:r>
            <a:r>
              <a:rPr lang="ar-OM" sz="3100" dirty="0" smtClean="0"/>
              <a:t>التعاريف</a:t>
            </a:r>
          </a:p>
          <a:p>
            <a:pPr algn="justLow" rtl="1"/>
            <a:r>
              <a:rPr lang="ar-SA" sz="3100" b="1" dirty="0" smtClean="0"/>
              <a:t>الفصل الثاني</a:t>
            </a:r>
            <a:r>
              <a:rPr lang="en-US" sz="3100" b="1" dirty="0" smtClean="0"/>
              <a:t>: </a:t>
            </a:r>
            <a:r>
              <a:rPr lang="ar-OM" sz="3100" dirty="0" smtClean="0"/>
              <a:t>أهداف التعليم العالي</a:t>
            </a:r>
            <a:endParaRPr lang="en-US" sz="3100" dirty="0" smtClean="0"/>
          </a:p>
          <a:p>
            <a:pPr algn="justLow" rtl="1"/>
            <a:r>
              <a:rPr lang="ar-SA" sz="3100" b="1" dirty="0" smtClean="0"/>
              <a:t>الفصل الثالث</a:t>
            </a:r>
            <a:r>
              <a:rPr lang="en-US" sz="3100" b="1" dirty="0" smtClean="0"/>
              <a:t>: </a:t>
            </a:r>
            <a:r>
              <a:rPr lang="ar-OM" sz="3100" dirty="0" smtClean="0"/>
              <a:t>مجلس التعليم</a:t>
            </a:r>
            <a:endParaRPr lang="en-US" sz="3100" dirty="0" smtClean="0"/>
          </a:p>
          <a:p>
            <a:pPr algn="justLow" rtl="1"/>
            <a:r>
              <a:rPr lang="ar-OM" sz="3100" b="1" dirty="0" smtClean="0"/>
              <a:t>الفصل الرابع</a:t>
            </a:r>
            <a:r>
              <a:rPr lang="en-US" sz="3100" b="1" dirty="0" smtClean="0"/>
              <a:t>: </a:t>
            </a:r>
            <a:r>
              <a:rPr lang="ar-OM" sz="3100" dirty="0" smtClean="0"/>
              <a:t>الهيئة العمانية للاعتماد  </a:t>
            </a:r>
            <a:endParaRPr lang="en-US" sz="3100" dirty="0" smtClean="0"/>
          </a:p>
          <a:p>
            <a:pPr algn="justLow" rtl="1"/>
            <a:r>
              <a:rPr lang="ar-OM" sz="3100" b="1" dirty="0" smtClean="0"/>
              <a:t>الفصل الخامس</a:t>
            </a:r>
            <a:r>
              <a:rPr lang="en-US" sz="3100" b="1" dirty="0" smtClean="0"/>
              <a:t>: </a:t>
            </a:r>
            <a:r>
              <a:rPr lang="ar-OM" sz="3100" b="1" dirty="0" smtClean="0"/>
              <a:t>ا</a:t>
            </a:r>
            <a:r>
              <a:rPr lang="ar-OM" sz="3100" dirty="0" smtClean="0"/>
              <a:t>لوزارة</a:t>
            </a:r>
            <a:endParaRPr lang="en-US" sz="3100" dirty="0" smtClean="0"/>
          </a:p>
          <a:p>
            <a:pPr algn="justLow" rtl="1"/>
            <a:r>
              <a:rPr lang="ar-OM" sz="3100" b="1" dirty="0" smtClean="0"/>
              <a:t>الفصل السادس</a:t>
            </a:r>
            <a:r>
              <a:rPr lang="en-US" sz="3100" b="1" dirty="0" smtClean="0"/>
              <a:t>: </a:t>
            </a:r>
            <a:r>
              <a:rPr lang="ar-OM" sz="3100" dirty="0" smtClean="0"/>
              <a:t>مؤسسات التعليم العالي</a:t>
            </a:r>
            <a:endParaRPr lang="en-US" sz="3100" dirty="0" smtClean="0"/>
          </a:p>
          <a:p>
            <a:pPr algn="justLow" rtl="1"/>
            <a:r>
              <a:rPr lang="ar-OM" sz="3100" b="1" dirty="0" smtClean="0"/>
              <a:t>الفصل: السابع: </a:t>
            </a:r>
            <a:r>
              <a:rPr lang="ar-OM" sz="3100" dirty="0" smtClean="0"/>
              <a:t>مراحل التعليم العالي</a:t>
            </a:r>
          </a:p>
          <a:p>
            <a:pPr algn="justLow" rtl="1"/>
            <a:r>
              <a:rPr lang="ar-OM" sz="3100" b="1" dirty="0" smtClean="0"/>
              <a:t>الفصل الثامن: </a:t>
            </a:r>
            <a:r>
              <a:rPr lang="ar-OM" sz="3100" dirty="0" smtClean="0"/>
              <a:t>الهيئة / المؤسسة العامة للتعليم التقني والمهني</a:t>
            </a:r>
            <a:endParaRPr lang="en-US" sz="3100" dirty="0" smtClean="0"/>
          </a:p>
          <a:p>
            <a:pPr algn="justLow" rtl="1"/>
            <a:r>
              <a:rPr lang="ar-SA" sz="3100" b="1" dirty="0" smtClean="0"/>
              <a:t>الفصل التاسع</a:t>
            </a:r>
            <a:r>
              <a:rPr lang="ar-OM" sz="3100" b="1" dirty="0" smtClean="0"/>
              <a:t>: </a:t>
            </a:r>
            <a:r>
              <a:rPr lang="ar-OM" sz="3100" dirty="0" smtClean="0"/>
              <a:t>مركز القبول والإحصاءات التعليمية</a:t>
            </a:r>
          </a:p>
          <a:p>
            <a:pPr algn="justLow" rtl="1"/>
            <a:r>
              <a:rPr lang="ar-OM" sz="3100" b="1" dirty="0" smtClean="0"/>
              <a:t>الفصـــــل العاشر: </a:t>
            </a:r>
            <a:r>
              <a:rPr lang="ar-OM" sz="3100" dirty="0" smtClean="0"/>
              <a:t>التعليـم المستمـر والتعلم عن بعد</a:t>
            </a:r>
          </a:p>
          <a:p>
            <a:pPr algn="justLow" rtl="1"/>
            <a:r>
              <a:rPr lang="ar-OM" sz="3100" b="1" dirty="0" smtClean="0"/>
              <a:t>الفصل الحادي عشر</a:t>
            </a:r>
            <a:r>
              <a:rPr lang="en-US" sz="3100" b="1" dirty="0" smtClean="0"/>
              <a:t>: </a:t>
            </a:r>
            <a:r>
              <a:rPr lang="ar-OM" sz="3100" b="1" dirty="0" smtClean="0"/>
              <a:t>ا</a:t>
            </a:r>
            <a:r>
              <a:rPr lang="ar-OM" sz="3100" dirty="0" smtClean="0"/>
              <a:t>لبعثات والدراسات العليا</a:t>
            </a:r>
          </a:p>
          <a:p>
            <a:pPr algn="justLow" rtl="1"/>
            <a:r>
              <a:rPr lang="ar-OM" sz="3100" b="1" dirty="0" smtClean="0"/>
              <a:t>الفصل الثاني عشر</a:t>
            </a:r>
            <a:r>
              <a:rPr lang="en-US" sz="3100" b="1" dirty="0" smtClean="0"/>
              <a:t> :</a:t>
            </a:r>
            <a:r>
              <a:rPr lang="ar-OM" sz="3100" dirty="0" smtClean="0"/>
              <a:t>اللوائح والتشريعات الداخلية</a:t>
            </a:r>
            <a:endParaRPr lang="en-US" sz="3100" dirty="0" smtClean="0"/>
          </a:p>
          <a:p>
            <a:pPr algn="justLow" rtl="1"/>
            <a:r>
              <a:rPr lang="ar-OM" sz="3100" b="1" dirty="0" smtClean="0"/>
              <a:t>الفصل الثالث عشر</a:t>
            </a:r>
            <a:r>
              <a:rPr lang="en-US" sz="3100" b="1" dirty="0" smtClean="0"/>
              <a:t> :</a:t>
            </a:r>
            <a:r>
              <a:rPr lang="ar-OM" sz="3100" b="1" dirty="0" smtClean="0"/>
              <a:t>ا</a:t>
            </a:r>
            <a:r>
              <a:rPr lang="ar-OM" sz="3100" dirty="0" smtClean="0"/>
              <a:t>لإطار الوطني للمؤهلات العلمية ومعادلة الشهادات</a:t>
            </a:r>
            <a:endParaRPr lang="en-US" sz="3100" dirty="0" smtClean="0"/>
          </a:p>
          <a:p>
            <a:pPr algn="justLow" rtl="1"/>
            <a:r>
              <a:rPr lang="ar-OM" sz="3100" b="1" dirty="0" smtClean="0"/>
              <a:t>الفصل الرابع عشر والأخير</a:t>
            </a:r>
            <a:r>
              <a:rPr lang="en-US" sz="3100" b="1" dirty="0" smtClean="0"/>
              <a:t> : </a:t>
            </a:r>
            <a:r>
              <a:rPr lang="ar-OM" sz="3100" dirty="0" smtClean="0"/>
              <a:t>أحكام ختامية وانتقالية</a:t>
            </a:r>
          </a:p>
          <a:p>
            <a:pPr algn="justLow" rtl="1"/>
            <a:r>
              <a:rPr lang="ar-OM" sz="3100" b="1" dirty="0" smtClean="0"/>
              <a:t>اللوائح  التنفيذية لقانون التعليم العالي</a:t>
            </a:r>
            <a:endParaRPr lang="en-US" sz="3100" dirty="0" smtClean="0"/>
          </a:p>
          <a:p>
            <a:pPr algn="r" rtl="1"/>
            <a:endParaRPr lang="en-US" dirty="0" smtClean="0"/>
          </a:p>
          <a:p>
            <a:pPr algn="r" rtl="1"/>
            <a:endParaRPr lang="en-US" dirty="0" smtClean="0"/>
          </a:p>
          <a:p>
            <a:pPr algn="r" rtl="1"/>
            <a:endParaRPr lang="ar-OM" dirty="0" smtClean="0"/>
          </a:p>
          <a:p>
            <a:pPr algn="r" rtl="1"/>
            <a:endParaRPr lang="en-US" dirty="0" smtClean="0"/>
          </a:p>
          <a:p>
            <a:pPr algn="r" rtl="1"/>
            <a:endParaRPr lang="en-US" dirty="0" smtClean="0"/>
          </a:p>
          <a:p>
            <a:pPr algn="r" rtl="1"/>
            <a:endParaRPr lang="en-US" dirty="0" smtClean="0"/>
          </a:p>
          <a:p>
            <a:pPr algn="r" rtl="1"/>
            <a:endParaRPr lang="en-US" dirty="0" smtClean="0"/>
          </a:p>
          <a:p>
            <a:pPr algn="r" rtl="1"/>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3200"/>
            <a:ext cx="8229600" cy="1143000"/>
          </a:xfrm>
        </p:spPr>
        <p:txBody>
          <a:bodyPr/>
          <a:lstStyle/>
          <a:p>
            <a:r>
              <a:rPr lang="ar-OM" dirty="0" smtClean="0"/>
              <a:t>شكرا جزيلا</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OM" dirty="0" smtClean="0"/>
              <a:t>خطوات عمل اللجنة</a:t>
            </a:r>
            <a:endParaRPr lang="en-US" dirty="0"/>
          </a:p>
        </p:txBody>
      </p:sp>
      <p:sp>
        <p:nvSpPr>
          <p:cNvPr id="3" name="Content Placeholder 2"/>
          <p:cNvSpPr>
            <a:spLocks noGrp="1"/>
          </p:cNvSpPr>
          <p:nvPr>
            <p:ph idx="1"/>
          </p:nvPr>
        </p:nvSpPr>
        <p:spPr/>
        <p:txBody>
          <a:bodyPr>
            <a:normAutofit/>
          </a:bodyPr>
          <a:lstStyle/>
          <a:p>
            <a:pPr algn="justLow" rtl="1"/>
            <a:r>
              <a:rPr lang="ar-OM" dirty="0" smtClean="0"/>
              <a:t>مراجعة الواقع الحالي لإدارة التعليم العالي في السلطنة</a:t>
            </a:r>
          </a:p>
          <a:p>
            <a:pPr algn="justLow" rtl="1"/>
            <a:r>
              <a:rPr lang="ar-OM" dirty="0" smtClean="0"/>
              <a:t>مراجعة نماذج إدارة التعليم العالي في مختلف الدول</a:t>
            </a:r>
          </a:p>
          <a:p>
            <a:pPr algn="justLow" rtl="1"/>
            <a:r>
              <a:rPr lang="ar-OM" dirty="0" smtClean="0"/>
              <a:t>دراسة التحديات التي تواجه قطاع التعليم العالي في السلطنة</a:t>
            </a:r>
          </a:p>
          <a:p>
            <a:pPr algn="justLow" rtl="1"/>
            <a:r>
              <a:rPr lang="ar-OM" dirty="0" smtClean="0"/>
              <a:t>وضع مقترح أهداف عامة للتعليم العالي</a:t>
            </a:r>
          </a:p>
          <a:p>
            <a:pPr algn="justLow" rtl="1"/>
            <a:r>
              <a:rPr lang="ar-OM" dirty="0" smtClean="0"/>
              <a:t>إعداد نموذج لإعادة هيكلة إدارة التعليم </a:t>
            </a:r>
          </a:p>
          <a:p>
            <a:pPr algn="justLow" rtl="1"/>
            <a:r>
              <a:rPr lang="ar-OM" dirty="0" smtClean="0"/>
              <a:t>وضع مقترح لإطار قانون التعليم العالي</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137" y="152400"/>
            <a:ext cx="8229600" cy="1401762"/>
          </a:xfrm>
        </p:spPr>
        <p:txBody>
          <a:bodyPr>
            <a:normAutofit fontScale="90000"/>
          </a:bodyPr>
          <a:lstStyle/>
          <a:p>
            <a:r>
              <a:rPr lang="ar-OM" smtClean="0"/>
              <a:t>مراجعة الواقع الحالي لإدارة التعليم العالي</a:t>
            </a:r>
            <a:br>
              <a:rPr lang="ar-OM" smtClean="0"/>
            </a:br>
            <a:r>
              <a:rPr lang="ar-OM" smtClean="0"/>
              <a:t> في السلطنة</a:t>
            </a:r>
            <a:br>
              <a:rPr lang="ar-OM" smtClean="0"/>
            </a:br>
            <a:endParaRPr lang="en-US" dirty="0"/>
          </a:p>
        </p:txBody>
      </p:sp>
      <p:sp>
        <p:nvSpPr>
          <p:cNvPr id="3" name="Content Placeholder 2"/>
          <p:cNvSpPr>
            <a:spLocks noGrp="1"/>
          </p:cNvSpPr>
          <p:nvPr>
            <p:ph idx="1"/>
          </p:nvPr>
        </p:nvSpPr>
        <p:spPr>
          <a:xfrm>
            <a:off x="382137" y="1524592"/>
            <a:ext cx="8229600" cy="4800600"/>
          </a:xfrm>
        </p:spPr>
        <p:txBody>
          <a:bodyPr>
            <a:normAutofit fontScale="92500"/>
          </a:bodyPr>
          <a:lstStyle/>
          <a:p>
            <a:pPr algn="justLow" rtl="1"/>
            <a:r>
              <a:rPr lang="ar-OM" dirty="0" smtClean="0"/>
              <a:t>تتكون </a:t>
            </a:r>
            <a:r>
              <a:rPr lang="ar-OM" dirty="0" smtClean="0"/>
              <a:t>مؤسسات التعليم العالي الحكومية في سلطنة عمان حتى تاريخ </a:t>
            </a:r>
            <a:r>
              <a:rPr lang="ar-OM" dirty="0" smtClean="0"/>
              <a:t>استكمال الدراسة، </a:t>
            </a:r>
            <a:r>
              <a:rPr lang="ar-OM" dirty="0" smtClean="0"/>
              <a:t>من جامعة واحدة (جامعة السلطان قابوس)، و 6 كليات للعلوم التطبيقية، و 7 كليات للتقنية، و13 معهداً للتخصصات الصحية تتبع وزارة الصحة و معهداً واحداً للعلوم الشرعية وكلية للدراسات المصرفية والمالية.</a:t>
            </a:r>
          </a:p>
          <a:p>
            <a:pPr algn="justLow" rtl="1"/>
            <a:r>
              <a:rPr lang="ar-OM" dirty="0" smtClean="0"/>
              <a:t>البرامج </a:t>
            </a:r>
            <a:r>
              <a:rPr lang="ar-OM" dirty="0" smtClean="0"/>
              <a:t>المقدمة حالياً في مؤسسات التعليم العالي الحكومية أغلبها يولي اهتماماً كبيرا بالتعليم الأكاديمي في ما عدا الكليات التقنية التي تقدم برامج تقنية ومهنية وهي التخصصات التي تتوفر بها فرص عمل كبيرة للعمانين، وتُشغل حالياً بنسبة كبيرة من قبل العمالة الوافدة.</a:t>
            </a:r>
            <a:endParaRPr lang="en-US" dirty="0" smtClean="0"/>
          </a:p>
          <a:p>
            <a:pPr algn="justLow" rtl="1">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OM"/>
          </a:p>
        </p:txBody>
      </p:sp>
      <p:sp>
        <p:nvSpPr>
          <p:cNvPr id="3" name="Content Placeholder 2"/>
          <p:cNvSpPr>
            <a:spLocks noGrp="1"/>
          </p:cNvSpPr>
          <p:nvPr>
            <p:ph idx="1"/>
          </p:nvPr>
        </p:nvSpPr>
        <p:spPr/>
        <p:txBody>
          <a:bodyPr/>
          <a:lstStyle/>
          <a:p>
            <a:pPr algn="r" rtl="1"/>
            <a:r>
              <a:rPr lang="ar-OM" dirty="0" smtClean="0"/>
              <a:t>وجود تفوات في هياكل إدارة </a:t>
            </a:r>
            <a:r>
              <a:rPr lang="ar-OM" smtClean="0"/>
              <a:t>المؤسسات </a:t>
            </a:r>
            <a:r>
              <a:rPr lang="ar-OM" smtClean="0"/>
              <a:t>الأكاديمية </a:t>
            </a:r>
            <a:r>
              <a:rPr lang="ar-OM" dirty="0" smtClean="0"/>
              <a:t>الحكومية </a:t>
            </a:r>
            <a:r>
              <a:rPr lang="ar-OM" dirty="0" smtClean="0"/>
              <a:t>بالرغم من كونها مرتبطة بنظام الخدمة المدنية </a:t>
            </a:r>
          </a:p>
          <a:p>
            <a:pPr algn="r" rtl="1"/>
            <a:r>
              <a:rPr lang="ar-OM" dirty="0" smtClean="0"/>
              <a:t>مؤسسات التعليم العالي الخاصة </a:t>
            </a:r>
            <a:r>
              <a:rPr lang="ar-OM" dirty="0" smtClean="0"/>
              <a:t>رغم الإسقلال الإداري والمالي إلا أنها تلتزم </a:t>
            </a:r>
            <a:r>
              <a:rPr lang="ar-OM" dirty="0" smtClean="0"/>
              <a:t>بالقوانين و التشريعات التجارية </a:t>
            </a:r>
            <a:r>
              <a:rPr lang="ar-OM" dirty="0" smtClean="0"/>
              <a:t>و قوانين </a:t>
            </a:r>
            <a:r>
              <a:rPr lang="ar-OM" dirty="0" smtClean="0"/>
              <a:t>القوى العاملة</a:t>
            </a:r>
          </a:p>
          <a:p>
            <a:pPr algn="r" rtl="1"/>
            <a:r>
              <a:rPr lang="ar-OM" dirty="0" smtClean="0"/>
              <a:t>دور وزارة التعليم العالي الإشرافي محدود لبعض مؤسسات التعليم العالي الحكومية مقارنة بمؤسسات التعليم العالي الخاصة</a:t>
            </a:r>
          </a:p>
          <a:p>
            <a:pPr marL="0" indent="0" algn="r" rtl="1">
              <a:buNone/>
            </a:pPr>
            <a:endParaRPr lang="ar-OM" dirty="0"/>
          </a:p>
        </p:txBody>
      </p:sp>
    </p:spTree>
    <p:extLst>
      <p:ext uri="{BB962C8B-B14F-4D97-AF65-F5344CB8AC3E}">
        <p14:creationId xmlns:p14="http://schemas.microsoft.com/office/powerpoint/2010/main" xmlns="" val="387854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OM" dirty="0" smtClean="0"/>
              <a:t>مراجعة نماذج إدارة التعليم العالي في مختلف الدول</a:t>
            </a:r>
            <a:br>
              <a:rPr lang="ar-OM" dirty="0" smtClean="0"/>
            </a:br>
            <a:endParaRPr lang="en-US" dirty="0"/>
          </a:p>
        </p:txBody>
      </p:sp>
      <p:sp>
        <p:nvSpPr>
          <p:cNvPr id="3" name="Content Placeholder 2"/>
          <p:cNvSpPr>
            <a:spLocks noGrp="1"/>
          </p:cNvSpPr>
          <p:nvPr>
            <p:ph idx="1"/>
          </p:nvPr>
        </p:nvSpPr>
        <p:spPr>
          <a:xfrm>
            <a:off x="457200" y="990600"/>
            <a:ext cx="8229600" cy="5867400"/>
          </a:xfrm>
        </p:spPr>
        <p:txBody>
          <a:bodyPr>
            <a:normAutofit/>
          </a:bodyPr>
          <a:lstStyle/>
          <a:p>
            <a:pPr marL="0" indent="0" algn="r" rtl="1">
              <a:lnSpc>
                <a:spcPct val="80000"/>
              </a:lnSpc>
              <a:buNone/>
            </a:pPr>
            <a:endParaRPr lang="ar-SA" sz="3000" dirty="0" smtClean="0"/>
          </a:p>
          <a:p>
            <a:pPr marL="0" indent="0" algn="r" rtl="1">
              <a:lnSpc>
                <a:spcPct val="80000"/>
              </a:lnSpc>
              <a:buNone/>
            </a:pPr>
            <a:r>
              <a:rPr lang="ar-OM" sz="3000" dirty="0" smtClean="0"/>
              <a:t>الأنظمة </a:t>
            </a:r>
            <a:r>
              <a:rPr lang="ar-OM" sz="3000" dirty="0"/>
              <a:t>المتبعة للتعليم في العالم تتحمور حول التركيز على جودة نظام التعليم والتكامل بين المركزية و اللامركزية والتعليم العام الإلزامي والمجاني والتعليم المتعدد والمتنوع. ومن الأمثلة المختصرة لهذه الانظمة ما يلي</a:t>
            </a:r>
            <a:r>
              <a:rPr lang="ar-OM" sz="3000" dirty="0" smtClean="0"/>
              <a:t>:</a:t>
            </a:r>
            <a:endParaRPr lang="ar-SA" sz="3000" dirty="0" smtClean="0"/>
          </a:p>
          <a:p>
            <a:pPr marL="0" indent="0" algn="r" rtl="1">
              <a:lnSpc>
                <a:spcPct val="80000"/>
              </a:lnSpc>
              <a:buNone/>
            </a:pPr>
            <a:endParaRPr lang="en-US" sz="3000" dirty="0"/>
          </a:p>
          <a:p>
            <a:pPr algn="r" rtl="1">
              <a:lnSpc>
                <a:spcPct val="80000"/>
              </a:lnSpc>
            </a:pPr>
            <a:r>
              <a:rPr lang="ar-OM" sz="3000" b="1" dirty="0"/>
              <a:t>ماليزيـــا</a:t>
            </a:r>
            <a:r>
              <a:rPr lang="ar-OM" sz="3000" dirty="0"/>
              <a:t>: وزارة التعليم العالي تؤدي مهامها في ظل نموذج نظام مركزي من </a:t>
            </a:r>
            <a:r>
              <a:rPr lang="ar-OM" sz="3000" dirty="0" smtClean="0"/>
              <a:t>الحكومة مع </a:t>
            </a:r>
            <a:r>
              <a:rPr lang="ar-OM" sz="3000" dirty="0"/>
              <a:t>منح بعض الاستقلالية للجامعات الحكومية.</a:t>
            </a:r>
            <a:endParaRPr lang="en-US" sz="3000" dirty="0"/>
          </a:p>
          <a:p>
            <a:pPr algn="r" rtl="1">
              <a:lnSpc>
                <a:spcPct val="80000"/>
              </a:lnSpc>
            </a:pPr>
            <a:r>
              <a:rPr lang="ar-OM" sz="3000" b="1" dirty="0"/>
              <a:t>فرنســـا</a:t>
            </a:r>
            <a:r>
              <a:rPr lang="ar-OM" sz="3000" dirty="0"/>
              <a:t>: تتميز الجامعات </a:t>
            </a:r>
            <a:r>
              <a:rPr lang="ar-OM" sz="3000" dirty="0" smtClean="0"/>
              <a:t>الفرنسية </a:t>
            </a:r>
            <a:r>
              <a:rPr lang="ar-OM" sz="3000" dirty="0"/>
              <a:t>بأنها جامعات </a:t>
            </a:r>
            <a:r>
              <a:rPr lang="ar-OM" sz="3000" dirty="0" smtClean="0"/>
              <a:t>حكومية </a:t>
            </a:r>
            <a:r>
              <a:rPr lang="ar-OM" sz="3000" dirty="0"/>
              <a:t>تحت إشراف وزارة التربية القومية ويتولى عملية التنسيق بين الجامعات على المستوى القومي مجلسٌ قومي للتعليم العالي.</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0" algn="r" rtl="1"/>
            <a:r>
              <a:rPr lang="ar-OM" b="1" dirty="0"/>
              <a:t>الصيـــن</a:t>
            </a:r>
            <a:r>
              <a:rPr lang="ar-OM" dirty="0"/>
              <a:t>: تم وضع معايير وسياسات لتطوير التعليم العالي بها، وذلك عن طريق تطبيق مبدأ اللامركزية في صناعة القرار مما نبع عنه وضع نظام إداري جديد يمنح صلاحيات إضافية لمؤسسات التعليم العالي.</a:t>
            </a:r>
            <a:endParaRPr lang="en-US" dirty="0"/>
          </a:p>
          <a:p>
            <a:pPr lvl="0" algn="r" rtl="1"/>
            <a:r>
              <a:rPr lang="ar-OM" b="1" dirty="0"/>
              <a:t>استراليـــا</a:t>
            </a:r>
            <a:r>
              <a:rPr lang="ar-OM" dirty="0"/>
              <a:t>: تم اجراء تعديل البنى الهيكلية والاكاديمية القائمة وذلك بدمج الجامعات و الكليات مع بعضها البعض لتصبح مؤسسات أكثر فاعلية.</a:t>
            </a:r>
            <a:endParaRPr lang="en-US" dirty="0"/>
          </a:p>
          <a:p>
            <a:pPr lvl="0" algn="r" rtl="1"/>
            <a:r>
              <a:rPr lang="ar-OM" b="1" dirty="0"/>
              <a:t>الولايـــات المتحـــدة الأمريكيـــة</a:t>
            </a:r>
            <a:r>
              <a:rPr lang="ar-OM" dirty="0"/>
              <a:t>: تتم إدارة الجامعات على أسس ديمقراطية ولكل جامعة مجلس يتولى إدارتها ويشترك فيه ممثلون من الطلبة، كما تتمتع الاقسام العلمية بالجامعات باستقلال في النواحي التعليمية والإدارية والمالية.</a:t>
            </a:r>
            <a:endParaRPr lang="en-US" dirty="0"/>
          </a:p>
          <a:p>
            <a:endParaRPr lang="en-US" dirty="0"/>
          </a:p>
        </p:txBody>
      </p:sp>
    </p:spTree>
    <p:extLst>
      <p:ext uri="{BB962C8B-B14F-4D97-AF65-F5344CB8AC3E}">
        <p14:creationId xmlns:p14="http://schemas.microsoft.com/office/powerpoint/2010/main" xmlns="" val="303993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ar-OM" dirty="0" smtClean="0"/>
              <a:t>التحديات التي تواجه قطاع التعليم العالي</a:t>
            </a:r>
            <a:br>
              <a:rPr lang="ar-OM" dirty="0" smtClean="0"/>
            </a:br>
            <a:r>
              <a:rPr lang="ar-OM" dirty="0" smtClean="0"/>
              <a:t> في السلطنة</a:t>
            </a:r>
            <a:br>
              <a:rPr lang="ar-OM" dirty="0" smtClean="0"/>
            </a:b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lvl="0" algn="justLow" rtl="1"/>
            <a:r>
              <a:rPr lang="ar-SA" dirty="0" smtClean="0"/>
              <a:t>اهمية وجود رؤية متكاملة لمنظومة التعليم.</a:t>
            </a:r>
            <a:endParaRPr lang="en-US" dirty="0" smtClean="0"/>
          </a:p>
          <a:p>
            <a:pPr lvl="0" algn="justLow" rtl="1"/>
            <a:r>
              <a:rPr lang="ar-SA" dirty="0" smtClean="0"/>
              <a:t>ضعف الإتصال بين عناصر إدارة المنظومة التعليمية.</a:t>
            </a:r>
            <a:endParaRPr lang="en-US" dirty="0" smtClean="0"/>
          </a:p>
          <a:p>
            <a:pPr lvl="0" algn="justLow" rtl="1"/>
            <a:r>
              <a:rPr lang="ar-SA" dirty="0" smtClean="0"/>
              <a:t>ضعف التخطيط الاستراتيجي لمنظومة التعليم.</a:t>
            </a:r>
            <a:endParaRPr lang="en-US" dirty="0" smtClean="0"/>
          </a:p>
          <a:p>
            <a:pPr lvl="0" algn="justLow" rtl="1"/>
            <a:r>
              <a:rPr lang="ar-SA" dirty="0" smtClean="0"/>
              <a:t>عدم توفرالبيانات الدقيقة لصياغة السياسات التعليمية.</a:t>
            </a:r>
            <a:endParaRPr lang="en-US" dirty="0" smtClean="0"/>
          </a:p>
          <a:p>
            <a:pPr lvl="0" algn="justLow" rtl="1"/>
            <a:r>
              <a:rPr lang="ar-SA" dirty="0" smtClean="0"/>
              <a:t>ضعف تأهيل الكوادر المعنية بإدارة التعليم.</a:t>
            </a:r>
            <a:endParaRPr lang="en-US" dirty="0" smtClean="0"/>
          </a:p>
          <a:p>
            <a:pPr algn="r" rt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Presentation2</Template>
  <TotalTime>499</TotalTime>
  <Words>1379</Words>
  <Application>Microsoft Office PowerPoint</Application>
  <PresentationFormat>On-screen Show (4:3)</PresentationFormat>
  <Paragraphs>195</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   اللجـــنة الرئيســـية لإعـــادة هيكـــلة  منظـــومة التـــعليم  </vt:lpstr>
      <vt:lpstr>مهام اللجنة</vt:lpstr>
      <vt:lpstr>تــنــويـــــه</vt:lpstr>
      <vt:lpstr>خطوات عمل اللجنة</vt:lpstr>
      <vt:lpstr>مراجعة الواقع الحالي لإدارة التعليم العالي  في السلطنة </vt:lpstr>
      <vt:lpstr>Slide 6</vt:lpstr>
      <vt:lpstr>مراجعة نماذج إدارة التعليم العالي في مختلف الدول </vt:lpstr>
      <vt:lpstr>Slide 8</vt:lpstr>
      <vt:lpstr>التحديات التي تواجه قطاع التعليم العالي  في السلطنة </vt:lpstr>
      <vt:lpstr>Slide 10</vt:lpstr>
      <vt:lpstr>مقترح أهداف عامة للتعليم العالي </vt:lpstr>
      <vt:lpstr>توصيات اللجنة للوصول للأهداف المنشودة للتعليم العالي في السلطنة</vt:lpstr>
      <vt:lpstr>Slide 13</vt:lpstr>
      <vt:lpstr>مقترح نموذج لإعادة هيكلة إدارة التعليم  </vt:lpstr>
      <vt:lpstr>Slide 15</vt:lpstr>
      <vt:lpstr>Slide 16</vt:lpstr>
      <vt:lpstr>مجلس التعليم</vt:lpstr>
      <vt:lpstr>Slide 18</vt:lpstr>
      <vt:lpstr>هيئة الإعتماد الأكاديمي و التقني والمدرسي</vt:lpstr>
      <vt:lpstr>Slide 20</vt:lpstr>
      <vt:lpstr>قطاع التعليم العالي</vt:lpstr>
      <vt:lpstr>Slide 22</vt:lpstr>
      <vt:lpstr>إدارة قطاع التعليم العالي و الإشراف عليه</vt:lpstr>
      <vt:lpstr>Slide 24</vt:lpstr>
      <vt:lpstr>قطاع التعليم العام</vt:lpstr>
      <vt:lpstr>Slide 26</vt:lpstr>
      <vt:lpstr>إدارة قطاع التعليم العام و الإشراف عليه</vt:lpstr>
      <vt:lpstr>Slide 28</vt:lpstr>
      <vt:lpstr>توصيات اللجنة</vt:lpstr>
      <vt:lpstr>Slide 30</vt:lpstr>
      <vt:lpstr>فصول الإطار القانوني للتعليم العالي </vt:lpstr>
      <vt:lpstr>شكرا جزيلا</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dc:creator>
  <cp:lastModifiedBy>exam</cp:lastModifiedBy>
  <cp:revision>80</cp:revision>
  <dcterms:created xsi:type="dcterms:W3CDTF">2013-07-22T07:56:14Z</dcterms:created>
  <dcterms:modified xsi:type="dcterms:W3CDTF">2014-10-13T17:37:48Z</dcterms:modified>
</cp:coreProperties>
</file>