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2" r:id="rId4"/>
    <p:sldId id="261" r:id="rId5"/>
    <p:sldId id="258" r:id="rId6"/>
    <p:sldId id="263" r:id="rId7"/>
    <p:sldId id="264" r:id="rId8"/>
    <p:sldId id="271" r:id="rId9"/>
    <p:sldId id="265"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4982" autoAdjust="0"/>
  </p:normalViewPr>
  <p:slideViewPr>
    <p:cSldViewPr>
      <p:cViewPr>
        <p:scale>
          <a:sx n="66" d="100"/>
          <a:sy n="66" d="100"/>
        </p:scale>
        <p:origin x="-7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unep.org/ietc/ourwork/wastemanagement/capacitybuilding/tabid/56256/default.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isqem.com/24.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oqnhe.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mourchide.blogspot.com/2013/12/blog-post_8339.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dostorasly.com/news/view.aspx?id=ff932be5-3fc2-462f-a475-aa883883b02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sodahead.com/united-states/are-there-too-many-established-lawsregulations-in-society/question-93083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vtm.bu.edu.eg/fvtm/index.php/item/39"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www.aboutleaders.com/leadership-skills-6-great-leaders-motivate-peop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boutleaders.com/leadership-skills-6-great-leaders-motivate-peop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issam-h.com/index.php/archives/105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www.aboutleaders.com/leadership-skills-6-great-leaders-motivate-peop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www.an-nour.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deanships.jazanu.edu.sa/ser/Pages/Training.asp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muscatdaily.com/Archive/Oman/MoE-to-work-on-improving-students-perform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blog.smeonestop.com/wp-content/uploads/2012/12/Blog-10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ba7raljood.com/2013/12/blog-post_8356.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1828801"/>
            <a:ext cx="7772400" cy="2057400"/>
          </a:xfrm>
        </p:spPr>
        <p:txBody>
          <a:bodyPr>
            <a:normAutofit/>
          </a:bodyPr>
          <a:lstStyle/>
          <a:p>
            <a:pPr rtl="1"/>
            <a:r>
              <a:rPr lang="ar-OM" sz="3200" b="1" dirty="0" smtClean="0">
                <a:solidFill>
                  <a:srgbClr val="C00000"/>
                </a:solidFill>
              </a:rPr>
              <a:t>الاستراتيجية الوطنية للتعليم 2040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r>
              <a:rPr lang="ar-OM" b="1" dirty="0" smtClean="0">
                <a:solidFill>
                  <a:srgbClr val="C00000"/>
                </a:solidFill>
              </a:rPr>
              <a:t>استراتيجية بناء الجودة في التعليم</a:t>
            </a:r>
            <a:endParaRPr lang="en-US" b="1" dirty="0">
              <a:solidFill>
                <a:srgbClr val="C00000"/>
              </a:solidFill>
            </a:endParaRPr>
          </a:p>
        </p:txBody>
      </p:sp>
      <p:sp>
        <p:nvSpPr>
          <p:cNvPr id="3" name="Subtitle 2"/>
          <p:cNvSpPr>
            <a:spLocks noGrp="1"/>
          </p:cNvSpPr>
          <p:nvPr>
            <p:ph type="subTitle" idx="1"/>
          </p:nvPr>
        </p:nvSpPr>
        <p:spPr/>
        <p:txBody>
          <a:bodyPr>
            <a:normAutofit/>
          </a:bodyPr>
          <a:lstStyle/>
          <a:p>
            <a:pPr rtl="1"/>
            <a:endParaRPr lang="ar-OM" sz="2800" b="1" dirty="0" smtClean="0">
              <a:solidFill>
                <a:srgbClr val="008000"/>
              </a:solidFill>
              <a:latin typeface="+mj-lt"/>
              <a:ea typeface="+mj-ea"/>
              <a:cs typeface="+mj-cs"/>
            </a:endParaRPr>
          </a:p>
          <a:p>
            <a:pPr rtl="1"/>
            <a:r>
              <a:rPr lang="ar-OM" sz="2800" b="1" dirty="0" smtClean="0">
                <a:solidFill>
                  <a:srgbClr val="008000"/>
                </a:solidFill>
                <a:latin typeface="+mj-lt"/>
                <a:ea typeface="+mj-ea"/>
                <a:cs typeface="+mj-cs"/>
              </a:rPr>
              <a:t>تقديم: د. </a:t>
            </a:r>
            <a:r>
              <a:rPr lang="ar-OM" sz="2800" b="1" dirty="0" smtClean="0">
                <a:solidFill>
                  <a:srgbClr val="008000"/>
                </a:solidFill>
                <a:latin typeface="+mj-lt"/>
                <a:ea typeface="+mj-ea"/>
                <a:cs typeface="+mj-cs"/>
              </a:rPr>
              <a:t>سالم بن رضا رضوي</a:t>
            </a:r>
          </a:p>
          <a:p>
            <a:pPr rtl="1"/>
            <a:r>
              <a:rPr lang="ar-OM" sz="2400" b="1" dirty="0" smtClean="0">
                <a:solidFill>
                  <a:srgbClr val="008000"/>
                </a:solidFill>
                <a:latin typeface="+mj-lt"/>
                <a:ea typeface="+mj-ea"/>
                <a:cs typeface="+mj-cs"/>
              </a:rPr>
              <a:t>عضو الفريق الفني لتحديث وتنقيح استراتيجية التعليم</a:t>
            </a:r>
            <a:endParaRPr lang="en-US" sz="2400" b="1" dirty="0">
              <a:solidFill>
                <a:srgbClr val="00800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152400"/>
            <a:ext cx="9144000" cy="6857463"/>
          </a:xfrm>
          <a:prstGeom prst="rect">
            <a:avLst/>
          </a:prstGeom>
        </p:spPr>
      </p:pic>
      <p:sp>
        <p:nvSpPr>
          <p:cNvPr id="2" name="Title 1"/>
          <p:cNvSpPr>
            <a:spLocks noGrp="1"/>
          </p:cNvSpPr>
          <p:nvPr>
            <p:ph type="ctrTitle"/>
          </p:nvPr>
        </p:nvSpPr>
        <p:spPr>
          <a:xfrm>
            <a:off x="685800" y="2286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1. </a:t>
            </a:r>
            <a:r>
              <a:rPr lang="ar-OM" sz="4900" b="1" dirty="0" smtClean="0">
                <a:solidFill>
                  <a:schemeClr val="bg1"/>
                </a:solidFill>
              </a:rPr>
              <a:t>تطوير نظام الجودة </a:t>
            </a:r>
            <a:r>
              <a:rPr lang="ar-OM" sz="4900" b="1" dirty="0" smtClean="0"/>
              <a:t/>
            </a:r>
            <a:br>
              <a:rPr lang="ar-OM" sz="4900" b="1" dirty="0" smtClean="0"/>
            </a:br>
            <a:r>
              <a:rPr lang="ar-OM" sz="3100" b="1" dirty="0" smtClean="0">
                <a:solidFill>
                  <a:schemeClr val="bg1"/>
                </a:solidFill>
              </a:rPr>
              <a:t>(ج) بناء الكفاءات الوطنية في الجودة</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419600" y="4038600"/>
            <a:ext cx="4038600" cy="1981200"/>
          </a:xfrm>
        </p:spPr>
        <p:txBody>
          <a:bodyPr>
            <a:normAutofit/>
          </a:bodyPr>
          <a:lstStyle/>
          <a:p>
            <a:pPr algn="justLow" rtl="1"/>
            <a:r>
              <a:rPr lang="ar-OM" sz="3000" b="1" u="sng" dirty="0" smtClean="0">
                <a:solidFill>
                  <a:srgbClr val="00B050"/>
                </a:solidFill>
                <a:latin typeface="+mj-lt"/>
                <a:ea typeface="+mj-ea"/>
                <a:cs typeface="+mj-cs"/>
              </a:rPr>
              <a:t>توصية :</a:t>
            </a:r>
            <a:r>
              <a:rPr lang="ar-OM" sz="3000" b="1" dirty="0" smtClean="0">
                <a:solidFill>
                  <a:srgbClr val="00B050"/>
                </a:solidFill>
                <a:latin typeface="+mj-lt"/>
                <a:ea typeface="+mj-ea"/>
                <a:cs typeface="+mj-cs"/>
              </a:rPr>
              <a:t> تطوير وإعداد الكفاءات الوطنية في مجال ضمان الجودة في المؤسسات التعليمية</a:t>
            </a:r>
          </a:p>
          <a:p>
            <a:pPr algn="r" rtl="1"/>
            <a:endParaRPr lang="ar-OM" sz="2800" b="1" dirty="0" smtClean="0">
              <a:solidFill>
                <a:srgbClr val="C00000"/>
              </a:solidFill>
              <a:latin typeface="+mj-lt"/>
              <a:ea typeface="+mj-ea"/>
              <a:cs typeface="+mj-cs"/>
            </a:endParaRPr>
          </a:p>
        </p:txBody>
      </p:sp>
      <p:sp>
        <p:nvSpPr>
          <p:cNvPr id="7" name="TextBox 6"/>
          <p:cNvSpPr txBox="1"/>
          <p:nvPr/>
        </p:nvSpPr>
        <p:spPr>
          <a:xfrm>
            <a:off x="685800" y="1450538"/>
            <a:ext cx="8001000" cy="2092881"/>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تتطلب عمليات ضمان وتعزيز الجودة في المدارس ومؤسسات التعليم العالي بناء القدرات فيها، لتتمكن من وضع وإدارة أنظمتها الداخلية للجودة.</a:t>
            </a:r>
          </a:p>
          <a:p>
            <a:pPr marL="182563" indent="-182563" algn="justLow" rtl="1">
              <a:buFont typeface="Arial" pitchFamily="34" charset="0"/>
              <a:buChar char="•"/>
            </a:pPr>
            <a:r>
              <a:rPr lang="ar-OM" sz="2600" b="1" dirty="0" smtClean="0">
                <a:solidFill>
                  <a:srgbClr val="C00000"/>
                </a:solidFill>
              </a:rPr>
              <a:t>كما أن بناء القدرات لإدارة الجودة هو متطلب أساسي لنقل الصلاحيات والمسؤوليات للمؤسسات التعليمية.</a:t>
            </a:r>
            <a:endParaRPr lang="ar-OM" sz="2600" b="1" dirty="0">
              <a:solidFill>
                <a:srgbClr val="C00000"/>
              </a:solidFill>
            </a:endParaRPr>
          </a:p>
        </p:txBody>
      </p:sp>
      <p:pic>
        <p:nvPicPr>
          <p:cNvPr id="24578" name="Picture 2" descr="http://www.unep.org/ietc/portals/136/Images/capacitybuilding.jpg"/>
          <p:cNvPicPr>
            <a:picLocks noChangeAspect="1" noChangeArrowheads="1"/>
          </p:cNvPicPr>
          <p:nvPr/>
        </p:nvPicPr>
        <p:blipFill>
          <a:blip r:embed="rId3" cstate="print"/>
          <a:srcRect/>
          <a:stretch>
            <a:fillRect/>
          </a:stretch>
        </p:blipFill>
        <p:spPr bwMode="auto">
          <a:xfrm>
            <a:off x="457200" y="3390900"/>
            <a:ext cx="3810000" cy="2857500"/>
          </a:xfrm>
          <a:prstGeom prst="rect">
            <a:avLst/>
          </a:prstGeom>
          <a:noFill/>
        </p:spPr>
      </p:pic>
      <p:sp>
        <p:nvSpPr>
          <p:cNvPr id="8" name="Rectangle 7"/>
          <p:cNvSpPr/>
          <p:nvPr/>
        </p:nvSpPr>
        <p:spPr>
          <a:xfrm>
            <a:off x="533400" y="5971401"/>
            <a:ext cx="7467600" cy="276999"/>
          </a:xfrm>
          <a:prstGeom prst="rect">
            <a:avLst/>
          </a:prstGeom>
        </p:spPr>
        <p:txBody>
          <a:bodyPr wrap="square">
            <a:spAutoFit/>
          </a:bodyPr>
          <a:lstStyle/>
          <a:p>
            <a:r>
              <a:rPr lang="en-US" sz="1200" dirty="0" smtClean="0">
                <a:hlinkClick r:id="rId4"/>
              </a:rPr>
              <a:t>http://www.unep.org/ietc/ourwork/wastemanagement/capacitybuilding/tabid/56256/default.aspx</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 fill="hold"/>
                                        <p:tgtEl>
                                          <p:spTgt spid="24578"/>
                                        </p:tgtEl>
                                        <p:attrNameLst>
                                          <p:attrName>ppt_x</p:attrName>
                                        </p:attrNameLst>
                                      </p:cBhvr>
                                      <p:tavLst>
                                        <p:tav tm="0">
                                          <p:val>
                                            <p:strVal val="#ppt_x"/>
                                          </p:val>
                                        </p:tav>
                                        <p:tav tm="100000">
                                          <p:val>
                                            <p:strVal val="#ppt_x"/>
                                          </p:val>
                                        </p:tav>
                                      </p:tavLst>
                                    </p:anim>
                                    <p:anim calcmode="lin" valueType="num">
                                      <p:cBhvr additive="base">
                                        <p:cTn id="20"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228600"/>
            <a:ext cx="7772400" cy="1219200"/>
          </a:xfrm>
        </p:spPr>
        <p:txBody>
          <a:bodyPr>
            <a:normAutofit fontScale="90000"/>
          </a:bodyPr>
          <a:lstStyle/>
          <a:p>
            <a:pPr rtl="1"/>
            <a:r>
              <a:rPr lang="ar-OM" sz="3200" b="1" dirty="0" smtClean="0"/>
              <a:t/>
            </a:r>
            <a:br>
              <a:rPr lang="ar-OM" sz="3200" b="1" dirty="0" smtClean="0"/>
            </a:br>
            <a:r>
              <a:rPr lang="ar-OM" sz="3600" b="1" dirty="0" smtClean="0"/>
              <a:t/>
            </a:r>
            <a:br>
              <a:rPr lang="ar-OM" sz="3600" b="1" dirty="0" smtClean="0"/>
            </a:br>
            <a:r>
              <a:rPr lang="ar-OM" sz="3600" b="1" dirty="0" smtClean="0">
                <a:solidFill>
                  <a:schemeClr val="bg1"/>
                </a:solidFill>
              </a:rPr>
              <a:t>1. </a:t>
            </a:r>
            <a:r>
              <a:rPr lang="ar-OM" sz="3600" b="1" dirty="0" smtClean="0">
                <a:solidFill>
                  <a:schemeClr val="bg1"/>
                </a:solidFill>
              </a:rPr>
              <a:t>تطوير نظام الجودة </a:t>
            </a:r>
            <a:r>
              <a:rPr lang="ar-OM" sz="4900" b="1" dirty="0" smtClean="0"/>
              <a:t/>
            </a:r>
            <a:br>
              <a:rPr lang="ar-OM" sz="4900" b="1" dirty="0" smtClean="0"/>
            </a:br>
            <a:r>
              <a:rPr lang="ar-OM" sz="2700" b="1" dirty="0" smtClean="0">
                <a:solidFill>
                  <a:schemeClr val="bg1"/>
                </a:solidFill>
              </a:rPr>
              <a:t>(د) الشبكة العمانية للجودة في التعليم العالي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7" name="TextBox 6"/>
          <p:cNvSpPr txBox="1"/>
          <p:nvPr/>
        </p:nvSpPr>
        <p:spPr>
          <a:xfrm>
            <a:off x="685800" y="1296412"/>
            <a:ext cx="8001000" cy="2677656"/>
          </a:xfrm>
          <a:prstGeom prst="rect">
            <a:avLst/>
          </a:prstGeom>
          <a:noFill/>
        </p:spPr>
        <p:txBody>
          <a:bodyPr wrap="square" rtlCol="1">
            <a:spAutoFit/>
          </a:bodyPr>
          <a:lstStyle/>
          <a:p>
            <a:pPr marL="182563" indent="-182563" algn="justLow" rtl="1">
              <a:buFont typeface="Arial" pitchFamily="34" charset="0"/>
              <a:buChar char="•"/>
            </a:pPr>
            <a:r>
              <a:rPr lang="ar-BH" sz="2400" b="1" dirty="0" smtClean="0">
                <a:solidFill>
                  <a:srgbClr val="C00000"/>
                </a:solidFill>
              </a:rPr>
              <a:t>أنشأت الشبكة العمانية للجودة في التعليم العالي في سبتمبر </a:t>
            </a:r>
            <a:r>
              <a:rPr lang="en-US" sz="2400" b="1" dirty="0" smtClean="0">
                <a:solidFill>
                  <a:srgbClr val="C00000"/>
                </a:solidFill>
              </a:rPr>
              <a:t>2006</a:t>
            </a:r>
            <a:r>
              <a:rPr lang="ar-BH" sz="2400" b="1" dirty="0" smtClean="0">
                <a:solidFill>
                  <a:srgbClr val="C00000"/>
                </a:solidFill>
              </a:rPr>
              <a:t>م. وهي شبكة </a:t>
            </a:r>
            <a:r>
              <a:rPr lang="ar-OM" sz="2400" b="1" dirty="0" smtClean="0">
                <a:solidFill>
                  <a:srgbClr val="C00000"/>
                </a:solidFill>
              </a:rPr>
              <a:t>مستقلة و</a:t>
            </a:r>
            <a:r>
              <a:rPr lang="ar-BH" sz="2400" b="1" dirty="0" smtClean="0">
                <a:solidFill>
                  <a:srgbClr val="C00000"/>
                </a:solidFill>
              </a:rPr>
              <a:t>غير ربحية،  تضم في عضويتها مؤسسات التعليم العالي الحكومية والخاصة العاملة في سلطنة عمان، وتدار من قبل لجنة تنفيذية منتخبة من قبل قطاع التعليم العالي. </a:t>
            </a:r>
            <a:endParaRPr lang="ar-OM" sz="2400" b="1" dirty="0" smtClean="0">
              <a:solidFill>
                <a:srgbClr val="C00000"/>
              </a:solidFill>
            </a:endParaRPr>
          </a:p>
          <a:p>
            <a:pPr marL="182563" indent="-182563" algn="justLow" rtl="1">
              <a:buFont typeface="Arial" pitchFamily="34" charset="0"/>
              <a:buChar char="•"/>
            </a:pPr>
            <a:r>
              <a:rPr lang="ar-BH" sz="2400" b="1" dirty="0" smtClean="0">
                <a:solidFill>
                  <a:srgbClr val="C00000"/>
                </a:solidFill>
              </a:rPr>
              <a:t>وتهدف </a:t>
            </a:r>
            <a:r>
              <a:rPr lang="ar-BH" sz="2400" b="1" dirty="0" smtClean="0">
                <a:solidFill>
                  <a:srgbClr val="C00000"/>
                </a:solidFill>
              </a:rPr>
              <a:t>الشبكة إلى </a:t>
            </a:r>
            <a:r>
              <a:rPr lang="ar-BH" sz="2400" b="1" dirty="0" smtClean="0">
                <a:solidFill>
                  <a:srgbClr val="C00000"/>
                </a:solidFill>
              </a:rPr>
              <a:t>نشر ثقافة الجودة و</a:t>
            </a:r>
            <a:r>
              <a:rPr lang="ar-OM" sz="2400" b="1" dirty="0" smtClean="0">
                <a:solidFill>
                  <a:srgbClr val="C00000"/>
                </a:solidFill>
              </a:rPr>
              <a:t>تنمية قدرات </a:t>
            </a:r>
            <a:r>
              <a:rPr lang="ar-OM" sz="2400" b="1" dirty="0" smtClean="0">
                <a:solidFill>
                  <a:srgbClr val="C00000"/>
                </a:solidFill>
              </a:rPr>
              <a:t>القطاع من </a:t>
            </a:r>
            <a:r>
              <a:rPr lang="ar-OM" sz="2400" b="1" dirty="0" smtClean="0">
                <a:solidFill>
                  <a:srgbClr val="C00000"/>
                </a:solidFill>
              </a:rPr>
              <a:t>خلال تبادل الخبرات </a:t>
            </a:r>
            <a:r>
              <a:rPr lang="ar-OM" sz="2400" b="1" dirty="0" smtClean="0">
                <a:solidFill>
                  <a:srgbClr val="C00000"/>
                </a:solidFill>
              </a:rPr>
              <a:t>والممارسات </a:t>
            </a:r>
            <a:r>
              <a:rPr lang="ar-OM" sz="2400" b="1" dirty="0" smtClean="0">
                <a:solidFill>
                  <a:srgbClr val="C00000"/>
                </a:solidFill>
              </a:rPr>
              <a:t>الجيدة </a:t>
            </a:r>
            <a:r>
              <a:rPr lang="ar-OM" sz="2400" b="1" dirty="0" smtClean="0">
                <a:solidFill>
                  <a:srgbClr val="C00000"/>
                </a:solidFill>
              </a:rPr>
              <a:t>وال</a:t>
            </a:r>
            <a:r>
              <a:rPr lang="ar-BH" sz="2400" b="1" dirty="0" smtClean="0">
                <a:solidFill>
                  <a:srgbClr val="C00000"/>
                </a:solidFill>
              </a:rPr>
              <a:t>أنشطة </a:t>
            </a:r>
            <a:r>
              <a:rPr lang="ar-OM" sz="2400" b="1" dirty="0" smtClean="0">
                <a:solidFill>
                  <a:srgbClr val="C00000"/>
                </a:solidFill>
              </a:rPr>
              <a:t>ال</a:t>
            </a:r>
            <a:r>
              <a:rPr lang="ar-BH" sz="2400" b="1" dirty="0" smtClean="0">
                <a:solidFill>
                  <a:srgbClr val="C00000"/>
                </a:solidFill>
              </a:rPr>
              <a:t>تعاونية</a:t>
            </a:r>
            <a:r>
              <a:rPr lang="ar-OM" sz="2400" b="1" dirty="0" smtClean="0">
                <a:solidFill>
                  <a:srgbClr val="C00000"/>
                </a:solidFill>
              </a:rPr>
              <a:t> التي</a:t>
            </a:r>
            <a:r>
              <a:rPr lang="ar-BH" sz="2400" b="1" dirty="0" smtClean="0">
                <a:solidFill>
                  <a:srgbClr val="C00000"/>
                </a:solidFill>
              </a:rPr>
              <a:t> </a:t>
            </a:r>
            <a:r>
              <a:rPr lang="ar-BH" sz="2400" b="1" dirty="0" smtClean="0">
                <a:solidFill>
                  <a:srgbClr val="C00000"/>
                </a:solidFill>
              </a:rPr>
              <a:t>ينظمها </a:t>
            </a:r>
            <a:r>
              <a:rPr lang="ar-BH" sz="2400" b="1" dirty="0" smtClean="0">
                <a:solidFill>
                  <a:srgbClr val="C00000"/>
                </a:solidFill>
              </a:rPr>
              <a:t>القطاع</a:t>
            </a:r>
            <a:r>
              <a:rPr lang="ar-OM" sz="2400" b="1" dirty="0" smtClean="0">
                <a:solidFill>
                  <a:srgbClr val="C00000"/>
                </a:solidFill>
              </a:rPr>
              <a:t> </a:t>
            </a:r>
          </a:p>
          <a:p>
            <a:pPr marL="182563" indent="-182563" algn="justLow" rtl="1"/>
            <a:endParaRPr lang="ar-OM" sz="2400" b="1" dirty="0">
              <a:solidFill>
                <a:srgbClr val="C00000"/>
              </a:solidFill>
            </a:endParaRPr>
          </a:p>
        </p:txBody>
      </p:sp>
      <p:pic>
        <p:nvPicPr>
          <p:cNvPr id="26626" name="Picture 2" descr="https://www.isqem.com/resources/ISQEM+safety+training.jpg"/>
          <p:cNvPicPr>
            <a:picLocks noChangeAspect="1" noChangeArrowheads="1"/>
          </p:cNvPicPr>
          <p:nvPr/>
        </p:nvPicPr>
        <p:blipFill>
          <a:blip r:embed="rId3" cstate="print"/>
          <a:srcRect/>
          <a:stretch>
            <a:fillRect/>
          </a:stretch>
        </p:blipFill>
        <p:spPr bwMode="auto">
          <a:xfrm>
            <a:off x="381000" y="3657600"/>
            <a:ext cx="4410075" cy="2466975"/>
          </a:xfrm>
          <a:prstGeom prst="rect">
            <a:avLst/>
          </a:prstGeom>
          <a:noFill/>
        </p:spPr>
      </p:pic>
      <p:sp>
        <p:nvSpPr>
          <p:cNvPr id="10" name="Rectangle 9"/>
          <p:cNvSpPr/>
          <p:nvPr/>
        </p:nvSpPr>
        <p:spPr>
          <a:xfrm>
            <a:off x="457200" y="6200001"/>
            <a:ext cx="2254400" cy="276999"/>
          </a:xfrm>
          <a:prstGeom prst="rect">
            <a:avLst/>
          </a:prstGeom>
        </p:spPr>
        <p:txBody>
          <a:bodyPr wrap="none">
            <a:spAutoFit/>
          </a:bodyPr>
          <a:lstStyle/>
          <a:p>
            <a:r>
              <a:rPr lang="en-US" sz="1200" i="1" dirty="0" smtClean="0">
                <a:hlinkClick r:id="rId4"/>
              </a:rPr>
              <a:t>https://www.isqem.com/24.html</a:t>
            </a:r>
            <a:endParaRPr lang="en-US" sz="1200" i="1" dirty="0" smtClean="0"/>
          </a:p>
        </p:txBody>
      </p:sp>
      <p:sp>
        <p:nvSpPr>
          <p:cNvPr id="12" name="TextBox 11"/>
          <p:cNvSpPr txBox="1"/>
          <p:nvPr/>
        </p:nvSpPr>
        <p:spPr>
          <a:xfrm>
            <a:off x="4724400" y="3581400"/>
            <a:ext cx="39624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82563" indent="-182563" algn="justLow" rtl="1">
              <a:buFont typeface="Arial" pitchFamily="34" charset="0"/>
              <a:buChar char="•"/>
            </a:pPr>
            <a:r>
              <a:rPr lang="ar-OM" sz="2400" b="1" dirty="0" smtClean="0">
                <a:solidFill>
                  <a:srgbClr val="C00000"/>
                </a:solidFill>
              </a:rPr>
              <a:t>ويمثل </a:t>
            </a:r>
            <a:r>
              <a:rPr lang="ar-OM" sz="2400" b="1" dirty="0" smtClean="0">
                <a:solidFill>
                  <a:srgbClr val="C00000"/>
                </a:solidFill>
              </a:rPr>
              <a:t>إنشاء </a:t>
            </a:r>
            <a:r>
              <a:rPr lang="ar-SA" sz="2400" b="1" dirty="0" smtClean="0">
                <a:solidFill>
                  <a:srgbClr val="C00000"/>
                </a:solidFill>
              </a:rPr>
              <a:t>الشبكة العمانية للجودة</a:t>
            </a:r>
            <a:r>
              <a:rPr lang="ar-BH" sz="2400" b="1" dirty="0" smtClean="0">
                <a:solidFill>
                  <a:srgbClr val="C00000"/>
                </a:solidFill>
              </a:rPr>
              <a:t> في التعليم العالي</a:t>
            </a:r>
            <a:r>
              <a:rPr lang="ar-SA" sz="2400" b="1" dirty="0" smtClean="0">
                <a:solidFill>
                  <a:srgbClr val="C00000"/>
                </a:solidFill>
              </a:rPr>
              <a:t>، بالتعاون بين الهيئة العمانية للاعتماد الأكاديمي، ووزارة التعليم العالي، </a:t>
            </a:r>
            <a:r>
              <a:rPr lang="ar-SA" sz="2400" b="1" dirty="0" smtClean="0">
                <a:solidFill>
                  <a:srgbClr val="C00000"/>
                </a:solidFill>
              </a:rPr>
              <a:t>تجربة </a:t>
            </a:r>
            <a:r>
              <a:rPr lang="ar-SA" sz="2400" b="1" dirty="0" smtClean="0">
                <a:solidFill>
                  <a:srgbClr val="C00000"/>
                </a:solidFill>
              </a:rPr>
              <a:t>فريدة تميزت بها السلطنة، على مستوى الوطن </a:t>
            </a:r>
            <a:r>
              <a:rPr lang="ar-SA" sz="2400" b="1" dirty="0" smtClean="0">
                <a:solidFill>
                  <a:srgbClr val="C00000"/>
                </a:solidFill>
              </a:rPr>
              <a:t>العربي</a:t>
            </a:r>
            <a:r>
              <a:rPr lang="ar-OM" sz="2400" b="1" dirty="0" smtClean="0">
                <a:solidFill>
                  <a:srgbClr val="C00000"/>
                </a:solidFill>
              </a:rPr>
              <a:t>.</a:t>
            </a:r>
            <a:endParaRPr lang="ar-OM" sz="24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gtEl>
                                        <p:attrNameLst>
                                          <p:attrName>style.visibility</p:attrName>
                                        </p:attrNameLst>
                                      </p:cBhvr>
                                      <p:to>
                                        <p:strVal val="visible"/>
                                      </p:to>
                                    </p:set>
                                    <p:anim calcmode="lin" valueType="num">
                                      <p:cBhvr additive="base">
                                        <p:cTn id="25" dur="500" fill="hold"/>
                                        <p:tgtEl>
                                          <p:spTgt spid="26626"/>
                                        </p:tgtEl>
                                        <p:attrNameLst>
                                          <p:attrName>ppt_x</p:attrName>
                                        </p:attrNameLst>
                                      </p:cBhvr>
                                      <p:tavLst>
                                        <p:tav tm="0">
                                          <p:val>
                                            <p:strVal val="#ppt_x"/>
                                          </p:val>
                                        </p:tav>
                                        <p:tav tm="100000">
                                          <p:val>
                                            <p:strVal val="#ppt_x"/>
                                          </p:val>
                                        </p:tav>
                                      </p:tavLst>
                                    </p:anim>
                                    <p:anim calcmode="lin" valueType="num">
                                      <p:cBhvr additive="base">
                                        <p:cTn id="26"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152400"/>
            <a:ext cx="9144000" cy="6857463"/>
          </a:xfrm>
          <a:prstGeom prst="rect">
            <a:avLst/>
          </a:prstGeom>
        </p:spPr>
      </p:pic>
      <p:sp>
        <p:nvSpPr>
          <p:cNvPr id="2" name="Title 1"/>
          <p:cNvSpPr>
            <a:spLocks noGrp="1"/>
          </p:cNvSpPr>
          <p:nvPr>
            <p:ph type="ctrTitle"/>
          </p:nvPr>
        </p:nvSpPr>
        <p:spPr>
          <a:xfrm>
            <a:off x="685800" y="152400"/>
            <a:ext cx="7772400" cy="1219200"/>
          </a:xfrm>
        </p:spPr>
        <p:txBody>
          <a:bodyPr>
            <a:normAutofit fontScale="90000"/>
          </a:bodyPr>
          <a:lstStyle/>
          <a:p>
            <a:pPr rtl="1"/>
            <a:r>
              <a:rPr lang="ar-OM" sz="3200" b="1" dirty="0" smtClean="0"/>
              <a:t/>
            </a:r>
            <a:br>
              <a:rPr lang="ar-OM" sz="3200" b="1" dirty="0" smtClean="0"/>
            </a:br>
            <a:r>
              <a:rPr lang="ar-OM" sz="3600" b="1" dirty="0" smtClean="0"/>
              <a:t/>
            </a:r>
            <a:br>
              <a:rPr lang="ar-OM" sz="3600" b="1" dirty="0" smtClean="0"/>
            </a:br>
            <a:r>
              <a:rPr lang="ar-OM" sz="4000" b="1" dirty="0" smtClean="0">
                <a:solidFill>
                  <a:schemeClr val="bg1"/>
                </a:solidFill>
              </a:rPr>
              <a:t>1. تطوير نظام الجودة </a:t>
            </a:r>
            <a:r>
              <a:rPr lang="ar-OM" sz="4900" b="1" dirty="0" smtClean="0"/>
              <a:t/>
            </a:r>
            <a:br>
              <a:rPr lang="ar-OM" sz="4900" b="1" dirty="0" smtClean="0"/>
            </a:br>
            <a:r>
              <a:rPr lang="ar-OM" sz="2700" b="1" dirty="0" smtClean="0">
                <a:solidFill>
                  <a:schemeClr val="bg1"/>
                </a:solidFill>
              </a:rPr>
              <a:t>(د) الشبكة العمانية للجودة في التعليم العالي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685800" y="5181600"/>
            <a:ext cx="7772400" cy="838200"/>
          </a:xfrm>
        </p:spPr>
        <p:txBody>
          <a:bodyPr>
            <a:normAutofit/>
          </a:bodyPr>
          <a:lstStyle/>
          <a:p>
            <a:pPr algn="justLow" rtl="1"/>
            <a:r>
              <a:rPr lang="ar-OM" sz="2400" b="1" u="sng" dirty="0" smtClean="0">
                <a:solidFill>
                  <a:srgbClr val="00B050"/>
                </a:solidFill>
                <a:latin typeface="+mj-lt"/>
                <a:ea typeface="+mj-ea"/>
                <a:cs typeface="+mj-cs"/>
              </a:rPr>
              <a:t>توصية :</a:t>
            </a:r>
            <a:r>
              <a:rPr lang="ar-OM" sz="2400" b="1" dirty="0" smtClean="0">
                <a:solidFill>
                  <a:srgbClr val="00B050"/>
                </a:solidFill>
                <a:latin typeface="+mj-lt"/>
                <a:ea typeface="+mj-ea"/>
                <a:cs typeface="+mj-cs"/>
              </a:rPr>
              <a:t> دعم الشبكة العمانية للجودة في التعليم العالي كأحد نماذج الارتقاء بمستوى الجودة في التعليم العالي.</a:t>
            </a:r>
          </a:p>
          <a:p>
            <a:pPr algn="r" rtl="1"/>
            <a:endParaRPr lang="ar-OM" sz="2800" b="1" dirty="0" smtClean="0">
              <a:solidFill>
                <a:srgbClr val="C00000"/>
              </a:solidFill>
              <a:latin typeface="+mj-lt"/>
              <a:ea typeface="+mj-ea"/>
              <a:cs typeface="+mj-cs"/>
            </a:endParaRPr>
          </a:p>
        </p:txBody>
      </p:sp>
      <p:pic>
        <p:nvPicPr>
          <p:cNvPr id="8" name="Picture 9"/>
          <p:cNvPicPr>
            <a:picLocks noChangeAspect="1" noChangeArrowheads="1"/>
          </p:cNvPicPr>
          <p:nvPr/>
        </p:nvPicPr>
        <p:blipFill>
          <a:blip r:embed="rId3" cstate="print"/>
          <a:srcRect t="12000" r="971"/>
          <a:stretch>
            <a:fillRect/>
          </a:stretch>
        </p:blipFill>
        <p:spPr bwMode="auto">
          <a:xfrm>
            <a:off x="838200" y="1219200"/>
            <a:ext cx="7772400" cy="3810000"/>
          </a:xfrm>
          <a:prstGeom prst="rect">
            <a:avLst/>
          </a:prstGeom>
          <a:noFill/>
          <a:ln w="9525">
            <a:noFill/>
            <a:miter lim="800000"/>
            <a:headEnd/>
            <a:tailEnd/>
          </a:ln>
        </p:spPr>
      </p:pic>
      <p:sp>
        <p:nvSpPr>
          <p:cNvPr id="9" name="Rectangle 8"/>
          <p:cNvSpPr/>
          <p:nvPr/>
        </p:nvSpPr>
        <p:spPr>
          <a:xfrm>
            <a:off x="609600" y="6019800"/>
            <a:ext cx="1668790" cy="553998"/>
          </a:xfrm>
          <a:prstGeom prst="rect">
            <a:avLst/>
          </a:prstGeom>
        </p:spPr>
        <p:txBody>
          <a:bodyPr wrap="none">
            <a:spAutoFit/>
          </a:bodyPr>
          <a:lstStyle/>
          <a:p>
            <a:r>
              <a:rPr lang="en-US" sz="1200" i="1" dirty="0" smtClean="0">
                <a:hlinkClick r:id="rId4"/>
              </a:rPr>
              <a:t>https://</a:t>
            </a:r>
            <a:r>
              <a:rPr lang="en-US" sz="1200" i="1" dirty="0" smtClean="0">
                <a:hlinkClick r:id="rId4"/>
              </a:rPr>
              <a:t>www.oqnhe.om</a:t>
            </a:r>
            <a:endParaRPr lang="en-US" sz="1200" i="1"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152400"/>
            <a:ext cx="9144000" cy="6857463"/>
          </a:xfrm>
          <a:prstGeom prst="rect">
            <a:avLst/>
          </a:prstGeom>
        </p:spPr>
      </p:pic>
      <p:sp>
        <p:nvSpPr>
          <p:cNvPr id="2" name="Title 1"/>
          <p:cNvSpPr>
            <a:spLocks noGrp="1"/>
          </p:cNvSpPr>
          <p:nvPr>
            <p:ph type="ctrTitle"/>
          </p:nvPr>
        </p:nvSpPr>
        <p:spPr>
          <a:xfrm>
            <a:off x="685800" y="457200"/>
            <a:ext cx="7772400" cy="838200"/>
          </a:xfrm>
          <a:solidFill>
            <a:schemeClr val="tx1"/>
          </a:solidFill>
        </p:spPr>
        <p:txBody>
          <a:bodyPr>
            <a:normAutofit fontScale="90000"/>
          </a:bodyPr>
          <a:lstStyle/>
          <a:p>
            <a:pPr rtl="1"/>
            <a:r>
              <a:rPr lang="ar-OM" sz="3200" b="1" dirty="0" smtClean="0"/>
              <a:t/>
            </a:r>
            <a:br>
              <a:rPr lang="ar-OM" sz="3200" b="1" dirty="0" smtClean="0"/>
            </a:br>
            <a:r>
              <a:rPr lang="ar-OM" sz="3200" b="1" dirty="0" smtClean="0">
                <a:solidFill>
                  <a:schemeClr val="bg1"/>
                </a:solidFill>
              </a:rPr>
              <a:t/>
            </a:r>
            <a:br>
              <a:rPr lang="ar-OM" sz="3200" b="1" dirty="0" smtClean="0">
                <a:solidFill>
                  <a:schemeClr val="bg1"/>
                </a:solidFill>
              </a:rPr>
            </a:br>
            <a:r>
              <a:rPr lang="ar-OM" sz="3600" b="1" dirty="0" smtClean="0">
                <a:solidFill>
                  <a:schemeClr val="bg1"/>
                </a:solidFill>
              </a:rPr>
              <a:t>2. تطوير إطار وطني للمؤهلات</a:t>
            </a:r>
            <a:r>
              <a:rPr lang="ar-OM" sz="4900" b="1" dirty="0" smtClean="0"/>
              <a:t/>
            </a:r>
            <a:br>
              <a:rPr lang="ar-OM" sz="4900" b="1" dirty="0" smtClean="0"/>
            </a:b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7" name="TextBox 6"/>
          <p:cNvSpPr txBox="1"/>
          <p:nvPr/>
        </p:nvSpPr>
        <p:spPr>
          <a:xfrm>
            <a:off x="609600" y="914400"/>
            <a:ext cx="8077200" cy="830997"/>
          </a:xfrm>
          <a:prstGeom prst="rect">
            <a:avLst/>
          </a:prstGeom>
          <a:noFill/>
        </p:spPr>
        <p:txBody>
          <a:bodyPr wrap="square" rtlCol="1">
            <a:spAutoFit/>
          </a:bodyPr>
          <a:lstStyle/>
          <a:p>
            <a:pPr algn="justLow" rtl="1"/>
            <a:r>
              <a:rPr lang="ar-OM" sz="2400" b="1" dirty="0" smtClean="0">
                <a:solidFill>
                  <a:srgbClr val="C00000"/>
                </a:solidFill>
              </a:rPr>
              <a:t>وضعت الهيئة العمانية للاعتماد الأكاديمي الإطارالوطني للمؤهلات المعمول به حاليا، وهو يقتصر على المؤهلات العلمية في التعليم العالي الأكاديمي.</a:t>
            </a:r>
            <a:endParaRPr lang="ar-OM" sz="2400" b="1" dirty="0">
              <a:solidFill>
                <a:srgbClr val="C00000"/>
              </a:solidFill>
            </a:endParaRPr>
          </a:p>
        </p:txBody>
      </p:sp>
      <p:graphicFrame>
        <p:nvGraphicFramePr>
          <p:cNvPr id="8" name="Table 7"/>
          <p:cNvGraphicFramePr>
            <a:graphicFrameLocks noGrp="1"/>
          </p:cNvGraphicFramePr>
          <p:nvPr/>
        </p:nvGraphicFramePr>
        <p:xfrm>
          <a:off x="1146631" y="1828800"/>
          <a:ext cx="7082969" cy="4267200"/>
        </p:xfrm>
        <a:graphic>
          <a:graphicData uri="http://schemas.openxmlformats.org/drawingml/2006/table">
            <a:tbl>
              <a:tblPr rtl="1"/>
              <a:tblGrid>
                <a:gridCol w="323850"/>
                <a:gridCol w="1213478"/>
                <a:gridCol w="1106128"/>
                <a:gridCol w="1169873"/>
                <a:gridCol w="1476208"/>
                <a:gridCol w="1793432"/>
              </a:tblGrid>
              <a:tr h="558399">
                <a:tc>
                  <a:txBody>
                    <a:bodyPr/>
                    <a:lstStyle/>
                    <a:p>
                      <a:pPr marL="179705" marR="270510" algn="ctr" rtl="1">
                        <a:spcBef>
                          <a:spcPts val="0"/>
                        </a:spcBef>
                        <a:spcAft>
                          <a:spcPts val="0"/>
                        </a:spcAft>
                        <a:tabLst>
                          <a:tab pos="89535" algn="l"/>
                          <a:tab pos="179705" algn="l"/>
                          <a:tab pos="5850890" algn="r"/>
                        </a:tabLst>
                      </a:pPr>
                      <a:endParaRPr lang="en-US" sz="1000" dirty="0">
                        <a:latin typeface="Times New Roman"/>
                        <a:ea typeface="Times New Roman"/>
                        <a:cs typeface="Traditional Arabic"/>
                      </a:endParaRPr>
                    </a:p>
                  </a:txBody>
                  <a:tcPr marL="54714" marR="54714"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179705" marR="270510" algn="ctr" rtl="1">
                        <a:spcBef>
                          <a:spcPts val="0"/>
                        </a:spcBef>
                        <a:spcAft>
                          <a:spcPts val="0"/>
                        </a:spcAft>
                        <a:tabLst>
                          <a:tab pos="89535" algn="l"/>
                          <a:tab pos="179705" algn="l"/>
                          <a:tab pos="5850890" algn="r"/>
                        </a:tabLst>
                      </a:pPr>
                      <a:r>
                        <a:rPr lang="ar-SA" sz="1050" b="1" dirty="0">
                          <a:solidFill>
                            <a:srgbClr val="000000"/>
                          </a:solidFill>
                          <a:latin typeface="Times New Roman"/>
                          <a:ea typeface="Times New Roman"/>
                          <a:cs typeface="Simplified Arabic"/>
                        </a:rPr>
                        <a:t>المستوى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0" algn="l"/>
                          <a:tab pos="5849938" algn="r"/>
                        </a:tabLst>
                      </a:pPr>
                      <a:r>
                        <a:rPr lang="ar-SA" sz="1050" b="1" dirty="0">
                          <a:solidFill>
                            <a:srgbClr val="000000"/>
                          </a:solidFill>
                          <a:latin typeface="Times New Roman"/>
                          <a:ea typeface="Times New Roman"/>
                          <a:cs typeface="Simplified Arabic"/>
                        </a:rPr>
                        <a:t>النقاط المعتمدة </a:t>
                      </a:r>
                      <a:r>
                        <a:rPr lang="ar-SA" sz="1050" b="1" u="sng" dirty="0">
                          <a:solidFill>
                            <a:srgbClr val="008000"/>
                          </a:solidFill>
                          <a:latin typeface="Times New Roman"/>
                          <a:ea typeface="Times New Roman"/>
                          <a:cs typeface="Simplified Arabic"/>
                        </a:rPr>
                        <a:t>(الحد الأدنى)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0" algn="l"/>
                          <a:tab pos="5849938" algn="r"/>
                        </a:tabLst>
                      </a:pPr>
                      <a:r>
                        <a:rPr lang="ar-SA" sz="1050" b="1" dirty="0" smtClean="0">
                          <a:solidFill>
                            <a:srgbClr val="000000"/>
                          </a:solidFill>
                          <a:latin typeface="Times New Roman"/>
                          <a:ea typeface="Times New Roman"/>
                          <a:cs typeface="Simplified Arabic"/>
                        </a:rPr>
                        <a:t>الساعات</a:t>
                      </a:r>
                      <a:r>
                        <a:rPr lang="en-US" sz="1050" b="1" dirty="0" smtClean="0">
                          <a:solidFill>
                            <a:srgbClr val="000000"/>
                          </a:solidFill>
                          <a:latin typeface="Times New Roman"/>
                          <a:ea typeface="Times New Roman"/>
                          <a:cs typeface="Simplified Arabic"/>
                        </a:rPr>
                        <a:t> </a:t>
                      </a:r>
                      <a:r>
                        <a:rPr lang="ar-SA" sz="1050" b="1" dirty="0" smtClean="0">
                          <a:solidFill>
                            <a:srgbClr val="000000"/>
                          </a:solidFill>
                          <a:latin typeface="Times New Roman"/>
                          <a:ea typeface="Times New Roman"/>
                          <a:cs typeface="Simplified Arabic"/>
                        </a:rPr>
                        <a:t>المعتمدة</a:t>
                      </a:r>
                      <a:endParaRPr lang="en-US" sz="1050" dirty="0">
                        <a:latin typeface="Times New Roman"/>
                        <a:ea typeface="Times New Roman"/>
                        <a:cs typeface="Traditional Arabic"/>
                      </a:endParaRPr>
                    </a:p>
                    <a:p>
                      <a:pPr marL="0" marR="270510" indent="0" algn="ctr" rtl="1">
                        <a:spcBef>
                          <a:spcPts val="0"/>
                        </a:spcBef>
                        <a:spcAft>
                          <a:spcPts val="0"/>
                        </a:spcAft>
                        <a:tabLst>
                          <a:tab pos="0" algn="l"/>
                          <a:tab pos="5849938" algn="r"/>
                        </a:tabLst>
                      </a:pPr>
                      <a:r>
                        <a:rPr lang="ar-SA" sz="1050" b="1" u="sng" dirty="0">
                          <a:solidFill>
                            <a:srgbClr val="008000"/>
                          </a:solidFill>
                          <a:latin typeface="Times New Roman"/>
                          <a:ea typeface="Times New Roman"/>
                          <a:cs typeface="Simplified Arabic"/>
                        </a:rPr>
                        <a:t>(الحد الأدنى)</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0" marR="270510" indent="0" algn="ctr" rtl="1">
                        <a:spcBef>
                          <a:spcPts val="0"/>
                        </a:spcBef>
                        <a:spcAft>
                          <a:spcPts val="0"/>
                        </a:spcAft>
                        <a:tabLst>
                          <a:tab pos="5849938" algn="r"/>
                        </a:tabLst>
                      </a:pPr>
                      <a:r>
                        <a:rPr lang="en-US" sz="1050" b="1" dirty="0" smtClean="0">
                          <a:solidFill>
                            <a:srgbClr val="000000"/>
                          </a:solidFill>
                          <a:latin typeface="Times New Roman"/>
                          <a:ea typeface="Times New Roman"/>
                          <a:cs typeface="Simplified Arabic"/>
                        </a:rPr>
                        <a:t>  </a:t>
                      </a:r>
                      <a:r>
                        <a:rPr lang="ar-SA" sz="1050" b="1" dirty="0" smtClean="0">
                          <a:solidFill>
                            <a:srgbClr val="000000"/>
                          </a:solidFill>
                          <a:latin typeface="Times New Roman"/>
                          <a:ea typeface="Times New Roman"/>
                          <a:cs typeface="Simplified Arabic"/>
                        </a:rPr>
                        <a:t>الحد لأدنى </a:t>
                      </a:r>
                      <a:r>
                        <a:rPr lang="en-US" sz="1050" b="1" dirty="0" smtClean="0">
                          <a:solidFill>
                            <a:srgbClr val="000000"/>
                          </a:solidFill>
                          <a:latin typeface="Times New Roman"/>
                          <a:ea typeface="Times New Roman"/>
                          <a:cs typeface="Simplified Arabic"/>
                        </a:rPr>
                        <a:t> </a:t>
                      </a:r>
                      <a:r>
                        <a:rPr lang="ar-OM" sz="1050" b="1" dirty="0" smtClean="0">
                          <a:solidFill>
                            <a:srgbClr val="000000"/>
                          </a:solidFill>
                          <a:latin typeface="Times New Roman"/>
                          <a:ea typeface="Times New Roman"/>
                          <a:cs typeface="Simplified Arabic"/>
                        </a:rPr>
                        <a:t>ل</a:t>
                      </a:r>
                      <a:r>
                        <a:rPr lang="ar-SA" sz="1050" b="1" dirty="0" smtClean="0">
                          <a:solidFill>
                            <a:srgbClr val="000000"/>
                          </a:solidFill>
                          <a:latin typeface="Times New Roman"/>
                          <a:ea typeface="Times New Roman"/>
                          <a:cs typeface="Simplified Arabic"/>
                        </a:rPr>
                        <a:t>مدة </a:t>
                      </a:r>
                      <a:r>
                        <a:rPr lang="ar-SA" sz="1050" b="1" dirty="0">
                          <a:solidFill>
                            <a:srgbClr val="000000"/>
                          </a:solidFill>
                          <a:latin typeface="Times New Roman"/>
                          <a:ea typeface="Times New Roman"/>
                          <a:cs typeface="Simplified Arabic"/>
                        </a:rPr>
                        <a:t>الدراسة</a:t>
                      </a:r>
                      <a:endParaRPr lang="en-US" sz="1050"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c>
                  <a:txBody>
                    <a:bodyPr/>
                    <a:lstStyle/>
                    <a:p>
                      <a:pPr marL="179705" marR="270510" algn="ctr" rtl="1">
                        <a:spcBef>
                          <a:spcPts val="0"/>
                        </a:spcBef>
                        <a:spcAft>
                          <a:spcPts val="0"/>
                        </a:spcAft>
                        <a:tabLst>
                          <a:tab pos="-36830" algn="l"/>
                          <a:tab pos="89535" algn="l"/>
                          <a:tab pos="179705" algn="l"/>
                          <a:tab pos="5850890" algn="r"/>
                        </a:tabLst>
                      </a:pPr>
                      <a:r>
                        <a:rPr lang="ar-SA" sz="1050" b="1" kern="1200" dirty="0">
                          <a:solidFill>
                            <a:srgbClr val="000000"/>
                          </a:solidFill>
                          <a:latin typeface="Times New Roman"/>
                          <a:ea typeface="Times New Roman"/>
                          <a:cs typeface="Simplified Arabic"/>
                        </a:rPr>
                        <a:t>مسمى </a:t>
                      </a:r>
                      <a:r>
                        <a:rPr lang="ar-OM" sz="1050" b="1" kern="1200" dirty="0" smtClean="0">
                          <a:solidFill>
                            <a:srgbClr val="000000"/>
                          </a:solidFill>
                          <a:latin typeface="Times New Roman"/>
                          <a:ea typeface="Times New Roman"/>
                          <a:cs typeface="Simplified Arabic"/>
                        </a:rPr>
                        <a:t>المؤهل</a:t>
                      </a:r>
                      <a:endParaRPr lang="en-US" sz="1050" b="1" kern="1200" dirty="0">
                        <a:solidFill>
                          <a:srgbClr val="000000"/>
                        </a:solidFill>
                        <a:latin typeface="Times New Roman"/>
                        <a:ea typeface="Times New Roman"/>
                        <a:cs typeface="Simplified Arabic"/>
                      </a:endParaRPr>
                    </a:p>
                  </a:txBody>
                  <a:tcPr marL="54714" marR="54714"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B0F0"/>
                    </a:solidFill>
                  </a:tcPr>
                </a:tc>
              </a:tr>
              <a:tr h="349959">
                <a:tc rowSpan="5">
                  <a:txBody>
                    <a:bodyPr/>
                    <a:lstStyle/>
                    <a:p>
                      <a:pPr marL="179705" marR="270510" algn="ctr" rtl="1">
                        <a:spcBef>
                          <a:spcPts val="0"/>
                        </a:spcBef>
                        <a:spcAft>
                          <a:spcPts val="0"/>
                        </a:spcAft>
                        <a:tabLst>
                          <a:tab pos="89535" algn="l"/>
                          <a:tab pos="179705" algn="l"/>
                          <a:tab pos="5850890" algn="r"/>
                        </a:tabLst>
                      </a:pPr>
                      <a:r>
                        <a:rPr lang="ar-SA" sz="1200" b="1" dirty="0">
                          <a:solidFill>
                            <a:srgbClr val="000000"/>
                          </a:solidFill>
                          <a:latin typeface="Times New Roman"/>
                          <a:ea typeface="Times New Roman"/>
                          <a:cs typeface="Simplified Arabic"/>
                        </a:rPr>
                        <a:t>الدراســات  الجامعيــة </a:t>
                      </a:r>
                      <a:endParaRPr lang="en-US" sz="800" dirty="0">
                        <a:latin typeface="Times New Roman"/>
                        <a:ea typeface="Times New Roman"/>
                        <a:cs typeface="Traditional Arabic"/>
                      </a:endParaRPr>
                    </a:p>
                  </a:txBody>
                  <a:tcPr marL="54714" marR="54714" marT="0" marB="0" vert="vert27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الأول</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1590" indent="0" algn="ctr" rtl="1">
                        <a:spcBef>
                          <a:spcPts val="0"/>
                        </a:spcBef>
                        <a:spcAft>
                          <a:spcPts val="0"/>
                        </a:spcAft>
                        <a:tabLst>
                          <a:tab pos="21590" algn="l"/>
                          <a:tab pos="89535" algn="l"/>
                          <a:tab pos="5850890" algn="r"/>
                        </a:tabLst>
                      </a:pPr>
                      <a:r>
                        <a:rPr lang="ar-SA" sz="1100" b="1" dirty="0">
                          <a:solidFill>
                            <a:srgbClr val="000000"/>
                          </a:solidFill>
                          <a:latin typeface="Times New Roman"/>
                          <a:ea typeface="Times New Roman"/>
                          <a:cs typeface="Simplified Arabic"/>
                        </a:rPr>
                        <a:t>شهادة </a:t>
                      </a:r>
                      <a:r>
                        <a:rPr lang="en-US" sz="1100" b="1" dirty="0">
                          <a:solidFill>
                            <a:srgbClr val="000000"/>
                          </a:solidFill>
                          <a:latin typeface="Times New Roman"/>
                          <a:ea typeface="Times New Roman"/>
                          <a:cs typeface="Simplified Arabic"/>
                        </a:rPr>
                        <a:t>(Certificate)</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49959">
                <a:tc vMerge="1">
                  <a:txBody>
                    <a:bodyPr/>
                    <a:lstStyle/>
                    <a:p>
                      <a:pPr rtl="1"/>
                      <a:endParaRPr lang="ar-OM"/>
                    </a:p>
                  </a:txBody>
                  <a:tcPr/>
                </a:tc>
                <a:tc>
                  <a:txBody>
                    <a:bodyPr/>
                    <a:lstStyle/>
                    <a:p>
                      <a:pPr marL="93663" marR="270510" indent="-93663" algn="ctr" rtl="1">
                        <a:spcBef>
                          <a:spcPts val="0"/>
                        </a:spcBef>
                        <a:spcAft>
                          <a:spcPts val="0"/>
                        </a:spcAft>
                        <a:tabLst>
                          <a:tab pos="0" algn="l"/>
                          <a:tab pos="88900" algn="l"/>
                          <a:tab pos="5849938" algn="r"/>
                        </a:tabLst>
                      </a:pPr>
                      <a:r>
                        <a:rPr lang="ar-SA" sz="1100" b="1" dirty="0">
                          <a:solidFill>
                            <a:srgbClr val="000000"/>
                          </a:solidFill>
                          <a:latin typeface="Times New Roman"/>
                          <a:ea typeface="Times New Roman"/>
                          <a:cs typeface="Simplified Arabic"/>
                        </a:rPr>
                        <a:t>المستوى الثاني</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240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60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سنتان</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ctr" rtl="1">
                        <a:spcBef>
                          <a:spcPts val="0"/>
                        </a:spcBef>
                        <a:spcAft>
                          <a:spcPts val="0"/>
                        </a:spcAft>
                        <a:tabLst>
                          <a:tab pos="0" algn="l"/>
                          <a:tab pos="88900" algn="l"/>
                          <a:tab pos="5849938" algn="r"/>
                        </a:tabLst>
                      </a:pPr>
                      <a:r>
                        <a:rPr lang="ar-SA" sz="1100" b="1" dirty="0">
                          <a:solidFill>
                            <a:srgbClr val="000000"/>
                          </a:solidFill>
                          <a:latin typeface="Times New Roman"/>
                          <a:ea typeface="Times New Roman"/>
                          <a:cs typeface="Simplified Arabic"/>
                        </a:rPr>
                        <a:t>دبلوم </a:t>
                      </a:r>
                      <a:r>
                        <a:rPr lang="en-US" sz="1100" b="1" dirty="0">
                          <a:solidFill>
                            <a:srgbClr val="000000"/>
                          </a:solidFill>
                          <a:latin typeface="Times New Roman"/>
                          <a:ea typeface="Times New Roman"/>
                          <a:cs typeface="Simplified Arabic"/>
                        </a:rPr>
                        <a:t>(Diploma)</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18799">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الثالث</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360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90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ثلاث سنوات</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دبلوم متقدم</a:t>
                      </a:r>
                      <a:endParaRPr lang="en-US" sz="1100" b="1" dirty="0">
                        <a:latin typeface="Times New Roman"/>
                        <a:ea typeface="Times New Roman"/>
                        <a:cs typeface="Traditional Arabic"/>
                      </a:endParaRPr>
                    </a:p>
                    <a:p>
                      <a:pPr marL="0" marR="111760" indent="0" algn="l" rtl="0">
                        <a:spcBef>
                          <a:spcPts val="0"/>
                        </a:spcBef>
                        <a:spcAft>
                          <a:spcPts val="0"/>
                        </a:spcAft>
                        <a:tabLst>
                          <a:tab pos="0" algn="l"/>
                          <a:tab pos="5849938" algn="r"/>
                        </a:tabLst>
                      </a:pPr>
                      <a:r>
                        <a:rPr lang="en-US" sz="1100" b="1" dirty="0">
                          <a:solidFill>
                            <a:srgbClr val="000000"/>
                          </a:solidFill>
                          <a:latin typeface="Times New Roman"/>
                          <a:ea typeface="Times New Roman"/>
                          <a:cs typeface="Simplified Arabic"/>
                        </a:rPr>
                        <a:t>(Advanced Diploma)</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6871">
                <a:tc vMerge="1">
                  <a:txBody>
                    <a:bodyPr/>
                    <a:lstStyle/>
                    <a:p>
                      <a:pPr rtl="1"/>
                      <a:endParaRPr lang="ar-OM"/>
                    </a:p>
                  </a:txBody>
                  <a:tcPr/>
                </a:tc>
                <a:tc rowSpan="2">
                  <a:txBody>
                    <a:bodyPr/>
                    <a:lstStyle/>
                    <a:p>
                      <a:pPr marL="0" marR="270510" indent="0" algn="ct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المستوى الرابع</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480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أربع سنوات</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0510" indent="0" algn="l" rtl="1">
                        <a:spcBef>
                          <a:spcPts val="0"/>
                        </a:spcBef>
                        <a:spcAft>
                          <a:spcPts val="0"/>
                        </a:spcAft>
                        <a:tabLst>
                          <a:tab pos="0" algn="l"/>
                          <a:tab pos="88900" algn="l"/>
                          <a:tab pos="5849938" algn="r"/>
                        </a:tabLst>
                      </a:pPr>
                      <a:r>
                        <a:rPr lang="ar-SA" sz="1100" b="1" dirty="0" smtClean="0">
                          <a:solidFill>
                            <a:srgbClr val="000000"/>
                          </a:solidFill>
                          <a:latin typeface="Times New Roman"/>
                          <a:ea typeface="Times New Roman"/>
                          <a:cs typeface="Simplified Arabic"/>
                        </a:rPr>
                        <a:t>بكالوريوس</a:t>
                      </a:r>
                      <a:r>
                        <a:rPr lang="ar-OM" sz="1100" b="1" baseline="0" dirty="0" smtClean="0">
                          <a:solidFill>
                            <a:srgbClr val="000000"/>
                          </a:solidFill>
                          <a:latin typeface="Times New Roman"/>
                          <a:ea typeface="Times New Roman"/>
                          <a:cs typeface="Simplified Arabic"/>
                        </a:rPr>
                        <a:t> </a:t>
                      </a:r>
                      <a:r>
                        <a:rPr lang="en-US" sz="1100" b="1" dirty="0" smtClean="0">
                          <a:solidFill>
                            <a:srgbClr val="000000"/>
                          </a:solidFill>
                          <a:latin typeface="Times New Roman"/>
                          <a:ea typeface="Times New Roman"/>
                          <a:cs typeface="Simplified Arabic"/>
                        </a:rPr>
                        <a:t>  </a:t>
                      </a:r>
                      <a:r>
                        <a:rPr lang="en-US" sz="1100" b="1" dirty="0">
                          <a:solidFill>
                            <a:srgbClr val="000000"/>
                          </a:solidFill>
                          <a:latin typeface="Times New Roman"/>
                          <a:ea typeface="Times New Roman"/>
                          <a:cs typeface="Simplified Arabic"/>
                        </a:rPr>
                        <a:t>(Bachelor)</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399">
                <a:tc vMerge="1">
                  <a:txBody>
                    <a:bodyPr/>
                    <a:lstStyle/>
                    <a:p>
                      <a:pPr rtl="1"/>
                      <a:endParaRPr lang="ar-OM"/>
                    </a:p>
                  </a:txBody>
                  <a:tcPr/>
                </a:tc>
                <a:tc vMerge="1">
                  <a:txBody>
                    <a:bodyPr/>
                    <a:lstStyle/>
                    <a:p>
                      <a:pPr rtl="1"/>
                      <a:endParaRPr lang="ar-OM"/>
                    </a:p>
                  </a:txBody>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 في المستوى الرابع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68263" marR="111760" indent="-68263" algn="r" rtl="1">
                        <a:spcBef>
                          <a:spcPts val="0"/>
                        </a:spcBef>
                        <a:spcAft>
                          <a:spcPts val="0"/>
                        </a:spcAft>
                        <a:tabLst>
                          <a:tab pos="89535" algn="l"/>
                          <a:tab pos="111125" algn="l"/>
                          <a:tab pos="5850890" algn="r"/>
                        </a:tabLst>
                      </a:pPr>
                      <a:r>
                        <a:rPr lang="ar-SA" sz="1100" b="1" dirty="0">
                          <a:solidFill>
                            <a:srgbClr val="000000"/>
                          </a:solidFill>
                          <a:latin typeface="Times New Roman"/>
                          <a:ea typeface="Times New Roman"/>
                          <a:cs typeface="Simplified Arabic"/>
                        </a:rPr>
                        <a:t>دبلوم عالي</a:t>
                      </a:r>
                      <a:r>
                        <a:rPr lang="ar-SA" sz="1100" b="1" dirty="0">
                          <a:solidFill>
                            <a:srgbClr val="993300"/>
                          </a:solidFill>
                          <a:latin typeface="Times New Roman"/>
                          <a:ea typeface="Times New Roman"/>
                          <a:cs typeface="Simplified Arabic"/>
                        </a:rPr>
                        <a:t> </a:t>
                      </a:r>
                      <a:r>
                        <a:rPr lang="ar-SA" sz="1100" b="1" u="sng" dirty="0">
                          <a:solidFill>
                            <a:srgbClr val="008000"/>
                          </a:solidFill>
                          <a:latin typeface="Times New Roman"/>
                          <a:ea typeface="Times New Roman"/>
                          <a:cs typeface="Simplified Arabic"/>
                        </a:rPr>
                        <a:t>(دبلوم تخرج)</a:t>
                      </a:r>
                      <a:endParaRPr lang="en-US" sz="1100" b="1" dirty="0">
                        <a:latin typeface="Times New Roman"/>
                        <a:ea typeface="Times New Roman"/>
                        <a:cs typeface="Traditional Arabic"/>
                      </a:endParaRPr>
                    </a:p>
                    <a:p>
                      <a:pPr marL="68263" marR="111760" indent="-68263" algn="l" rtl="0">
                        <a:spcBef>
                          <a:spcPts val="0"/>
                        </a:spcBef>
                        <a:spcAft>
                          <a:spcPts val="0"/>
                        </a:spcAft>
                        <a:tabLst>
                          <a:tab pos="89535" algn="l"/>
                          <a:tab pos="111125" algn="l"/>
                          <a:tab pos="5850890" algn="r"/>
                        </a:tabLst>
                      </a:pPr>
                      <a:r>
                        <a:rPr lang="en-US" sz="1100" b="1" dirty="0">
                          <a:solidFill>
                            <a:srgbClr val="000000"/>
                          </a:solidFill>
                          <a:latin typeface="Times New Roman"/>
                          <a:ea typeface="Times New Roman"/>
                          <a:cs typeface="Simplified Arabic"/>
                        </a:rPr>
                        <a:t>(Graduate Dip.)</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4938">
                <a:tc rowSpan="3">
                  <a:txBody>
                    <a:bodyPr/>
                    <a:lstStyle/>
                    <a:p>
                      <a:pPr marL="179705" marR="270510" algn="ctr" rtl="1">
                        <a:spcBef>
                          <a:spcPts val="0"/>
                        </a:spcBef>
                        <a:spcAft>
                          <a:spcPts val="0"/>
                        </a:spcAft>
                        <a:tabLst>
                          <a:tab pos="89535" algn="l"/>
                          <a:tab pos="179705" algn="l"/>
                          <a:tab pos="5850890" algn="r"/>
                        </a:tabLst>
                      </a:pPr>
                      <a:r>
                        <a:rPr lang="ar-SA" sz="1200" b="1" dirty="0">
                          <a:solidFill>
                            <a:srgbClr val="000000"/>
                          </a:solidFill>
                          <a:latin typeface="Times New Roman"/>
                          <a:ea typeface="Times New Roman"/>
                          <a:cs typeface="Simplified Arabic"/>
                        </a:rPr>
                        <a:t>الدراسـات العليـا</a:t>
                      </a:r>
                      <a:endParaRPr lang="en-US" sz="800" dirty="0">
                        <a:latin typeface="Times New Roman"/>
                        <a:ea typeface="Times New Roman"/>
                        <a:cs typeface="Traditional Arabic"/>
                      </a:endParaRPr>
                    </a:p>
                  </a:txBody>
                  <a:tcPr marL="54714" marR="54714" marT="0" marB="0" vert="vert27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rowSpan="2">
                  <a:txBody>
                    <a:bodyPr/>
                    <a:lstStyle/>
                    <a:p>
                      <a:pPr marL="0" marR="270510" indent="0" algn="ctr" rtl="1">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المستوى </a:t>
                      </a:r>
                      <a:r>
                        <a:rPr lang="ar-SA" sz="1100" b="1" dirty="0">
                          <a:solidFill>
                            <a:srgbClr val="000000"/>
                          </a:solidFill>
                          <a:latin typeface="Times New Roman"/>
                          <a:ea typeface="Times New Roman"/>
                          <a:cs typeface="Simplified Arabic"/>
                        </a:rPr>
                        <a:t>الخامس</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120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smtClean="0">
                          <a:solidFill>
                            <a:srgbClr val="000000"/>
                          </a:solidFill>
                          <a:latin typeface="Times New Roman"/>
                          <a:ea typeface="Times New Roman"/>
                          <a:cs typeface="Simplified Arabic"/>
                        </a:rPr>
                        <a:t>18</a:t>
                      </a:r>
                      <a:r>
                        <a:rPr lang="ar-OM" sz="1100" b="1" dirty="0" smtClean="0">
                          <a:solidFill>
                            <a:srgbClr val="000000"/>
                          </a:solidFill>
                          <a:latin typeface="Times New Roman"/>
                          <a:ea typeface="Times New Roman"/>
                          <a:cs typeface="Simplified Arabic"/>
                        </a:rPr>
                        <a:t>-</a:t>
                      </a:r>
                      <a:r>
                        <a:rPr lang="ar-SA" sz="1100" b="1" dirty="0" smtClean="0">
                          <a:solidFill>
                            <a:srgbClr val="000000"/>
                          </a:solidFill>
                          <a:latin typeface="Times New Roman"/>
                          <a:ea typeface="Times New Roman"/>
                          <a:cs typeface="Simplified Arabic"/>
                        </a:rPr>
                        <a:t>30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واحدة في المستوى الخامس</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70510" indent="0" algn="r" rtl="1">
                        <a:spcBef>
                          <a:spcPts val="0"/>
                        </a:spcBef>
                        <a:spcAft>
                          <a:spcPts val="0"/>
                        </a:spcAft>
                        <a:tabLst>
                          <a:tab pos="5849938" algn="r"/>
                        </a:tabLst>
                      </a:pPr>
                      <a:r>
                        <a:rPr lang="ar-SA" sz="1100" b="1" dirty="0">
                          <a:solidFill>
                            <a:srgbClr val="000000"/>
                          </a:solidFill>
                          <a:latin typeface="Times New Roman"/>
                          <a:ea typeface="Times New Roman"/>
                          <a:cs typeface="Simplified Arabic"/>
                        </a:rPr>
                        <a:t>دبلوم دراسات </a:t>
                      </a:r>
                      <a:r>
                        <a:rPr lang="ar-SA" sz="1100" b="1" dirty="0" smtClean="0">
                          <a:solidFill>
                            <a:srgbClr val="000000"/>
                          </a:solidFill>
                          <a:latin typeface="Times New Roman"/>
                          <a:ea typeface="Times New Roman"/>
                          <a:cs typeface="Simplified Arabic"/>
                        </a:rPr>
                        <a:t>عليا</a:t>
                      </a:r>
                      <a:endParaRPr lang="en-US" sz="1100" b="1" dirty="0" smtClean="0">
                        <a:solidFill>
                          <a:schemeClr val="tx1"/>
                        </a:solidFill>
                        <a:latin typeface="Times New Roman"/>
                        <a:ea typeface="Times New Roman"/>
                        <a:cs typeface="Traditional Arabic"/>
                      </a:endParaRPr>
                    </a:p>
                    <a:p>
                      <a:pPr marL="0" marR="270510" indent="0" algn="ctr" rtl="0">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(Post </a:t>
                      </a:r>
                      <a:r>
                        <a:rPr lang="en-US" sz="1100" b="1" dirty="0">
                          <a:solidFill>
                            <a:srgbClr val="000000"/>
                          </a:solidFill>
                          <a:latin typeface="Times New Roman"/>
                          <a:ea typeface="Times New Roman"/>
                          <a:cs typeface="Simplified Arabic"/>
                        </a:rPr>
                        <a:t>Graduate </a:t>
                      </a:r>
                      <a:r>
                        <a:rPr lang="en-US" sz="1100" b="1" dirty="0" smtClean="0">
                          <a:solidFill>
                            <a:srgbClr val="000000"/>
                          </a:solidFill>
                          <a:latin typeface="Times New Roman"/>
                          <a:ea typeface="Times New Roman"/>
                          <a:cs typeface="Simplified Arabic"/>
                        </a:rPr>
                        <a:t>Dip</a:t>
                      </a:r>
                      <a:r>
                        <a:rPr lang="en-US" sz="1100" b="1" dirty="0">
                          <a:solidFill>
                            <a:srgbClr val="000000"/>
                          </a:solidFill>
                          <a:latin typeface="Times New Roman"/>
                          <a:ea typeface="Times New Roman"/>
                          <a:cs typeface="Simplified Arabic"/>
                        </a:rPr>
                        <a:t>.)</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38">
                <a:tc vMerge="1">
                  <a:txBody>
                    <a:bodyPr/>
                    <a:lstStyle/>
                    <a:p>
                      <a:pPr rtl="1"/>
                      <a:endParaRPr lang="ar-OM"/>
                    </a:p>
                  </a:txBody>
                  <a:tcPr/>
                </a:tc>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en-US"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150-180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30-45</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سنة إلى سنتين بعد البكالوريوس</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270510" indent="0" algn="ctr" rtl="1">
                        <a:spcBef>
                          <a:spcPts val="0"/>
                        </a:spcBef>
                        <a:spcAft>
                          <a:spcPts val="0"/>
                        </a:spcAft>
                        <a:tabLst>
                          <a:tab pos="85725" algn="l"/>
                          <a:tab pos="5849938" algn="r"/>
                        </a:tabLst>
                      </a:pPr>
                      <a:r>
                        <a:rPr lang="ar-SA" sz="1100" b="1" dirty="0">
                          <a:solidFill>
                            <a:srgbClr val="000000"/>
                          </a:solidFill>
                          <a:latin typeface="Times New Roman"/>
                          <a:ea typeface="Times New Roman"/>
                          <a:cs typeface="Simplified Arabic"/>
                        </a:rPr>
                        <a:t>ماجستير </a:t>
                      </a:r>
                      <a:r>
                        <a:rPr lang="en-US" sz="1100" b="1" dirty="0">
                          <a:solidFill>
                            <a:srgbClr val="000000"/>
                          </a:solidFill>
                          <a:latin typeface="Times New Roman"/>
                          <a:ea typeface="Times New Roman"/>
                          <a:cs typeface="Simplified Arabic"/>
                        </a:rPr>
                        <a:t>(Master)</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24938">
                <a:tc vMerge="1">
                  <a:txBody>
                    <a:bodyPr/>
                    <a:lstStyle/>
                    <a:p>
                      <a:pPr rtl="1"/>
                      <a:endParaRPr lang="ar-OM"/>
                    </a:p>
                  </a:txBody>
                  <a:tcPr/>
                </a:tc>
                <a:tc>
                  <a:txBody>
                    <a:bodyPr/>
                    <a:lstStyle/>
                    <a:p>
                      <a:pPr marL="0" marR="270510" indent="0" algn="ctr" rtl="1">
                        <a:spcBef>
                          <a:spcPts val="0"/>
                        </a:spcBef>
                        <a:spcAft>
                          <a:spcPts val="0"/>
                        </a:spcAft>
                        <a:tabLst>
                          <a:tab pos="5849938" algn="r"/>
                        </a:tabLst>
                      </a:pPr>
                      <a:r>
                        <a:rPr lang="ar-OM" sz="1100" b="1"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المستوى</a:t>
                      </a:r>
                      <a:r>
                        <a:rPr lang="en-US" sz="1100" b="1" baseline="0" dirty="0" smtClean="0">
                          <a:solidFill>
                            <a:srgbClr val="000000"/>
                          </a:solidFill>
                          <a:latin typeface="Times New Roman"/>
                          <a:ea typeface="Times New Roman"/>
                          <a:cs typeface="Simplified Arabic"/>
                        </a:rPr>
                        <a:t> </a:t>
                      </a:r>
                      <a:r>
                        <a:rPr lang="ar-SA" sz="1100" b="1" dirty="0" smtClean="0">
                          <a:solidFill>
                            <a:srgbClr val="000000"/>
                          </a:solidFill>
                          <a:latin typeface="Times New Roman"/>
                          <a:ea typeface="Times New Roman"/>
                          <a:cs typeface="Simplified Arabic"/>
                        </a:rPr>
                        <a:t>السادس</a:t>
                      </a:r>
                      <a:endParaRPr lang="en-US" sz="1100" b="1" dirty="0">
                        <a:latin typeface="Times New Roman"/>
                        <a:ea typeface="Times New Roman"/>
                        <a:cs typeface="Traditional Arabic"/>
                      </a:endParaRPr>
                    </a:p>
                  </a:txBody>
                  <a:tcPr marL="54714" marR="54714" marT="0" marB="0" anchor="ctr">
                    <a:lnL w="317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300</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75</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179705" marR="270510" algn="ctr" rtl="1">
                        <a:spcBef>
                          <a:spcPts val="0"/>
                        </a:spcBef>
                        <a:spcAft>
                          <a:spcPts val="0"/>
                        </a:spcAft>
                        <a:tabLst>
                          <a:tab pos="89535" algn="l"/>
                          <a:tab pos="179705" algn="l"/>
                          <a:tab pos="5850890" algn="r"/>
                        </a:tabLst>
                      </a:pPr>
                      <a:r>
                        <a:rPr lang="ar-SA" sz="1100" b="1" dirty="0">
                          <a:solidFill>
                            <a:srgbClr val="000000"/>
                          </a:solidFill>
                          <a:latin typeface="Times New Roman"/>
                          <a:ea typeface="Times New Roman"/>
                          <a:cs typeface="Simplified Arabic"/>
                        </a:rPr>
                        <a:t>سنتان إلى أربع سنوات بعد الماجستير</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270510" indent="1588" algn="ctr" rtl="1">
                        <a:spcBef>
                          <a:spcPts val="0"/>
                        </a:spcBef>
                        <a:spcAft>
                          <a:spcPts val="0"/>
                        </a:spcAft>
                        <a:tabLst>
                          <a:tab pos="88900" algn="l"/>
                          <a:tab pos="5849938" algn="r"/>
                        </a:tabLst>
                      </a:pPr>
                      <a:r>
                        <a:rPr lang="ar-SA" sz="1100" b="1" dirty="0">
                          <a:solidFill>
                            <a:srgbClr val="000000"/>
                          </a:solidFill>
                          <a:latin typeface="Times New Roman"/>
                          <a:ea typeface="Times New Roman"/>
                          <a:cs typeface="Simplified Arabic"/>
                        </a:rPr>
                        <a:t>دكتوراه</a:t>
                      </a:r>
                      <a:r>
                        <a:rPr lang="en-US" sz="1100" b="1" dirty="0">
                          <a:solidFill>
                            <a:srgbClr val="000000"/>
                          </a:solidFill>
                          <a:latin typeface="Times New Roman"/>
                          <a:ea typeface="Times New Roman"/>
                          <a:cs typeface="Simplified Arabic"/>
                        </a:rPr>
                        <a:t> (Doctorate</a:t>
                      </a:r>
                      <a:r>
                        <a:rPr lang="en-US" sz="1100" b="1" dirty="0" smtClean="0">
                          <a:solidFill>
                            <a:srgbClr val="000000"/>
                          </a:solidFill>
                          <a:latin typeface="Times New Roman"/>
                          <a:ea typeface="Times New Roman"/>
                          <a:cs typeface="Simplified Arabic"/>
                        </a:rPr>
                        <a:t>)  </a:t>
                      </a:r>
                      <a:endParaRPr lang="en-US" sz="1100" b="1" dirty="0">
                        <a:latin typeface="Times New Roman"/>
                        <a:ea typeface="Times New Roman"/>
                        <a:cs typeface="Traditional Arabic"/>
                      </a:endParaRPr>
                    </a:p>
                  </a:txBody>
                  <a:tcPr marL="54714" marR="54714" marT="0" marB="0" anchor="ctr">
                    <a:lnL w="190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457200"/>
            <a:ext cx="7772400" cy="838200"/>
          </a:xfrm>
          <a:solidFill>
            <a:schemeClr val="tx1"/>
          </a:solidFill>
        </p:spPr>
        <p:txBody>
          <a:bodyPr>
            <a:normAutofit fontScale="90000"/>
          </a:bodyPr>
          <a:lstStyle/>
          <a:p>
            <a:pPr rtl="1"/>
            <a:r>
              <a:rPr lang="ar-OM" sz="3200" b="1" dirty="0" smtClean="0"/>
              <a:t/>
            </a:r>
            <a:br>
              <a:rPr lang="ar-OM" sz="3200" b="1" dirty="0" smtClean="0"/>
            </a:br>
            <a:r>
              <a:rPr lang="ar-OM" sz="3200" b="1" dirty="0" smtClean="0">
                <a:solidFill>
                  <a:schemeClr val="bg1"/>
                </a:solidFill>
              </a:rPr>
              <a:t/>
            </a:r>
            <a:br>
              <a:rPr lang="ar-OM" sz="3200" b="1" dirty="0" smtClean="0">
                <a:solidFill>
                  <a:schemeClr val="bg1"/>
                </a:solidFill>
              </a:rPr>
            </a:br>
            <a:r>
              <a:rPr lang="ar-OM" sz="3600" b="1" dirty="0" smtClean="0">
                <a:solidFill>
                  <a:schemeClr val="bg1"/>
                </a:solidFill>
              </a:rPr>
              <a:t>2. تطوير إطار وطني للمؤهلات</a:t>
            </a:r>
            <a:r>
              <a:rPr lang="ar-OM" sz="4900" b="1" dirty="0" smtClean="0"/>
              <a:t/>
            </a:r>
            <a:br>
              <a:rPr lang="ar-OM" sz="4900" b="1" dirty="0" smtClean="0"/>
            </a:b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7" name="TextBox 6"/>
          <p:cNvSpPr txBox="1"/>
          <p:nvPr/>
        </p:nvSpPr>
        <p:spPr>
          <a:xfrm>
            <a:off x="609600" y="838200"/>
            <a:ext cx="8077200" cy="1200329"/>
          </a:xfrm>
          <a:prstGeom prst="rect">
            <a:avLst/>
          </a:prstGeom>
          <a:noFill/>
        </p:spPr>
        <p:txBody>
          <a:bodyPr wrap="square" rtlCol="1">
            <a:spAutoFit/>
          </a:bodyPr>
          <a:lstStyle/>
          <a:p>
            <a:pPr algn="justLow" rtl="1"/>
            <a:r>
              <a:rPr lang="ar-OM" sz="2400" b="1" dirty="0" smtClean="0">
                <a:solidFill>
                  <a:srgbClr val="C00000"/>
                </a:solidFill>
              </a:rPr>
              <a:t>هناك حاجة لإطار </a:t>
            </a:r>
            <a:r>
              <a:rPr lang="ar-OM" sz="2400" b="1" dirty="0" smtClean="0">
                <a:solidFill>
                  <a:srgbClr val="C00000"/>
                </a:solidFill>
              </a:rPr>
              <a:t>شامل </a:t>
            </a:r>
            <a:r>
              <a:rPr lang="ar-OM" sz="2400" b="1" dirty="0" smtClean="0">
                <a:solidFill>
                  <a:srgbClr val="C00000"/>
                </a:solidFill>
              </a:rPr>
              <a:t>يتضمن </a:t>
            </a:r>
            <a:r>
              <a:rPr lang="ar-OM" sz="2400" b="1" dirty="0" smtClean="0">
                <a:solidFill>
                  <a:srgbClr val="C00000"/>
                </a:solidFill>
              </a:rPr>
              <a:t>كافة أنواع ومستويات </a:t>
            </a:r>
            <a:r>
              <a:rPr lang="ar-OM" sz="2400" b="1" dirty="0" smtClean="0">
                <a:solidFill>
                  <a:srgbClr val="C00000"/>
                </a:solidFill>
              </a:rPr>
              <a:t>التعليم </a:t>
            </a:r>
            <a:r>
              <a:rPr lang="ar-OM" sz="2400" b="1" dirty="0" smtClean="0">
                <a:solidFill>
                  <a:srgbClr val="C00000"/>
                </a:solidFill>
              </a:rPr>
              <a:t>بما فيها المؤهلات الأكاديمية والاحترافية والمهنية والمدرسية</a:t>
            </a:r>
            <a:r>
              <a:rPr lang="ar-OM" sz="2400" b="1" dirty="0" smtClean="0">
                <a:solidFill>
                  <a:srgbClr val="C00000"/>
                </a:solidFill>
              </a:rPr>
              <a:t>، لتأطير كافة الأنشطة </a:t>
            </a:r>
            <a:r>
              <a:rPr lang="ar-OM" sz="2400" b="1" dirty="0" smtClean="0">
                <a:solidFill>
                  <a:srgbClr val="C00000"/>
                </a:solidFill>
              </a:rPr>
              <a:t>التعليمية وتوفير مسارات مختلفة لاستمرارية التعليم والاعتراف بالإنجازات </a:t>
            </a:r>
            <a:r>
              <a:rPr lang="ar-OM" sz="2400" b="1" dirty="0" smtClean="0">
                <a:solidFill>
                  <a:srgbClr val="C00000"/>
                </a:solidFill>
              </a:rPr>
              <a:t>السابقة.</a:t>
            </a:r>
          </a:p>
        </p:txBody>
      </p:sp>
      <p:sp>
        <p:nvSpPr>
          <p:cNvPr id="6" name="Rectangle 5"/>
          <p:cNvSpPr/>
          <p:nvPr/>
        </p:nvSpPr>
        <p:spPr>
          <a:xfrm>
            <a:off x="762000" y="5562600"/>
            <a:ext cx="7924800" cy="1000274"/>
          </a:xfrm>
          <a:prstGeom prst="rect">
            <a:avLst/>
          </a:prstGeom>
        </p:spPr>
        <p:txBody>
          <a:bodyPr wrap="square">
            <a:spAutoFit/>
          </a:bodyPr>
          <a:lstStyle/>
          <a:p>
            <a:pPr marL="812800" indent="-812800" algn="r" rtl="1"/>
            <a:r>
              <a:rPr lang="ar-OM" sz="2400" b="1" u="sng" dirty="0" smtClean="0">
                <a:solidFill>
                  <a:srgbClr val="00B050"/>
                </a:solidFill>
                <a:cs typeface="+mj-cs"/>
              </a:rPr>
              <a:t>توصية </a:t>
            </a:r>
            <a:r>
              <a:rPr lang="ar-OM" sz="2400" b="1" u="sng" dirty="0" smtClean="0">
                <a:solidFill>
                  <a:srgbClr val="00B050"/>
                </a:solidFill>
                <a:cs typeface="+mj-cs"/>
              </a:rPr>
              <a:t>:</a:t>
            </a:r>
            <a:r>
              <a:rPr lang="ar-OM" sz="2400" b="1" dirty="0" smtClean="0">
                <a:solidFill>
                  <a:srgbClr val="00B050"/>
                </a:solidFill>
                <a:cs typeface="+mj-cs"/>
              </a:rPr>
              <a:t> </a:t>
            </a:r>
            <a:r>
              <a:rPr lang="ar-OM" sz="2400" b="1" dirty="0" smtClean="0">
                <a:solidFill>
                  <a:srgbClr val="00B050"/>
                </a:solidFill>
                <a:cs typeface="+mj-cs"/>
              </a:rPr>
              <a:t>تطوير إطار وطني شامل للمؤهلات العلمية يلبي حاجات قطاع </a:t>
            </a:r>
            <a:r>
              <a:rPr lang="ar-OM" sz="2400" b="1" dirty="0" smtClean="0">
                <a:solidFill>
                  <a:srgbClr val="00B050"/>
                </a:solidFill>
                <a:cs typeface="+mj-cs"/>
              </a:rPr>
              <a:t>التعليم </a:t>
            </a:r>
            <a:r>
              <a:rPr lang="ar-OM" sz="2400" b="1" dirty="0" smtClean="0">
                <a:solidFill>
                  <a:srgbClr val="00B050"/>
                </a:solidFill>
                <a:cs typeface="+mj-cs"/>
              </a:rPr>
              <a:t>بأكمله في السلطنة.</a:t>
            </a:r>
            <a:r>
              <a:rPr lang="en-GB" sz="2400" b="1" dirty="0" smtClean="0">
                <a:solidFill>
                  <a:srgbClr val="00B050"/>
                </a:solidFill>
                <a:cs typeface="+mj-cs"/>
              </a:rPr>
              <a:t> </a:t>
            </a:r>
            <a:endParaRPr lang="ar-OM" sz="2400" b="1" dirty="0" smtClean="0">
              <a:solidFill>
                <a:srgbClr val="00B050"/>
              </a:solidFill>
              <a:cs typeface="+mj-cs"/>
            </a:endParaRPr>
          </a:p>
          <a:p>
            <a:pPr marL="812800" indent="-812800" algn="l" rtl="1"/>
            <a:r>
              <a:rPr lang="en-GB" sz="1100" b="1" i="1" dirty="0" smtClean="0">
                <a:solidFill>
                  <a:schemeClr val="accent1"/>
                </a:solidFill>
              </a:rPr>
              <a:t>http</a:t>
            </a:r>
            <a:r>
              <a:rPr lang="en-GB" sz="1100" b="1" i="1" dirty="0" smtClean="0">
                <a:solidFill>
                  <a:schemeClr val="accent1"/>
                </a:solidFill>
              </a:rPr>
              <a:t>://www.nqa.gov.ae/En/qfemirates/qualificationsframework/pages/structureframework.aspx</a:t>
            </a:r>
            <a:endParaRPr lang="ar-OM" sz="1100" b="1" i="1" dirty="0" smtClean="0">
              <a:solidFill>
                <a:schemeClr val="accent1"/>
              </a:solidFill>
            </a:endParaRPr>
          </a:p>
        </p:txBody>
      </p:sp>
      <p:pic>
        <p:nvPicPr>
          <p:cNvPr id="9" name="Picture 4" descr="QF1-1.jpg"/>
          <p:cNvPicPr>
            <a:picLocks noChangeAspect="1" noChangeArrowheads="1"/>
          </p:cNvPicPr>
          <p:nvPr/>
        </p:nvPicPr>
        <p:blipFill>
          <a:blip r:embed="rId3" cstate="print"/>
          <a:srcRect/>
          <a:stretch>
            <a:fillRect/>
          </a:stretch>
        </p:blipFill>
        <p:spPr bwMode="auto">
          <a:xfrm>
            <a:off x="762000" y="1981200"/>
            <a:ext cx="7543800" cy="3505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048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3. الارتقاء بالهيئات التدريسية</a:t>
            </a:r>
            <a:r>
              <a:rPr lang="ar-OM" sz="4900" b="1" dirty="0" smtClean="0"/>
              <a:t/>
            </a:r>
            <a:br>
              <a:rPr lang="ar-OM" sz="4900" b="1" dirty="0" smtClean="0"/>
            </a:br>
            <a:r>
              <a:rPr lang="ar-OM" sz="3100" b="1" dirty="0" smtClean="0">
                <a:solidFill>
                  <a:schemeClr val="bg1"/>
                </a:solidFill>
              </a:rPr>
              <a:t>(أ) إعداد معلم التعليم المدرسي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91000" y="4038600"/>
            <a:ext cx="4267200" cy="1981200"/>
          </a:xfrm>
        </p:spPr>
        <p:txBody>
          <a:bodyPr>
            <a:normAutofit/>
          </a:bodyPr>
          <a:lstStyle/>
          <a:p>
            <a:pPr algn="justLow" rtl="1"/>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العمل على جعل مهنة التعليم جاذبة، ووضع معايير لاختيار الطلبة الراغبين في الالتحاق ببرامج إعداد المعلم.</a:t>
            </a:r>
          </a:p>
          <a:p>
            <a:pPr algn="r" rtl="1"/>
            <a:endParaRPr lang="ar-OM" sz="2800" b="1" dirty="0" smtClean="0">
              <a:solidFill>
                <a:srgbClr val="C00000"/>
              </a:solidFill>
              <a:latin typeface="+mj-lt"/>
              <a:ea typeface="+mj-ea"/>
              <a:cs typeface="+mj-cs"/>
            </a:endParaRPr>
          </a:p>
        </p:txBody>
      </p:sp>
      <p:sp>
        <p:nvSpPr>
          <p:cNvPr id="7" name="TextBox 6"/>
          <p:cNvSpPr txBox="1"/>
          <p:nvPr/>
        </p:nvSpPr>
        <p:spPr>
          <a:xfrm>
            <a:off x="685800" y="1450538"/>
            <a:ext cx="8001000" cy="249299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نظرا لأهمية المعلم في العملية التربوية، واعتباره الأساس في تطوير التعليم المدرسي، لابد من الاهتمام بنوعية الطلبة الراغبين في العمل بمهنة التدريس، وآلية اختيارهم وبرنامج إعدادهم.</a:t>
            </a:r>
          </a:p>
          <a:p>
            <a:pPr marL="182563" indent="-182563" algn="justLow" rtl="1">
              <a:buFont typeface="Arial" pitchFamily="34" charset="0"/>
              <a:buChar char="•"/>
            </a:pPr>
            <a:r>
              <a:rPr lang="ar-OM" sz="2600" b="1" dirty="0" smtClean="0">
                <a:solidFill>
                  <a:srgbClr val="C00000"/>
                </a:solidFill>
              </a:rPr>
              <a:t>الرغبة الصادقة بمهنة التعليم، والالتزام بأخلاقيات المهنة، والمهارة في الحوار والتواصل، هي أمثلة على الشروط</a:t>
            </a:r>
          </a:p>
          <a:p>
            <a:pPr marL="182563" indent="-182563" algn="justLow" rtl="1"/>
            <a:r>
              <a:rPr lang="ar-OM" sz="2600" b="1" dirty="0" smtClean="0">
                <a:solidFill>
                  <a:srgbClr val="C00000"/>
                </a:solidFill>
              </a:rPr>
              <a:t> 	الواجب توفرها في هؤلاء الطلبة.</a:t>
            </a:r>
            <a:endParaRPr lang="ar-OM" sz="2600" b="1" dirty="0">
              <a:solidFill>
                <a:srgbClr val="C00000"/>
              </a:solidFill>
            </a:endParaRPr>
          </a:p>
        </p:txBody>
      </p:sp>
      <p:sp>
        <p:nvSpPr>
          <p:cNvPr id="8" name="Rectangle 7"/>
          <p:cNvSpPr/>
          <p:nvPr/>
        </p:nvSpPr>
        <p:spPr>
          <a:xfrm>
            <a:off x="533400" y="5971401"/>
            <a:ext cx="7467600" cy="646331"/>
          </a:xfrm>
          <a:prstGeom prst="rect">
            <a:avLst/>
          </a:prstGeom>
        </p:spPr>
        <p:txBody>
          <a:bodyPr wrap="square">
            <a:spAutoFit/>
          </a:bodyPr>
          <a:lstStyle/>
          <a:p>
            <a:endParaRPr lang="en-US" sz="1200" i="1" dirty="0" smtClean="0">
              <a:solidFill>
                <a:schemeClr val="bg1"/>
              </a:solidFill>
              <a:hlinkClick r:id="rId3"/>
            </a:endParaRPr>
          </a:p>
          <a:p>
            <a:r>
              <a:rPr lang="en-US" sz="1200" i="1" dirty="0" smtClean="0">
                <a:solidFill>
                  <a:schemeClr val="bg1"/>
                </a:solidFill>
                <a:hlinkClick r:id="rId3"/>
              </a:rPr>
              <a:t>http</a:t>
            </a:r>
            <a:r>
              <a:rPr lang="en-US" sz="1200" i="1" dirty="0" smtClean="0">
                <a:solidFill>
                  <a:schemeClr val="bg1"/>
                </a:solidFill>
                <a:hlinkClick r:id="rId3"/>
              </a:rPr>
              <a:t>://</a:t>
            </a:r>
            <a:r>
              <a:rPr lang="en-US" sz="1200" i="1" dirty="0" smtClean="0">
                <a:solidFill>
                  <a:schemeClr val="bg1"/>
                </a:solidFill>
                <a:hlinkClick r:id="rId3"/>
              </a:rPr>
              <a:t>mourchide.blogspot.com/2013/12/blog-post_8339.html</a:t>
            </a:r>
            <a:endParaRPr lang="en-US" sz="1200" i="1" dirty="0" smtClean="0">
              <a:solidFill>
                <a:schemeClr val="bg1"/>
              </a:solidFill>
            </a:endParaRPr>
          </a:p>
          <a:p>
            <a:endParaRPr lang="en-US" sz="1200" dirty="0" smtClean="0">
              <a:solidFill>
                <a:schemeClr val="bg1"/>
              </a:solidFill>
            </a:endParaRPr>
          </a:p>
        </p:txBody>
      </p:sp>
      <p:pic>
        <p:nvPicPr>
          <p:cNvPr id="30722" name="Picture 2" descr="http://4.bp.blogspot.com/-1XFx8z5JUCk/UrwaRAsovrI/AAAAAAAAA8A/ct9UhoN3ITg/s1600/images.jpg"/>
          <p:cNvPicPr>
            <a:picLocks noChangeAspect="1" noChangeArrowheads="1"/>
          </p:cNvPicPr>
          <p:nvPr/>
        </p:nvPicPr>
        <p:blipFill>
          <a:blip r:embed="rId4" cstate="print"/>
          <a:srcRect/>
          <a:stretch>
            <a:fillRect/>
          </a:stretch>
        </p:blipFill>
        <p:spPr bwMode="auto">
          <a:xfrm>
            <a:off x="1219200" y="3429000"/>
            <a:ext cx="2209800" cy="2608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2"/>
                                        </p:tgtEl>
                                        <p:attrNameLst>
                                          <p:attrName>style.visibility</p:attrName>
                                        </p:attrNameLst>
                                      </p:cBhvr>
                                      <p:to>
                                        <p:strVal val="visible"/>
                                      </p:to>
                                    </p:set>
                                    <p:anim calcmode="lin" valueType="num">
                                      <p:cBhvr additive="base">
                                        <p:cTn id="29" dur="500" fill="hold"/>
                                        <p:tgtEl>
                                          <p:spTgt spid="30722"/>
                                        </p:tgtEl>
                                        <p:attrNameLst>
                                          <p:attrName>ppt_x</p:attrName>
                                        </p:attrNameLst>
                                      </p:cBhvr>
                                      <p:tavLst>
                                        <p:tav tm="0">
                                          <p:val>
                                            <p:strVal val="#ppt_x"/>
                                          </p:val>
                                        </p:tav>
                                        <p:tav tm="100000">
                                          <p:val>
                                            <p:strVal val="#ppt_x"/>
                                          </p:val>
                                        </p:tav>
                                      </p:tavLst>
                                    </p:anim>
                                    <p:anim calcmode="lin" valueType="num">
                                      <p:cBhvr additive="base">
                                        <p:cTn id="30"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3. الارتقاء بالهيئات التدريسية</a:t>
            </a:r>
            <a:r>
              <a:rPr lang="ar-OM" sz="4900" b="1" dirty="0" smtClean="0"/>
              <a:t/>
            </a:r>
            <a:br>
              <a:rPr lang="ar-OM" sz="4900" b="1" dirty="0" smtClean="0"/>
            </a:br>
            <a:r>
              <a:rPr lang="ar-OM" sz="3100" b="1" dirty="0" smtClean="0">
                <a:solidFill>
                  <a:schemeClr val="bg1"/>
                </a:solidFill>
              </a:rPr>
              <a:t>(ب) تأهيل وتدريب المعلمين</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91000" y="4038600"/>
            <a:ext cx="4267200" cy="1981200"/>
          </a:xfrm>
        </p:spPr>
        <p:txBody>
          <a:bodyPr>
            <a:normAutofit fontScale="92500" lnSpcReduction="10000"/>
          </a:bodyPr>
          <a:lstStyle/>
          <a:p>
            <a:pPr algn="justLow" rtl="1"/>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إنشاء المركز التخصصي للتدريب المهني للمعلمين أثناء الخدمة، لإعداد البرامج التدريبية التي تعزز الممارسة المهنية، وتطوير قدراتهم وإمكانياتهم.</a:t>
            </a:r>
          </a:p>
          <a:p>
            <a:pPr algn="r" rtl="1"/>
            <a:endParaRPr lang="ar-OM" sz="2800" b="1" dirty="0" smtClean="0">
              <a:solidFill>
                <a:srgbClr val="C00000"/>
              </a:solidFill>
              <a:latin typeface="+mj-lt"/>
              <a:ea typeface="+mj-ea"/>
              <a:cs typeface="+mj-cs"/>
            </a:endParaRPr>
          </a:p>
        </p:txBody>
      </p:sp>
      <p:sp>
        <p:nvSpPr>
          <p:cNvPr id="7" name="TextBox 6"/>
          <p:cNvSpPr txBox="1"/>
          <p:nvPr/>
        </p:nvSpPr>
        <p:spPr>
          <a:xfrm>
            <a:off x="685800" y="1450538"/>
            <a:ext cx="8001000" cy="289310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إن تدريب المعلمين أثناء الخدمة لا يقل أهمية عن مرحلة الإعداد قبل الخدمة.</a:t>
            </a:r>
          </a:p>
          <a:p>
            <a:pPr marL="182563" indent="-182563" algn="justLow" rtl="1">
              <a:buFont typeface="Arial" pitchFamily="34" charset="0"/>
              <a:buChar char="•"/>
            </a:pPr>
            <a:r>
              <a:rPr lang="ar-OM" sz="2600" b="1" dirty="0" smtClean="0">
                <a:solidFill>
                  <a:srgbClr val="C00000"/>
                </a:solidFill>
              </a:rPr>
              <a:t>ضرورة وضع برنامج لتدريب المعلمين وتطوير قدراتهم، على أن يتم مراجعة وتطوير البرنامج بشكل دوري، أثناء الخدمة. ويُقترح تشكيل لجنة وطنية لمراجعة برامج التدريب، وإعداد الأسس اللازمة لإنشاء مركز متخصص.</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533400" y="5971401"/>
            <a:ext cx="7467600" cy="646331"/>
          </a:xfrm>
          <a:prstGeom prst="rect">
            <a:avLst/>
          </a:prstGeom>
        </p:spPr>
        <p:txBody>
          <a:bodyPr wrap="square">
            <a:spAutoFit/>
          </a:bodyPr>
          <a:lstStyle/>
          <a:p>
            <a:endParaRPr lang="en-US" sz="1200" i="1" dirty="0" smtClean="0">
              <a:solidFill>
                <a:schemeClr val="bg1"/>
              </a:solidFill>
            </a:endParaRPr>
          </a:p>
          <a:p>
            <a:r>
              <a:rPr lang="en-US" sz="1200" i="1" dirty="0" smtClean="0">
                <a:solidFill>
                  <a:schemeClr val="bg1"/>
                </a:solidFill>
                <a:hlinkClick r:id="rId3"/>
              </a:rPr>
              <a:t>http</a:t>
            </a:r>
            <a:r>
              <a:rPr lang="en-US" sz="1200" i="1" dirty="0" smtClean="0">
                <a:solidFill>
                  <a:schemeClr val="bg1"/>
                </a:solidFill>
                <a:hlinkClick r:id="rId3"/>
              </a:rPr>
              <a:t>://</a:t>
            </a:r>
            <a:r>
              <a:rPr lang="en-US" sz="1200" i="1" dirty="0" smtClean="0">
                <a:solidFill>
                  <a:schemeClr val="bg1"/>
                </a:solidFill>
                <a:hlinkClick r:id="rId3"/>
              </a:rPr>
              <a:t>www.dostorasly.com/news/view.aspx?id=ff932be5-3fc2-462f-a475-aa883883b021</a:t>
            </a:r>
            <a:endParaRPr lang="en-US" sz="1200" i="1" dirty="0" smtClean="0">
              <a:solidFill>
                <a:schemeClr val="bg1"/>
              </a:solidFill>
            </a:endParaRPr>
          </a:p>
          <a:p>
            <a:endParaRPr lang="en-US" sz="1200" dirty="0" smtClean="0">
              <a:solidFill>
                <a:schemeClr val="bg1"/>
              </a:solidFill>
            </a:endParaRPr>
          </a:p>
        </p:txBody>
      </p:sp>
      <p:pic>
        <p:nvPicPr>
          <p:cNvPr id="31746" name="Picture 2" descr="http://dostorasly.com/uploadedimages/Sections/Society/big/54847124.jpg"/>
          <p:cNvPicPr>
            <a:picLocks noChangeAspect="1" noChangeArrowheads="1"/>
          </p:cNvPicPr>
          <p:nvPr/>
        </p:nvPicPr>
        <p:blipFill>
          <a:blip r:embed="rId4" cstate="print"/>
          <a:srcRect/>
          <a:stretch>
            <a:fillRect/>
          </a:stretch>
        </p:blipFill>
        <p:spPr bwMode="auto">
          <a:xfrm>
            <a:off x="533400" y="3581400"/>
            <a:ext cx="3571875"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6"/>
                                        </p:tgtEl>
                                        <p:attrNameLst>
                                          <p:attrName>style.visibility</p:attrName>
                                        </p:attrNameLst>
                                      </p:cBhvr>
                                      <p:to>
                                        <p:strVal val="visible"/>
                                      </p:to>
                                    </p:set>
                                    <p:anim calcmode="lin" valueType="num">
                                      <p:cBhvr additive="base">
                                        <p:cTn id="25" dur="500" fill="hold"/>
                                        <p:tgtEl>
                                          <p:spTgt spid="31746"/>
                                        </p:tgtEl>
                                        <p:attrNameLst>
                                          <p:attrName>ppt_x</p:attrName>
                                        </p:attrNameLst>
                                      </p:cBhvr>
                                      <p:tavLst>
                                        <p:tav tm="0">
                                          <p:val>
                                            <p:strVal val="#ppt_x"/>
                                          </p:val>
                                        </p:tav>
                                        <p:tav tm="100000">
                                          <p:val>
                                            <p:strVal val="#ppt_x"/>
                                          </p:val>
                                        </p:tav>
                                      </p:tavLst>
                                    </p:anim>
                                    <p:anim calcmode="lin" valueType="num">
                                      <p:cBhvr additive="base">
                                        <p:cTn id="26"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3. الارتقاء بالهيئات التدريسية</a:t>
            </a:r>
            <a:r>
              <a:rPr lang="ar-OM" sz="4900" b="1" dirty="0" smtClean="0"/>
              <a:t/>
            </a:r>
            <a:br>
              <a:rPr lang="ar-OM" sz="4900" b="1" dirty="0" smtClean="0"/>
            </a:br>
            <a:r>
              <a:rPr lang="ar-OM" sz="3100" b="1" dirty="0" smtClean="0">
                <a:solidFill>
                  <a:schemeClr val="bg1"/>
                </a:solidFill>
              </a:rPr>
              <a:t>(ج) تمهين التعليم</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14800" y="4343400"/>
            <a:ext cx="4343400" cy="1447800"/>
          </a:xfrm>
        </p:spPr>
        <p:txBody>
          <a:bodyPr>
            <a:normAutofit/>
          </a:bodyPr>
          <a:lstStyle/>
          <a:p>
            <a:pPr algn="justLow" rtl="1"/>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وضع نظام للترخيص لمهنة التعليم المدرسي ينفذ على مستوى السلطنة.</a:t>
            </a:r>
          </a:p>
        </p:txBody>
      </p:sp>
      <p:sp>
        <p:nvSpPr>
          <p:cNvPr id="7" name="TextBox 6"/>
          <p:cNvSpPr txBox="1"/>
          <p:nvPr/>
        </p:nvSpPr>
        <p:spPr>
          <a:xfrm>
            <a:off x="685800" y="1555790"/>
            <a:ext cx="8001000" cy="301621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هناك حاجة لوضع المعايير اللازمة لممارسة مهنة التعليم، وتصنيف المعلمين مهنيا، ووضع نظام لمزاولة المهنة ومنح الترخيص، لدفع كافة المعلمين لإجادة الأداء والنمو المهني.</a:t>
            </a:r>
          </a:p>
          <a:p>
            <a:pPr marL="182563" indent="-182563" algn="justLow" rtl="1"/>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تعتبر هذه الاستراتيجة أن الترخيص هو الآلية التي يضمن النظام من خلالها امتلاك المعلمين للقدر الأساسي من المعارف والمهارات الفنية المطلوبة للتعيين أو الاستمرار في الوظيفة.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533400" y="5971401"/>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pic>
        <p:nvPicPr>
          <p:cNvPr id="33794" name="Picture 2" descr="http://images.sodahead.com/polls/000930833/gavel_1_xlarge.png"/>
          <p:cNvPicPr>
            <a:picLocks noChangeAspect="1" noChangeArrowheads="1"/>
          </p:cNvPicPr>
          <p:nvPr/>
        </p:nvPicPr>
        <p:blipFill>
          <a:blip r:embed="rId3" cstate="print"/>
          <a:srcRect/>
          <a:stretch>
            <a:fillRect/>
          </a:stretch>
        </p:blipFill>
        <p:spPr bwMode="auto">
          <a:xfrm>
            <a:off x="838200" y="3747559"/>
            <a:ext cx="2438400" cy="2548466"/>
          </a:xfrm>
          <a:prstGeom prst="rect">
            <a:avLst/>
          </a:prstGeom>
          <a:noFill/>
        </p:spPr>
      </p:pic>
      <p:sp>
        <p:nvSpPr>
          <p:cNvPr id="9" name="Rectangle 8"/>
          <p:cNvSpPr/>
          <p:nvPr/>
        </p:nvSpPr>
        <p:spPr>
          <a:xfrm>
            <a:off x="2286000" y="2967335"/>
            <a:ext cx="4572000" cy="369332"/>
          </a:xfrm>
          <a:prstGeom prst="rect">
            <a:avLst/>
          </a:prstGeom>
        </p:spPr>
        <p:txBody>
          <a:bodyPr>
            <a:spAutoFit/>
          </a:bodyPr>
          <a:lstStyle/>
          <a:p>
            <a:r>
              <a:rPr lang="en-GB" dirty="0" smtClean="0"/>
              <a:t>/</a:t>
            </a:r>
            <a:endParaRPr lang="ar-OM" dirty="0"/>
          </a:p>
        </p:txBody>
      </p:sp>
      <p:sp>
        <p:nvSpPr>
          <p:cNvPr id="10" name="Rectangle 9"/>
          <p:cNvSpPr/>
          <p:nvPr/>
        </p:nvSpPr>
        <p:spPr>
          <a:xfrm>
            <a:off x="457200" y="6274713"/>
            <a:ext cx="8458200" cy="430887"/>
          </a:xfrm>
          <a:prstGeom prst="rect">
            <a:avLst/>
          </a:prstGeom>
        </p:spPr>
        <p:txBody>
          <a:bodyPr wrap="square">
            <a:spAutoFit/>
          </a:bodyPr>
          <a:lstStyle/>
          <a:p>
            <a:pPr rtl="1"/>
            <a:r>
              <a:rPr lang="en-GB" sz="1100" dirty="0" smtClean="0">
                <a:solidFill>
                  <a:schemeClr val="bg1"/>
                </a:solidFill>
                <a:hlinkClick r:id="rId4"/>
              </a:rPr>
              <a:t>http://</a:t>
            </a:r>
            <a:r>
              <a:rPr lang="en-GB" sz="1100" dirty="0" smtClean="0">
                <a:solidFill>
                  <a:schemeClr val="bg1"/>
                </a:solidFill>
                <a:hlinkClick r:id="rId4"/>
              </a:rPr>
              <a:t>www.sodahead.com/united-states/are-there-too-many-established-lawsregulations-in-society/question-930833</a:t>
            </a:r>
            <a:endParaRPr lang="en-GB" sz="1100" dirty="0" smtClean="0">
              <a:solidFill>
                <a:schemeClr val="bg1"/>
              </a:solidFill>
            </a:endParaRPr>
          </a:p>
          <a:p>
            <a:pPr rtl="1"/>
            <a:endParaRPr lang="ar-OM" sz="11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additive="base">
                                        <p:cTn id="25" dur="500" fill="hold"/>
                                        <p:tgtEl>
                                          <p:spTgt spid="33794"/>
                                        </p:tgtEl>
                                        <p:attrNameLst>
                                          <p:attrName>ppt_x</p:attrName>
                                        </p:attrNameLst>
                                      </p:cBhvr>
                                      <p:tavLst>
                                        <p:tav tm="0">
                                          <p:val>
                                            <p:strVal val="#ppt_x"/>
                                          </p:val>
                                        </p:tav>
                                        <p:tav tm="100000">
                                          <p:val>
                                            <p:strVal val="#ppt_x"/>
                                          </p:val>
                                        </p:tav>
                                      </p:tavLst>
                                    </p:anim>
                                    <p:anim calcmode="lin" valueType="num">
                                      <p:cBhvr additive="base">
                                        <p:cTn id="26"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3. الارتقاء بالهيئات التدريسية</a:t>
            </a:r>
            <a:r>
              <a:rPr lang="ar-OM" sz="4900" b="1" dirty="0" smtClean="0"/>
              <a:t/>
            </a:r>
            <a:br>
              <a:rPr lang="ar-OM" sz="4900" b="1" dirty="0" smtClean="0"/>
            </a:br>
            <a:r>
              <a:rPr lang="ar-OM" sz="3100" b="1" dirty="0" smtClean="0">
                <a:solidFill>
                  <a:schemeClr val="bg1"/>
                </a:solidFill>
              </a:rPr>
              <a:t>(د) إعداد الهيئات التدريسية للتعليم العالي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14800" y="4191000"/>
            <a:ext cx="4572000" cy="1447800"/>
          </a:xfrm>
        </p:spPr>
        <p:txBody>
          <a:bodyPr>
            <a:normAutofit fontScale="92500" lnSpcReduction="20000"/>
          </a:bodyPr>
          <a:lstStyle/>
          <a:p>
            <a:pPr marL="174625" indent="-174625" algn="justLow" rtl="1">
              <a:buFont typeface="Arial" pitchFamily="34" charset="0"/>
              <a:buChar char="•"/>
            </a:pPr>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وضع خطة بعيدة المدى لإعداد الهيئات التدريسية لمؤسسات التعليم العالي، لتحقيق نسبة تعمين تصل إلى 60% حتى عام 2040م.</a:t>
            </a:r>
          </a:p>
        </p:txBody>
      </p:sp>
      <p:sp>
        <p:nvSpPr>
          <p:cNvPr id="7" name="TextBox 6"/>
          <p:cNvSpPr txBox="1"/>
          <p:nvPr/>
        </p:nvSpPr>
        <p:spPr>
          <a:xfrm>
            <a:off x="685800" y="1555790"/>
            <a:ext cx="8001000" cy="2923877"/>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تواجه مؤسسات التعليم العالي صعوبة في استقطاب الكفاءات الأكاديمية.</a:t>
            </a:r>
          </a:p>
          <a:p>
            <a:pPr marL="182563" indent="-182563" algn="justLow" rtl="1">
              <a:buFont typeface="Arial" pitchFamily="34" charset="0"/>
              <a:buChar char="•"/>
            </a:pPr>
            <a:r>
              <a:rPr lang="ar-OM" sz="2600" b="1" dirty="0" smtClean="0">
                <a:solidFill>
                  <a:srgbClr val="C00000"/>
                </a:solidFill>
              </a:rPr>
              <a:t>لم تتجاوز نسبة التعمين في الهيئة التدريسية في المؤسسات التعليمية الحكومية (جامعة السلطان قابوس، وكليات العلوم التطبيقية، والكليات التقنية) في العام 2010م، عن </a:t>
            </a:r>
            <a:r>
              <a:rPr lang="ar-OM" sz="2800" b="1" dirty="0" smtClean="0">
                <a:solidFill>
                  <a:srgbClr val="C00000"/>
                </a:solidFill>
              </a:rPr>
              <a:t>(33</a:t>
            </a:r>
            <a:r>
              <a:rPr lang="ar-OM" sz="2800" b="1" dirty="0" smtClean="0">
                <a:solidFill>
                  <a:srgbClr val="C00000"/>
                </a:solidFill>
              </a:rPr>
              <a:t>%).</a:t>
            </a:r>
            <a:r>
              <a:rPr lang="ar-OM" sz="2600" b="1" dirty="0" smtClean="0">
                <a:solidFill>
                  <a:srgbClr val="C00000"/>
                </a:solidFill>
              </a:rPr>
              <a:t> </a:t>
            </a:r>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ضرورة وجود خطة بعيدة المدى لإعداد الكفاءات الأكاديمية العمانية لمختلف مؤسسات التعليم العالي.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533400" y="5971401"/>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172200"/>
            <a:ext cx="8458200" cy="400110"/>
          </a:xfrm>
          <a:prstGeom prst="rect">
            <a:avLst/>
          </a:prstGeom>
        </p:spPr>
        <p:txBody>
          <a:bodyPr wrap="square">
            <a:spAutoFit/>
          </a:bodyPr>
          <a:lstStyle/>
          <a:p>
            <a:pPr rtl="1"/>
            <a:r>
              <a:rPr lang="en-GB" sz="1200" b="1" i="1" dirty="0" smtClean="0">
                <a:solidFill>
                  <a:srgbClr val="C00000"/>
                </a:solidFill>
                <a:hlinkClick r:id="rId3"/>
              </a:rPr>
              <a:t>http://</a:t>
            </a:r>
            <a:r>
              <a:rPr lang="en-GB" sz="1200" b="1" i="1" dirty="0" smtClean="0">
                <a:solidFill>
                  <a:srgbClr val="C00000"/>
                </a:solidFill>
                <a:hlinkClick r:id="rId3"/>
              </a:rPr>
              <a:t>www.fvtm.bu.edu.eg/fvtm/index.php/item/39</a:t>
            </a:r>
            <a:endParaRPr lang="en-GB" sz="1200" b="1" i="1" dirty="0" smtClean="0">
              <a:solidFill>
                <a:srgbClr val="C00000"/>
              </a:solidFill>
            </a:endParaRPr>
          </a:p>
          <a:p>
            <a:pPr rtl="1"/>
            <a:endParaRPr lang="ar-OM" sz="800" b="1" dirty="0" smtClean="0">
              <a:solidFill>
                <a:srgbClr val="C00000"/>
              </a:solidFill>
            </a:endParaRPr>
          </a:p>
        </p:txBody>
      </p:sp>
      <p:pic>
        <p:nvPicPr>
          <p:cNvPr id="34818" name="Picture 2" descr="http://www.fvtm.bu.edu.eg/fvtm/media/k2/items/cache/c99e3db826c0f4cc2688a36ce3b60e1a_XL.jpg"/>
          <p:cNvPicPr>
            <a:picLocks noChangeAspect="1" noChangeArrowheads="1"/>
          </p:cNvPicPr>
          <p:nvPr/>
        </p:nvPicPr>
        <p:blipFill>
          <a:blip r:embed="rId4" cstate="print"/>
          <a:srcRect/>
          <a:stretch>
            <a:fillRect/>
          </a:stretch>
        </p:blipFill>
        <p:spPr bwMode="auto">
          <a:xfrm>
            <a:off x="533400" y="3733800"/>
            <a:ext cx="3256023"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8"/>
                                        </p:tgtEl>
                                        <p:attrNameLst>
                                          <p:attrName>style.visibility</p:attrName>
                                        </p:attrNameLst>
                                      </p:cBhvr>
                                      <p:to>
                                        <p:strVal val="visible"/>
                                      </p:to>
                                    </p:set>
                                    <p:anim calcmode="lin" valueType="num">
                                      <p:cBhvr additive="base">
                                        <p:cTn id="31" dur="500" fill="hold"/>
                                        <p:tgtEl>
                                          <p:spTgt spid="34818"/>
                                        </p:tgtEl>
                                        <p:attrNameLst>
                                          <p:attrName>ppt_x</p:attrName>
                                        </p:attrNameLst>
                                      </p:cBhvr>
                                      <p:tavLst>
                                        <p:tav tm="0">
                                          <p:val>
                                            <p:strVal val="#ppt_x"/>
                                          </p:val>
                                        </p:tav>
                                        <p:tav tm="100000">
                                          <p:val>
                                            <p:strVal val="#ppt_x"/>
                                          </p:val>
                                        </p:tav>
                                      </p:tavLst>
                                    </p:anim>
                                    <p:anim calcmode="lin" valueType="num">
                                      <p:cBhvr additive="base">
                                        <p:cTn id="32"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3. الارتقاء بالهيئات التدريسية</a:t>
            </a:r>
            <a:r>
              <a:rPr lang="ar-OM" sz="4900" b="1" dirty="0" smtClean="0"/>
              <a:t/>
            </a:r>
            <a:br>
              <a:rPr lang="ar-OM" sz="4900" b="1" dirty="0" smtClean="0"/>
            </a:br>
            <a:r>
              <a:rPr lang="ar-OM" sz="3100" b="1" dirty="0" smtClean="0">
                <a:solidFill>
                  <a:schemeClr val="bg1"/>
                </a:solidFill>
              </a:rPr>
              <a:t>(هـ) نظام للمحاسبية والحوافز</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14800" y="4191000"/>
            <a:ext cx="4572000" cy="1752600"/>
          </a:xfrm>
        </p:spPr>
        <p:txBody>
          <a:bodyPr>
            <a:normAutofit fontScale="85000" lnSpcReduction="10000"/>
          </a:bodyPr>
          <a:lstStyle/>
          <a:p>
            <a:pPr marL="174625" indent="-174625" algn="justLow" rtl="1">
              <a:lnSpc>
                <a:spcPct val="120000"/>
              </a:lnSpc>
              <a:buFont typeface="Arial" pitchFamily="34" charset="0"/>
              <a:buChar char="•"/>
            </a:pPr>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وضع نظام للمحاسبية والحوافز لأعضاء الهيئة التدريسية للوقوف على مستويات الأداء، ووضع اللوائح والضوابط للحوافز، وفقا لأدائهم وكفاياتهم المهنية.</a:t>
            </a:r>
          </a:p>
        </p:txBody>
      </p:sp>
      <p:sp>
        <p:nvSpPr>
          <p:cNvPr id="7" name="TextBox 6"/>
          <p:cNvSpPr txBox="1"/>
          <p:nvPr/>
        </p:nvSpPr>
        <p:spPr>
          <a:xfrm>
            <a:off x="685800" y="1555790"/>
            <a:ext cx="8001000" cy="289310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يتم في الوقت الراهن توظيف العمانيين في الهيئة التدريسية بصفة دائمة، حسب نظام الخدمة المدنية.</a:t>
            </a:r>
          </a:p>
          <a:p>
            <a:pPr marL="182563" indent="-182563" algn="justLow" rtl="1">
              <a:buFont typeface="Arial" pitchFamily="34" charset="0"/>
              <a:buChar char="•"/>
            </a:pPr>
            <a:r>
              <a:rPr lang="ar-OM" sz="2600" b="1" dirty="0" smtClean="0">
                <a:solidFill>
                  <a:srgbClr val="C00000"/>
                </a:solidFill>
              </a:rPr>
              <a:t>تواجه المؤسسات التعليمية صعوبة في التعامل مع الأعضاء الذين لا يحققون الإنتاجية المطلوبة، ولا يواكبون المستجدات.</a:t>
            </a:r>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يُقترح وضع نظام للمحاسبية والرقابة لأعضاء الهيئة التدريسية، ووضع نظام الحوافز للمجيدين.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533400" y="5971401"/>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096000"/>
            <a:ext cx="8458200" cy="400110"/>
          </a:xfrm>
          <a:prstGeom prst="rect">
            <a:avLst/>
          </a:prstGeom>
        </p:spPr>
        <p:txBody>
          <a:bodyPr wrap="square">
            <a:spAutoFit/>
          </a:bodyPr>
          <a:lstStyle/>
          <a:p>
            <a:pPr rtl="1"/>
            <a:r>
              <a:rPr lang="en-GB" sz="1200" b="1" i="1" dirty="0" smtClean="0">
                <a:solidFill>
                  <a:srgbClr val="C00000"/>
                </a:solidFill>
                <a:hlinkClick r:id="rId3"/>
              </a:rPr>
              <a:t>http://www.aboutleaders.com/leadership-skills-6-great-leaders-motivate-people</a:t>
            </a:r>
            <a:r>
              <a:rPr lang="en-GB" sz="1200" b="1" i="1" dirty="0" smtClean="0">
                <a:solidFill>
                  <a:srgbClr val="C00000"/>
                </a:solidFill>
                <a:hlinkClick r:id="rId3"/>
              </a:rPr>
              <a:t>/</a:t>
            </a:r>
            <a:endParaRPr lang="en-GB" sz="1200" b="1" i="1" dirty="0" smtClean="0">
              <a:solidFill>
                <a:srgbClr val="C00000"/>
              </a:solidFill>
            </a:endParaRPr>
          </a:p>
          <a:p>
            <a:pPr rtl="1"/>
            <a:endParaRPr lang="ar-OM" sz="800" b="1" dirty="0" smtClean="0">
              <a:solidFill>
                <a:srgbClr val="C00000"/>
              </a:solidFill>
            </a:endParaRPr>
          </a:p>
        </p:txBody>
      </p:sp>
      <p:pic>
        <p:nvPicPr>
          <p:cNvPr id="35842" name="Picture 2" descr="http://aboutleaders.com/wp-content/uploads/2012/02/accountability_-image.jpg"/>
          <p:cNvPicPr>
            <a:picLocks noChangeAspect="1" noChangeArrowheads="1"/>
          </p:cNvPicPr>
          <p:nvPr/>
        </p:nvPicPr>
        <p:blipFill>
          <a:blip r:embed="rId4" cstate="print"/>
          <a:srcRect/>
          <a:stretch>
            <a:fillRect/>
          </a:stretch>
        </p:blipFill>
        <p:spPr bwMode="auto">
          <a:xfrm>
            <a:off x="761999" y="3810000"/>
            <a:ext cx="2899943" cy="21444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2"/>
                                        </p:tgtEl>
                                        <p:attrNameLst>
                                          <p:attrName>style.visibility</p:attrName>
                                        </p:attrNameLst>
                                      </p:cBhvr>
                                      <p:to>
                                        <p:strVal val="visible"/>
                                      </p:to>
                                    </p:set>
                                    <p:anim calcmode="lin" valueType="num">
                                      <p:cBhvr additive="base">
                                        <p:cTn id="31" dur="500" fill="hold"/>
                                        <p:tgtEl>
                                          <p:spTgt spid="35842"/>
                                        </p:tgtEl>
                                        <p:attrNameLst>
                                          <p:attrName>ppt_x</p:attrName>
                                        </p:attrNameLst>
                                      </p:cBhvr>
                                      <p:tavLst>
                                        <p:tav tm="0">
                                          <p:val>
                                            <p:strVal val="#ppt_x"/>
                                          </p:val>
                                        </p:tav>
                                        <p:tav tm="100000">
                                          <p:val>
                                            <p:strVal val="#ppt_x"/>
                                          </p:val>
                                        </p:tav>
                                      </p:tavLst>
                                    </p:anim>
                                    <p:anim calcmode="lin" valueType="num">
                                      <p:cBhvr additive="base">
                                        <p:cTn id="32"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914400"/>
            <a:ext cx="7772400" cy="914399"/>
          </a:xfrm>
        </p:spPr>
        <p:txBody>
          <a:bodyPr>
            <a:normAutofit fontScale="90000"/>
          </a:bodyPr>
          <a:lstStyle/>
          <a:p>
            <a:pPr rtl="1"/>
            <a:r>
              <a:rPr lang="ar-OM" sz="3200" b="1" dirty="0" smtClean="0">
                <a:solidFill>
                  <a:schemeClr val="bg1"/>
                </a:solidFill>
              </a:rPr>
              <a:t/>
            </a:r>
            <a:br>
              <a:rPr lang="ar-OM" sz="3200" b="1" dirty="0" smtClean="0">
                <a:solidFill>
                  <a:schemeClr val="bg1"/>
                </a:solidFill>
              </a:rPr>
            </a:br>
            <a:r>
              <a:rPr lang="ar-OM" sz="4900" b="1" dirty="0" smtClean="0">
                <a:solidFill>
                  <a:schemeClr val="bg1"/>
                </a:solidFill>
              </a:rPr>
              <a:t>جدول المحتويات</a:t>
            </a:r>
            <a:r>
              <a:rPr lang="ar-OM" sz="3200" b="1" dirty="0" smtClean="0">
                <a:solidFill>
                  <a:schemeClr val="bg1"/>
                </a:solidFill>
              </a:rPr>
              <a:t/>
            </a:r>
            <a:br>
              <a:rPr lang="ar-OM" sz="3200" b="1" dirty="0" smtClean="0">
                <a:solidFill>
                  <a:schemeClr val="bg1"/>
                </a:solidFill>
              </a:rPr>
            </a:br>
            <a:r>
              <a:rPr lang="ar-OM" sz="3200" b="1" dirty="0" smtClean="0">
                <a:solidFill>
                  <a:schemeClr val="bg1"/>
                </a:solidFill>
              </a:rPr>
              <a:t> </a:t>
            </a:r>
            <a:r>
              <a:rPr lang="ar-OM" b="1" dirty="0" smtClean="0">
                <a:solidFill>
                  <a:schemeClr val="bg1"/>
                </a:solidFill>
              </a:rPr>
              <a:t/>
            </a:r>
            <a:br>
              <a:rPr lang="ar-OM" b="1" dirty="0" smtClean="0">
                <a:solidFill>
                  <a:schemeClr val="bg1"/>
                </a:solidFill>
              </a:rPr>
            </a:br>
            <a:endParaRPr lang="en-US" b="1" dirty="0">
              <a:solidFill>
                <a:schemeClr val="bg1"/>
              </a:solidFill>
            </a:endParaRPr>
          </a:p>
        </p:txBody>
      </p:sp>
      <p:sp>
        <p:nvSpPr>
          <p:cNvPr id="6" name="TextBox 5"/>
          <p:cNvSpPr txBox="1"/>
          <p:nvPr/>
        </p:nvSpPr>
        <p:spPr>
          <a:xfrm>
            <a:off x="1371600" y="16002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1. </a:t>
            </a:r>
            <a:r>
              <a:rPr lang="ar-OM" sz="2800" b="1" dirty="0" smtClean="0">
                <a:solidFill>
                  <a:srgbClr val="C00000"/>
                </a:solidFill>
                <a:cs typeface="+mj-cs"/>
              </a:rPr>
              <a:t>مقدمة</a:t>
            </a:r>
            <a:endParaRPr lang="ar-OM" sz="2800" b="1" dirty="0" smtClean="0">
              <a:solidFill>
                <a:srgbClr val="C00000"/>
              </a:solidFill>
              <a:cs typeface="+mj-cs"/>
            </a:endParaRPr>
          </a:p>
        </p:txBody>
      </p:sp>
      <p:sp>
        <p:nvSpPr>
          <p:cNvPr id="7" name="TextBox 6"/>
          <p:cNvSpPr txBox="1"/>
          <p:nvPr/>
        </p:nvSpPr>
        <p:spPr>
          <a:xfrm>
            <a:off x="1371600" y="21336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2. أهم التحديات في مجال جودة التعليم</a:t>
            </a:r>
          </a:p>
        </p:txBody>
      </p:sp>
      <p:sp>
        <p:nvSpPr>
          <p:cNvPr id="8" name="TextBox 7"/>
          <p:cNvSpPr txBox="1"/>
          <p:nvPr/>
        </p:nvSpPr>
        <p:spPr>
          <a:xfrm>
            <a:off x="1371600" y="26670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3. هدف استراتيجية بناء الجودة في التعليم</a:t>
            </a:r>
          </a:p>
        </p:txBody>
      </p:sp>
      <p:sp>
        <p:nvSpPr>
          <p:cNvPr id="9" name="TextBox 8"/>
          <p:cNvSpPr txBox="1"/>
          <p:nvPr/>
        </p:nvSpPr>
        <p:spPr>
          <a:xfrm>
            <a:off x="1371600" y="3200401"/>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r" rtl="1"/>
            <a:r>
              <a:rPr lang="ar-OM" sz="2800" b="1" dirty="0" smtClean="0">
                <a:solidFill>
                  <a:srgbClr val="C00000"/>
                </a:solidFill>
                <a:cs typeface="+mj-cs"/>
              </a:rPr>
              <a:t>4. </a:t>
            </a:r>
            <a:r>
              <a:rPr lang="ar-OM" sz="2800" b="1" dirty="0" smtClean="0">
                <a:solidFill>
                  <a:srgbClr val="C00000"/>
                </a:solidFill>
                <a:cs typeface="+mj-cs"/>
              </a:rPr>
              <a:t>محاور استراتيجية بناء الجودة في </a:t>
            </a:r>
            <a:r>
              <a:rPr lang="ar-OM" sz="2800" b="1" dirty="0" smtClean="0">
                <a:solidFill>
                  <a:srgbClr val="C00000"/>
                </a:solidFill>
                <a:cs typeface="+mj-cs"/>
              </a:rPr>
              <a:t>التعليم</a:t>
            </a:r>
          </a:p>
        </p:txBody>
      </p:sp>
      <p:sp>
        <p:nvSpPr>
          <p:cNvPr id="11" name="TextBox 10"/>
          <p:cNvSpPr txBox="1"/>
          <p:nvPr/>
        </p:nvSpPr>
        <p:spPr>
          <a:xfrm>
            <a:off x="1371600" y="3733800"/>
            <a:ext cx="63246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455613" indent="-166688" algn="r" rtl="1">
              <a:buFont typeface="Arial" pitchFamily="34" charset="0"/>
              <a:buChar char="•"/>
            </a:pPr>
            <a:r>
              <a:rPr lang="ar-OM" b="1" dirty="0" smtClean="0">
                <a:solidFill>
                  <a:srgbClr val="008000"/>
                </a:solidFill>
              </a:rPr>
              <a:t>تطوير </a:t>
            </a:r>
            <a:r>
              <a:rPr lang="ar-OM" b="1" dirty="0" smtClean="0">
                <a:solidFill>
                  <a:srgbClr val="008000"/>
                </a:solidFill>
              </a:rPr>
              <a:t>نظام الجودة</a:t>
            </a:r>
          </a:p>
          <a:p>
            <a:pPr marL="449263" indent="-174625" algn="r" rtl="1">
              <a:buFont typeface="Arial" pitchFamily="34" charset="0"/>
              <a:buChar char="•"/>
            </a:pPr>
            <a:r>
              <a:rPr lang="ar-OM" b="1" dirty="0" smtClean="0">
                <a:solidFill>
                  <a:srgbClr val="008000"/>
                </a:solidFill>
              </a:rPr>
              <a:t>تطوير إطار وطني للمؤهلات</a:t>
            </a:r>
          </a:p>
          <a:p>
            <a:pPr marL="441325" indent="-166688" algn="r" rtl="1">
              <a:buFont typeface="Arial" pitchFamily="34" charset="0"/>
              <a:buChar char="•"/>
            </a:pPr>
            <a:r>
              <a:rPr lang="ar-OM" b="1" dirty="0" smtClean="0">
                <a:solidFill>
                  <a:srgbClr val="008000"/>
                </a:solidFill>
              </a:rPr>
              <a:t>الارتقاء بالهيئات التدريسية</a:t>
            </a:r>
          </a:p>
          <a:p>
            <a:pPr marL="441325" indent="-166688" algn="r" rtl="1">
              <a:buFont typeface="Arial" pitchFamily="34" charset="0"/>
              <a:buChar char="•"/>
            </a:pPr>
            <a:r>
              <a:rPr lang="ar-OM" b="1" dirty="0" smtClean="0">
                <a:solidFill>
                  <a:srgbClr val="008000"/>
                </a:solidFill>
              </a:rPr>
              <a:t>الارتقاء بالعملية العلمية التعلمية</a:t>
            </a:r>
          </a:p>
          <a:p>
            <a:pPr marL="441325" indent="-166688" algn="r" rtl="1">
              <a:buFont typeface="Arial" pitchFamily="34" charset="0"/>
              <a:buChar char="•"/>
            </a:pPr>
            <a:r>
              <a:rPr lang="ar-OM" b="1" dirty="0" smtClean="0">
                <a:solidFill>
                  <a:srgbClr val="008000"/>
                </a:solidFill>
              </a:rPr>
              <a:t>الشراكة المجتمعية</a:t>
            </a:r>
          </a:p>
          <a:p>
            <a:pPr marL="441325" indent="-166688" algn="r" rtl="1"/>
            <a:endParaRPr lang="ar-OM" sz="600" b="1" dirty="0" smtClean="0">
              <a:solidFill>
                <a:srgbClr val="008000"/>
              </a:solidFill>
            </a:endParaRPr>
          </a:p>
        </p:txBody>
      </p:sp>
      <p:sp>
        <p:nvSpPr>
          <p:cNvPr id="12" name="TextBox 11"/>
          <p:cNvSpPr txBox="1"/>
          <p:nvPr/>
        </p:nvSpPr>
        <p:spPr>
          <a:xfrm>
            <a:off x="1371600" y="5257800"/>
            <a:ext cx="6324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marL="166688" indent="-166688" algn="r" rtl="1"/>
            <a:r>
              <a:rPr lang="ar-OM" sz="2800" b="1" dirty="0" smtClean="0">
                <a:solidFill>
                  <a:srgbClr val="C00000"/>
                </a:solidFill>
                <a:cs typeface="+mj-cs"/>
              </a:rPr>
              <a:t>5. الخلاصة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4. الارتقاء بالعملية التعليمية التعلمية</a:t>
            </a:r>
            <a:r>
              <a:rPr lang="ar-OM" sz="4900" b="1" dirty="0" smtClean="0"/>
              <a:t/>
            </a:r>
            <a:br>
              <a:rPr lang="ar-OM" sz="4900" b="1" dirty="0" smtClean="0"/>
            </a:br>
            <a:r>
              <a:rPr lang="ar-OM" sz="3100" b="1" dirty="0" smtClean="0">
                <a:solidFill>
                  <a:schemeClr val="bg1"/>
                </a:solidFill>
              </a:rPr>
              <a:t>(أ) البرامج الدراسية</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14800" y="4191000"/>
            <a:ext cx="4572000" cy="1752600"/>
          </a:xfrm>
        </p:spPr>
        <p:txBody>
          <a:bodyPr>
            <a:normAutofit fontScale="92500" lnSpcReduction="20000"/>
          </a:bodyPr>
          <a:lstStyle/>
          <a:p>
            <a:pPr marL="174625" indent="-174625" algn="justLow" rtl="1">
              <a:lnSpc>
                <a:spcPct val="120000"/>
              </a:lnSpc>
              <a:buFont typeface="Arial" pitchFamily="34" charset="0"/>
              <a:buChar char="•"/>
            </a:pPr>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تصميم برامج علمية لإعداد خريج متمكن في تخصصه، وملم بالمعارف الأساسية بالتخصصات الأخرى ذات العلاقة.</a:t>
            </a:r>
          </a:p>
        </p:txBody>
      </p:sp>
      <p:sp>
        <p:nvSpPr>
          <p:cNvPr id="7" name="TextBox 6"/>
          <p:cNvSpPr txBox="1"/>
          <p:nvPr/>
        </p:nvSpPr>
        <p:spPr>
          <a:xfrm>
            <a:off x="685800" y="1555790"/>
            <a:ext cx="8001000" cy="289310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تلعب البرامج الدراسية دورا مهما في تكوين معارف الطالب بتخصصه، والتخصصات ذات العلاقة، كما إن جودة المناهج وطرق التدريس الحديثة تساعدان في الارتقاء بالعملية التعليمية التعلمية.</a:t>
            </a:r>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إن تصميم وتدريس البرامج الدراسية التي تركز على التخصص وفي نفس الوقت تزود الطالب بالمعارف الأساسية في التخصصات ذات العلاقة، تسهم في مساعدة الطالب على الابداع والابتكار والريادة.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2819400" y="59436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096000"/>
            <a:ext cx="7543800" cy="400110"/>
          </a:xfrm>
          <a:prstGeom prst="rect">
            <a:avLst/>
          </a:prstGeom>
        </p:spPr>
        <p:txBody>
          <a:bodyPr wrap="square">
            <a:spAutoFit/>
          </a:bodyPr>
          <a:lstStyle/>
          <a:p>
            <a:pPr algn="r" rtl="1"/>
            <a:r>
              <a:rPr lang="en-GB" sz="1200" b="1" i="1" dirty="0" smtClean="0">
                <a:solidFill>
                  <a:srgbClr val="C00000"/>
                </a:solidFill>
                <a:hlinkClick r:id="rId3"/>
              </a:rPr>
              <a:t>http://www.madarisna.info/home/2011-09-06-06-16-49/ /</a:t>
            </a:r>
            <a:endParaRPr lang="en-GB" sz="1200" b="1" i="1" dirty="0" smtClean="0">
              <a:solidFill>
                <a:srgbClr val="C00000"/>
              </a:solidFill>
            </a:endParaRPr>
          </a:p>
          <a:p>
            <a:pPr rtl="1"/>
            <a:endParaRPr lang="ar-OM" sz="800" b="1" dirty="0" smtClean="0">
              <a:solidFill>
                <a:srgbClr val="C00000"/>
              </a:solidFill>
            </a:endParaRPr>
          </a:p>
        </p:txBody>
      </p:sp>
      <p:pic>
        <p:nvPicPr>
          <p:cNvPr id="36866" name="Picture 2" descr="http://i63.servimg.com/u/f63/14/63/65/77/books110.jpg"/>
          <p:cNvPicPr>
            <a:picLocks noChangeAspect="1" noChangeArrowheads="1"/>
          </p:cNvPicPr>
          <p:nvPr/>
        </p:nvPicPr>
        <p:blipFill>
          <a:blip r:embed="rId4" cstate="print"/>
          <a:srcRect/>
          <a:stretch>
            <a:fillRect/>
          </a:stretch>
        </p:blipFill>
        <p:spPr bwMode="auto">
          <a:xfrm>
            <a:off x="990600" y="4114800"/>
            <a:ext cx="2209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6"/>
                                        </p:tgtEl>
                                        <p:attrNameLst>
                                          <p:attrName>style.visibility</p:attrName>
                                        </p:attrNameLst>
                                      </p:cBhvr>
                                      <p:to>
                                        <p:strVal val="visible"/>
                                      </p:to>
                                    </p:set>
                                    <p:anim calcmode="lin" valueType="num">
                                      <p:cBhvr additive="base">
                                        <p:cTn id="25" dur="500" fill="hold"/>
                                        <p:tgtEl>
                                          <p:spTgt spid="36866"/>
                                        </p:tgtEl>
                                        <p:attrNameLst>
                                          <p:attrName>ppt_x</p:attrName>
                                        </p:attrNameLst>
                                      </p:cBhvr>
                                      <p:tavLst>
                                        <p:tav tm="0">
                                          <p:val>
                                            <p:strVal val="#ppt_x"/>
                                          </p:val>
                                        </p:tav>
                                        <p:tav tm="100000">
                                          <p:val>
                                            <p:strVal val="#ppt_x"/>
                                          </p:val>
                                        </p:tav>
                                      </p:tavLst>
                                    </p:anim>
                                    <p:anim calcmode="lin" valueType="num">
                                      <p:cBhvr additive="base">
                                        <p:cTn id="26"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3810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4. الارتقاء بالعملية التعليمية التعلمية</a:t>
            </a:r>
            <a:r>
              <a:rPr lang="ar-OM" sz="4900" b="1" dirty="0" smtClean="0"/>
              <a:t/>
            </a:r>
            <a:br>
              <a:rPr lang="ar-OM" sz="4900" b="1" dirty="0" smtClean="0"/>
            </a:br>
            <a:r>
              <a:rPr lang="ar-OM" sz="3100" b="1" dirty="0" smtClean="0">
                <a:solidFill>
                  <a:schemeClr val="bg1"/>
                </a:solidFill>
              </a:rPr>
              <a:t>(ب) التقويم التربوي والامتحانات</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3962400" y="3733800"/>
            <a:ext cx="4648200" cy="2133600"/>
          </a:xfrm>
        </p:spPr>
        <p:txBody>
          <a:bodyPr>
            <a:normAutofit fontScale="85000" lnSpcReduction="20000"/>
          </a:bodyPr>
          <a:lstStyle/>
          <a:p>
            <a:pPr marL="174625" indent="-174625" algn="justLow" rtl="1">
              <a:lnSpc>
                <a:spcPct val="120000"/>
              </a:lnSpc>
              <a:buFont typeface="Arial" pitchFamily="34" charset="0"/>
              <a:buChar char="•"/>
            </a:pPr>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توظيف أساليب التقويم المتنوعة لقياس أداء الطلبة ومدى تحقيقهم لمخرجات التعلم.</a:t>
            </a:r>
          </a:p>
          <a:p>
            <a:pPr marL="174625" indent="-174625" algn="justLow" rtl="1">
              <a:lnSpc>
                <a:spcPct val="120000"/>
              </a:lnSpc>
              <a:buFont typeface="Arial" pitchFamily="34" charset="0"/>
              <a:buChar char="•"/>
            </a:pPr>
            <a:r>
              <a:rPr lang="ar-OM" sz="2800" b="1" u="sng" dirty="0" smtClean="0">
                <a:solidFill>
                  <a:srgbClr val="00B050"/>
                </a:solidFill>
                <a:latin typeface="+mj-lt"/>
                <a:ea typeface="+mj-ea"/>
                <a:cs typeface="+mj-cs"/>
              </a:rPr>
              <a:t>ت</a:t>
            </a:r>
            <a:r>
              <a:rPr lang="ar-OM" sz="2800" b="1" u="sng" dirty="0" smtClean="0">
                <a:solidFill>
                  <a:srgbClr val="00B050"/>
                </a:solidFill>
                <a:latin typeface="+mj-lt"/>
                <a:ea typeface="+mj-ea"/>
                <a:cs typeface="+mj-cs"/>
              </a:rPr>
              <a:t>وصية: </a:t>
            </a:r>
            <a:r>
              <a:rPr lang="ar-OM" sz="2800" b="1" dirty="0" smtClean="0">
                <a:solidFill>
                  <a:srgbClr val="00B050"/>
                </a:solidFill>
                <a:latin typeface="+mj-lt"/>
                <a:ea typeface="+mj-ea"/>
                <a:cs typeface="+mj-cs"/>
              </a:rPr>
              <a:t>إنشاء مركز وطني للتقويم التربوي والامتحانات.</a:t>
            </a:r>
          </a:p>
          <a:p>
            <a:pPr marL="174625" indent="-174625" algn="justLow" rtl="1">
              <a:lnSpc>
                <a:spcPct val="120000"/>
              </a:lnSpc>
              <a:buFont typeface="Arial" pitchFamily="34" charset="0"/>
              <a:buChar char="•"/>
            </a:pPr>
            <a:endParaRPr lang="ar-OM" sz="2800" b="1" dirty="0" smtClean="0">
              <a:solidFill>
                <a:srgbClr val="00B050"/>
              </a:solidFill>
              <a:latin typeface="+mj-lt"/>
              <a:ea typeface="+mj-ea"/>
              <a:cs typeface="+mj-cs"/>
            </a:endParaRPr>
          </a:p>
        </p:txBody>
      </p:sp>
      <p:sp>
        <p:nvSpPr>
          <p:cNvPr id="7" name="TextBox 6"/>
          <p:cNvSpPr txBox="1"/>
          <p:nvPr/>
        </p:nvSpPr>
        <p:spPr>
          <a:xfrm>
            <a:off x="685800" y="1555790"/>
            <a:ext cx="8001000" cy="249299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إن التقويم التربوي هو جزء مهم من العملية التعليمية، وهو من المهارات التي يجي أن يمتلكها أعضاء الهيئة التدريسية.</a:t>
            </a:r>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ونظرا لأهمية التقويم التربوي، ودوره في تطوير وتحسين العمل التربوي، ظهرت الحاجة إلى تأسيس مركز وطني للتقويم التربوي والامتحانات في السلطنة، له استقلالية مالية وإدارية .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2819400" y="59436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096000"/>
            <a:ext cx="7543800" cy="400110"/>
          </a:xfrm>
          <a:prstGeom prst="rect">
            <a:avLst/>
          </a:prstGeom>
        </p:spPr>
        <p:txBody>
          <a:bodyPr wrap="square">
            <a:spAutoFit/>
          </a:bodyPr>
          <a:lstStyle/>
          <a:p>
            <a:pPr algn="r" rtl="1"/>
            <a:r>
              <a:rPr lang="en-GB" sz="1200" b="1" i="1" dirty="0" smtClean="0">
                <a:solidFill>
                  <a:srgbClr val="C00000"/>
                </a:solidFill>
                <a:hlinkClick r:id="rId3"/>
              </a:rPr>
              <a:t>http://</a:t>
            </a:r>
            <a:r>
              <a:rPr lang="en-GB" sz="1200" b="1" i="1" dirty="0" smtClean="0">
                <a:solidFill>
                  <a:srgbClr val="C00000"/>
                </a:solidFill>
                <a:hlinkClick r:id="rId3"/>
              </a:rPr>
              <a:t>issam-h.com/index.php/archives/1053</a:t>
            </a:r>
            <a:endParaRPr lang="en-GB" sz="1200" b="1" i="1" dirty="0" smtClean="0">
              <a:solidFill>
                <a:srgbClr val="C00000"/>
              </a:solidFill>
            </a:endParaRPr>
          </a:p>
          <a:p>
            <a:pPr algn="r" rtl="1"/>
            <a:endParaRPr lang="ar-OM" sz="800" b="1" dirty="0" smtClean="0">
              <a:solidFill>
                <a:srgbClr val="C00000"/>
              </a:solidFill>
            </a:endParaRPr>
          </a:p>
        </p:txBody>
      </p:sp>
      <p:pic>
        <p:nvPicPr>
          <p:cNvPr id="37890" name="Picture 2" descr="http://issam-h.com/wp-content/uploads/Exam-18-03-88-at.jpg"/>
          <p:cNvPicPr>
            <a:picLocks noChangeAspect="1" noChangeArrowheads="1"/>
          </p:cNvPicPr>
          <p:nvPr/>
        </p:nvPicPr>
        <p:blipFill>
          <a:blip r:embed="rId4" cstate="print"/>
          <a:srcRect/>
          <a:stretch>
            <a:fillRect/>
          </a:stretch>
        </p:blipFill>
        <p:spPr bwMode="auto">
          <a:xfrm>
            <a:off x="838200" y="3733800"/>
            <a:ext cx="2362200" cy="2667000"/>
          </a:xfrm>
          <a:prstGeom prst="rect">
            <a:avLst/>
          </a:prstGeom>
          <a:noFill/>
          <a:effectLst>
            <a:outerShdw dist="50800" sx="1000" sy="1000" algn="ctr" rotWithShape="0">
              <a:srgbClr val="000000">
                <a:alpha val="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0"/>
                                        </p:tgtEl>
                                        <p:attrNameLst>
                                          <p:attrName>style.visibility</p:attrName>
                                        </p:attrNameLst>
                                      </p:cBhvr>
                                      <p:to>
                                        <p:strVal val="visible"/>
                                      </p:to>
                                    </p:set>
                                    <p:anim calcmode="lin" valueType="num">
                                      <p:cBhvr additive="base">
                                        <p:cTn id="25" dur="500" fill="hold"/>
                                        <p:tgtEl>
                                          <p:spTgt spid="37890"/>
                                        </p:tgtEl>
                                        <p:attrNameLst>
                                          <p:attrName>ppt_x</p:attrName>
                                        </p:attrNameLst>
                                      </p:cBhvr>
                                      <p:tavLst>
                                        <p:tav tm="0">
                                          <p:val>
                                            <p:strVal val="#ppt_x"/>
                                          </p:val>
                                        </p:tav>
                                        <p:tav tm="100000">
                                          <p:val>
                                            <p:strVal val="#ppt_x"/>
                                          </p:val>
                                        </p:tav>
                                      </p:tavLst>
                                    </p:anim>
                                    <p:anim calcmode="lin" valueType="num">
                                      <p:cBhvr additive="base">
                                        <p:cTn id="26"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4572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4. الارتقاء بالعملية التعليمية التعلمية</a:t>
            </a:r>
            <a:r>
              <a:rPr lang="ar-OM" sz="4900" b="1" dirty="0" smtClean="0"/>
              <a:t/>
            </a:r>
            <a:br>
              <a:rPr lang="ar-OM" sz="4900" b="1" dirty="0" smtClean="0"/>
            </a:br>
            <a:r>
              <a:rPr lang="ar-OM" sz="3100" b="1" dirty="0" smtClean="0">
                <a:solidFill>
                  <a:schemeClr val="bg1"/>
                </a:solidFill>
              </a:rPr>
              <a:t>(ج) نظام التعلم الإلكتروني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114800" y="4038600"/>
            <a:ext cx="4572000" cy="1905000"/>
          </a:xfrm>
        </p:spPr>
        <p:txBody>
          <a:bodyPr>
            <a:normAutofit fontScale="85000" lnSpcReduction="10000"/>
          </a:bodyPr>
          <a:lstStyle/>
          <a:p>
            <a:pPr marL="174625" indent="-174625" algn="justLow" rtl="1">
              <a:lnSpc>
                <a:spcPct val="120000"/>
              </a:lnSpc>
              <a:buFont typeface="Arial" pitchFamily="34" charset="0"/>
              <a:buChar char="•"/>
            </a:pPr>
            <a:r>
              <a:rPr lang="ar-OM" sz="2800" b="1" u="sng" dirty="0" smtClean="0">
                <a:solidFill>
                  <a:srgbClr val="00B050"/>
                </a:solidFill>
                <a:latin typeface="+mj-lt"/>
                <a:ea typeface="+mj-ea"/>
                <a:cs typeface="+mj-cs"/>
              </a:rPr>
              <a:t>توصية :</a:t>
            </a:r>
            <a:r>
              <a:rPr lang="ar-OM" sz="2800" b="1" dirty="0" smtClean="0">
                <a:solidFill>
                  <a:srgbClr val="00B050"/>
                </a:solidFill>
                <a:latin typeface="+mj-lt"/>
                <a:ea typeface="+mj-ea"/>
                <a:cs typeface="+mj-cs"/>
              </a:rPr>
              <a:t> دعم وتعزيز توظيف التقنيات الحديثة لاستحداث نظام التعليم الإلكتروني في التعليم المدرسي والتعليم العالي، وتطوير القدرات والبنى الأساسيةاللازمة.</a:t>
            </a:r>
          </a:p>
        </p:txBody>
      </p:sp>
      <p:sp>
        <p:nvSpPr>
          <p:cNvPr id="7" name="TextBox 6"/>
          <p:cNvSpPr txBox="1"/>
          <p:nvPr/>
        </p:nvSpPr>
        <p:spPr>
          <a:xfrm>
            <a:off x="685800" y="1774210"/>
            <a:ext cx="8001000" cy="2492990"/>
          </a:xfrm>
          <a:prstGeom prst="rect">
            <a:avLst/>
          </a:prstGeom>
          <a:noFill/>
        </p:spPr>
        <p:txBody>
          <a:bodyPr wrap="square" rtlCol="1">
            <a:spAutoFit/>
          </a:bodyPr>
          <a:lstStyle/>
          <a:p>
            <a:pPr marL="182563" indent="-182563" algn="justLow" rtl="1">
              <a:buFont typeface="Arial" pitchFamily="34" charset="0"/>
              <a:buChar char="•"/>
            </a:pPr>
            <a:r>
              <a:rPr lang="ar-OM" sz="2600" b="1" dirty="0" smtClean="0">
                <a:solidFill>
                  <a:srgbClr val="C00000"/>
                </a:solidFill>
              </a:rPr>
              <a:t>يتطلب التعليم الإلكتروني توفير بيئة إلكترونية متكاملة تحتوي على أنظمة لإدارة التعليم الإلكتروني، والاختبارات الإلكترونية، كما تحتوي على أنظمة لتسجيل المحاضرات ونقلها على الإنترنت، ومكونات أخرى.</a:t>
            </a:r>
            <a:endParaRPr lang="ar-OM" sz="800" b="1" dirty="0" smtClean="0">
              <a:solidFill>
                <a:srgbClr val="C00000"/>
              </a:solidFill>
            </a:endParaRPr>
          </a:p>
          <a:p>
            <a:pPr marL="182563" indent="-182563" algn="justLow" rtl="1">
              <a:buFont typeface="Arial" pitchFamily="34" charset="0"/>
              <a:buChar char="•"/>
            </a:pPr>
            <a:r>
              <a:rPr lang="ar-OM" sz="2600" b="1" dirty="0" smtClean="0">
                <a:solidFill>
                  <a:srgbClr val="C00000"/>
                </a:solidFill>
              </a:rPr>
              <a:t>ورغم توفر التعليم الإلكتروني في بعض المؤسسات التعليمية، إلا أن البنى التقنية اللازمة مازالت بحاجة لتطوير. </a:t>
            </a: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2819400" y="59436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153090"/>
            <a:ext cx="7543800" cy="400110"/>
          </a:xfrm>
          <a:prstGeom prst="rect">
            <a:avLst/>
          </a:prstGeom>
        </p:spPr>
        <p:txBody>
          <a:bodyPr wrap="square">
            <a:spAutoFit/>
          </a:bodyPr>
          <a:lstStyle/>
          <a:p>
            <a:pPr rtl="1"/>
            <a:r>
              <a:rPr lang="en-GB" sz="1200" b="1" i="1" dirty="0" smtClean="0">
                <a:solidFill>
                  <a:srgbClr val="C00000"/>
                </a:solidFill>
                <a:hlinkClick r:id="rId3"/>
              </a:rPr>
              <a:t>http://</a:t>
            </a:r>
            <a:r>
              <a:rPr lang="en-GB" sz="1200" b="1" i="1" dirty="0" smtClean="0">
                <a:solidFill>
                  <a:srgbClr val="C00000"/>
                </a:solidFill>
                <a:hlinkClick r:id="rId3"/>
              </a:rPr>
              <a:t>www.lahaonline.com/articles/view/37753.htm</a:t>
            </a:r>
          </a:p>
          <a:p>
            <a:pPr rtl="1"/>
            <a:endParaRPr lang="ar-OM" sz="800" b="1" dirty="0" smtClean="0">
              <a:solidFill>
                <a:srgbClr val="C00000"/>
              </a:solidFill>
            </a:endParaRPr>
          </a:p>
        </p:txBody>
      </p:sp>
      <p:pic>
        <p:nvPicPr>
          <p:cNvPr id="38914" name="Picture 2" descr="http://www.lahaonline.com/media/images/articles/people/875uyt786yit786.jpg"/>
          <p:cNvPicPr>
            <a:picLocks noChangeAspect="1" noChangeArrowheads="1"/>
          </p:cNvPicPr>
          <p:nvPr/>
        </p:nvPicPr>
        <p:blipFill>
          <a:blip r:embed="rId4" cstate="print"/>
          <a:srcRect/>
          <a:stretch>
            <a:fillRect/>
          </a:stretch>
        </p:blipFill>
        <p:spPr bwMode="auto">
          <a:xfrm>
            <a:off x="838200" y="3886200"/>
            <a:ext cx="3286125" cy="2333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4"/>
                                        </p:tgtEl>
                                        <p:attrNameLst>
                                          <p:attrName>style.visibility</p:attrName>
                                        </p:attrNameLst>
                                      </p:cBhvr>
                                      <p:to>
                                        <p:strVal val="visible"/>
                                      </p:to>
                                    </p:set>
                                    <p:anim calcmode="lin" valueType="num">
                                      <p:cBhvr additive="base">
                                        <p:cTn id="25" dur="500" fill="hold"/>
                                        <p:tgtEl>
                                          <p:spTgt spid="38914"/>
                                        </p:tgtEl>
                                        <p:attrNameLst>
                                          <p:attrName>ppt_x</p:attrName>
                                        </p:attrNameLst>
                                      </p:cBhvr>
                                      <p:tavLst>
                                        <p:tav tm="0">
                                          <p:val>
                                            <p:strVal val="#ppt_x"/>
                                          </p:val>
                                        </p:tav>
                                        <p:tav tm="100000">
                                          <p:val>
                                            <p:strVal val="#ppt_x"/>
                                          </p:val>
                                        </p:tav>
                                      </p:tavLst>
                                    </p:anim>
                                    <p:anim calcmode="lin" valueType="num">
                                      <p:cBhvr additive="base">
                                        <p:cTn id="26"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4572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4. الارتقاء بالعملية التعليمية التعلمية</a:t>
            </a:r>
            <a:r>
              <a:rPr lang="ar-OM" sz="4900" b="1" dirty="0" smtClean="0"/>
              <a:t/>
            </a:r>
            <a:br>
              <a:rPr lang="ar-OM" sz="4900" b="1" dirty="0" smtClean="0"/>
            </a:br>
            <a:r>
              <a:rPr lang="ar-OM" sz="3100" b="1" dirty="0" smtClean="0">
                <a:solidFill>
                  <a:schemeClr val="bg1"/>
                </a:solidFill>
              </a:rPr>
              <a:t>(د) ترسيخ القيم والاتجاهات</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038600" y="3962400"/>
            <a:ext cx="4648200" cy="1905000"/>
          </a:xfrm>
        </p:spPr>
        <p:txBody>
          <a:bodyPr>
            <a:noAutofit/>
          </a:bodyPr>
          <a:lstStyle/>
          <a:p>
            <a:pPr marL="174625" indent="-174625" algn="justLow" rtl="1">
              <a:lnSpc>
                <a:spcPct val="120000"/>
              </a:lnSpc>
              <a:buFont typeface="Arial" pitchFamily="34" charset="0"/>
              <a:buChar char="•"/>
            </a:pPr>
            <a:r>
              <a:rPr lang="ar-OM" sz="2600" b="1" u="sng" dirty="0" smtClean="0">
                <a:solidFill>
                  <a:srgbClr val="00B050"/>
                </a:solidFill>
                <a:latin typeface="+mj-lt"/>
                <a:ea typeface="+mj-ea"/>
                <a:cs typeface="+mj-cs"/>
              </a:rPr>
              <a:t>توصية :</a:t>
            </a:r>
            <a:r>
              <a:rPr lang="ar-OM" sz="2600" b="1" dirty="0" smtClean="0">
                <a:solidFill>
                  <a:srgbClr val="00B050"/>
                </a:solidFill>
                <a:latin typeface="+mj-lt"/>
                <a:ea typeface="+mj-ea"/>
                <a:cs typeface="+mj-cs"/>
              </a:rPr>
              <a:t> تعزيز دور المؤسسات التعليمية في غرس التربية القيمية والتربية المواطنية، والاتجاهات الإيجابية، والعمل التطوعي في نفوس الطلاب</a:t>
            </a:r>
            <a:r>
              <a:rPr lang="ar-OM" sz="2800" b="1" dirty="0" smtClean="0">
                <a:solidFill>
                  <a:srgbClr val="00B050"/>
                </a:solidFill>
                <a:latin typeface="+mj-lt"/>
                <a:ea typeface="+mj-ea"/>
                <a:cs typeface="+mj-cs"/>
              </a:rPr>
              <a:t>.</a:t>
            </a:r>
          </a:p>
        </p:txBody>
      </p:sp>
      <p:sp>
        <p:nvSpPr>
          <p:cNvPr id="7" name="TextBox 6"/>
          <p:cNvSpPr txBox="1"/>
          <p:nvPr/>
        </p:nvSpPr>
        <p:spPr>
          <a:xfrm>
            <a:off x="609600" y="1774210"/>
            <a:ext cx="8077200" cy="3046988"/>
          </a:xfrm>
          <a:prstGeom prst="rect">
            <a:avLst/>
          </a:prstGeom>
          <a:noFill/>
        </p:spPr>
        <p:txBody>
          <a:bodyPr wrap="square" rtlCol="1">
            <a:spAutoFit/>
          </a:bodyPr>
          <a:lstStyle/>
          <a:p>
            <a:pPr marL="182563" indent="-182563" algn="justLow" rtl="1">
              <a:buFont typeface="Arial" pitchFamily="34" charset="0"/>
              <a:buChar char="•"/>
            </a:pPr>
            <a:r>
              <a:rPr lang="ar-OM" sz="2800" b="1" dirty="0" smtClean="0">
                <a:solidFill>
                  <a:srgbClr val="C00000"/>
                </a:solidFill>
              </a:rPr>
              <a:t>من الأهداف الرئيسية للنظام التعليمي في السلطنة العمل على تعزيز القيم والمعتقدات الأصيلة، والتأكيد على الثوابت الدينية والثقافية والاجتماعية للسلطنة. هذا بالإضافة إلى غرس الشعور بالانتماء للوطن، والحرص على العمل والإنتاج وخدمة المجتمع، والمساهمة في العمل التطوعي.</a:t>
            </a:r>
          </a:p>
          <a:p>
            <a:pPr marL="182563" indent="-182563" algn="justLow" rtl="1">
              <a:buFont typeface="Arial" pitchFamily="34" charset="0"/>
              <a:buChar char="•"/>
            </a:pPr>
            <a:endParaRPr lang="ar-OM" sz="2600" b="1" dirty="0" smtClean="0">
              <a:solidFill>
                <a:srgbClr val="C00000"/>
              </a:solidFill>
            </a:endParaRP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2819400" y="59436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Rectangle 9"/>
          <p:cNvSpPr/>
          <p:nvPr/>
        </p:nvSpPr>
        <p:spPr>
          <a:xfrm>
            <a:off x="457200" y="6000690"/>
            <a:ext cx="7924800" cy="400110"/>
          </a:xfrm>
          <a:prstGeom prst="rect">
            <a:avLst/>
          </a:prstGeom>
        </p:spPr>
        <p:txBody>
          <a:bodyPr wrap="square">
            <a:spAutoFit/>
          </a:bodyPr>
          <a:lstStyle/>
          <a:p>
            <a:pPr rtl="1"/>
            <a:r>
              <a:rPr lang="en-GB" sz="1200" b="1" i="1" dirty="0" smtClean="0">
                <a:solidFill>
                  <a:srgbClr val="C00000"/>
                </a:solidFill>
                <a:hlinkClick r:id="rId3"/>
              </a:rPr>
              <a:t>http://www.an-nour.com</a:t>
            </a:r>
            <a:r>
              <a:rPr lang="en-GB" sz="1200" b="1" i="1" dirty="0" smtClean="0">
                <a:solidFill>
                  <a:srgbClr val="C00000"/>
                </a:solidFill>
                <a:hlinkClick r:id="rId3"/>
              </a:rPr>
              <a:t>/</a:t>
            </a:r>
            <a:endParaRPr lang="en-GB" sz="1200" b="1" i="1" dirty="0" smtClean="0">
              <a:solidFill>
                <a:srgbClr val="C00000"/>
              </a:solidFill>
            </a:endParaRPr>
          </a:p>
          <a:p>
            <a:pPr rtl="1"/>
            <a:endParaRPr lang="ar-OM" sz="800" b="1" dirty="0" smtClean="0">
              <a:solidFill>
                <a:srgbClr val="C00000"/>
              </a:solidFill>
            </a:endParaRPr>
          </a:p>
        </p:txBody>
      </p:sp>
      <p:pic>
        <p:nvPicPr>
          <p:cNvPr id="39938" name="Picture 2" descr="http://www.an-nour.com/media/k2/items/cache/97ff5b5c23c82287559552b36b16e270_XL.jpg"/>
          <p:cNvPicPr>
            <a:picLocks noChangeAspect="1" noChangeArrowheads="1"/>
          </p:cNvPicPr>
          <p:nvPr/>
        </p:nvPicPr>
        <p:blipFill>
          <a:blip r:embed="rId4" cstate="print"/>
          <a:srcRect/>
          <a:stretch>
            <a:fillRect/>
          </a:stretch>
        </p:blipFill>
        <p:spPr bwMode="auto">
          <a:xfrm>
            <a:off x="533400" y="3733800"/>
            <a:ext cx="3393480" cy="22123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609600"/>
            <a:ext cx="7772400" cy="7620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5. الشراكة المجتمعية</a:t>
            </a:r>
            <a:r>
              <a:rPr lang="ar-OM" sz="4900" b="1" dirty="0" smtClean="0"/>
              <a:t/>
            </a:r>
            <a:br>
              <a:rPr lang="ar-OM" sz="4900" b="1" dirty="0" smtClean="0"/>
            </a:b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648200" y="3429000"/>
            <a:ext cx="4038600" cy="1905000"/>
          </a:xfrm>
        </p:spPr>
        <p:txBody>
          <a:bodyPr>
            <a:noAutofit/>
          </a:bodyPr>
          <a:lstStyle/>
          <a:p>
            <a:pPr marL="174625" indent="-174625" algn="justLow" rtl="1">
              <a:lnSpc>
                <a:spcPct val="120000"/>
              </a:lnSpc>
              <a:buFont typeface="Arial" pitchFamily="34" charset="0"/>
              <a:buChar char="•"/>
            </a:pPr>
            <a:r>
              <a:rPr lang="ar-OM" sz="2600" b="1" u="sng" dirty="0" smtClean="0">
                <a:solidFill>
                  <a:srgbClr val="00B050"/>
                </a:solidFill>
                <a:latin typeface="+mj-lt"/>
                <a:ea typeface="+mj-ea"/>
                <a:cs typeface="+mj-cs"/>
              </a:rPr>
              <a:t>توصية :</a:t>
            </a:r>
            <a:r>
              <a:rPr lang="ar-OM" sz="2600" b="1" dirty="0" smtClean="0">
                <a:solidFill>
                  <a:srgbClr val="00B050"/>
                </a:solidFill>
                <a:latin typeface="+mj-lt"/>
                <a:ea typeface="+mj-ea"/>
                <a:cs typeface="+mj-cs"/>
              </a:rPr>
              <a:t> تعزيز التعاون والشراكة بين المؤسسات التعليمية والمجتمع المحلي، وذلك لتحسين جودة المنتج التعليمي، والمساهمة في تطوير المجتمع المحلي</a:t>
            </a:r>
            <a:r>
              <a:rPr lang="ar-OM" sz="2800" b="1" dirty="0" smtClean="0">
                <a:solidFill>
                  <a:srgbClr val="00B050"/>
                </a:solidFill>
                <a:latin typeface="+mj-lt"/>
                <a:ea typeface="+mj-ea"/>
                <a:cs typeface="+mj-cs"/>
              </a:rPr>
              <a:t>.</a:t>
            </a:r>
          </a:p>
        </p:txBody>
      </p:sp>
      <p:sp>
        <p:nvSpPr>
          <p:cNvPr id="7" name="TextBox 6"/>
          <p:cNvSpPr txBox="1"/>
          <p:nvPr/>
        </p:nvSpPr>
        <p:spPr>
          <a:xfrm>
            <a:off x="609600" y="1143000"/>
            <a:ext cx="8077200" cy="3046988"/>
          </a:xfrm>
          <a:prstGeom prst="rect">
            <a:avLst/>
          </a:prstGeom>
          <a:noFill/>
        </p:spPr>
        <p:txBody>
          <a:bodyPr wrap="square" rtlCol="1">
            <a:spAutoFit/>
          </a:bodyPr>
          <a:lstStyle/>
          <a:p>
            <a:pPr marL="182563" indent="-182563" algn="justLow" rtl="1">
              <a:buFont typeface="Arial" pitchFamily="34" charset="0"/>
              <a:buChar char="•"/>
            </a:pPr>
            <a:r>
              <a:rPr lang="ar-OM" sz="2800" b="1" dirty="0" smtClean="0">
                <a:solidFill>
                  <a:srgbClr val="C00000"/>
                </a:solidFill>
              </a:rPr>
              <a:t>تتعدد أنواع الخدمة التي تقدمها المؤسسات التعليمية للمجتمع، لتشمل التعليم المستمر، وما تقدمه من برامج تعليمية ودورات تدريبية، وبحوث تطبيقية، لحل المشكلات المجتمعية، والاستشارات في مختلف المجالات، وتوفير مرافقها كالملاعب الرياضية ومصادر التعلم، والمختبرات.</a:t>
            </a:r>
          </a:p>
          <a:p>
            <a:pPr marL="182563" indent="-182563" algn="justLow" rtl="1">
              <a:buFont typeface="Arial" pitchFamily="34" charset="0"/>
              <a:buChar char="•"/>
            </a:pPr>
            <a:endParaRPr lang="ar-OM" sz="2600" b="1" dirty="0" smtClean="0">
              <a:solidFill>
                <a:srgbClr val="C00000"/>
              </a:solidFill>
            </a:endParaRPr>
          </a:p>
          <a:p>
            <a:pPr marL="182563" indent="-182563" algn="justLow" rtl="1"/>
            <a:r>
              <a:rPr lang="ar-OM" sz="2600" b="1" dirty="0" smtClean="0">
                <a:solidFill>
                  <a:srgbClr val="C00000"/>
                </a:solidFill>
              </a:rPr>
              <a:t> 	</a:t>
            </a:r>
            <a:endParaRPr lang="ar-OM" sz="2600" b="1" dirty="0">
              <a:solidFill>
                <a:srgbClr val="C00000"/>
              </a:solidFill>
            </a:endParaRPr>
          </a:p>
        </p:txBody>
      </p:sp>
      <p:sp>
        <p:nvSpPr>
          <p:cNvPr id="8" name="Rectangle 7"/>
          <p:cNvSpPr/>
          <p:nvPr/>
        </p:nvSpPr>
        <p:spPr>
          <a:xfrm>
            <a:off x="2819400" y="59436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pic>
        <p:nvPicPr>
          <p:cNvPr id="40962" name="Picture 2" descr="http://deanships.jazanu.edu.sa/ser/PublishingImages/mdy_courses.jpg"/>
          <p:cNvPicPr>
            <a:picLocks noChangeAspect="1" noChangeArrowheads="1"/>
          </p:cNvPicPr>
          <p:nvPr/>
        </p:nvPicPr>
        <p:blipFill>
          <a:blip r:embed="rId3" cstate="print"/>
          <a:srcRect/>
          <a:stretch>
            <a:fillRect/>
          </a:stretch>
        </p:blipFill>
        <p:spPr bwMode="auto">
          <a:xfrm>
            <a:off x="381000" y="2971800"/>
            <a:ext cx="4191000" cy="2847975"/>
          </a:xfrm>
          <a:prstGeom prst="rect">
            <a:avLst/>
          </a:prstGeom>
          <a:noFill/>
        </p:spPr>
      </p:pic>
      <p:sp>
        <p:nvSpPr>
          <p:cNvPr id="11" name="Rectangle 10"/>
          <p:cNvSpPr/>
          <p:nvPr/>
        </p:nvSpPr>
        <p:spPr>
          <a:xfrm>
            <a:off x="609600" y="6096000"/>
            <a:ext cx="5410200" cy="461665"/>
          </a:xfrm>
          <a:prstGeom prst="rect">
            <a:avLst/>
          </a:prstGeom>
        </p:spPr>
        <p:txBody>
          <a:bodyPr wrap="square">
            <a:spAutoFit/>
          </a:bodyPr>
          <a:lstStyle/>
          <a:p>
            <a:r>
              <a:rPr lang="en-GB" sz="1200" dirty="0" smtClean="0">
                <a:solidFill>
                  <a:schemeClr val="bg1"/>
                </a:solidFill>
                <a:hlinkClick r:id="rId4"/>
              </a:rPr>
              <a:t>http://</a:t>
            </a:r>
            <a:r>
              <a:rPr lang="en-GB" sz="1200" dirty="0" smtClean="0">
                <a:solidFill>
                  <a:schemeClr val="bg1"/>
                </a:solidFill>
                <a:hlinkClick r:id="rId4"/>
              </a:rPr>
              <a:t>deanships.jazanu.edu.sa/ser/Pages/Training.aspx</a:t>
            </a:r>
            <a:endParaRPr lang="en-GB" sz="1200" dirty="0" smtClean="0">
              <a:solidFill>
                <a:schemeClr val="bg1"/>
              </a:solidFill>
            </a:endParaRPr>
          </a:p>
          <a:p>
            <a:endParaRPr lang="ar-OM"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2"/>
                                        </p:tgtEl>
                                        <p:attrNameLst>
                                          <p:attrName>style.visibility</p:attrName>
                                        </p:attrNameLst>
                                      </p:cBhvr>
                                      <p:to>
                                        <p:strVal val="visible"/>
                                      </p:to>
                                    </p:set>
                                    <p:anim calcmode="lin" valueType="num">
                                      <p:cBhvr additive="base">
                                        <p:cTn id="19" dur="500" fill="hold"/>
                                        <p:tgtEl>
                                          <p:spTgt spid="40962"/>
                                        </p:tgtEl>
                                        <p:attrNameLst>
                                          <p:attrName>ppt_x</p:attrName>
                                        </p:attrNameLst>
                                      </p:cBhvr>
                                      <p:tavLst>
                                        <p:tav tm="0">
                                          <p:val>
                                            <p:strVal val="#ppt_x"/>
                                          </p:val>
                                        </p:tav>
                                        <p:tav tm="100000">
                                          <p:val>
                                            <p:strVal val="#ppt_x"/>
                                          </p:val>
                                        </p:tav>
                                      </p:tavLst>
                                    </p:anim>
                                    <p:anim calcmode="lin" valueType="num">
                                      <p:cBhvr additive="base">
                                        <p:cTn id="20"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457200"/>
            <a:ext cx="7772400" cy="762000"/>
          </a:xfrm>
        </p:spPr>
        <p:txBody>
          <a:bodyPr>
            <a:normAutofit fontScale="90000"/>
          </a:bodyPr>
          <a:lstStyle/>
          <a:p>
            <a:pPr rtl="1"/>
            <a:r>
              <a:rPr lang="ar-OM" sz="3200" b="1" dirty="0" smtClean="0"/>
              <a:t/>
            </a:r>
            <a:br>
              <a:rPr lang="ar-OM" sz="3200" b="1" dirty="0" smtClean="0"/>
            </a:br>
            <a:r>
              <a:rPr lang="ar-OM" b="1" dirty="0" smtClean="0">
                <a:solidFill>
                  <a:schemeClr val="bg1"/>
                </a:solidFill>
              </a:rPr>
              <a:t>الخلاصة</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7" name="TextBox 6"/>
          <p:cNvSpPr txBox="1"/>
          <p:nvPr/>
        </p:nvSpPr>
        <p:spPr>
          <a:xfrm>
            <a:off x="609600" y="1066800"/>
            <a:ext cx="80772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rtl="1"/>
            <a:r>
              <a:rPr lang="ar-OM" sz="2800" b="1" dirty="0" smtClean="0">
                <a:solidFill>
                  <a:srgbClr val="C00000"/>
                </a:solidFill>
              </a:rPr>
              <a:t>ترتكز استراتيجة بناء الجودة في التعليم على خمسة محاور، تشمل تطوير نظام الجودة، والإطار الوطني للمؤهلات، والارتقاء بالهيئات التدريسية، والارتقاء بالعملية التعليمية التعلمية، والشراكة المجتمعية.</a:t>
            </a:r>
            <a:endParaRPr lang="ar-OM" sz="2600" b="1" dirty="0">
              <a:solidFill>
                <a:srgbClr val="C00000"/>
              </a:solidFill>
            </a:endParaRPr>
          </a:p>
        </p:txBody>
      </p:sp>
      <p:sp>
        <p:nvSpPr>
          <p:cNvPr id="8" name="Rectangle 7"/>
          <p:cNvSpPr/>
          <p:nvPr/>
        </p:nvSpPr>
        <p:spPr>
          <a:xfrm>
            <a:off x="762000" y="5638800"/>
            <a:ext cx="7467600" cy="461665"/>
          </a:xfrm>
          <a:prstGeom prst="rect">
            <a:avLst/>
          </a:prstGeom>
        </p:spPr>
        <p:txBody>
          <a:bodyPr wrap="square">
            <a:spAutoFit/>
          </a:bodyPr>
          <a:lstStyle/>
          <a:p>
            <a:endParaRPr lang="en-US" sz="1200" i="1" dirty="0" smtClean="0">
              <a:solidFill>
                <a:schemeClr val="bg1"/>
              </a:solidFill>
            </a:endParaRPr>
          </a:p>
          <a:p>
            <a:endParaRPr lang="en-US" sz="1200" dirty="0" smtClean="0">
              <a:solidFill>
                <a:schemeClr val="bg1"/>
              </a:solidFill>
            </a:endParaRPr>
          </a:p>
        </p:txBody>
      </p:sp>
      <p:sp>
        <p:nvSpPr>
          <p:cNvPr id="10" name="TextBox 9"/>
          <p:cNvSpPr txBox="1"/>
          <p:nvPr/>
        </p:nvSpPr>
        <p:spPr>
          <a:xfrm>
            <a:off x="609600" y="2590800"/>
            <a:ext cx="80010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Low" rtl="1"/>
            <a:r>
              <a:rPr lang="ar-OM" sz="2800" b="1" dirty="0" smtClean="0">
                <a:solidFill>
                  <a:srgbClr val="C00000"/>
                </a:solidFill>
              </a:rPr>
              <a:t>يتضمن كل محور من المحاور الخمسة على عدد من التوصيات المتعلقة بالتعليم بشقيه (التعليم المدرسي والتعليم العالي).</a:t>
            </a:r>
          </a:p>
        </p:txBody>
      </p:sp>
      <p:sp>
        <p:nvSpPr>
          <p:cNvPr id="12" name="TextBox 11"/>
          <p:cNvSpPr txBox="1"/>
          <p:nvPr/>
        </p:nvSpPr>
        <p:spPr>
          <a:xfrm>
            <a:off x="609600" y="3733800"/>
            <a:ext cx="80010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rtl="1"/>
            <a:r>
              <a:rPr lang="ar-OM" sz="2800" b="1" dirty="0" smtClean="0">
                <a:solidFill>
                  <a:srgbClr val="C00000"/>
                </a:solidFill>
              </a:rPr>
              <a:t>من المؤمل أن يؤدي تنفيذ التوصيات الواردة في هذه الاستراتيجية إلى تحقيق هدفها الأساسي المتمثل في الارتقاء بجودة النظام التعليمي، لتواكب المستويات الدولية، مما يسهم في بناء مخرجات ذات جودة عالية، قادرة على المنافسة في سوق العمل والمساهمة </a:t>
            </a:r>
            <a:r>
              <a:rPr lang="ar-OM" sz="2800" b="1" dirty="0" smtClean="0">
                <a:solidFill>
                  <a:srgbClr val="C00000"/>
                </a:solidFill>
              </a:rPr>
              <a:t>الفاعلة </a:t>
            </a:r>
            <a:r>
              <a:rPr lang="ar-OM" sz="2800" b="1" dirty="0" smtClean="0">
                <a:solidFill>
                  <a:srgbClr val="C00000"/>
                </a:solidFill>
              </a:rPr>
              <a:t>في مختلف مجالات التنمية في السلطنة. </a:t>
            </a:r>
            <a:endParaRPr lang="ar-OM" sz="28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914401"/>
            <a:ext cx="7772400" cy="914399"/>
          </a:xfrm>
        </p:spPr>
        <p:txBody>
          <a:bodyPr>
            <a:normAutofit fontScale="90000"/>
          </a:bodyPr>
          <a:lstStyle/>
          <a:p>
            <a:pPr rtl="1"/>
            <a:r>
              <a:rPr lang="ar-OM" sz="3200" b="1" dirty="0" smtClean="0"/>
              <a:t/>
            </a:r>
            <a:br>
              <a:rPr lang="ar-OM" sz="3200" b="1" dirty="0" smtClean="0"/>
            </a:br>
            <a:r>
              <a:rPr lang="ar-OM" sz="4900" b="1" dirty="0" smtClean="0">
                <a:solidFill>
                  <a:schemeClr val="bg1"/>
                </a:solidFill>
              </a:rPr>
              <a:t>مقدمة</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914400" y="1143000"/>
            <a:ext cx="7696200" cy="2133600"/>
          </a:xfrm>
        </p:spPr>
        <p:txBody>
          <a:bodyPr>
            <a:normAutofit fontScale="85000" lnSpcReduction="10000"/>
          </a:bodyPr>
          <a:lstStyle/>
          <a:p>
            <a:pPr algn="justLow" rtl="1"/>
            <a:endParaRPr lang="ar-OM" sz="2800" b="1" dirty="0" smtClean="0">
              <a:solidFill>
                <a:srgbClr val="C00000"/>
              </a:solidFill>
              <a:latin typeface="+mj-lt"/>
              <a:ea typeface="+mj-ea"/>
              <a:cs typeface="+mj-cs"/>
            </a:endParaRPr>
          </a:p>
          <a:p>
            <a:pPr marL="274638" indent="-274638" algn="justLow" rtl="1">
              <a:lnSpc>
                <a:spcPct val="110000"/>
              </a:lnSpc>
              <a:buFont typeface="Arial" pitchFamily="34" charset="0"/>
              <a:buChar char="•"/>
            </a:pPr>
            <a:r>
              <a:rPr lang="ar-OM" b="1" dirty="0" smtClean="0">
                <a:solidFill>
                  <a:srgbClr val="C00000"/>
                </a:solidFill>
                <a:latin typeface="+mj-lt"/>
                <a:ea typeface="+mj-ea"/>
                <a:cs typeface="+mj-cs"/>
              </a:rPr>
              <a:t>حققت </a:t>
            </a:r>
            <a:r>
              <a:rPr lang="ar-OM" b="1" dirty="0" smtClean="0">
                <a:solidFill>
                  <a:srgbClr val="C00000"/>
                </a:solidFill>
                <a:latin typeface="+mj-lt"/>
                <a:ea typeface="+mj-ea"/>
                <a:cs typeface="+mj-cs"/>
              </a:rPr>
              <a:t>السلطنة تقدما كبيرا، خلال العقود الأربعة الماضية، في توفير فرص التعليم </a:t>
            </a:r>
            <a:r>
              <a:rPr lang="ar-OM" b="1" dirty="0" smtClean="0">
                <a:solidFill>
                  <a:srgbClr val="C00000"/>
                </a:solidFill>
                <a:latin typeface="+mj-lt"/>
                <a:ea typeface="+mj-ea"/>
                <a:cs typeface="+mj-cs"/>
              </a:rPr>
              <a:t>للمواطنين، على مستوى التعليم المدرسي والعالي، وأُنشأت لذلك المئات من مؤسسات التعليم.</a:t>
            </a:r>
          </a:p>
          <a:p>
            <a:pPr algn="r" rtl="1">
              <a:buFont typeface="Arial" pitchFamily="34" charset="0"/>
              <a:buChar char="•"/>
            </a:pPr>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endParaRPr lang="ar-OM" sz="2800" b="1" dirty="0" smtClean="0">
              <a:solidFill>
                <a:srgbClr val="C00000"/>
              </a:solidFill>
              <a:latin typeface="+mj-lt"/>
              <a:ea typeface="+mj-ea"/>
              <a:cs typeface="+mj-cs"/>
            </a:endParaRPr>
          </a:p>
        </p:txBody>
      </p:sp>
      <p:pic>
        <p:nvPicPr>
          <p:cNvPr id="19460" name="Picture 4" descr="http://www.muscatdaily.com/var/muscatdaily/storage/images/archive/oman/moe-to-work-on-improving-students-performance/444161-1-eng-GB/MoE-to-work-on-improving-students-performance_muscatdaily.jpg"/>
          <p:cNvPicPr>
            <a:picLocks noChangeAspect="1" noChangeArrowheads="1"/>
          </p:cNvPicPr>
          <p:nvPr/>
        </p:nvPicPr>
        <p:blipFill>
          <a:blip r:embed="rId3" cstate="print"/>
          <a:srcRect/>
          <a:stretch>
            <a:fillRect/>
          </a:stretch>
        </p:blipFill>
        <p:spPr bwMode="auto">
          <a:xfrm>
            <a:off x="914399" y="3085796"/>
            <a:ext cx="4114801" cy="2934004"/>
          </a:xfrm>
          <a:prstGeom prst="rect">
            <a:avLst/>
          </a:prstGeom>
          <a:noFill/>
        </p:spPr>
      </p:pic>
      <p:sp>
        <p:nvSpPr>
          <p:cNvPr id="8" name="TextBox 7"/>
          <p:cNvSpPr txBox="1"/>
          <p:nvPr/>
        </p:nvSpPr>
        <p:spPr>
          <a:xfrm>
            <a:off x="5334000" y="3171379"/>
            <a:ext cx="3276600" cy="3000821"/>
          </a:xfrm>
          <a:prstGeom prst="rect">
            <a:avLst/>
          </a:prstGeom>
          <a:noFill/>
        </p:spPr>
        <p:txBody>
          <a:bodyPr wrap="square" rtlCol="1">
            <a:spAutoFit/>
          </a:bodyPr>
          <a:lstStyle/>
          <a:p>
            <a:pPr marL="274638" indent="-274638" algn="justLow" rtl="1">
              <a:buFont typeface="Arial" pitchFamily="34" charset="0"/>
              <a:buChar char="•"/>
            </a:pPr>
            <a:r>
              <a:rPr lang="ar-OM" sz="2700" b="1" dirty="0" smtClean="0">
                <a:solidFill>
                  <a:srgbClr val="C00000"/>
                </a:solidFill>
                <a:cs typeface="+mj-cs"/>
              </a:rPr>
              <a:t>ومع هذا النمو في أعداد الطلبة والمؤسسات التعليمية، إلا أنه لاتزال هناك حاجة ملحة للارتقاء بجودة النظام التعليمي في </a:t>
            </a:r>
            <a:r>
              <a:rPr lang="ar-OM" sz="2700" b="1" dirty="0" smtClean="0">
                <a:solidFill>
                  <a:srgbClr val="C00000"/>
                </a:solidFill>
                <a:cs typeface="+mj-cs"/>
              </a:rPr>
              <a:t>السلطنة ومخرجاته، إلى مستويات أفضل.</a:t>
            </a:r>
            <a:endParaRPr lang="ar-OM" sz="2700" b="1" dirty="0" smtClean="0">
              <a:solidFill>
                <a:srgbClr val="C00000"/>
              </a:solidFill>
              <a:cs typeface="+mj-cs"/>
            </a:endParaRPr>
          </a:p>
        </p:txBody>
      </p:sp>
      <p:sp>
        <p:nvSpPr>
          <p:cNvPr id="9" name="Rectangle 8"/>
          <p:cNvSpPr/>
          <p:nvPr/>
        </p:nvSpPr>
        <p:spPr>
          <a:xfrm>
            <a:off x="838200" y="6139190"/>
            <a:ext cx="5867400" cy="261610"/>
          </a:xfrm>
          <a:prstGeom prst="rect">
            <a:avLst/>
          </a:prstGeom>
        </p:spPr>
        <p:txBody>
          <a:bodyPr wrap="square">
            <a:spAutoFit/>
          </a:bodyPr>
          <a:lstStyle/>
          <a:p>
            <a:r>
              <a:rPr lang="en-US" sz="1100" i="1" dirty="0" smtClean="0">
                <a:hlinkClick r:id="rId4"/>
              </a:rPr>
              <a:t>http://www.muscatdaily.com/Archive/Oman/MoE-to-work-on-improving-students-performance</a:t>
            </a:r>
            <a:endParaRPr lang="ar-OM" sz="1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1143001"/>
            <a:ext cx="7772400" cy="914399"/>
          </a:xfrm>
        </p:spPr>
        <p:txBody>
          <a:bodyPr>
            <a:normAutofit fontScale="90000"/>
          </a:bodyPr>
          <a:lstStyle/>
          <a:p>
            <a:pPr rtl="1"/>
            <a:r>
              <a:rPr lang="ar-OM" sz="3200" b="1" dirty="0" smtClean="0"/>
              <a:t/>
            </a:r>
            <a:br>
              <a:rPr lang="ar-OM" sz="3200" b="1" dirty="0" smtClean="0"/>
            </a:br>
            <a:r>
              <a:rPr lang="ar-OM" sz="4900" b="1" dirty="0" smtClean="0">
                <a:solidFill>
                  <a:schemeClr val="bg1"/>
                </a:solidFill>
              </a:rPr>
              <a:t>أهم التحديات</a:t>
            </a:r>
            <a:br>
              <a:rPr lang="ar-OM" sz="4900" b="1" dirty="0" smtClean="0">
                <a:solidFill>
                  <a:schemeClr val="bg1"/>
                </a:solidFill>
              </a:rPr>
            </a:br>
            <a:r>
              <a:rPr lang="ar-OM" sz="4900" b="1" dirty="0" smtClean="0">
                <a:solidFill>
                  <a:schemeClr val="bg1"/>
                </a:solidFill>
              </a:rPr>
              <a:t> في مجال جودة التعليم</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3048000" y="2286000"/>
            <a:ext cx="5791200" cy="3733800"/>
          </a:xfrm>
        </p:spPr>
        <p:txBody>
          <a:bodyPr>
            <a:normAutofit/>
          </a:bodyPr>
          <a:lstStyle/>
          <a:p>
            <a:pPr marL="274638" indent="-274638" algn="justLow" rtl="1">
              <a:buFont typeface="Arial" pitchFamily="34" charset="0"/>
              <a:buChar char="•"/>
            </a:pPr>
            <a:r>
              <a:rPr lang="ar-OM" sz="2800" b="1" dirty="0" smtClean="0">
                <a:solidFill>
                  <a:srgbClr val="C00000"/>
                </a:solidFill>
                <a:latin typeface="+mj-lt"/>
                <a:ea typeface="+mj-ea"/>
                <a:cs typeface="+mj-cs"/>
              </a:rPr>
              <a:t>الحاجة لوضع نظام وطني للجودة</a:t>
            </a:r>
          </a:p>
          <a:p>
            <a:pPr marL="274638" indent="-274638" algn="justLow" rtl="1">
              <a:buFont typeface="Arial" pitchFamily="34" charset="0"/>
              <a:buChar char="•"/>
            </a:pPr>
            <a:r>
              <a:rPr lang="ar-OM" sz="2800" b="1" dirty="0" smtClean="0">
                <a:solidFill>
                  <a:srgbClr val="C00000"/>
                </a:solidFill>
                <a:latin typeface="+mj-lt"/>
                <a:ea typeface="+mj-ea"/>
                <a:cs typeface="+mj-cs"/>
              </a:rPr>
              <a:t> تطوير قدرات المؤسسات التعليمية في الجودة</a:t>
            </a:r>
          </a:p>
          <a:p>
            <a:pPr marL="274638" indent="-274638" algn="justLow" rtl="1">
              <a:buFont typeface="Arial" pitchFamily="34" charset="0"/>
              <a:buChar char="•"/>
            </a:pPr>
            <a:r>
              <a:rPr lang="ar-OM" sz="2800" b="1" dirty="0" smtClean="0">
                <a:solidFill>
                  <a:srgbClr val="C00000"/>
                </a:solidFill>
                <a:latin typeface="+mj-lt"/>
                <a:ea typeface="+mj-ea"/>
                <a:cs typeface="+mj-cs"/>
              </a:rPr>
              <a:t> تطوير القدرات المهنية لأعضاء هيئة التدريس</a:t>
            </a:r>
          </a:p>
          <a:p>
            <a:pPr marL="274638" indent="-274638" algn="justLow" rtl="1">
              <a:buFont typeface="Arial" pitchFamily="34" charset="0"/>
              <a:buChar char="•"/>
            </a:pPr>
            <a:r>
              <a:rPr lang="ar-OM" sz="2800" b="1" dirty="0" smtClean="0">
                <a:solidFill>
                  <a:srgbClr val="C00000"/>
                </a:solidFill>
                <a:latin typeface="+mj-lt"/>
                <a:ea typeface="+mj-ea"/>
                <a:cs typeface="+mj-cs"/>
              </a:rPr>
              <a:t>الموائمة بين التعليم واحتياجات سوق العمل؛ لتمكين خريجي التعليم المدرسي والتعليم العالي من مواصلة دراستهم أو الالتحاق بسوق العمل، والمساهمة في التنمية الشاملة </a:t>
            </a:r>
            <a:r>
              <a:rPr lang="ar-OM" sz="2800" b="1" dirty="0" smtClean="0">
                <a:solidFill>
                  <a:srgbClr val="C00000"/>
                </a:solidFill>
                <a:latin typeface="+mj-lt"/>
                <a:ea typeface="+mj-ea"/>
                <a:cs typeface="+mj-cs"/>
              </a:rPr>
              <a:t>للبلاد</a:t>
            </a:r>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buFont typeface="Arial" pitchFamily="34" charset="0"/>
              <a:buChar char="•"/>
            </a:pPr>
            <a:endParaRPr lang="ar-OM" sz="2800" b="1" dirty="0" smtClean="0">
              <a:solidFill>
                <a:srgbClr val="C00000"/>
              </a:solidFill>
              <a:latin typeface="+mj-lt"/>
              <a:ea typeface="+mj-ea"/>
              <a:cs typeface="+mj-cs"/>
            </a:endParaRPr>
          </a:p>
          <a:p>
            <a:pPr algn="r" rtl="1"/>
            <a:endParaRPr lang="ar-OM" sz="2800" b="1" dirty="0" smtClean="0">
              <a:solidFill>
                <a:srgbClr val="C00000"/>
              </a:solidFill>
              <a:latin typeface="+mj-lt"/>
              <a:ea typeface="+mj-ea"/>
              <a:cs typeface="+mj-cs"/>
            </a:endParaRPr>
          </a:p>
        </p:txBody>
      </p:sp>
      <p:pic>
        <p:nvPicPr>
          <p:cNvPr id="16386" name="Picture 2" descr="http://blog.smeonestop.com/wp-content/uploads/2012/12/Blog-102.jpg"/>
          <p:cNvPicPr>
            <a:picLocks noChangeAspect="1" noChangeArrowheads="1"/>
          </p:cNvPicPr>
          <p:nvPr/>
        </p:nvPicPr>
        <p:blipFill>
          <a:blip r:embed="rId3" cstate="print"/>
          <a:srcRect/>
          <a:stretch>
            <a:fillRect/>
          </a:stretch>
        </p:blipFill>
        <p:spPr bwMode="auto">
          <a:xfrm>
            <a:off x="364685" y="2590800"/>
            <a:ext cx="2683315" cy="2962576"/>
          </a:xfrm>
          <a:prstGeom prst="rect">
            <a:avLst/>
          </a:prstGeom>
          <a:noFill/>
        </p:spPr>
      </p:pic>
      <p:sp>
        <p:nvSpPr>
          <p:cNvPr id="6" name="Rectangle 5"/>
          <p:cNvSpPr/>
          <p:nvPr/>
        </p:nvSpPr>
        <p:spPr>
          <a:xfrm>
            <a:off x="457200" y="5867400"/>
            <a:ext cx="6781800" cy="276999"/>
          </a:xfrm>
          <a:prstGeom prst="rect">
            <a:avLst/>
          </a:prstGeom>
        </p:spPr>
        <p:txBody>
          <a:bodyPr wrap="square">
            <a:spAutoFit/>
          </a:bodyPr>
          <a:lstStyle/>
          <a:p>
            <a:r>
              <a:rPr lang="en-US" sz="1200" i="1" dirty="0" smtClean="0">
                <a:hlinkClick r:id="rId4"/>
              </a:rPr>
              <a:t>http://blog.smeonestop.com/wp-content/uploads/2012/12/Blog-102.jpg</a:t>
            </a:r>
            <a:endParaRPr lang="en-US" sz="12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box(in)">
                                      <p:cBhvr>
                                        <p:cTn id="13" dur="500"/>
                                        <p:tgtEl>
                                          <p:spTgt spid="163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762000"/>
            <a:ext cx="7772400" cy="14478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الهدف الأساسي</a:t>
            </a:r>
            <a:r>
              <a:rPr lang="ar-OM" sz="4900" b="1" dirty="0" smtClean="0"/>
              <a:t/>
            </a:r>
            <a:br>
              <a:rPr lang="ar-OM" sz="4900" b="1" dirty="0" smtClean="0"/>
            </a:br>
            <a:r>
              <a:rPr lang="ar-OM" sz="4900" b="1" dirty="0" smtClean="0"/>
              <a:t> </a:t>
            </a:r>
            <a:r>
              <a:rPr lang="ar-OM" sz="4900" b="1" dirty="0" smtClean="0">
                <a:solidFill>
                  <a:schemeClr val="bg1"/>
                </a:solidFill>
              </a:rPr>
              <a:t>لاستراتيجية بناء الجودة في التعليم</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038600" y="2743200"/>
            <a:ext cx="3886200" cy="2819400"/>
          </a:xfrm>
        </p:spPr>
        <p:txBody>
          <a:bodyPr>
            <a:normAutofit lnSpcReduction="10000"/>
          </a:bodyPr>
          <a:lstStyle/>
          <a:p>
            <a:pPr algn="justLow" rtl="1"/>
            <a:r>
              <a:rPr lang="ar-OM" sz="3600" b="1" dirty="0" smtClean="0">
                <a:solidFill>
                  <a:srgbClr val="C00000"/>
                </a:solidFill>
                <a:latin typeface="+mj-lt"/>
                <a:ea typeface="+mj-ea"/>
                <a:cs typeface="+mj-cs"/>
              </a:rPr>
              <a:t>الارتقاء بجودة النظام التعليمي لتواكب المستويات الدولية، مما يسهم في بناء مخرجات ذات جودة عالية</a:t>
            </a:r>
          </a:p>
          <a:p>
            <a:pPr algn="r" rtl="1"/>
            <a:endParaRPr lang="ar-OM" sz="2800" b="1" dirty="0" smtClean="0">
              <a:solidFill>
                <a:srgbClr val="C00000"/>
              </a:solidFill>
              <a:latin typeface="+mj-lt"/>
              <a:ea typeface="+mj-ea"/>
              <a:cs typeface="+mj-cs"/>
            </a:endParaRPr>
          </a:p>
        </p:txBody>
      </p:sp>
      <p:pic>
        <p:nvPicPr>
          <p:cNvPr id="1026" name="Picture 2" descr="http://2.bp.blogspot.com/-517uVOn6crc/UqIMJBdLwEI/AAAAAAAAADw/MrX2OwDUZl4/s1600/388_2.jpg"/>
          <p:cNvPicPr>
            <a:picLocks noChangeAspect="1" noChangeArrowheads="1"/>
          </p:cNvPicPr>
          <p:nvPr/>
        </p:nvPicPr>
        <p:blipFill>
          <a:blip r:embed="rId3" cstate="print"/>
          <a:srcRect/>
          <a:stretch>
            <a:fillRect/>
          </a:stretch>
        </p:blipFill>
        <p:spPr bwMode="auto">
          <a:xfrm>
            <a:off x="685800" y="2667000"/>
            <a:ext cx="3009900" cy="2857500"/>
          </a:xfrm>
          <a:prstGeom prst="rect">
            <a:avLst/>
          </a:prstGeom>
          <a:noFill/>
        </p:spPr>
      </p:pic>
      <p:sp>
        <p:nvSpPr>
          <p:cNvPr id="6" name="Rectangle 5"/>
          <p:cNvSpPr/>
          <p:nvPr/>
        </p:nvSpPr>
        <p:spPr>
          <a:xfrm>
            <a:off x="609600" y="5955268"/>
            <a:ext cx="5867400" cy="276999"/>
          </a:xfrm>
          <a:prstGeom prst="rect">
            <a:avLst/>
          </a:prstGeom>
        </p:spPr>
        <p:txBody>
          <a:bodyPr wrap="square">
            <a:spAutoFit/>
          </a:bodyPr>
          <a:lstStyle/>
          <a:p>
            <a:r>
              <a:rPr lang="en-US" sz="1200" dirty="0" smtClean="0">
                <a:hlinkClick r:id="rId4"/>
              </a:rPr>
              <a:t>http://www.ba7raljood.com/2013/12/blog-post_8356.html</a:t>
            </a: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6096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1. </a:t>
            </a:r>
            <a:r>
              <a:rPr lang="ar-OM" sz="4900" b="1" dirty="0" smtClean="0">
                <a:solidFill>
                  <a:schemeClr val="bg1"/>
                </a:solidFill>
              </a:rPr>
              <a:t>تطوير نظام الجودة </a:t>
            </a:r>
            <a:br>
              <a:rPr lang="ar-OM" sz="4900" b="1" dirty="0" smtClean="0">
                <a:solidFill>
                  <a:schemeClr val="bg1"/>
                </a:solidFill>
              </a:rPr>
            </a:br>
            <a:r>
              <a:rPr lang="ar-OM" sz="3100" b="1" dirty="0" smtClean="0">
                <a:solidFill>
                  <a:schemeClr val="bg1"/>
                </a:solidFill>
              </a:rPr>
              <a:t>(أ) التعليم المدرسي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838200" y="3352800"/>
            <a:ext cx="7696200" cy="2819400"/>
          </a:xfrm>
        </p:spPr>
        <p:txBody>
          <a:bodyPr>
            <a:normAutofit/>
          </a:bodyPr>
          <a:lstStyle/>
          <a:p>
            <a:pPr marL="441325" indent="-441325" algn="justLow" rtl="1">
              <a:buFont typeface="Arial" pitchFamily="34" charset="0"/>
              <a:buChar char="•"/>
            </a:pPr>
            <a:r>
              <a:rPr lang="ar-OM" sz="3000" b="1" u="sng" dirty="0" smtClean="0">
                <a:solidFill>
                  <a:srgbClr val="00B050"/>
                </a:solidFill>
                <a:latin typeface="+mj-lt"/>
                <a:ea typeface="+mj-ea"/>
                <a:cs typeface="+mj-cs"/>
              </a:rPr>
              <a:t>توصية</a:t>
            </a:r>
            <a:r>
              <a:rPr lang="ar-OM" sz="3000" b="1" dirty="0" smtClean="0">
                <a:solidFill>
                  <a:srgbClr val="00B050"/>
                </a:solidFill>
                <a:latin typeface="+mj-lt"/>
                <a:ea typeface="+mj-ea"/>
                <a:cs typeface="+mj-cs"/>
              </a:rPr>
              <a:t>: تقوم وزارة التربية بوضع نظام داخلي لضمان وتعزيز الجودة في التعليم المدرسي. </a:t>
            </a:r>
          </a:p>
          <a:p>
            <a:pPr algn="r" rtl="1"/>
            <a:endParaRPr lang="ar-OM" sz="2800" b="1" dirty="0" smtClean="0">
              <a:solidFill>
                <a:srgbClr val="C00000"/>
              </a:solidFill>
              <a:latin typeface="+mj-lt"/>
              <a:ea typeface="+mj-ea"/>
              <a:cs typeface="+mj-cs"/>
            </a:endParaRPr>
          </a:p>
        </p:txBody>
      </p:sp>
      <p:pic>
        <p:nvPicPr>
          <p:cNvPr id="20482" name="Picture 2" descr="http://www.mojaznews.com/files/images/110501.jpg"/>
          <p:cNvPicPr>
            <a:picLocks noChangeAspect="1" noChangeArrowheads="1"/>
          </p:cNvPicPr>
          <p:nvPr/>
        </p:nvPicPr>
        <p:blipFill>
          <a:blip r:embed="rId3" cstate="print"/>
          <a:srcRect/>
          <a:stretch>
            <a:fillRect/>
          </a:stretch>
        </p:blipFill>
        <p:spPr bwMode="auto">
          <a:xfrm>
            <a:off x="3226381" y="4419600"/>
            <a:ext cx="3098219" cy="1916027"/>
          </a:xfrm>
          <a:prstGeom prst="rect">
            <a:avLst/>
          </a:prstGeom>
          <a:noFill/>
        </p:spPr>
      </p:pic>
      <p:sp>
        <p:nvSpPr>
          <p:cNvPr id="7" name="TextBox 6"/>
          <p:cNvSpPr txBox="1"/>
          <p:nvPr/>
        </p:nvSpPr>
        <p:spPr>
          <a:xfrm>
            <a:off x="838200" y="1789093"/>
            <a:ext cx="7696200" cy="1477328"/>
          </a:xfrm>
          <a:prstGeom prst="rect">
            <a:avLst/>
          </a:prstGeom>
          <a:noFill/>
        </p:spPr>
        <p:txBody>
          <a:bodyPr wrap="square" rtlCol="1">
            <a:spAutoFit/>
          </a:bodyPr>
          <a:lstStyle/>
          <a:p>
            <a:pPr marL="274638" indent="-274638" algn="justLow" rtl="1">
              <a:buFont typeface="Arial" pitchFamily="34" charset="0"/>
              <a:buChar char="•"/>
            </a:pPr>
            <a:r>
              <a:rPr lang="ar-OM" sz="3000" b="1" dirty="0" smtClean="0">
                <a:solidFill>
                  <a:srgbClr val="C00000"/>
                </a:solidFill>
              </a:rPr>
              <a:t>أوصت  استراتيجية التعليم بإنشاء جهة مركزية بوزارة التربية والتعليم للقيام بتقييم أداء التعليم المدرسي وضمان جودته.</a:t>
            </a:r>
            <a:endParaRPr lang="ar-OM" sz="3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2"/>
                                        </p:tgtEl>
                                        <p:attrNameLst>
                                          <p:attrName>style.visibility</p:attrName>
                                        </p:attrNameLst>
                                      </p:cBhvr>
                                      <p:to>
                                        <p:strVal val="visible"/>
                                      </p:to>
                                    </p:set>
                                    <p:anim calcmode="lin" valueType="num">
                                      <p:cBhvr additive="base">
                                        <p:cTn id="25" dur="500" fill="hold"/>
                                        <p:tgtEl>
                                          <p:spTgt spid="20482"/>
                                        </p:tgtEl>
                                        <p:attrNameLst>
                                          <p:attrName>ppt_x</p:attrName>
                                        </p:attrNameLst>
                                      </p:cBhvr>
                                      <p:tavLst>
                                        <p:tav tm="0">
                                          <p:val>
                                            <p:strVal val="#ppt_x"/>
                                          </p:val>
                                        </p:tav>
                                        <p:tav tm="100000">
                                          <p:val>
                                            <p:strVal val="#ppt_x"/>
                                          </p:val>
                                        </p:tav>
                                      </p:tavLst>
                                    </p:anim>
                                    <p:anim calcmode="lin" valueType="num">
                                      <p:cBhvr additive="base">
                                        <p:cTn id="26"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0"/>
            <a:ext cx="9144000" cy="6857463"/>
          </a:xfrm>
          <a:prstGeom prst="rect">
            <a:avLst/>
          </a:prstGeom>
        </p:spPr>
      </p:pic>
      <p:sp>
        <p:nvSpPr>
          <p:cNvPr id="2" name="Title 1"/>
          <p:cNvSpPr>
            <a:spLocks noGrp="1"/>
          </p:cNvSpPr>
          <p:nvPr>
            <p:ph type="ctrTitle"/>
          </p:nvPr>
        </p:nvSpPr>
        <p:spPr>
          <a:xfrm>
            <a:off x="685800" y="6096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1. </a:t>
            </a:r>
            <a:r>
              <a:rPr lang="ar-OM" sz="4900" b="1" dirty="0" smtClean="0">
                <a:solidFill>
                  <a:schemeClr val="bg1"/>
                </a:solidFill>
              </a:rPr>
              <a:t>تطوير نظام الجودة </a:t>
            </a:r>
            <a:r>
              <a:rPr lang="ar-OM" sz="4900" b="1" dirty="0" smtClean="0"/>
              <a:t/>
            </a:r>
            <a:br>
              <a:rPr lang="ar-OM" sz="4900" b="1" dirty="0" smtClean="0"/>
            </a:br>
            <a:r>
              <a:rPr lang="ar-OM" sz="3100" b="1" dirty="0" smtClean="0">
                <a:solidFill>
                  <a:schemeClr val="bg1"/>
                </a:solidFill>
              </a:rPr>
              <a:t>(أ) التعليم المدرسي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990600" y="2743200"/>
            <a:ext cx="7620000" cy="2819400"/>
          </a:xfrm>
        </p:spPr>
        <p:txBody>
          <a:bodyPr>
            <a:normAutofit/>
          </a:bodyPr>
          <a:lstStyle/>
          <a:p>
            <a:pPr marL="441325" indent="-441325" algn="justLow" rtl="1">
              <a:buFont typeface="Arial" pitchFamily="34" charset="0"/>
              <a:buChar char="•"/>
            </a:pPr>
            <a:r>
              <a:rPr lang="ar-OM" sz="3000" b="1" u="sng" dirty="0" smtClean="0">
                <a:solidFill>
                  <a:srgbClr val="00B050"/>
                </a:solidFill>
                <a:latin typeface="+mj-lt"/>
                <a:ea typeface="+mj-ea"/>
                <a:cs typeface="+mj-cs"/>
              </a:rPr>
              <a:t>توصية :</a:t>
            </a:r>
            <a:r>
              <a:rPr lang="ar-OM" sz="3000" b="1" dirty="0" smtClean="0">
                <a:solidFill>
                  <a:srgbClr val="00B050"/>
                </a:solidFill>
                <a:latin typeface="+mj-lt"/>
                <a:ea typeface="+mj-ea"/>
                <a:cs typeface="+mj-cs"/>
              </a:rPr>
              <a:t> تقوم الهيئة العمانية للاعتماد الأكاديمي بتطوير نظام لإدارة جودة التعليم المدرسي. </a:t>
            </a:r>
          </a:p>
          <a:p>
            <a:pPr algn="r" rtl="1"/>
            <a:endParaRPr lang="ar-OM" sz="2800" b="1" dirty="0" smtClean="0">
              <a:solidFill>
                <a:srgbClr val="C00000"/>
              </a:solidFill>
              <a:latin typeface="+mj-lt"/>
              <a:ea typeface="+mj-ea"/>
              <a:cs typeface="+mj-cs"/>
            </a:endParaRPr>
          </a:p>
        </p:txBody>
      </p:sp>
      <p:sp>
        <p:nvSpPr>
          <p:cNvPr id="7" name="TextBox 6"/>
          <p:cNvSpPr txBox="1"/>
          <p:nvPr/>
        </p:nvSpPr>
        <p:spPr>
          <a:xfrm>
            <a:off x="838200" y="1789093"/>
            <a:ext cx="7696200" cy="1015663"/>
          </a:xfrm>
          <a:prstGeom prst="rect">
            <a:avLst/>
          </a:prstGeom>
          <a:noFill/>
        </p:spPr>
        <p:txBody>
          <a:bodyPr wrap="square" rtlCol="1">
            <a:spAutoFit/>
          </a:bodyPr>
          <a:lstStyle/>
          <a:p>
            <a:pPr marL="274638" indent="-274638" algn="justLow" rtl="1">
              <a:buFont typeface="Arial" pitchFamily="34" charset="0"/>
              <a:buChar char="•"/>
            </a:pPr>
            <a:r>
              <a:rPr lang="ar-OM" sz="3000" b="1" dirty="0" smtClean="0">
                <a:solidFill>
                  <a:srgbClr val="C00000"/>
                </a:solidFill>
              </a:rPr>
              <a:t>أوصت  استراتيجية التعليم بتوسيع صلاحيات الهيئة العمانية للاعتماد الأكاديمي، لتشمل التعليم العالي والمدرسي</a:t>
            </a:r>
            <a:endParaRPr lang="ar-OM" sz="3000" b="1" dirty="0">
              <a:solidFill>
                <a:srgbClr val="C00000"/>
              </a:solidFill>
            </a:endParaRPr>
          </a:p>
        </p:txBody>
      </p:sp>
      <p:pic>
        <p:nvPicPr>
          <p:cNvPr id="8" name="Picture 2" descr="C:\Users\T.Goodliffe.ACCREDITATION\AppData\Local\Microsoft\Windows\Temporary Internet Files\Content.Outlook\Z3K28RUX\IMG_3237.JPG"/>
          <p:cNvPicPr>
            <a:picLocks noChangeAspect="1" noChangeArrowheads="1"/>
          </p:cNvPicPr>
          <p:nvPr/>
        </p:nvPicPr>
        <p:blipFill>
          <a:blip r:embed="rId3" cstate="print"/>
          <a:srcRect/>
          <a:stretch>
            <a:fillRect/>
          </a:stretch>
        </p:blipFill>
        <p:spPr bwMode="auto">
          <a:xfrm>
            <a:off x="2286000" y="3810000"/>
            <a:ext cx="4876800" cy="2457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537"/>
            <a:ext cx="9144000" cy="6857463"/>
          </a:xfrm>
          <a:prstGeom prst="rect">
            <a:avLst/>
          </a:prstGeom>
        </p:spPr>
      </p:pic>
      <p:sp>
        <p:nvSpPr>
          <p:cNvPr id="2" name="Title 1"/>
          <p:cNvSpPr>
            <a:spLocks noGrp="1"/>
          </p:cNvSpPr>
          <p:nvPr>
            <p:ph type="ctrTitle"/>
          </p:nvPr>
        </p:nvSpPr>
        <p:spPr>
          <a:xfrm>
            <a:off x="685800" y="1143001"/>
            <a:ext cx="7772400" cy="914399"/>
          </a:xfrm>
        </p:spPr>
        <p:txBody>
          <a:bodyPr>
            <a:normAutofit fontScale="90000"/>
          </a:bodyPr>
          <a:lstStyle/>
          <a:p>
            <a:pPr rtl="1"/>
            <a:r>
              <a:rPr lang="ar-OM" sz="3200" b="1" dirty="0" smtClean="0"/>
              <a:t/>
            </a:r>
            <a:br>
              <a:rPr lang="ar-OM" sz="3200" b="1" dirty="0" smtClean="0"/>
            </a:br>
            <a:r>
              <a:rPr lang="ar-OM" sz="4900" b="1" dirty="0" smtClean="0"/>
              <a:t>مصادر الصور</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457200" y="2057400"/>
            <a:ext cx="8382000" cy="3581400"/>
          </a:xfrm>
        </p:spPr>
        <p:txBody>
          <a:bodyPr>
            <a:normAutofit/>
          </a:bodyPr>
          <a:lstStyle/>
          <a:p>
            <a:pPr algn="l"/>
            <a:endParaRPr lang="en-US" sz="1600" dirty="0" smtClean="0"/>
          </a:p>
          <a:p>
            <a:pPr algn="l"/>
            <a:endParaRPr lang="en-US" sz="1600" dirty="0" smtClean="0"/>
          </a:p>
          <a:p>
            <a:pPr algn="l"/>
            <a:endParaRPr lang="en-US" sz="1600" dirty="0" smtClean="0"/>
          </a:p>
          <a:p>
            <a:pPr algn="l"/>
            <a:endParaRPr lang="en-US" sz="1600" dirty="0" smtClean="0"/>
          </a:p>
          <a:p>
            <a:pPr algn="l"/>
            <a:endParaRPr lang="en-US" sz="1600" dirty="0" smtClean="0"/>
          </a:p>
          <a:p>
            <a:pPr rtl="1"/>
            <a:endParaRPr lang="en-US" sz="1600" dirty="0" smtClean="0"/>
          </a:p>
          <a:p>
            <a:pPr algn="r" rtl="1"/>
            <a:endParaRPr lang="en-US" sz="2400" b="1" dirty="0">
              <a:solidFill>
                <a:srgbClr val="008000"/>
              </a:solidFill>
              <a:latin typeface="+mj-lt"/>
              <a:ea typeface="+mj-ea"/>
              <a:cs typeface="+mj-cs"/>
            </a:endParaRPr>
          </a:p>
        </p:txBody>
      </p:sp>
      <p:sp>
        <p:nvSpPr>
          <p:cNvPr id="5" name="Title 1"/>
          <p:cNvSpPr txBox="1">
            <a:spLocks/>
          </p:cNvSpPr>
          <p:nvPr/>
        </p:nvSpPr>
        <p:spPr>
          <a:xfrm>
            <a:off x="685800" y="304800"/>
            <a:ext cx="7772400" cy="1524000"/>
          </a:xfrm>
          <a:prstGeom prst="rect">
            <a:avLst/>
          </a:prstGeom>
        </p:spPr>
        <p:txBody>
          <a:bodyPr vert="horz" lIns="91440" tIns="45720" rIns="91440" bIns="45720" rtlCol="0" anchor="ctr">
            <a:normAutofit fontScale="3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OM" sz="3200" b="1" i="0" u="none" strike="noStrike" kern="1200" cap="none" spc="0" normalizeH="0" baseline="0" noProof="0" dirty="0" smtClean="0">
                <a:ln>
                  <a:noFill/>
                </a:ln>
                <a:solidFill>
                  <a:schemeClr val="tx1"/>
                </a:solidFill>
                <a:effectLst/>
                <a:uLnTx/>
                <a:uFillTx/>
                <a:latin typeface="+mj-lt"/>
                <a:ea typeface="+mj-ea"/>
                <a:cs typeface="+mj-cs"/>
              </a:rPr>
              <a:t/>
            </a:r>
            <a:br>
              <a:rPr kumimoji="0" lang="ar-OM" sz="3200" b="1" i="0" u="none" strike="noStrike" kern="1200" cap="none" spc="0" normalizeH="0" baseline="0" noProof="0" dirty="0" smtClean="0">
                <a:ln>
                  <a:noFill/>
                </a:ln>
                <a:solidFill>
                  <a:schemeClr val="tx1"/>
                </a:solidFill>
                <a:effectLst/>
                <a:uLnTx/>
                <a:uFillTx/>
                <a:latin typeface="+mj-lt"/>
                <a:ea typeface="+mj-ea"/>
                <a:cs typeface="+mj-cs"/>
              </a:rPr>
            </a:br>
            <a:r>
              <a:rPr kumimoji="0" lang="ar-OM" sz="3200" b="1" i="0" u="none" strike="noStrike" kern="1200" cap="none" spc="0" normalizeH="0" baseline="0" noProof="0" dirty="0" smtClean="0">
                <a:ln>
                  <a:noFill/>
                </a:ln>
                <a:solidFill>
                  <a:schemeClr val="tx1"/>
                </a:solidFill>
                <a:effectLst/>
                <a:uLnTx/>
                <a:uFillTx/>
                <a:latin typeface="+mj-lt"/>
                <a:ea typeface="+mj-ea"/>
                <a:cs typeface="+mj-cs"/>
              </a:rPr>
              <a:t/>
            </a:r>
            <a:br>
              <a:rPr kumimoji="0" lang="ar-OM" sz="3200" b="1" i="0" u="none" strike="noStrike" kern="1200" cap="none" spc="0" normalizeH="0" baseline="0" noProof="0" dirty="0" smtClean="0">
                <a:ln>
                  <a:noFill/>
                </a:ln>
                <a:solidFill>
                  <a:schemeClr val="tx1"/>
                </a:solidFill>
                <a:effectLst/>
                <a:uLnTx/>
                <a:uFillTx/>
                <a:latin typeface="+mj-lt"/>
                <a:ea typeface="+mj-ea"/>
                <a:cs typeface="+mj-cs"/>
              </a:rPr>
            </a:br>
            <a:r>
              <a:rPr kumimoji="0" lang="ar-OM" sz="12300" b="1" i="0" u="none" strike="noStrike" kern="1200" cap="none" spc="0" normalizeH="0" baseline="0" noProof="0" dirty="0" smtClean="0">
                <a:ln>
                  <a:noFill/>
                </a:ln>
                <a:solidFill>
                  <a:schemeClr val="bg1"/>
                </a:solidFill>
                <a:effectLst/>
                <a:uLnTx/>
                <a:uFillTx/>
                <a:latin typeface="+mj-lt"/>
                <a:ea typeface="+mj-ea"/>
                <a:cs typeface="+mj-cs"/>
              </a:rPr>
              <a:t>1. تطوير نظام الجودة </a:t>
            </a:r>
            <a:r>
              <a:rPr kumimoji="0" lang="ar-OM" sz="4900" b="1" i="0" u="none" strike="noStrike" kern="1200" cap="none" spc="0" normalizeH="0" baseline="0" noProof="0" dirty="0" smtClean="0">
                <a:ln>
                  <a:noFill/>
                </a:ln>
                <a:solidFill>
                  <a:schemeClr val="bg1"/>
                </a:solidFill>
                <a:effectLst/>
                <a:uLnTx/>
                <a:uFillTx/>
                <a:latin typeface="+mj-lt"/>
                <a:ea typeface="+mj-ea"/>
                <a:cs typeface="+mj-cs"/>
              </a:rPr>
              <a:t/>
            </a:r>
            <a:br>
              <a:rPr kumimoji="0" lang="ar-OM" sz="4900" b="1" i="0" u="none" strike="noStrike" kern="1200" cap="none" spc="0" normalizeH="0" baseline="0" noProof="0" dirty="0" smtClean="0">
                <a:ln>
                  <a:noFill/>
                </a:ln>
                <a:solidFill>
                  <a:schemeClr val="bg1"/>
                </a:solidFill>
                <a:effectLst/>
                <a:uLnTx/>
                <a:uFillTx/>
                <a:latin typeface="+mj-lt"/>
                <a:ea typeface="+mj-ea"/>
                <a:cs typeface="+mj-cs"/>
              </a:rPr>
            </a:br>
            <a:r>
              <a:rPr kumimoji="0" lang="ar-OM" sz="8600" b="1" i="0" u="none" strike="noStrike" kern="1200" cap="none" spc="0" normalizeH="0" baseline="0" noProof="0" dirty="0" smtClean="0">
                <a:ln>
                  <a:noFill/>
                </a:ln>
                <a:solidFill>
                  <a:schemeClr val="bg1"/>
                </a:solidFill>
                <a:effectLst/>
                <a:uLnTx/>
                <a:uFillTx/>
                <a:latin typeface="+mj-lt"/>
                <a:ea typeface="+mj-ea"/>
                <a:cs typeface="+mj-cs"/>
              </a:rPr>
              <a:t>(ب) التعليم العالي</a:t>
            </a:r>
            <a:r>
              <a:rPr kumimoji="0" lang="ar-OM" sz="3200" b="1" i="0" u="none" strike="noStrike" kern="1200" cap="none" spc="0" normalizeH="0" baseline="0" noProof="0" dirty="0" smtClean="0">
                <a:ln>
                  <a:noFill/>
                </a:ln>
                <a:solidFill>
                  <a:srgbClr val="C00000"/>
                </a:solidFill>
                <a:effectLst/>
                <a:uLnTx/>
                <a:uFillTx/>
                <a:latin typeface="+mj-lt"/>
                <a:ea typeface="+mj-ea"/>
                <a:cs typeface="+mj-cs"/>
              </a:rPr>
              <a:t/>
            </a:r>
            <a:br>
              <a:rPr kumimoji="0" lang="ar-OM" sz="3200" b="1" i="0" u="none" strike="noStrike" kern="1200" cap="none" spc="0" normalizeH="0" baseline="0" noProof="0" dirty="0" smtClean="0">
                <a:ln>
                  <a:noFill/>
                </a:ln>
                <a:solidFill>
                  <a:srgbClr val="C00000"/>
                </a:solidFill>
                <a:effectLst/>
                <a:uLnTx/>
                <a:uFillTx/>
                <a:latin typeface="+mj-lt"/>
                <a:ea typeface="+mj-ea"/>
                <a:cs typeface="+mj-cs"/>
              </a:rPr>
            </a:br>
            <a:r>
              <a:rPr kumimoji="0" lang="ar-OM" sz="3200" b="1" i="0" u="none" strike="noStrike" kern="1200" cap="none" spc="0" normalizeH="0" baseline="0" noProof="0" dirty="0" smtClean="0">
                <a:ln>
                  <a:noFill/>
                </a:ln>
                <a:solidFill>
                  <a:srgbClr val="C00000"/>
                </a:solidFill>
                <a:effectLst/>
                <a:uLnTx/>
                <a:uFillTx/>
                <a:latin typeface="+mj-lt"/>
                <a:ea typeface="+mj-ea"/>
                <a:cs typeface="+mj-cs"/>
              </a:rPr>
              <a:t> </a:t>
            </a:r>
            <a:r>
              <a:rPr kumimoji="0" lang="ar-OM" sz="4400" b="1" i="0" u="none" strike="noStrike" kern="1200" cap="none" spc="0" normalizeH="0" baseline="0" noProof="0" dirty="0" smtClean="0">
                <a:ln>
                  <a:noFill/>
                </a:ln>
                <a:solidFill>
                  <a:srgbClr val="C00000"/>
                </a:solidFill>
                <a:effectLst/>
                <a:uLnTx/>
                <a:uFillTx/>
                <a:latin typeface="+mj-lt"/>
                <a:ea typeface="+mj-ea"/>
                <a:cs typeface="+mj-cs"/>
              </a:rPr>
              <a:t/>
            </a:r>
            <a:br>
              <a:rPr kumimoji="0" lang="ar-OM" sz="4400" b="1" i="0" u="none" strike="noStrike" kern="1200" cap="none" spc="0" normalizeH="0" baseline="0" noProof="0" dirty="0" smtClean="0">
                <a:ln>
                  <a:noFill/>
                </a:ln>
                <a:solidFill>
                  <a:srgbClr val="C00000"/>
                </a:solidFill>
                <a:effectLst/>
                <a:uLnTx/>
                <a:uFillTx/>
                <a:latin typeface="+mj-lt"/>
                <a:ea typeface="+mj-ea"/>
                <a:cs typeface="+mj-cs"/>
              </a:rPr>
            </a:b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Rectangle 5"/>
          <p:cNvSpPr/>
          <p:nvPr/>
        </p:nvSpPr>
        <p:spPr>
          <a:xfrm>
            <a:off x="1143000" y="1676400"/>
            <a:ext cx="7391400" cy="23698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rtl="1"/>
            <a:r>
              <a:rPr lang="ar-OM" sz="2800" b="1" dirty="0" smtClean="0">
                <a:solidFill>
                  <a:srgbClr val="C00000"/>
                </a:solidFill>
              </a:rPr>
              <a:t>يتضمن النظام الوطني للجودة في التعليم العالي عدة عناصر، منها: </a:t>
            </a:r>
          </a:p>
          <a:p>
            <a:pPr algn="justLow" rtl="1"/>
            <a:endParaRPr lang="ar-OM" sz="800" b="1" dirty="0" smtClean="0">
              <a:solidFill>
                <a:srgbClr val="C00000"/>
              </a:solidFill>
            </a:endParaRPr>
          </a:p>
          <a:p>
            <a:pPr marL="441325" indent="-258763" algn="justLow" rtl="1">
              <a:buFont typeface="Arial" pitchFamily="34" charset="0"/>
              <a:buChar char="•"/>
            </a:pPr>
            <a:r>
              <a:rPr lang="ar-OM" sz="2800" b="1" dirty="0" smtClean="0">
                <a:solidFill>
                  <a:srgbClr val="C00000"/>
                </a:solidFill>
              </a:rPr>
              <a:t>معايير الاعتماد المؤسسي والبرنامجي، </a:t>
            </a:r>
          </a:p>
          <a:p>
            <a:pPr marL="441325" indent="-258763" algn="justLow" rtl="1">
              <a:buFont typeface="Arial" pitchFamily="34" charset="0"/>
              <a:buChar char="•"/>
            </a:pPr>
            <a:r>
              <a:rPr lang="ar-OM" sz="2800" b="1" dirty="0" smtClean="0">
                <a:solidFill>
                  <a:srgbClr val="C00000"/>
                </a:solidFill>
              </a:rPr>
              <a:t>اعتماد مؤسسات التعليم العالي وبرامجها، </a:t>
            </a:r>
          </a:p>
          <a:p>
            <a:pPr marL="441325" indent="-258763" algn="justLow" rtl="1">
              <a:buFont typeface="Arial" pitchFamily="34" charset="0"/>
              <a:buChar char="•"/>
            </a:pPr>
            <a:r>
              <a:rPr lang="ar-OM" sz="2800" b="1" dirty="0" smtClean="0">
                <a:solidFill>
                  <a:srgbClr val="C00000"/>
                </a:solidFill>
              </a:rPr>
              <a:t>تطوير وتحديث الإطار الوطني للمؤهلات  </a:t>
            </a:r>
          </a:p>
        </p:txBody>
      </p:sp>
      <p:sp>
        <p:nvSpPr>
          <p:cNvPr id="7" name="Rectangle 6"/>
          <p:cNvSpPr/>
          <p:nvPr/>
        </p:nvSpPr>
        <p:spPr>
          <a:xfrm>
            <a:off x="1143000" y="4419600"/>
            <a:ext cx="73914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r>
              <a:rPr lang="ar-OM" sz="2800" b="1" dirty="0" smtClean="0">
                <a:solidFill>
                  <a:srgbClr val="C00000"/>
                </a:solidFill>
              </a:rPr>
              <a:t>وفي الوقت الذي يمر فيه قطاع التعليم العالي بتطورات متسارعة، تبرز الحاجة المتزايدة إلى قيام الهيئة العمانية للاعتماد الأكاديمي، بتطوير وتنفيذ هذا النظام بشكل فاعل.</a:t>
            </a:r>
            <a:endParaRPr lang="ar-OM"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152400"/>
            <a:ext cx="9144000" cy="6857463"/>
          </a:xfrm>
          <a:prstGeom prst="rect">
            <a:avLst/>
          </a:prstGeom>
        </p:spPr>
      </p:pic>
      <p:sp>
        <p:nvSpPr>
          <p:cNvPr id="2" name="Title 1"/>
          <p:cNvSpPr>
            <a:spLocks noGrp="1"/>
          </p:cNvSpPr>
          <p:nvPr>
            <p:ph type="ctrTitle"/>
          </p:nvPr>
        </p:nvSpPr>
        <p:spPr>
          <a:xfrm>
            <a:off x="685800" y="228600"/>
            <a:ext cx="7772400" cy="1219200"/>
          </a:xfrm>
        </p:spPr>
        <p:txBody>
          <a:bodyPr>
            <a:normAutofit fontScale="90000"/>
          </a:bodyPr>
          <a:lstStyle/>
          <a:p>
            <a:pPr rtl="1"/>
            <a:r>
              <a:rPr lang="ar-OM" sz="3200" b="1" dirty="0" smtClean="0"/>
              <a:t/>
            </a:r>
            <a:br>
              <a:rPr lang="ar-OM" sz="3200" b="1" dirty="0" smtClean="0"/>
            </a:br>
            <a:r>
              <a:rPr lang="ar-OM" sz="3200" b="1" dirty="0" smtClean="0"/>
              <a:t/>
            </a:r>
            <a:br>
              <a:rPr lang="ar-OM" sz="3200" b="1" dirty="0" smtClean="0"/>
            </a:br>
            <a:r>
              <a:rPr lang="ar-OM" sz="4900" b="1" dirty="0" smtClean="0">
                <a:solidFill>
                  <a:schemeClr val="bg1"/>
                </a:solidFill>
              </a:rPr>
              <a:t>1. </a:t>
            </a:r>
            <a:r>
              <a:rPr lang="ar-OM" sz="4900" b="1" dirty="0" smtClean="0">
                <a:solidFill>
                  <a:schemeClr val="bg1"/>
                </a:solidFill>
              </a:rPr>
              <a:t>تطوير نظام الجودة </a:t>
            </a:r>
            <a:br>
              <a:rPr lang="ar-OM" sz="4900" b="1" dirty="0" smtClean="0">
                <a:solidFill>
                  <a:schemeClr val="bg1"/>
                </a:solidFill>
              </a:rPr>
            </a:br>
            <a:r>
              <a:rPr lang="ar-OM" sz="3100" b="1" dirty="0" smtClean="0">
                <a:solidFill>
                  <a:schemeClr val="bg1"/>
                </a:solidFill>
              </a:rPr>
              <a:t>(ب) التعليم العالي</a:t>
            </a:r>
            <a:r>
              <a:rPr lang="ar-OM" sz="3200" b="1" dirty="0" smtClean="0">
                <a:solidFill>
                  <a:srgbClr val="C00000"/>
                </a:solidFill>
              </a:rPr>
              <a:t/>
            </a:r>
            <a:br>
              <a:rPr lang="ar-OM" sz="3200" b="1" dirty="0" smtClean="0">
                <a:solidFill>
                  <a:srgbClr val="C00000"/>
                </a:solidFill>
              </a:rPr>
            </a:br>
            <a:r>
              <a:rPr lang="ar-OM" sz="3200" b="1" dirty="0" smtClean="0">
                <a:solidFill>
                  <a:srgbClr val="C00000"/>
                </a:solidFill>
              </a:rPr>
              <a:t> </a:t>
            </a:r>
            <a:r>
              <a:rPr lang="ar-OM" b="1" dirty="0" smtClean="0">
                <a:solidFill>
                  <a:srgbClr val="C00000"/>
                </a:solidFill>
              </a:rPr>
              <a:t/>
            </a:r>
            <a:br>
              <a:rPr lang="ar-OM" b="1" dirty="0" smtClean="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5410200" y="2667000"/>
            <a:ext cx="3429000" cy="3733800"/>
          </a:xfrm>
        </p:spPr>
        <p:txBody>
          <a:bodyPr>
            <a:normAutofit lnSpcReduction="10000"/>
          </a:bodyPr>
          <a:lstStyle/>
          <a:p>
            <a:pPr algn="justLow" rtl="1"/>
            <a:r>
              <a:rPr lang="ar-OM" sz="3000" b="1" u="sng" dirty="0" smtClean="0">
                <a:solidFill>
                  <a:srgbClr val="00B050"/>
                </a:solidFill>
                <a:latin typeface="+mj-lt"/>
                <a:ea typeface="+mj-ea"/>
                <a:cs typeface="+mj-cs"/>
              </a:rPr>
              <a:t>توصية :</a:t>
            </a:r>
            <a:r>
              <a:rPr lang="ar-OM" sz="3000" b="1" dirty="0" smtClean="0">
                <a:solidFill>
                  <a:srgbClr val="00B050"/>
                </a:solidFill>
                <a:latin typeface="+mj-lt"/>
                <a:ea typeface="+mj-ea"/>
                <a:cs typeface="+mj-cs"/>
              </a:rPr>
              <a:t> تواصل الهيئة العمانية للاعتماد الأكاديمي عملها في استكمال تطوير وتنفيذ نظام وطني للاعتماد المؤسسي والبرنامجي بما يتماشى والنمو الحاصل والطبيعة المتغيرة لقطاع التعليم العالي. </a:t>
            </a:r>
          </a:p>
          <a:p>
            <a:pPr algn="r" rtl="1"/>
            <a:endParaRPr lang="ar-OM" sz="2800" b="1" dirty="0" smtClean="0">
              <a:solidFill>
                <a:srgbClr val="C00000"/>
              </a:solidFill>
              <a:latin typeface="+mj-lt"/>
              <a:ea typeface="+mj-ea"/>
              <a:cs typeface="+mj-cs"/>
            </a:endParaRPr>
          </a:p>
        </p:txBody>
      </p:sp>
      <p:sp>
        <p:nvSpPr>
          <p:cNvPr id="7" name="TextBox 6"/>
          <p:cNvSpPr txBox="1"/>
          <p:nvPr/>
        </p:nvSpPr>
        <p:spPr>
          <a:xfrm>
            <a:off x="609600" y="1295400"/>
            <a:ext cx="8229600" cy="1292662"/>
          </a:xfrm>
          <a:prstGeom prst="rect">
            <a:avLst/>
          </a:prstGeom>
          <a:noFill/>
        </p:spPr>
        <p:txBody>
          <a:bodyPr wrap="square" rtlCol="1">
            <a:spAutoFit/>
          </a:bodyPr>
          <a:lstStyle/>
          <a:p>
            <a:pPr algn="justLow" rtl="1"/>
            <a:r>
              <a:rPr lang="ar-OM" sz="2600" b="1" dirty="0" smtClean="0">
                <a:solidFill>
                  <a:srgbClr val="C00000"/>
                </a:solidFill>
              </a:rPr>
              <a:t>وتعمل الهيئة على تطوير </a:t>
            </a:r>
            <a:r>
              <a:rPr lang="ar-OM" sz="2600" b="1" dirty="0" smtClean="0">
                <a:solidFill>
                  <a:srgbClr val="C00000"/>
                </a:solidFill>
              </a:rPr>
              <a:t>العناصر الأساسية لهذا </a:t>
            </a:r>
            <a:r>
              <a:rPr lang="ar-OM" sz="2600" b="1" dirty="0" smtClean="0">
                <a:solidFill>
                  <a:srgbClr val="C00000"/>
                </a:solidFill>
              </a:rPr>
              <a:t>النظام</a:t>
            </a:r>
            <a:r>
              <a:rPr lang="ar-OM" sz="2600" b="1" dirty="0" smtClean="0">
                <a:solidFill>
                  <a:srgbClr val="C00000"/>
                </a:solidFill>
              </a:rPr>
              <a:t>، لتتماشى مع الممارسات الدولية الجيدة، ومع متطلبات البيئة </a:t>
            </a:r>
            <a:r>
              <a:rPr lang="ar-OM" sz="2600" b="1" dirty="0" smtClean="0">
                <a:solidFill>
                  <a:srgbClr val="C00000"/>
                </a:solidFill>
              </a:rPr>
              <a:t>المحلية، وذلك </a:t>
            </a:r>
            <a:r>
              <a:rPr lang="ar-OM" sz="2600" b="1" dirty="0" smtClean="0">
                <a:solidFill>
                  <a:srgbClr val="C00000"/>
                </a:solidFill>
              </a:rPr>
              <a:t>بالتنسيق والتعاون مع الجهات المعنية</a:t>
            </a:r>
            <a:r>
              <a:rPr lang="ar-OM" sz="2600" b="1" dirty="0" smtClean="0">
                <a:solidFill>
                  <a:srgbClr val="C00000"/>
                </a:solidFill>
              </a:rPr>
              <a:t>، وخاصة </a:t>
            </a:r>
            <a:r>
              <a:rPr lang="ar-OM" sz="2600" b="1" dirty="0" smtClean="0">
                <a:solidFill>
                  <a:srgbClr val="C00000"/>
                </a:solidFill>
              </a:rPr>
              <a:t>وزارة التعليم </a:t>
            </a:r>
            <a:r>
              <a:rPr lang="ar-OM" sz="2600" b="1" dirty="0" smtClean="0">
                <a:solidFill>
                  <a:srgbClr val="C00000"/>
                </a:solidFill>
              </a:rPr>
              <a:t>العالي. </a:t>
            </a:r>
            <a:endParaRPr lang="ar-OM" sz="2600" b="1" dirty="0">
              <a:solidFill>
                <a:srgbClr val="C00000"/>
              </a:solidFill>
            </a:endParaRPr>
          </a:p>
        </p:txBody>
      </p:sp>
      <p:pic>
        <p:nvPicPr>
          <p:cNvPr id="22530" name="Picture 2" descr="http://www.azamn.com/wp-content/themes/rashed/timthumb.php?src=http://www.azamn.com/wp-content/uploads/2013/12/5147.jpg&amp;w=679&amp;h=350&amp;zc=1"/>
          <p:cNvPicPr>
            <a:picLocks noChangeAspect="1" noChangeArrowheads="1"/>
          </p:cNvPicPr>
          <p:nvPr/>
        </p:nvPicPr>
        <p:blipFill>
          <a:blip r:embed="rId3" cstate="print"/>
          <a:srcRect/>
          <a:stretch>
            <a:fillRect/>
          </a:stretch>
        </p:blipFill>
        <p:spPr bwMode="auto">
          <a:xfrm>
            <a:off x="381000" y="2667000"/>
            <a:ext cx="49530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0"/>
                                        </p:tgtEl>
                                        <p:attrNameLst>
                                          <p:attrName>style.visibility</p:attrName>
                                        </p:attrNameLst>
                                      </p:cBhvr>
                                      <p:to>
                                        <p:strVal val="visible"/>
                                      </p:to>
                                    </p:set>
                                    <p:anim calcmode="lin" valueType="num">
                                      <p:cBhvr additive="base">
                                        <p:cTn id="25" dur="500" fill="hold"/>
                                        <p:tgtEl>
                                          <p:spTgt spid="22530"/>
                                        </p:tgtEl>
                                        <p:attrNameLst>
                                          <p:attrName>ppt_x</p:attrName>
                                        </p:attrNameLst>
                                      </p:cBhvr>
                                      <p:tavLst>
                                        <p:tav tm="0">
                                          <p:val>
                                            <p:strVal val="#ppt_x"/>
                                          </p:val>
                                        </p:tav>
                                        <p:tav tm="100000">
                                          <p:val>
                                            <p:strVal val="#ppt_x"/>
                                          </p:val>
                                        </p:tav>
                                      </p:tavLst>
                                    </p:anim>
                                    <p:anim calcmode="lin" valueType="num">
                                      <p:cBhvr additive="base">
                                        <p:cTn id="26"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1595</Words>
  <Application>Microsoft Office PowerPoint</Application>
  <PresentationFormat>On-screen Show (4:3)</PresentationFormat>
  <Paragraphs>194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الاستراتيجية الوطنية للتعليم 2040    استراتيجية بناء الجودة في التعليم</vt:lpstr>
      <vt:lpstr> جدول المحتويات   </vt:lpstr>
      <vt:lpstr> مقدمة   </vt:lpstr>
      <vt:lpstr> أهم التحديات  في مجال جودة التعليم   </vt:lpstr>
      <vt:lpstr>  الهدف الأساسي  لاستراتيجية بناء الجودة في التعليم   </vt:lpstr>
      <vt:lpstr>  1. تطوير نظام الجودة  (أ) التعليم المدرسي   </vt:lpstr>
      <vt:lpstr>  1. تطوير نظام الجودة  (أ) التعليم المدرسي   </vt:lpstr>
      <vt:lpstr> مصادر الصور   </vt:lpstr>
      <vt:lpstr>  1. تطوير نظام الجودة  (ب) التعليم العالي   </vt:lpstr>
      <vt:lpstr>  1. تطوير نظام الجودة  (ج) بناء الكفاءات الوطنية في الجودة   </vt:lpstr>
      <vt:lpstr>  1. تطوير نظام الجودة  (د) الشبكة العمانية للجودة في التعليم العالي   </vt:lpstr>
      <vt:lpstr>  1. تطوير نظام الجودة  (د) الشبكة العمانية للجودة في التعليم العالي   </vt:lpstr>
      <vt:lpstr>  2. تطوير إطار وطني للمؤهلات    </vt:lpstr>
      <vt:lpstr>  2. تطوير إطار وطني للمؤهلات    </vt:lpstr>
      <vt:lpstr>  3. الارتقاء بالهيئات التدريسية (أ) إعداد معلم التعليم المدرسي   </vt:lpstr>
      <vt:lpstr>  3. الارتقاء بالهيئات التدريسية (ب) تأهيل وتدريب المعلمين   </vt:lpstr>
      <vt:lpstr>  3. الارتقاء بالهيئات التدريسية (ج) تمهين التعليم   </vt:lpstr>
      <vt:lpstr>  3. الارتقاء بالهيئات التدريسية (د) إعداد الهيئات التدريسية للتعليم العالي   </vt:lpstr>
      <vt:lpstr>  3. الارتقاء بالهيئات التدريسية (هـ) نظام للمحاسبية والحوافز   </vt:lpstr>
      <vt:lpstr>  4. الارتقاء بالعملية التعليمية التعلمية (أ) البرامج الدراسية   </vt:lpstr>
      <vt:lpstr>  4. الارتقاء بالعملية التعليمية التعلمية (ب) التقويم التربوي والامتحانات   </vt:lpstr>
      <vt:lpstr>  4. الارتقاء بالعملية التعليمية التعلمية (ج) نظام التعلم الإلكتروني   </vt:lpstr>
      <vt:lpstr>  4. الارتقاء بالعملية التعليمية التعلمية (د) ترسيخ القيم والاتجاهات   </vt:lpstr>
      <vt:lpstr>  5. الشراكة المجتمعية  </vt:lpstr>
      <vt:lpstr> الخلاصة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GAE</dc:creator>
  <cp:lastModifiedBy>Salim</cp:lastModifiedBy>
  <cp:revision>79</cp:revision>
  <dcterms:created xsi:type="dcterms:W3CDTF">2006-08-16T00:00:00Z</dcterms:created>
  <dcterms:modified xsi:type="dcterms:W3CDTF">2014-10-01T21:44:52Z</dcterms:modified>
</cp:coreProperties>
</file>