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2" r:id="rId5"/>
    <p:sldId id="265" r:id="rId6"/>
    <p:sldId id="266" r:id="rId7"/>
    <p:sldId id="285" r:id="rId8"/>
    <p:sldId id="267" r:id="rId9"/>
    <p:sldId id="273" r:id="rId10"/>
    <p:sldId id="269" r:id="rId11"/>
    <p:sldId id="270" r:id="rId12"/>
    <p:sldId id="286" r:id="rId13"/>
    <p:sldId id="271" r:id="rId14"/>
    <p:sldId id="287" r:id="rId15"/>
    <p:sldId id="272" r:id="rId16"/>
    <p:sldId id="288" r:id="rId17"/>
    <p:sldId id="290" r:id="rId18"/>
    <p:sldId id="291" r:id="rId19"/>
    <p:sldId id="274" r:id="rId20"/>
    <p:sldId id="275" r:id="rId21"/>
    <p:sldId id="276" r:id="rId22"/>
    <p:sldId id="277" r:id="rId23"/>
    <p:sldId id="278" r:id="rId24"/>
    <p:sldId id="25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99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04"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2130425"/>
            <a:ext cx="7772400" cy="384175"/>
          </a:xfrm>
        </p:spPr>
        <p:txBody>
          <a:bodyPr>
            <a:normAutofit fontScale="90000"/>
          </a:bodyPr>
          <a:lstStyle/>
          <a:p>
            <a:r>
              <a:rPr lang="ar-OM" dirty="0" smtClean="0">
                <a:solidFill>
                  <a:srgbClr val="996600"/>
                </a:solidFill>
                <a:cs typeface="HASOOB" pitchFamily="2" charset="-78"/>
              </a:rPr>
              <a:t> </a:t>
            </a:r>
            <a:r>
              <a:rPr lang="ar-OM" sz="3100" dirty="0" smtClean="0">
                <a:solidFill>
                  <a:srgbClr val="996600"/>
                </a:solidFill>
                <a:cs typeface="HASOOB" pitchFamily="2" charset="-78"/>
              </a:rPr>
              <a:t>التعليم في سلطنة عمان</a:t>
            </a:r>
            <a:br>
              <a:rPr lang="ar-OM" sz="3100" dirty="0" smtClean="0">
                <a:solidFill>
                  <a:srgbClr val="996600"/>
                </a:solidFill>
                <a:cs typeface="HASOOB" pitchFamily="2" charset="-78"/>
              </a:rPr>
            </a:br>
            <a:r>
              <a:rPr lang="ar-OM" sz="2700" dirty="0" smtClean="0">
                <a:solidFill>
                  <a:srgbClr val="996600"/>
                </a:solidFill>
                <a:cs typeface="HASOOB" pitchFamily="2" charset="-78"/>
              </a:rPr>
              <a:t>الطريق الى المستقبل</a:t>
            </a:r>
            <a:r>
              <a:rPr lang="ar-OM" sz="3100" dirty="0" smtClean="0">
                <a:solidFill>
                  <a:srgbClr val="996600"/>
                </a:solidFill>
                <a:cs typeface="HASOOB" pitchFamily="2" charset="-78"/>
              </a:rPr>
              <a:t/>
            </a:r>
            <a:br>
              <a:rPr lang="ar-OM" sz="3100" dirty="0" smtClean="0">
                <a:solidFill>
                  <a:srgbClr val="996600"/>
                </a:solidFill>
                <a:cs typeface="HASOOB" pitchFamily="2" charset="-78"/>
              </a:rPr>
            </a:br>
            <a:r>
              <a:rPr lang="ar-OM" sz="2200" dirty="0" smtClean="0">
                <a:solidFill>
                  <a:srgbClr val="996600"/>
                </a:solidFill>
                <a:cs typeface="HASOOB" pitchFamily="2" charset="-78"/>
              </a:rPr>
              <a:t>أكتوبر 2014</a:t>
            </a:r>
            <a:r>
              <a:rPr lang="ar-OM" dirty="0" smtClean="0">
                <a:solidFill>
                  <a:srgbClr val="996600"/>
                </a:solidFill>
              </a:rPr>
              <a:t/>
            </a:r>
            <a:br>
              <a:rPr lang="ar-OM" dirty="0" smtClean="0">
                <a:solidFill>
                  <a:srgbClr val="996600"/>
                </a:solidFill>
              </a:rPr>
            </a:br>
            <a:r>
              <a:rPr lang="en-US" dirty="0" smtClean="0"/>
              <a:t/>
            </a:r>
            <a:br>
              <a:rPr lang="en-US" dirty="0" smtClean="0"/>
            </a:br>
            <a:endParaRPr lang="en-US" dirty="0"/>
          </a:p>
        </p:txBody>
      </p:sp>
      <p:sp>
        <p:nvSpPr>
          <p:cNvPr id="3" name="Subtitle 2"/>
          <p:cNvSpPr>
            <a:spLocks noGrp="1"/>
          </p:cNvSpPr>
          <p:nvPr>
            <p:ph type="subTitle" idx="1"/>
          </p:nvPr>
        </p:nvSpPr>
        <p:spPr>
          <a:xfrm>
            <a:off x="1371600" y="3276600"/>
            <a:ext cx="6400800" cy="2362200"/>
          </a:xfrm>
        </p:spPr>
        <p:txBody>
          <a:bodyPr>
            <a:normAutofit/>
          </a:bodyPr>
          <a:lstStyle/>
          <a:p>
            <a:r>
              <a:rPr lang="ar-OM" sz="4000" b="1" dirty="0" smtClean="0">
                <a:solidFill>
                  <a:srgbClr val="0070C0"/>
                </a:solidFill>
                <a:cs typeface="HASOOB" pitchFamily="2" charset="-78"/>
              </a:rPr>
              <a:t>أنظمة إدارة الجودة في التعليم</a:t>
            </a:r>
            <a:r>
              <a:rPr lang="ar-OM" dirty="0" smtClean="0">
                <a:solidFill>
                  <a:srgbClr val="0070C0"/>
                </a:solidFill>
              </a:rPr>
              <a:t/>
            </a:r>
            <a:br>
              <a:rPr lang="ar-OM" dirty="0" smtClean="0">
                <a:solidFill>
                  <a:srgbClr val="0070C0"/>
                </a:solidFill>
              </a:rPr>
            </a:br>
            <a:r>
              <a:rPr lang="ar-OM" dirty="0" smtClean="0"/>
              <a:t/>
            </a:r>
            <a:br>
              <a:rPr lang="ar-OM" dirty="0" smtClean="0"/>
            </a:br>
            <a:r>
              <a:rPr lang="ar-OM" sz="2000" b="1" dirty="0" err="1" smtClean="0">
                <a:solidFill>
                  <a:srgbClr val="002060"/>
                </a:solidFill>
                <a:cs typeface="HASOOB" pitchFamily="2" charset="-78"/>
              </a:rPr>
              <a:t>د.</a:t>
            </a:r>
            <a:r>
              <a:rPr lang="ar-OM" sz="2000" b="1" dirty="0" smtClean="0">
                <a:solidFill>
                  <a:srgbClr val="002060"/>
                </a:solidFill>
                <a:cs typeface="HASOOB" pitchFamily="2" charset="-78"/>
              </a:rPr>
              <a:t> يونس </a:t>
            </a:r>
            <a:r>
              <a:rPr lang="ar-OM" sz="2000" b="1" dirty="0" err="1" smtClean="0">
                <a:solidFill>
                  <a:srgbClr val="002060"/>
                </a:solidFill>
                <a:cs typeface="HASOOB" pitchFamily="2" charset="-78"/>
              </a:rPr>
              <a:t>الأخزمي</a:t>
            </a:r>
            <a:endParaRPr lang="en-US" b="1" dirty="0">
              <a:solidFill>
                <a:srgbClr val="002060"/>
              </a:solidFill>
              <a:cs typeface="HASOOB"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00"/>
                </a:solidFill>
                <a:cs typeface="HASOOB" pitchFamily="2" charset="-78"/>
              </a:rPr>
              <a:t> </a:t>
            </a:r>
            <a:r>
              <a:rPr lang="ar-OM" sz="2700" b="1" dirty="0" smtClean="0">
                <a:solidFill>
                  <a:srgbClr val="996600"/>
                </a:solidFill>
                <a:cs typeface="HASOOB" pitchFamily="2" charset="-78"/>
              </a:rPr>
              <a:t>(تابع</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a:t>
            </a:r>
            <a:r>
              <a:rPr lang="ar-EG" sz="2700" b="1" dirty="0" err="1" smtClean="0">
                <a:solidFill>
                  <a:schemeClr val="bg2">
                    <a:lumMod val="50000"/>
                  </a:schemeClr>
                </a:solidFill>
                <a:cs typeface="HASOOB" pitchFamily="2" charset="-78"/>
              </a:rPr>
              <a:t>العا</a:t>
            </a:r>
            <a:r>
              <a:rPr lang="ar-OM" sz="2700" b="1" dirty="0" smtClean="0">
                <a:solidFill>
                  <a:schemeClr val="bg2">
                    <a:lumMod val="50000"/>
                  </a:schemeClr>
                </a:solidFill>
                <a:cs typeface="HASOOB" pitchFamily="2" charset="-78"/>
              </a:rPr>
              <a:t>لي</a:t>
            </a:r>
            <a:r>
              <a:rPr lang="ar-EG" sz="2700" b="1" dirty="0" smtClean="0">
                <a:solidFill>
                  <a:schemeClr val="bg2">
                    <a:lumMod val="50000"/>
                  </a:schemeClr>
                </a:solidFill>
                <a:cs typeface="HASOOB" pitchFamily="2" charset="-78"/>
              </a:rPr>
              <a:t> الحكومي والخاص</a:t>
            </a:r>
            <a:r>
              <a:rPr lang="ar-OM" sz="2700" b="1" dirty="0" err="1" smtClean="0">
                <a:solidFill>
                  <a:schemeClr val="bg2">
                    <a:lumMod val="50000"/>
                  </a:schemeClr>
                </a:solidFill>
                <a:cs typeface="HASOOB" pitchFamily="2" charset="-78"/>
              </a:rPr>
              <a:t>)</a:t>
            </a:r>
            <a:r>
              <a:rPr lang="ar-OM" sz="2700" b="1" dirty="0" smtClean="0">
                <a:solidFill>
                  <a:schemeClr val="bg2">
                    <a:lumMod val="50000"/>
                  </a:schemeClr>
                </a:solidFill>
                <a:cs typeface="HASOOB" pitchFamily="2" charset="-78"/>
              </a:rPr>
              <a:t> </a:t>
            </a: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a:bodyPr>
          <a:lstStyle/>
          <a:p>
            <a:pPr lvl="0" algn="just" rtl="1">
              <a:buFont typeface="Wingdings" pitchFamily="2" charset="2"/>
              <a:buChar char="§"/>
            </a:pPr>
            <a:r>
              <a:rPr lang="ar-EG" sz="2800" b="1" dirty="0" smtClean="0">
                <a:solidFill>
                  <a:srgbClr val="0070C0"/>
                </a:solidFill>
                <a:cs typeface="HASOOB" pitchFamily="2" charset="-78"/>
              </a:rPr>
              <a:t>عدم وجود خطة وطنية مرجعية واضحة للنهوض بمعايير الجودة على مستوى</a:t>
            </a:r>
            <a:r>
              <a:rPr lang="ar-OM" sz="2800" b="1" dirty="0" smtClean="0">
                <a:solidFill>
                  <a:srgbClr val="0070C0"/>
                </a:solidFill>
                <a:cs typeface="HASOOB" pitchFamily="2" charset="-78"/>
              </a:rPr>
              <a:t> التعليم </a:t>
            </a:r>
            <a:r>
              <a:rPr lang="ar-EG" sz="2800" b="1" dirty="0" smtClean="0">
                <a:solidFill>
                  <a:srgbClr val="0070C0"/>
                </a:solidFill>
                <a:cs typeface="HASOOB" pitchFamily="2" charset="-78"/>
              </a:rPr>
              <a:t>الع</a:t>
            </a:r>
            <a:r>
              <a:rPr lang="ar-OM" sz="2800" b="1" dirty="0" smtClean="0">
                <a:solidFill>
                  <a:srgbClr val="0070C0"/>
                </a:solidFill>
                <a:cs typeface="HASOOB" pitchFamily="2" charset="-78"/>
              </a:rPr>
              <a:t>ال</a:t>
            </a:r>
            <a:r>
              <a:rPr lang="ar-EG" sz="2800" b="1" dirty="0" smtClean="0">
                <a:solidFill>
                  <a:srgbClr val="0070C0"/>
                </a:solidFill>
                <a:cs typeface="HASOOB" pitchFamily="2" charset="-78"/>
              </a:rPr>
              <a:t>ي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عدم وجود إطار مرجعي لتقييم الارتباطات الأكاديمية مع مؤسسات ال</a:t>
            </a:r>
            <a:r>
              <a:rPr lang="ar-OM" sz="2800" b="1" dirty="0" smtClean="0">
                <a:solidFill>
                  <a:srgbClr val="0070C0"/>
                </a:solidFill>
                <a:cs typeface="HASOOB" pitchFamily="2" charset="-78"/>
              </a:rPr>
              <a:t>ت</a:t>
            </a:r>
            <a:r>
              <a:rPr lang="ar-EG" sz="2800" b="1" dirty="0" smtClean="0">
                <a:solidFill>
                  <a:srgbClr val="0070C0"/>
                </a:solidFill>
                <a:cs typeface="HASOOB" pitchFamily="2" charset="-78"/>
              </a:rPr>
              <a:t>عليم العالي الخارجية</a:t>
            </a:r>
            <a:endParaRPr lang="ar-OM"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ضعف ارتباط العملية التعليمية بالجانب العملي في معظم مؤسسات التعليم العالي الحكومية </a:t>
            </a:r>
            <a:r>
              <a:rPr lang="ar-EG" sz="2800" b="1" dirty="0" err="1" smtClean="0">
                <a:solidFill>
                  <a:srgbClr val="0070C0"/>
                </a:solidFill>
                <a:cs typeface="HASOOB" pitchFamily="2" charset="-78"/>
              </a:rPr>
              <a:t>والخاصة.</a:t>
            </a:r>
            <a:r>
              <a:rPr lang="ar-EG" sz="2800" b="1" dirty="0" smtClean="0">
                <a:solidFill>
                  <a:srgbClr val="0070C0"/>
                </a:solidFill>
              </a:rPr>
              <a:t> </a:t>
            </a:r>
            <a:endParaRPr lang="en-US" sz="2400" b="1" dirty="0">
              <a:solidFill>
                <a:srgbClr val="0070C0"/>
              </a:solidFill>
              <a:cs typeface="HASOOB"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33"/>
                </a:solidFill>
                <a:cs typeface="HASOOB" pitchFamily="2" charset="-78"/>
              </a:rPr>
              <a:t> </a:t>
            </a:r>
            <a:r>
              <a:rPr lang="ar-OM" sz="2700" b="1" dirty="0" smtClean="0">
                <a:solidFill>
                  <a:srgbClr val="996633"/>
                </a:solidFill>
                <a:cs typeface="HASOOB" pitchFamily="2" charset="-78"/>
              </a:rPr>
              <a:t>(تابع</a:t>
            </a:r>
            <a:r>
              <a:rPr lang="ar-OM" sz="2700" b="1" dirty="0" err="1" smtClean="0">
                <a:solidFill>
                  <a:srgbClr val="996633"/>
                </a:solidFill>
                <a:cs typeface="HASOOB" pitchFamily="2" charset="-78"/>
              </a:rPr>
              <a:t>)</a:t>
            </a:r>
            <a:r>
              <a:rPr lang="ar-OM" sz="2700" b="1" dirty="0" smtClean="0">
                <a:solidFill>
                  <a:srgbClr val="996633"/>
                </a:solidFill>
                <a:cs typeface="HASOOB" pitchFamily="2" charset="-78"/>
              </a:rPr>
              <a:t> </a:t>
            </a:r>
            <a:r>
              <a:rPr lang="ar-EG" sz="2700" b="1" dirty="0" smtClean="0">
                <a:solidFill>
                  <a:srgbClr val="996633"/>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1">
                    <a:lumMod val="50000"/>
                  </a:schemeClr>
                </a:solidFill>
                <a:cs typeface="HASOOB" pitchFamily="2" charset="-78"/>
              </a:rPr>
              <a:t>(</a:t>
            </a:r>
            <a:r>
              <a:rPr lang="ar-EG" sz="2700" b="1" dirty="0" smtClean="0">
                <a:solidFill>
                  <a:schemeClr val="bg1">
                    <a:lumMod val="50000"/>
                  </a:schemeClr>
                </a:solidFill>
                <a:cs typeface="HASOOB" pitchFamily="2" charset="-78"/>
              </a:rPr>
              <a:t>التعليم </a:t>
            </a:r>
            <a:r>
              <a:rPr lang="ar-OM" sz="2700" b="1" dirty="0" smtClean="0">
                <a:solidFill>
                  <a:schemeClr val="bg1">
                    <a:lumMod val="50000"/>
                  </a:schemeClr>
                </a:solidFill>
                <a:cs typeface="HASOOB" pitchFamily="2" charset="-78"/>
              </a:rPr>
              <a:t>المهني</a:t>
            </a:r>
            <a:r>
              <a:rPr lang="ar-OM" sz="2700" b="1" dirty="0" err="1" smtClean="0">
                <a:solidFill>
                  <a:schemeClr val="bg1">
                    <a:lumMod val="50000"/>
                  </a:schemeClr>
                </a:solidFill>
                <a:cs typeface="HASOOB" pitchFamily="2" charset="-78"/>
              </a:rPr>
              <a:t>)</a:t>
            </a:r>
            <a:r>
              <a:rPr lang="ar-OM" sz="2700" b="1" dirty="0" smtClean="0">
                <a:solidFill>
                  <a:schemeClr val="bg1">
                    <a:lumMod val="50000"/>
                  </a:schemeClr>
                </a:solidFill>
                <a:cs typeface="HASOOB" pitchFamily="2" charset="-78"/>
              </a:rPr>
              <a:t> </a:t>
            </a: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a:bodyPr>
          <a:lstStyle/>
          <a:p>
            <a:pPr lvl="0" algn="just" rtl="1">
              <a:buFont typeface="Wingdings" pitchFamily="2" charset="2"/>
              <a:buChar char="§"/>
            </a:pPr>
            <a:r>
              <a:rPr lang="ar-EG" sz="2800" b="1" dirty="0" smtClean="0">
                <a:solidFill>
                  <a:srgbClr val="0070C0"/>
                </a:solidFill>
                <a:cs typeface="HASOOB" pitchFamily="2" charset="-78"/>
              </a:rPr>
              <a:t>ضعف إمكانيات دائرة ضمان الجودة بوزارة القوى </a:t>
            </a:r>
            <a:r>
              <a:rPr lang="ar-EG" sz="2800" b="1" dirty="0" smtClean="0">
                <a:solidFill>
                  <a:srgbClr val="0070C0"/>
                </a:solidFill>
                <a:cs typeface="HASOOB" pitchFamily="2" charset="-78"/>
              </a:rPr>
              <a:t>العاملة</a:t>
            </a:r>
            <a:r>
              <a:rPr lang="ar-OM" sz="2800" b="1" dirty="0" smtClean="0">
                <a:solidFill>
                  <a:srgbClr val="0070C0"/>
                </a:solidFill>
                <a:cs typeface="HASOOB" pitchFamily="2" charset="-78"/>
              </a:rPr>
              <a:t> التي</a:t>
            </a:r>
            <a:r>
              <a:rPr lang="ar-EG" sz="2800" b="1" dirty="0" smtClean="0">
                <a:solidFill>
                  <a:srgbClr val="0070C0"/>
                </a:solidFill>
                <a:cs typeface="HASOOB" pitchFamily="2" charset="-78"/>
              </a:rPr>
              <a:t> </a:t>
            </a:r>
            <a:r>
              <a:rPr lang="ar-EG" sz="2800" b="1" dirty="0" smtClean="0">
                <a:solidFill>
                  <a:srgbClr val="0070C0"/>
                </a:solidFill>
                <a:cs typeface="HASOOB" pitchFamily="2" charset="-78"/>
              </a:rPr>
              <a:t>تشرف على تطبيق معايير الجودة في التعليم المهني بالإضافة الى التعليم التقني ومعاهد تأهيل الصيادين الحرفيين.</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عدم وجود جهة خارجية تضع معايير للتدريب المهني</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ضعف المهارات لخريجي التعليم المهني لضعف الجانب التدريبي الحقلي في الورش </a:t>
            </a:r>
            <a:r>
              <a:rPr lang="ar-EG" sz="2800" b="1" dirty="0" err="1" smtClean="0">
                <a:solidFill>
                  <a:srgbClr val="0070C0"/>
                </a:solidFill>
                <a:cs typeface="HASOOB" pitchFamily="2" charset="-78"/>
              </a:rPr>
              <a:t>والمصانع.</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lvl="0"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066801"/>
            <a:ext cx="7772400" cy="1447800"/>
          </a:xfrm>
        </p:spPr>
        <p:txBody>
          <a:bodyPr>
            <a:normAutofit fontScale="90000"/>
          </a:bodyPr>
          <a:lstStyle/>
          <a:p>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447800" y="1371600"/>
            <a:ext cx="6400800" cy="4724400"/>
          </a:xfrm>
        </p:spPr>
        <p:txBody>
          <a:bodyPr>
            <a:noAutofit/>
          </a:bodyPr>
          <a:lstStyle/>
          <a:p>
            <a:pPr algn="just" rtl="1"/>
            <a:r>
              <a:rPr lang="ar-OM" sz="2400" b="1" u="sng" dirty="0" smtClean="0">
                <a:solidFill>
                  <a:srgbClr val="996600"/>
                </a:solidFill>
                <a:cs typeface="HASOOB" pitchFamily="2" charset="-78"/>
              </a:rPr>
              <a:t>توجد في المانيا </a:t>
            </a:r>
            <a:r>
              <a:rPr lang="ar-OM" sz="2400" b="1" dirty="0" smtClean="0">
                <a:solidFill>
                  <a:schemeClr val="bg2">
                    <a:lumMod val="50000"/>
                  </a:schemeClr>
                </a:solidFill>
                <a:cs typeface="HASOOB" pitchFamily="2" charset="-78"/>
              </a:rPr>
              <a:t>نظم للتعليم المتكامل ومنها نظام التعليم المزدوج وتتجسد فيه مقومات التعليم الثانوي والفني وتتضمن مناهجه بالإضافة إلى المواد العامة كالرياضيات واللغات والعلوم </a:t>
            </a:r>
            <a:r>
              <a:rPr lang="ar-OM" sz="2400" b="1" dirty="0" err="1" smtClean="0">
                <a:solidFill>
                  <a:schemeClr val="bg2">
                    <a:lumMod val="50000"/>
                  </a:schemeClr>
                </a:solidFill>
                <a:cs typeface="HASOOB" pitchFamily="2" charset="-78"/>
              </a:rPr>
              <a:t>الإجتماعية</a:t>
            </a:r>
            <a:r>
              <a:rPr lang="ar-OM" sz="2400" b="1" dirty="0" smtClean="0">
                <a:solidFill>
                  <a:schemeClr val="bg2">
                    <a:lumMod val="50000"/>
                  </a:schemeClr>
                </a:solidFill>
                <a:cs typeface="HASOOB" pitchFamily="2" charset="-78"/>
              </a:rPr>
              <a:t>، </a:t>
            </a:r>
            <a:r>
              <a:rPr lang="ar-OM" sz="2400" b="1" dirty="0" err="1" smtClean="0">
                <a:solidFill>
                  <a:schemeClr val="bg2">
                    <a:lumMod val="50000"/>
                  </a:schemeClr>
                </a:solidFill>
                <a:cs typeface="HASOOB" pitchFamily="2" charset="-78"/>
              </a:rPr>
              <a:t>موادا</a:t>
            </a:r>
            <a:r>
              <a:rPr lang="ar-OM" sz="2400" b="1" dirty="0" smtClean="0">
                <a:solidFill>
                  <a:schemeClr val="bg2">
                    <a:lumMod val="50000"/>
                  </a:schemeClr>
                </a:solidFill>
                <a:cs typeface="HASOOB" pitchFamily="2" charset="-78"/>
              </a:rPr>
              <a:t> مهنية فضلا عن المواد </a:t>
            </a:r>
            <a:r>
              <a:rPr lang="ar-OM" sz="2400" b="1" dirty="0" err="1" smtClean="0">
                <a:solidFill>
                  <a:schemeClr val="bg2">
                    <a:lumMod val="50000"/>
                  </a:schemeClr>
                </a:solidFill>
                <a:cs typeface="HASOOB" pitchFamily="2" charset="-78"/>
              </a:rPr>
              <a:t>الإختيارية.</a:t>
            </a:r>
            <a:r>
              <a:rPr lang="ar-OM" sz="2400" b="1" dirty="0" smtClean="0">
                <a:solidFill>
                  <a:schemeClr val="bg2">
                    <a:lumMod val="50000"/>
                  </a:schemeClr>
                </a:solidFill>
                <a:cs typeface="HASOOB" pitchFamily="2" charset="-78"/>
              </a:rPr>
              <a:t>  وهي بذلك تركز في أنظمتها على ربط التعليم بسوق العمل واحتياجاته في السنوات الأولى </a:t>
            </a:r>
            <a:r>
              <a:rPr lang="ar-OM" sz="2400" b="1" dirty="0" err="1" smtClean="0">
                <a:solidFill>
                  <a:schemeClr val="bg2">
                    <a:lumMod val="50000"/>
                  </a:schemeClr>
                </a:solidFill>
                <a:cs typeface="HASOOB" pitchFamily="2" charset="-78"/>
              </a:rPr>
              <a:t>للدراسة.</a:t>
            </a:r>
            <a:r>
              <a:rPr lang="ar-OM" sz="2400" b="1" dirty="0" smtClean="0">
                <a:solidFill>
                  <a:schemeClr val="bg2">
                    <a:lumMod val="50000"/>
                  </a:schemeClr>
                </a:solidFill>
                <a:cs typeface="HASOOB" pitchFamily="2" charset="-78"/>
              </a:rPr>
              <a:t> وفي التعليم الثانوي بالذات يتاح للطلبة فرص التدريب الفني في الشركات بورش العمل التي يشرف عليها مديرون متخصصون علميا </a:t>
            </a:r>
            <a:r>
              <a:rPr lang="ar-OM" sz="2400" b="1" dirty="0" err="1" smtClean="0">
                <a:solidFill>
                  <a:schemeClr val="bg2">
                    <a:lumMod val="50000"/>
                  </a:schemeClr>
                </a:solidFill>
                <a:cs typeface="HASOOB" pitchFamily="2" charset="-78"/>
              </a:rPr>
              <a:t>وفنيا.</a:t>
            </a:r>
            <a:r>
              <a:rPr lang="ar-OM" sz="2400" b="1" dirty="0" smtClean="0">
                <a:solidFill>
                  <a:schemeClr val="bg2">
                    <a:lumMod val="50000"/>
                  </a:schemeClr>
                </a:solidFill>
                <a:cs typeface="HASOOB" pitchFamily="2" charset="-78"/>
              </a:rPr>
              <a:t>  </a:t>
            </a:r>
            <a:endParaRPr lang="en-US" sz="2400" b="1" dirty="0" smtClean="0">
              <a:solidFill>
                <a:schemeClr val="bg2">
                  <a:lumMod val="50000"/>
                </a:schemeClr>
              </a:solidFill>
              <a:cs typeface="HASOOB" pitchFamily="2" charset="-78"/>
            </a:endParaRPr>
          </a:p>
          <a:p>
            <a:pPr algn="just" rtl="1"/>
            <a:r>
              <a:rPr lang="ar-OM" sz="2400" b="1" dirty="0" smtClean="0">
                <a:solidFill>
                  <a:schemeClr val="bg2">
                    <a:lumMod val="50000"/>
                  </a:schemeClr>
                </a:solidFill>
                <a:cs typeface="HASOOB" pitchFamily="2" charset="-78"/>
              </a:rPr>
              <a:t>ويتم في هذا </a:t>
            </a:r>
            <a:r>
              <a:rPr lang="ar-OM" sz="2400" b="1" dirty="0" err="1" smtClean="0">
                <a:solidFill>
                  <a:schemeClr val="bg2">
                    <a:lumMod val="50000"/>
                  </a:schemeClr>
                </a:solidFill>
                <a:cs typeface="HASOOB" pitchFamily="2" charset="-78"/>
              </a:rPr>
              <a:t>النظام </a:t>
            </a:r>
            <a:r>
              <a:rPr lang="ar-OM" sz="2400" b="1" dirty="0" smtClean="0">
                <a:solidFill>
                  <a:schemeClr val="bg2">
                    <a:lumMod val="50000"/>
                  </a:schemeClr>
                </a:solidFill>
                <a:cs typeface="HASOOB" pitchFamily="2" charset="-78"/>
              </a:rPr>
              <a:t>(نظام التعليم المزدوج) كذلك ربط التعليم العام والفني بسوق العمل، من خلال التدريب الميداني لمدة 3-4 أيام في </a:t>
            </a:r>
            <a:r>
              <a:rPr lang="ar-OM" sz="2400" b="1" dirty="0" err="1" smtClean="0">
                <a:solidFill>
                  <a:schemeClr val="bg2">
                    <a:lumMod val="50000"/>
                  </a:schemeClr>
                </a:solidFill>
                <a:cs typeface="HASOOB" pitchFamily="2" charset="-78"/>
              </a:rPr>
              <a:t>الإسبوع</a:t>
            </a:r>
            <a:r>
              <a:rPr lang="ar-OM" sz="2400" b="1" dirty="0" smtClean="0">
                <a:solidFill>
                  <a:schemeClr val="bg2">
                    <a:lumMod val="50000"/>
                  </a:schemeClr>
                </a:solidFill>
                <a:cs typeface="HASOOB" pitchFamily="2" charset="-78"/>
              </a:rPr>
              <a:t>، ويقضي الطالب يوما أو يومين فقط في </a:t>
            </a:r>
            <a:r>
              <a:rPr lang="ar-OM" sz="2400" b="1" dirty="0" err="1" smtClean="0">
                <a:solidFill>
                  <a:schemeClr val="bg2">
                    <a:lumMod val="50000"/>
                  </a:schemeClr>
                </a:solidFill>
                <a:cs typeface="HASOOB" pitchFamily="2" charset="-78"/>
              </a:rPr>
              <a:t>المدرسة.</a:t>
            </a:r>
            <a:r>
              <a:rPr lang="ar-OM" sz="2400" b="1" dirty="0" smtClean="0">
                <a:solidFill>
                  <a:schemeClr val="bg2">
                    <a:lumMod val="50000"/>
                  </a:schemeClr>
                </a:solidFill>
                <a:cs typeface="HASOOB" pitchFamily="2" charset="-78"/>
              </a:rPr>
              <a:t>  والتعليم الثانوي والفني خاصة في المانيا مرتبط بشكل جوهري باحتياجات سوق </a:t>
            </a:r>
            <a:r>
              <a:rPr lang="ar-OM" sz="2400" b="1" dirty="0" err="1" smtClean="0">
                <a:solidFill>
                  <a:schemeClr val="bg2">
                    <a:lumMod val="50000"/>
                  </a:schemeClr>
                </a:solidFill>
                <a:cs typeface="HASOOB" pitchFamily="2" charset="-78"/>
              </a:rPr>
              <a:t>العمل.</a:t>
            </a:r>
            <a:r>
              <a:rPr lang="ar-OM" sz="2400" b="1" dirty="0" smtClean="0">
                <a:solidFill>
                  <a:schemeClr val="bg2">
                    <a:lumMod val="50000"/>
                  </a:schemeClr>
                </a:solidFill>
                <a:cs typeface="HASOOB" pitchFamily="2" charset="-78"/>
              </a:rPr>
              <a:t>  وتتحدد برامجه وتخصصاته بالبنية </a:t>
            </a:r>
            <a:r>
              <a:rPr lang="ar-OM" sz="2400" b="1" dirty="0" err="1" smtClean="0">
                <a:solidFill>
                  <a:schemeClr val="bg2">
                    <a:lumMod val="50000"/>
                  </a:schemeClr>
                </a:solidFill>
                <a:cs typeface="HASOOB" pitchFamily="2" charset="-78"/>
              </a:rPr>
              <a:t>الإقتصادية</a:t>
            </a:r>
            <a:r>
              <a:rPr lang="ar-OM" sz="2400" b="1" dirty="0" smtClean="0">
                <a:solidFill>
                  <a:schemeClr val="bg2">
                    <a:lumMod val="50000"/>
                  </a:schemeClr>
                </a:solidFill>
                <a:cs typeface="HASOOB" pitchFamily="2" charset="-78"/>
              </a:rPr>
              <a:t> </a:t>
            </a:r>
            <a:r>
              <a:rPr lang="ar-OM" sz="2400" b="1" dirty="0" err="1" smtClean="0">
                <a:solidFill>
                  <a:schemeClr val="bg2">
                    <a:lumMod val="50000"/>
                  </a:schemeClr>
                </a:solidFill>
                <a:cs typeface="HASOOB" pitchFamily="2" charset="-78"/>
              </a:rPr>
              <a:t>المحلية.</a:t>
            </a:r>
            <a:r>
              <a:rPr lang="ar-OM" sz="2400" b="1" dirty="0" smtClean="0">
                <a:solidFill>
                  <a:schemeClr val="bg2">
                    <a:lumMod val="50000"/>
                  </a:schemeClr>
                </a:solidFill>
                <a:cs typeface="HASOOB" pitchFamily="2" charset="-78"/>
              </a:rPr>
              <a:t> </a:t>
            </a:r>
            <a:endParaRPr lang="en-US" sz="2400" b="1" dirty="0">
              <a:solidFill>
                <a:schemeClr val="bg2">
                  <a:lumMod val="50000"/>
                </a:schemeClr>
              </a:solidFill>
              <a:cs typeface="HASOOB"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00"/>
                </a:solidFill>
                <a:cs typeface="HASOOB" pitchFamily="2" charset="-78"/>
              </a:rPr>
              <a:t> </a:t>
            </a:r>
            <a:r>
              <a:rPr lang="ar-OM" sz="2800" b="1" dirty="0" smtClean="0">
                <a:solidFill>
                  <a:srgbClr val="996600"/>
                </a:solidFill>
                <a:cs typeface="HASOOB" pitchFamily="2" charset="-78"/>
              </a:rPr>
              <a:t>2</a:t>
            </a:r>
            <a:r>
              <a:rPr lang="ar-OM" sz="2800" b="1" dirty="0" err="1" smtClean="0">
                <a:solidFill>
                  <a:srgbClr val="996600"/>
                </a:solidFill>
                <a:cs typeface="HASOOB" pitchFamily="2" charset="-78"/>
              </a:rPr>
              <a:t>)</a:t>
            </a:r>
            <a:r>
              <a:rPr lang="ar-OM" sz="2800" b="1" dirty="0" smtClean="0">
                <a:solidFill>
                  <a:srgbClr val="996600"/>
                </a:solidFill>
                <a:cs typeface="HASOOB" pitchFamily="2" charset="-78"/>
              </a:rPr>
              <a:t> </a:t>
            </a:r>
            <a:r>
              <a:rPr lang="ar-EG" sz="2800" b="1" dirty="0" smtClean="0">
                <a:solidFill>
                  <a:srgbClr val="996600"/>
                </a:solidFill>
                <a:cs typeface="HASOOB" pitchFamily="2" charset="-78"/>
              </a:rPr>
              <a:t>الاستنتاجات الخاصة بمستوى خريجي دبلوم التعليم العام الذين يشكلون </a:t>
            </a:r>
            <a:r>
              <a:rPr lang="ar-EG" sz="2800" b="1" dirty="0" err="1" smtClean="0">
                <a:solidFill>
                  <a:srgbClr val="996600"/>
                </a:solidFill>
                <a:cs typeface="HASOOB" pitchFamily="2" charset="-78"/>
              </a:rPr>
              <a:t>مدخلات</a:t>
            </a:r>
            <a:r>
              <a:rPr lang="ar-EG" sz="2800" b="1" dirty="0" smtClean="0">
                <a:solidFill>
                  <a:srgbClr val="996600"/>
                </a:solidFill>
                <a:cs typeface="HASOOB" pitchFamily="2" charset="-78"/>
              </a:rPr>
              <a:t> التعليم </a:t>
            </a:r>
            <a:r>
              <a:rPr lang="ar-EG" sz="2800" b="1" dirty="0" err="1" smtClean="0">
                <a:solidFill>
                  <a:srgbClr val="996600"/>
                </a:solidFill>
                <a:cs typeface="HASOOB" pitchFamily="2" charset="-78"/>
              </a:rPr>
              <a:t>العالي </a:t>
            </a:r>
            <a:r>
              <a:rPr lang="ar-EG" sz="2800" b="1" dirty="0" smtClean="0">
                <a:solidFill>
                  <a:srgbClr val="996600"/>
                </a:solidFill>
                <a:cs typeface="HASOOB" pitchFamily="2" charset="-78"/>
              </a:rPr>
              <a:t>(الحكومي والخاص) لمعرفة مدى </a:t>
            </a:r>
            <a:r>
              <a:rPr lang="ar-EG" sz="2800" b="1" dirty="0" err="1" smtClean="0">
                <a:solidFill>
                  <a:srgbClr val="996600"/>
                </a:solidFill>
                <a:cs typeface="HASOOB" pitchFamily="2" charset="-78"/>
              </a:rPr>
              <a:t>تأهيلهم </a:t>
            </a:r>
            <a:r>
              <a:rPr lang="ar-EG" sz="2800" b="1" dirty="0" smtClean="0">
                <a:solidFill>
                  <a:srgbClr val="996600"/>
                </a:solidFill>
                <a:cs typeface="HASOOB" pitchFamily="2" charset="-78"/>
              </a:rPr>
              <a:t>(معرفياً </a:t>
            </a:r>
            <a:r>
              <a:rPr lang="ar-EG" sz="2800" b="1" dirty="0" err="1" smtClean="0">
                <a:solidFill>
                  <a:srgbClr val="996600"/>
                </a:solidFill>
                <a:cs typeface="HASOOB" pitchFamily="2" charset="-78"/>
              </a:rPr>
              <a:t>ومهارياً</a:t>
            </a:r>
            <a:r>
              <a:rPr lang="ar-EG" sz="2800" b="1" dirty="0" smtClean="0">
                <a:solidFill>
                  <a:srgbClr val="996600"/>
                </a:solidFill>
                <a:cs typeface="HASOOB" pitchFamily="2" charset="-78"/>
              </a:rPr>
              <a:t>) للالتحاق بمسارات التعليم العالي وتخصصاته </a:t>
            </a: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fontScale="92500"/>
          </a:bodyPr>
          <a:lstStyle/>
          <a:p>
            <a:pPr lvl="0" algn="just" rtl="1">
              <a:buFont typeface="Wingdings" pitchFamily="2" charset="2"/>
              <a:buChar char="§"/>
            </a:pPr>
            <a:r>
              <a:rPr lang="ar-EG" sz="2800" b="1" dirty="0" smtClean="0">
                <a:solidFill>
                  <a:srgbClr val="0070C0"/>
                </a:solidFill>
                <a:cs typeface="HASOOB" pitchFamily="2" charset="-78"/>
              </a:rPr>
              <a:t>افتقار نظام التعليم في السلطنة لعناصر الجودة التي تمنح مخرجاته قدرا كبيرا من المهارات الأساسية يؤهلها بالتالي للالتحاق بالتعليم العالي، أو حتى الالتحاق المباشر بسوق </a:t>
            </a:r>
            <a:r>
              <a:rPr lang="ar-EG" sz="2800" b="1" dirty="0" err="1" smtClean="0">
                <a:solidFill>
                  <a:srgbClr val="0070C0"/>
                </a:solidFill>
                <a:cs typeface="HASOOB" pitchFamily="2" charset="-78"/>
              </a:rPr>
              <a:t>العمل.</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افتقار خريجي المدارس لبعض المهارات الأساسية، وبصفة خاصة مهارات اللغتين العربية والإنجليزية، إلى جانب افتقادهم للقدرة على تطوير المهارات الشخصية.</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يتطلب الأمر إضافة سنة تأسيسية أو أكثر على سنوات دراسة الطلبة الأصلية لإعدادهم  للالتحاق بمؤسسات التعليم العالي بالسلطنة</a:t>
            </a:r>
            <a:endParaRPr lang="en-US" sz="2800" b="1" dirty="0" smtClean="0">
              <a:solidFill>
                <a:srgbClr val="0070C0"/>
              </a:solidFill>
              <a:cs typeface="HASOOB" pitchFamily="2" charset="-78"/>
            </a:endParaRPr>
          </a:p>
          <a:p>
            <a:pPr lvl="0"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143000"/>
            <a:ext cx="9144000" cy="6857463"/>
          </a:xfrm>
          <a:prstGeom prst="rect">
            <a:avLst/>
          </a:prstGeom>
        </p:spPr>
      </p:pic>
      <p:sp>
        <p:nvSpPr>
          <p:cNvPr id="2" name="Title 1"/>
          <p:cNvSpPr>
            <a:spLocks noGrp="1"/>
          </p:cNvSpPr>
          <p:nvPr>
            <p:ph type="ctrTitle"/>
          </p:nvPr>
        </p:nvSpPr>
        <p:spPr>
          <a:xfrm>
            <a:off x="685800" y="1600200"/>
            <a:ext cx="7772400" cy="228600"/>
          </a:xfrm>
        </p:spPr>
        <p:txBody>
          <a:bodyPr>
            <a:normAutofit fontScale="90000"/>
          </a:bodyPr>
          <a:lstStyle/>
          <a:p>
            <a:pPr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2700" dirty="0" smtClean="0">
                <a:solidFill>
                  <a:srgbClr val="0070C0"/>
                </a:solidFill>
                <a:cs typeface="HASOOB" pitchFamily="2" charset="-78"/>
              </a:rPr>
              <a:t>أشار </a:t>
            </a:r>
            <a:r>
              <a:rPr lang="ar-OM" sz="2700" b="1" dirty="0" smtClean="0">
                <a:solidFill>
                  <a:srgbClr val="0070C0"/>
                </a:solidFill>
                <a:cs typeface="HASOOB" pitchFamily="2" charset="-78"/>
              </a:rPr>
              <a:t>تقرير التنافسية </a:t>
            </a:r>
            <a:r>
              <a:rPr lang="ar-OM" sz="2700" b="1" dirty="0" err="1" smtClean="0">
                <a:solidFill>
                  <a:srgbClr val="0070C0"/>
                </a:solidFill>
                <a:cs typeface="HASOOB" pitchFamily="2" charset="-78"/>
              </a:rPr>
              <a:t>العالمية2012</a:t>
            </a:r>
            <a:r>
              <a:rPr lang="ar-OM" sz="2700" b="1" dirty="0" smtClean="0">
                <a:solidFill>
                  <a:srgbClr val="0070C0"/>
                </a:solidFill>
                <a:cs typeface="HASOOB" pitchFamily="2" charset="-78"/>
              </a:rPr>
              <a:t> ــ </a:t>
            </a:r>
            <a:r>
              <a:rPr lang="ar-OM" sz="2700" b="1" dirty="0" err="1" smtClean="0">
                <a:solidFill>
                  <a:srgbClr val="0070C0"/>
                </a:solidFill>
                <a:cs typeface="HASOOB" pitchFamily="2" charset="-78"/>
              </a:rPr>
              <a:t>2013م</a:t>
            </a:r>
            <a:r>
              <a:rPr lang="ar-OM" sz="2700" dirty="0" smtClean="0">
                <a:solidFill>
                  <a:srgbClr val="0070C0"/>
                </a:solidFill>
                <a:cs typeface="HASOOB" pitchFamily="2" charset="-78"/>
              </a:rPr>
              <a:t> إلى أن ترتيب السلطنة على </a:t>
            </a:r>
            <a:r>
              <a:rPr lang="ar-OM" sz="2700" b="1" dirty="0" smtClean="0">
                <a:solidFill>
                  <a:srgbClr val="0070C0"/>
                </a:solidFill>
                <a:cs typeface="HASOOB" pitchFamily="2" charset="-78"/>
              </a:rPr>
              <a:t>محور التعليم العالي والتدريب</a:t>
            </a:r>
            <a:r>
              <a:rPr lang="ar-OM" sz="2700" dirty="0" smtClean="0">
                <a:solidFill>
                  <a:srgbClr val="0070C0"/>
                </a:solidFill>
                <a:cs typeface="HASOOB" pitchFamily="2" charset="-78"/>
              </a:rPr>
              <a:t> </a:t>
            </a:r>
            <a:r>
              <a:rPr lang="ar-OM" sz="2700" dirty="0" err="1" smtClean="0">
                <a:solidFill>
                  <a:srgbClr val="0070C0"/>
                </a:solidFill>
                <a:cs typeface="HASOOB" pitchFamily="2" charset="-78"/>
              </a:rPr>
              <a:t>هو </a:t>
            </a:r>
            <a:r>
              <a:rPr lang="ar-OM" sz="2700" b="1" dirty="0" smtClean="0">
                <a:solidFill>
                  <a:srgbClr val="0070C0"/>
                </a:solidFill>
                <a:cs typeface="HASOOB" pitchFamily="2" charset="-78"/>
              </a:rPr>
              <a:t>( </a:t>
            </a:r>
            <a:r>
              <a:rPr lang="ar-OM" sz="2700" b="1" dirty="0" err="1" smtClean="0">
                <a:solidFill>
                  <a:srgbClr val="0070C0"/>
                </a:solidFill>
                <a:cs typeface="HASOOB" pitchFamily="2" charset="-78"/>
              </a:rPr>
              <a:t>61 </a:t>
            </a:r>
            <a:r>
              <a:rPr lang="ar-OM" sz="2700" b="1" dirty="0" smtClean="0">
                <a:solidFill>
                  <a:srgbClr val="0070C0"/>
                </a:solidFill>
                <a:cs typeface="HASOOB" pitchFamily="2" charset="-78"/>
              </a:rPr>
              <a:t>) </a:t>
            </a:r>
            <a:r>
              <a:rPr lang="ar-OM" sz="2700" dirty="0" smtClean="0">
                <a:solidFill>
                  <a:srgbClr val="0070C0"/>
                </a:solidFill>
                <a:cs typeface="HASOOB" pitchFamily="2" charset="-78"/>
              </a:rPr>
              <a:t> من </a:t>
            </a:r>
            <a:r>
              <a:rPr lang="ar-OM" sz="2700" dirty="0" err="1" smtClean="0">
                <a:solidFill>
                  <a:srgbClr val="0070C0"/>
                </a:solidFill>
                <a:cs typeface="HASOOB" pitchFamily="2" charset="-78"/>
              </a:rPr>
              <a:t>بين </a:t>
            </a:r>
            <a:r>
              <a:rPr lang="ar-OM" sz="2700" b="1" dirty="0" smtClean="0">
                <a:solidFill>
                  <a:srgbClr val="0070C0"/>
                </a:solidFill>
                <a:cs typeface="HASOOB" pitchFamily="2" charset="-78"/>
              </a:rPr>
              <a:t>( </a:t>
            </a:r>
            <a:r>
              <a:rPr lang="ar-OM" sz="2700" b="1" dirty="0" err="1" smtClean="0">
                <a:solidFill>
                  <a:srgbClr val="0070C0"/>
                </a:solidFill>
                <a:cs typeface="HASOOB" pitchFamily="2" charset="-78"/>
              </a:rPr>
              <a:t>144 </a:t>
            </a:r>
            <a:r>
              <a:rPr lang="ar-OM" sz="2700" b="1" dirty="0" smtClean="0">
                <a:solidFill>
                  <a:srgbClr val="0070C0"/>
                </a:solidFill>
                <a:cs typeface="HASOOB" pitchFamily="2" charset="-78"/>
              </a:rPr>
              <a:t>)</a:t>
            </a:r>
            <a:r>
              <a:rPr lang="ar-OM" sz="2700" dirty="0" smtClean="0">
                <a:solidFill>
                  <a:srgbClr val="0070C0"/>
                </a:solidFill>
                <a:cs typeface="HASOOB" pitchFamily="2" charset="-78"/>
              </a:rPr>
              <a:t> بلداً وتضمنت متغيرات هذا المحور الآتي:</a:t>
            </a:r>
            <a:r>
              <a:rPr lang="en-US" sz="2700" dirty="0" smtClean="0">
                <a:solidFill>
                  <a:srgbClr val="0070C0"/>
                </a:solidFill>
                <a:cs typeface="HASOOB" pitchFamily="2" charset="-78"/>
              </a:rPr>
              <a:t/>
            </a:r>
            <a:br>
              <a:rPr lang="en-US" sz="2700" dirty="0" smtClean="0">
                <a:solidFill>
                  <a:srgbClr val="0070C0"/>
                </a:solidFill>
                <a:cs typeface="HASOOB" pitchFamily="2" charset="-78"/>
              </a:rPr>
            </a:br>
            <a:r>
              <a:rPr lang="ar-OM" dirty="0" smtClean="0">
                <a:cs typeface="HASOOB" pitchFamily="2" charset="-78"/>
              </a:rPr>
              <a:t/>
            </a:r>
            <a:br>
              <a:rPr lang="ar-OM" dirty="0" smtClean="0">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524000" y="1905000"/>
            <a:ext cx="6400800" cy="2971800"/>
          </a:xfrm>
        </p:spPr>
        <p:txBody>
          <a:bodyPr>
            <a:normAutofit/>
          </a:bodyPr>
          <a:lstStyle/>
          <a:p>
            <a:pPr algn="just" rtl="1"/>
            <a:endParaRPr lang="en-US" sz="2400" dirty="0">
              <a:solidFill>
                <a:schemeClr val="bg2">
                  <a:lumMod val="25000"/>
                </a:schemeClr>
              </a:solidFill>
              <a:cs typeface="HASOOB" pitchFamily="2" charset="-78"/>
            </a:endParaRPr>
          </a:p>
        </p:txBody>
      </p:sp>
      <p:graphicFrame>
        <p:nvGraphicFramePr>
          <p:cNvPr id="6" name="Table 5"/>
          <p:cNvGraphicFramePr>
            <a:graphicFrameLocks noGrp="1"/>
          </p:cNvGraphicFramePr>
          <p:nvPr/>
        </p:nvGraphicFramePr>
        <p:xfrm>
          <a:off x="1219200" y="1600200"/>
          <a:ext cx="6781801" cy="3513200"/>
        </p:xfrm>
        <a:graphic>
          <a:graphicData uri="http://schemas.openxmlformats.org/drawingml/2006/table">
            <a:tbl>
              <a:tblPr rtl="1" firstRow="1" bandRow="1">
                <a:tableStyleId>{5C22544A-7EE6-4342-B048-85BDC9FD1C3A}</a:tableStyleId>
              </a:tblPr>
              <a:tblGrid>
                <a:gridCol w="1178911"/>
                <a:gridCol w="2629096"/>
                <a:gridCol w="2973794"/>
              </a:tblGrid>
              <a:tr h="342520">
                <a:tc>
                  <a:txBody>
                    <a:bodyPr/>
                    <a:lstStyle/>
                    <a:p>
                      <a:pPr algn="just" rtl="1">
                        <a:lnSpc>
                          <a:spcPct val="115000"/>
                        </a:lnSpc>
                        <a:spcAft>
                          <a:spcPts val="1000"/>
                        </a:spcAft>
                      </a:pPr>
                      <a:r>
                        <a:rPr lang="ar-OM" sz="2000" dirty="0">
                          <a:solidFill>
                            <a:srgbClr val="0070C0"/>
                          </a:solidFill>
                          <a:latin typeface="Calibri"/>
                          <a:ea typeface="Times New Roman"/>
                          <a:cs typeface="HASOOB"/>
                        </a:rPr>
                        <a:t>البند</a:t>
                      </a:r>
                      <a:endParaRPr lang="en-US" sz="1400" dirty="0">
                        <a:solidFill>
                          <a:srgbClr val="0070C0"/>
                        </a:solidFill>
                        <a:latin typeface="Calibri"/>
                        <a:ea typeface="Times New Roman"/>
                        <a:cs typeface="Arial"/>
                      </a:endParaRPr>
                    </a:p>
                  </a:txBody>
                  <a:tcPr marL="68580" marR="68580" marT="0" marB="0">
                    <a:solidFill>
                      <a:schemeClr val="bg2">
                        <a:lumMod val="90000"/>
                      </a:schemeClr>
                    </a:solidFill>
                  </a:tcPr>
                </a:tc>
                <a:tc>
                  <a:txBody>
                    <a:bodyPr/>
                    <a:lstStyle/>
                    <a:p>
                      <a:pPr algn="ctr" rtl="1">
                        <a:lnSpc>
                          <a:spcPct val="115000"/>
                        </a:lnSpc>
                        <a:spcAft>
                          <a:spcPts val="1000"/>
                        </a:spcAft>
                      </a:pPr>
                      <a:r>
                        <a:rPr lang="ar-OM" sz="2000" dirty="0">
                          <a:solidFill>
                            <a:srgbClr val="0070C0"/>
                          </a:solidFill>
                          <a:latin typeface="Calibri"/>
                          <a:ea typeface="Times New Roman"/>
                          <a:cs typeface="HASOOB"/>
                        </a:rPr>
                        <a:t>المتغير</a:t>
                      </a:r>
                      <a:endParaRPr lang="en-US" sz="1400" dirty="0">
                        <a:solidFill>
                          <a:srgbClr val="0070C0"/>
                        </a:solidFill>
                        <a:latin typeface="Calibri"/>
                        <a:ea typeface="Times New Roman"/>
                        <a:cs typeface="Arial"/>
                      </a:endParaRPr>
                    </a:p>
                  </a:txBody>
                  <a:tcPr marL="68580" marR="68580" marT="0" marB="0">
                    <a:solidFill>
                      <a:schemeClr val="bg2">
                        <a:lumMod val="90000"/>
                      </a:schemeClr>
                    </a:solidFill>
                  </a:tcPr>
                </a:tc>
                <a:tc>
                  <a:txBody>
                    <a:bodyPr/>
                    <a:lstStyle/>
                    <a:p>
                      <a:pPr algn="just" rtl="1">
                        <a:lnSpc>
                          <a:spcPct val="115000"/>
                        </a:lnSpc>
                        <a:spcAft>
                          <a:spcPts val="1000"/>
                        </a:spcAft>
                      </a:pPr>
                      <a:r>
                        <a:rPr lang="ar-OM" sz="2000" dirty="0">
                          <a:solidFill>
                            <a:srgbClr val="0070C0"/>
                          </a:solidFill>
                          <a:latin typeface="Calibri"/>
                          <a:ea typeface="Times New Roman"/>
                          <a:cs typeface="HASOOB"/>
                        </a:rPr>
                        <a:t>ترتيب السلطنة </a:t>
                      </a:r>
                      <a:r>
                        <a:rPr lang="ar-OM" sz="2000" dirty="0" err="1">
                          <a:solidFill>
                            <a:srgbClr val="0070C0"/>
                          </a:solidFill>
                          <a:latin typeface="Calibri"/>
                          <a:ea typeface="Times New Roman"/>
                          <a:cs typeface="HASOOB"/>
                        </a:rPr>
                        <a:t>بين </a:t>
                      </a:r>
                      <a:r>
                        <a:rPr lang="ar-OM" sz="2000" dirty="0">
                          <a:solidFill>
                            <a:srgbClr val="0070C0"/>
                          </a:solidFill>
                          <a:latin typeface="Calibri"/>
                          <a:ea typeface="Times New Roman"/>
                          <a:cs typeface="HASOOB"/>
                        </a:rPr>
                        <a:t>( </a:t>
                      </a:r>
                      <a:r>
                        <a:rPr lang="ar-OM" sz="2000" dirty="0" err="1">
                          <a:solidFill>
                            <a:srgbClr val="0070C0"/>
                          </a:solidFill>
                          <a:latin typeface="Calibri"/>
                          <a:ea typeface="Times New Roman"/>
                          <a:cs typeface="HASOOB"/>
                        </a:rPr>
                        <a:t>144 </a:t>
                      </a:r>
                      <a:r>
                        <a:rPr lang="ar-OM" sz="2000" dirty="0">
                          <a:solidFill>
                            <a:srgbClr val="0070C0"/>
                          </a:solidFill>
                          <a:latin typeface="Calibri"/>
                          <a:ea typeface="Times New Roman"/>
                          <a:cs typeface="HASOOB"/>
                        </a:rPr>
                        <a:t>) بلداً</a:t>
                      </a:r>
                      <a:endParaRPr lang="en-US" sz="1400" dirty="0">
                        <a:solidFill>
                          <a:srgbClr val="0070C0"/>
                        </a:solidFill>
                        <a:latin typeface="Calibri"/>
                        <a:ea typeface="Times New Roman"/>
                        <a:cs typeface="Arial"/>
                      </a:endParaRPr>
                    </a:p>
                  </a:txBody>
                  <a:tcPr marL="68580" marR="68580" marT="0" marB="0">
                    <a:solidFill>
                      <a:schemeClr val="bg2">
                        <a:lumMod val="90000"/>
                      </a:schemeClr>
                    </a:solidFill>
                  </a:tcPr>
                </a:tc>
              </a:tr>
              <a:tr h="395335">
                <a:tc>
                  <a:txBody>
                    <a:bodyPr/>
                    <a:lstStyle/>
                    <a:p>
                      <a:pPr algn="ctr" rtl="1">
                        <a:lnSpc>
                          <a:spcPct val="115000"/>
                        </a:lnSpc>
                        <a:spcAft>
                          <a:spcPts val="1000"/>
                        </a:spcAft>
                      </a:pPr>
                      <a:r>
                        <a:rPr lang="ar-OM" sz="1600" b="1" dirty="0">
                          <a:latin typeface="Calibri"/>
                          <a:ea typeface="Times New Roman"/>
                          <a:cs typeface="HASOOB"/>
                        </a:rPr>
                        <a:t>1</a:t>
                      </a:r>
                      <a:endParaRPr lang="en-US" sz="1100" b="1" dirty="0">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الالتحــــاق بالتعليـــــم الثانــــــــــــــــــوي</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dirty="0">
                          <a:latin typeface="Calibri"/>
                          <a:ea typeface="Times New Roman"/>
                          <a:cs typeface="HASOOB"/>
                        </a:rPr>
                        <a:t>23</a:t>
                      </a:r>
                      <a:endParaRPr lang="en-US" sz="1100" b="1" dirty="0">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dirty="0">
                          <a:latin typeface="Calibri"/>
                          <a:ea typeface="Times New Roman"/>
                          <a:cs typeface="HASOOB"/>
                        </a:rPr>
                        <a:t>2</a:t>
                      </a:r>
                      <a:endParaRPr lang="en-US" sz="1100" b="1" dirty="0">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تدريب العاملين في التعليــم والتدريــــب</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a:latin typeface="Calibri"/>
                          <a:ea typeface="Times New Roman"/>
                          <a:cs typeface="HASOOB"/>
                        </a:rPr>
                        <a:t>34</a:t>
                      </a:r>
                      <a:endParaRPr lang="en-US" sz="1100" b="1">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dirty="0">
                          <a:latin typeface="Calibri"/>
                          <a:ea typeface="Times New Roman"/>
                          <a:cs typeface="HASOOB"/>
                        </a:rPr>
                        <a:t>3</a:t>
                      </a:r>
                      <a:endParaRPr lang="en-US" sz="1100" b="1" dirty="0">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استخــدام الانترنــت في المــــــــــــــــــدارس</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a:latin typeface="Calibri"/>
                          <a:ea typeface="Times New Roman"/>
                          <a:cs typeface="HASOOB"/>
                        </a:rPr>
                        <a:t>40</a:t>
                      </a:r>
                      <a:endParaRPr lang="en-US" sz="1100" b="1">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a:latin typeface="Calibri"/>
                          <a:ea typeface="Times New Roman"/>
                          <a:cs typeface="HASOOB"/>
                        </a:rPr>
                        <a:t>4</a:t>
                      </a:r>
                      <a:endParaRPr lang="en-US" sz="1100" b="1">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نوعيـــة النظـــــام التعليمـــــــــــــــــــــــي</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a:latin typeface="Calibri"/>
                          <a:ea typeface="Times New Roman"/>
                          <a:cs typeface="HASOOB"/>
                        </a:rPr>
                        <a:t>60</a:t>
                      </a:r>
                      <a:endParaRPr lang="en-US" sz="1100" b="1">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a:latin typeface="Calibri"/>
                          <a:ea typeface="Times New Roman"/>
                          <a:cs typeface="HASOOB"/>
                        </a:rPr>
                        <a:t>5</a:t>
                      </a:r>
                      <a:endParaRPr lang="en-US" sz="1100" b="1">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الالتحــاق بالتعليـــم ما بعد الثانــــــــوي</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a:latin typeface="Calibri"/>
                          <a:ea typeface="Times New Roman"/>
                          <a:cs typeface="HASOOB"/>
                        </a:rPr>
                        <a:t>83</a:t>
                      </a:r>
                      <a:endParaRPr lang="en-US" sz="1100" b="1">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a:latin typeface="Calibri"/>
                          <a:ea typeface="Times New Roman"/>
                          <a:cs typeface="HASOOB"/>
                        </a:rPr>
                        <a:t>6</a:t>
                      </a:r>
                      <a:endParaRPr lang="en-US" sz="1100" b="1">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نوعية تعليـــم الرياضيـــات والعلـــــــوم</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a:latin typeface="Calibri"/>
                          <a:ea typeface="Times New Roman"/>
                          <a:cs typeface="HASOOB"/>
                        </a:rPr>
                        <a:t>86</a:t>
                      </a:r>
                      <a:endParaRPr lang="en-US" sz="1100" b="1">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a:latin typeface="Calibri"/>
                          <a:ea typeface="Times New Roman"/>
                          <a:cs typeface="HASOOB"/>
                        </a:rPr>
                        <a:t>7</a:t>
                      </a:r>
                      <a:endParaRPr lang="en-US" sz="1100" b="1">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dirty="0">
                          <a:latin typeface="Calibri"/>
                          <a:ea typeface="Times New Roman"/>
                          <a:cs typeface="HASOOB"/>
                        </a:rPr>
                        <a:t>توفير البحــوث والخدمـــات التدريبيــــة</a:t>
                      </a:r>
                      <a:endParaRPr lang="en-US" sz="1100" b="1" dirty="0">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dirty="0">
                          <a:latin typeface="Calibri"/>
                          <a:ea typeface="Times New Roman"/>
                          <a:cs typeface="HASOOB"/>
                        </a:rPr>
                        <a:t>86</a:t>
                      </a:r>
                      <a:endParaRPr lang="en-US" sz="1100" b="1" dirty="0">
                        <a:latin typeface="Calibri"/>
                        <a:ea typeface="Times New Roman"/>
                        <a:cs typeface="Arial"/>
                      </a:endParaRPr>
                    </a:p>
                  </a:txBody>
                  <a:tcPr marL="68580" marR="68580" marT="0" marB="0" anchor="ctr"/>
                </a:tc>
              </a:tr>
              <a:tr h="395335">
                <a:tc>
                  <a:txBody>
                    <a:bodyPr/>
                    <a:lstStyle/>
                    <a:p>
                      <a:pPr algn="ctr" rtl="1">
                        <a:lnSpc>
                          <a:spcPct val="115000"/>
                        </a:lnSpc>
                        <a:spcAft>
                          <a:spcPts val="1000"/>
                        </a:spcAft>
                      </a:pPr>
                      <a:r>
                        <a:rPr lang="ar-OM" sz="1600" b="1">
                          <a:latin typeface="Calibri"/>
                          <a:ea typeface="Times New Roman"/>
                          <a:cs typeface="HASOOB"/>
                        </a:rPr>
                        <a:t>8</a:t>
                      </a:r>
                      <a:endParaRPr lang="en-US" sz="1100" b="1">
                        <a:latin typeface="Calibri"/>
                        <a:ea typeface="Times New Roman"/>
                        <a:cs typeface="Arial"/>
                      </a:endParaRPr>
                    </a:p>
                  </a:txBody>
                  <a:tcPr marL="68580" marR="68580" marT="0" marB="0" anchor="ctr"/>
                </a:tc>
                <a:tc>
                  <a:txBody>
                    <a:bodyPr/>
                    <a:lstStyle/>
                    <a:p>
                      <a:pPr algn="justLow" rtl="1">
                        <a:lnSpc>
                          <a:spcPct val="115000"/>
                        </a:lnSpc>
                        <a:spcAft>
                          <a:spcPts val="1000"/>
                        </a:spcAft>
                      </a:pPr>
                      <a:r>
                        <a:rPr lang="ar-OM" sz="1600" b="1">
                          <a:latin typeface="Calibri"/>
                          <a:ea typeface="Times New Roman"/>
                          <a:cs typeface="HASOOB"/>
                        </a:rPr>
                        <a:t>نوعيــــــة الإدارة المدرسيــــــــــــــــــــــــــة</a:t>
                      </a:r>
                      <a:endParaRPr lang="en-US" sz="1100" b="1">
                        <a:latin typeface="Calibri"/>
                        <a:ea typeface="Times New Roman"/>
                        <a:cs typeface="Arial"/>
                      </a:endParaRPr>
                    </a:p>
                  </a:txBody>
                  <a:tcPr marL="68580" marR="68580" marT="0" marB="0"/>
                </a:tc>
                <a:tc>
                  <a:txBody>
                    <a:bodyPr/>
                    <a:lstStyle/>
                    <a:p>
                      <a:pPr algn="ctr" rtl="1">
                        <a:lnSpc>
                          <a:spcPct val="115000"/>
                        </a:lnSpc>
                        <a:spcAft>
                          <a:spcPts val="1000"/>
                        </a:spcAft>
                      </a:pPr>
                      <a:r>
                        <a:rPr lang="ar-OM" sz="1600" b="1" dirty="0">
                          <a:latin typeface="Calibri"/>
                          <a:ea typeface="Times New Roman"/>
                          <a:cs typeface="HASOOB"/>
                        </a:rPr>
                        <a:t>107</a:t>
                      </a:r>
                      <a:endParaRPr lang="en-US" sz="1100" b="1" dirty="0">
                        <a:latin typeface="Calibri"/>
                        <a:ea typeface="Times New Roman"/>
                        <a:cs typeface="Arial"/>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990600"/>
            <a:ext cx="7772400" cy="914399"/>
          </a:xfrm>
        </p:spPr>
        <p:txBody>
          <a:bodyPr>
            <a:normAutofit fontScale="90000"/>
          </a:bodyPr>
          <a:lstStyle/>
          <a:p>
            <a:pPr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2700" b="1" dirty="0" smtClean="0">
                <a:solidFill>
                  <a:srgbClr val="996633"/>
                </a:solidFill>
                <a:cs typeface="HASOOB" pitchFamily="2" charset="-78"/>
              </a:rPr>
              <a:t>3</a:t>
            </a:r>
            <a:r>
              <a:rPr lang="ar-OM" sz="2700" b="1" dirty="0" err="1" smtClean="0">
                <a:solidFill>
                  <a:srgbClr val="996633"/>
                </a:solidFill>
                <a:cs typeface="HASOOB" pitchFamily="2" charset="-78"/>
              </a:rPr>
              <a:t>)</a:t>
            </a:r>
            <a:r>
              <a:rPr lang="ar-OM" sz="2700" b="1" dirty="0" smtClean="0">
                <a:solidFill>
                  <a:srgbClr val="996633"/>
                </a:solidFill>
                <a:cs typeface="HASOOB" pitchFamily="2" charset="-78"/>
              </a:rPr>
              <a:t> </a:t>
            </a:r>
            <a:r>
              <a:rPr lang="ar-EG" sz="2700" b="1" dirty="0" smtClean="0">
                <a:solidFill>
                  <a:srgbClr val="996633"/>
                </a:solidFill>
                <a:cs typeface="HASOOB" pitchFamily="2" charset="-78"/>
              </a:rPr>
              <a:t>الاستنتاجات المرتبطة بنوعية مخرجات مؤسسات التعليم العالي ومستواها، ومدى تلبيتها لاشتراطات مؤسسات المجتمع وسوق </a:t>
            </a:r>
            <a:r>
              <a:rPr lang="ar-EG" sz="2700" b="1" dirty="0" err="1" smtClean="0">
                <a:solidFill>
                  <a:srgbClr val="996633"/>
                </a:solidFill>
                <a:cs typeface="HASOOB" pitchFamily="2" charset="-78"/>
              </a:rPr>
              <a:t>العمل.</a:t>
            </a:r>
            <a:r>
              <a:rPr lang="ar-EG" sz="2700" b="1" dirty="0" smtClean="0">
                <a:solidFill>
                  <a:srgbClr val="996633"/>
                </a:solidFill>
                <a:cs typeface="HASOOB" pitchFamily="2" charset="-78"/>
              </a:rPr>
              <a:t> </a:t>
            </a: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1905000"/>
            <a:ext cx="6553200" cy="4419600"/>
          </a:xfrm>
        </p:spPr>
        <p:txBody>
          <a:bodyPr>
            <a:normAutofit/>
          </a:bodyPr>
          <a:lstStyle/>
          <a:p>
            <a:pPr lvl="0" algn="just" rtl="1">
              <a:buFont typeface="Wingdings" pitchFamily="2" charset="2"/>
              <a:buChar char="§"/>
            </a:pPr>
            <a:r>
              <a:rPr lang="ar-EG" sz="2800" b="1" dirty="0" smtClean="0">
                <a:solidFill>
                  <a:srgbClr val="0070C0"/>
                </a:solidFill>
                <a:cs typeface="HASOOB" pitchFamily="2" charset="-78"/>
              </a:rPr>
              <a:t>عدم وجود قراءة لمستقبل احتياجات سوق العمل بالسلطنة</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يتضح من خلال بيانات الهيئة العامة لسجل القوى العاملة أن تخصصات عدد كبير من خريجي الجامعات والكليات لا تنسجم مع حاجة قطاع العمل مما يجعل من الصعب استيعابهم بإيجاد فرص العمل المناسبة لهم</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برهنت دراسة مسحية قامت </a:t>
            </a:r>
            <a:r>
              <a:rPr lang="ar-EG" sz="2800" b="1" dirty="0" err="1" smtClean="0">
                <a:solidFill>
                  <a:srgbClr val="0070C0"/>
                </a:solidFill>
                <a:cs typeface="HASOOB" pitchFamily="2" charset="-78"/>
              </a:rPr>
              <a:t>بها</a:t>
            </a:r>
            <a:r>
              <a:rPr lang="ar-EG" sz="2800" b="1" dirty="0" smtClean="0">
                <a:solidFill>
                  <a:srgbClr val="0070C0"/>
                </a:solidFill>
                <a:cs typeface="HASOOB" pitchFamily="2" charset="-78"/>
              </a:rPr>
              <a:t> وزارة التعليم </a:t>
            </a:r>
            <a:r>
              <a:rPr lang="ar-EG" sz="2800" b="1" dirty="0" err="1" smtClean="0">
                <a:solidFill>
                  <a:srgbClr val="0070C0"/>
                </a:solidFill>
                <a:cs typeface="HASOOB" pitchFamily="2" charset="-78"/>
              </a:rPr>
              <a:t>العالي </a:t>
            </a:r>
            <a:r>
              <a:rPr lang="ar-EG" sz="2800" b="1" dirty="0" smtClean="0">
                <a:solidFill>
                  <a:srgbClr val="0070C0"/>
                </a:solidFill>
                <a:cs typeface="HASOOB" pitchFamily="2" charset="-78"/>
              </a:rPr>
              <a:t>(</a:t>
            </a:r>
            <a:r>
              <a:rPr lang="ar-EG" sz="2800" b="1" dirty="0" err="1" smtClean="0">
                <a:solidFill>
                  <a:srgbClr val="0070C0"/>
                </a:solidFill>
                <a:cs typeface="HASOOB" pitchFamily="2" charset="-78"/>
              </a:rPr>
              <a:t>عام2010م</a:t>
            </a:r>
            <a:r>
              <a:rPr lang="ar-EG" sz="2800" b="1" dirty="0" smtClean="0">
                <a:solidFill>
                  <a:srgbClr val="0070C0"/>
                </a:solidFill>
                <a:cs typeface="HASOOB" pitchFamily="2" charset="-78"/>
              </a:rPr>
              <a:t>) على خريجي </a:t>
            </a:r>
            <a:r>
              <a:rPr lang="ar-EG" sz="2800" b="1" dirty="0" err="1" smtClean="0">
                <a:solidFill>
                  <a:srgbClr val="0070C0"/>
                </a:solidFill>
                <a:cs typeface="HASOOB" pitchFamily="2" charset="-78"/>
              </a:rPr>
              <a:t>عدد </a:t>
            </a:r>
            <a:r>
              <a:rPr lang="ar-EG" sz="2800" b="1" dirty="0" smtClean="0">
                <a:solidFill>
                  <a:srgbClr val="0070C0"/>
                </a:solidFill>
                <a:cs typeface="HASOOB" pitchFamily="2" charset="-78"/>
              </a:rPr>
              <a:t>(18) مؤسسة من مؤسسات التعليم العالي بأن الخريجين الجدد يعانون من نقص في المهارات الأساسية المطلوبة لسوق العمل</a:t>
            </a:r>
            <a:endParaRPr lang="en-US" sz="2800" b="1" dirty="0" smtClean="0">
              <a:solidFill>
                <a:srgbClr val="0070C0"/>
              </a:solidFill>
              <a:cs typeface="HASOOB" pitchFamily="2" charset="-78"/>
            </a:endParaRPr>
          </a:p>
          <a:p>
            <a:pPr lvl="0"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295399"/>
            <a:ext cx="7772400" cy="1219201"/>
          </a:xfrm>
        </p:spPr>
        <p:txBody>
          <a:bodyPr>
            <a:normAutofit fontScale="90000"/>
          </a:bodyPr>
          <a:lstStyle/>
          <a:p>
            <a:r>
              <a:rPr lang="ar-OM" dirty="0" smtClean="0">
                <a:cs typeface="HASOOB" pitchFamily="2" charset="-78"/>
              </a:rPr>
              <a:t> </a:t>
            </a:r>
            <a:br>
              <a:rPr lang="ar-OM" dirty="0" smtClean="0">
                <a:cs typeface="HASOOB" pitchFamily="2" charset="-78"/>
              </a:rPr>
            </a:br>
            <a:r>
              <a:rPr lang="ar-EG" sz="2700" dirty="0" smtClean="0">
                <a:solidFill>
                  <a:srgbClr val="996600"/>
                </a:solidFill>
                <a:cs typeface="HASOOB" pitchFamily="2" charset="-78"/>
              </a:rPr>
              <a:t>أعداد الوافدين المسجلين في بعض المهن المرتبطة بالمجالات التخصصية (الجامعي) </a:t>
            </a:r>
            <a:r>
              <a:rPr lang="ar-OM" sz="2700" dirty="0" smtClean="0">
                <a:solidFill>
                  <a:srgbClr val="996600"/>
                </a:solidFill>
                <a:cs typeface="HASOOB" pitchFamily="2" charset="-78"/>
              </a:rPr>
              <a:t/>
            </a:r>
            <a:br>
              <a:rPr lang="ar-OM" sz="2700" dirty="0" smtClean="0">
                <a:solidFill>
                  <a:srgbClr val="996600"/>
                </a:solidFill>
                <a:cs typeface="HASOOB" pitchFamily="2" charset="-78"/>
              </a:rPr>
            </a:br>
            <a:r>
              <a:rPr lang="ar-EG" sz="2700" dirty="0" smtClean="0">
                <a:solidFill>
                  <a:srgbClr val="996600"/>
                </a:solidFill>
                <a:cs typeface="HASOOB" pitchFamily="2" charset="-78"/>
              </a:rPr>
              <a:t>(</a:t>
            </a:r>
            <a:r>
              <a:rPr lang="ar-EG" sz="2700" dirty="0" smtClean="0">
                <a:solidFill>
                  <a:srgbClr val="996600"/>
                </a:solidFill>
                <a:cs typeface="HASOOB" pitchFamily="2" charset="-78"/>
              </a:rPr>
              <a:t>يوليو 2013م).</a:t>
            </a:r>
            <a:r>
              <a:rPr lang="ar-OM" dirty="0" smtClean="0">
                <a:cs typeface="HASOOB" pitchFamily="2" charset="-78"/>
              </a:rPr>
              <a:t/>
            </a:r>
            <a:br>
              <a:rPr lang="ar-OM" dirty="0" smtClean="0">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276600"/>
          </a:xfrm>
        </p:spPr>
        <p:txBody>
          <a:bodyPr>
            <a:normAutofit/>
          </a:bodyPr>
          <a:lstStyle/>
          <a:p>
            <a:pPr algn="just" rtl="1"/>
            <a:endParaRPr lang="en-US" sz="2400" dirty="0">
              <a:solidFill>
                <a:schemeClr val="bg2">
                  <a:lumMod val="25000"/>
                </a:schemeClr>
              </a:solidFill>
              <a:cs typeface="HASOOB" pitchFamily="2" charset="-78"/>
            </a:endParaRPr>
          </a:p>
        </p:txBody>
      </p:sp>
      <p:graphicFrame>
        <p:nvGraphicFramePr>
          <p:cNvPr id="5" name="Table 4"/>
          <p:cNvGraphicFramePr>
            <a:graphicFrameLocks noGrp="1"/>
          </p:cNvGraphicFramePr>
          <p:nvPr/>
        </p:nvGraphicFramePr>
        <p:xfrm>
          <a:off x="1371600" y="1981200"/>
          <a:ext cx="6477000" cy="3855720"/>
        </p:xfrm>
        <a:graphic>
          <a:graphicData uri="http://schemas.openxmlformats.org/drawingml/2006/table">
            <a:tbl>
              <a:tblPr rtl="1" firstRow="1" bandRow="1">
                <a:tableStyleId>{5C22544A-7EE6-4342-B048-85BDC9FD1C3A}</a:tableStyleId>
              </a:tblPr>
              <a:tblGrid>
                <a:gridCol w="2474204"/>
                <a:gridCol w="1843796"/>
                <a:gridCol w="2159000"/>
              </a:tblGrid>
              <a:tr h="322349">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المهنة</a:t>
                      </a:r>
                      <a:endParaRPr lang="en-US" sz="1800" b="1" dirty="0">
                        <a:solidFill>
                          <a:schemeClr val="tx1"/>
                        </a:solidFill>
                        <a:latin typeface="Calibri"/>
                        <a:ea typeface="Times New Roman"/>
                        <a:cs typeface="HASOOB" pitchFamily="2" charset="-78"/>
                      </a:endParaRPr>
                    </a:p>
                  </a:txBody>
                  <a:tcPr marL="68580" marR="68580" marT="0" marB="0">
                    <a:solidFill>
                      <a:schemeClr val="bg2"/>
                    </a:solidFill>
                  </a:tcPr>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عدد العاملين</a:t>
                      </a:r>
                      <a:endParaRPr lang="en-US" sz="1800" b="1" dirty="0">
                        <a:solidFill>
                          <a:schemeClr val="tx1"/>
                        </a:solidFill>
                        <a:latin typeface="Calibri"/>
                        <a:ea typeface="Times New Roman"/>
                        <a:cs typeface="HASOOB" pitchFamily="2" charset="-78"/>
                      </a:endParaRPr>
                    </a:p>
                  </a:txBody>
                  <a:tcPr marL="68580" marR="68580" marT="0" marB="0">
                    <a:solidFill>
                      <a:schemeClr val="bg2"/>
                    </a:solidFill>
                  </a:tcPr>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التخصص المطلوب</a:t>
                      </a:r>
                      <a:endParaRPr lang="en-US" sz="1800" b="1" dirty="0">
                        <a:solidFill>
                          <a:schemeClr val="tx1"/>
                        </a:solidFill>
                        <a:latin typeface="Calibri"/>
                        <a:ea typeface="Times New Roman"/>
                        <a:cs typeface="HASOOB" pitchFamily="2" charset="-78"/>
                      </a:endParaRPr>
                    </a:p>
                  </a:txBody>
                  <a:tcPr marL="68580" marR="68580" marT="0" marB="0">
                    <a:solidFill>
                      <a:schemeClr val="bg2"/>
                    </a:solidFill>
                  </a:tcPr>
                </a:tc>
              </a:tr>
              <a:tr h="322349">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مهندس </a:t>
                      </a:r>
                      <a:r>
                        <a:rPr lang="ar-EG" sz="2000" b="1" dirty="0" err="1">
                          <a:solidFill>
                            <a:schemeClr val="tx1"/>
                          </a:solidFill>
                          <a:latin typeface="Calibri"/>
                          <a:ea typeface="Times New Roman"/>
                          <a:cs typeface="HASOOB" pitchFamily="2" charset="-78"/>
                        </a:rPr>
                        <a:t>مدني </a:t>
                      </a:r>
                      <a:r>
                        <a:rPr lang="ar-EG" sz="2000" b="1" dirty="0">
                          <a:solidFill>
                            <a:schemeClr val="tx1"/>
                          </a:solidFill>
                          <a:latin typeface="Calibri"/>
                          <a:ea typeface="Times New Roman"/>
                          <a:cs typeface="HASOOB" pitchFamily="2" charset="-78"/>
                        </a:rPr>
                        <a:t>/ أبنية</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14300</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الهندسة المدنية والإنشاءات</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فني </a:t>
                      </a:r>
                      <a:r>
                        <a:rPr lang="ar-EG" sz="2000" b="1" dirty="0" err="1">
                          <a:solidFill>
                            <a:schemeClr val="tx1"/>
                          </a:solidFill>
                          <a:latin typeface="Calibri"/>
                          <a:ea typeface="Times New Roman"/>
                          <a:cs typeface="HASOOB" pitchFamily="2" charset="-78"/>
                        </a:rPr>
                        <a:t>أبنية </a:t>
                      </a:r>
                      <a:r>
                        <a:rPr lang="ar-EG" sz="2000" b="1" dirty="0">
                          <a:solidFill>
                            <a:schemeClr val="tx1"/>
                          </a:solidFill>
                          <a:latin typeface="Calibri"/>
                          <a:ea typeface="Times New Roman"/>
                          <a:cs typeface="HASOOB" pitchFamily="2" charset="-78"/>
                        </a:rPr>
                        <a:t>(مراقب أبنية</a:t>
                      </a:r>
                      <a:r>
                        <a:rPr lang="ar-EG" sz="2000" b="1" dirty="0" err="1">
                          <a:solidFill>
                            <a:schemeClr val="tx1"/>
                          </a:solidFill>
                          <a:latin typeface="Calibri"/>
                          <a:ea typeface="Times New Roman"/>
                          <a:cs typeface="HASOOB" pitchFamily="2" charset="-78"/>
                        </a:rPr>
                        <a:t>)</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3443</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الهندسة المدنية والإنشاءات</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مهندس كهربائي / عام</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2615</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الهندسة الكهربائية</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مبرمج حاسب آلي</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2285</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علوم حاسب آلي</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اختصاصي تسويق</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2224</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التسويق</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محاسب عام</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2105</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المحاسبة والمالية</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مدقق حسابات</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1997</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المحاسبة والمالية</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مدير تسويق</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1760</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التسويق</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مهندس ميكانيكي / صيانة عامة</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1689</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هندسة الميكانيكا</a:t>
                      </a:r>
                      <a:endParaRPr lang="en-US" sz="1800" b="1" dirty="0">
                        <a:solidFill>
                          <a:schemeClr val="tx1"/>
                        </a:solidFill>
                        <a:latin typeface="Calibri"/>
                        <a:ea typeface="Times New Roman"/>
                        <a:cs typeface="HASOOB" pitchFamily="2" charset="-78"/>
                      </a:endParaRPr>
                    </a:p>
                  </a:txBody>
                  <a:tcPr marL="68580" marR="68580" marT="0" marB="0"/>
                </a:tc>
              </a:tr>
              <a:tr h="322349">
                <a:tc>
                  <a:txBody>
                    <a:bodyPr/>
                    <a:lstStyle/>
                    <a:p>
                      <a:pPr algn="ctr" rtl="1">
                        <a:lnSpc>
                          <a:spcPct val="115000"/>
                        </a:lnSpc>
                        <a:spcAft>
                          <a:spcPts val="0"/>
                        </a:spcAft>
                      </a:pPr>
                      <a:r>
                        <a:rPr lang="ar-EG" sz="2000" b="1">
                          <a:solidFill>
                            <a:schemeClr val="tx1"/>
                          </a:solidFill>
                          <a:latin typeface="Calibri"/>
                          <a:ea typeface="Times New Roman"/>
                          <a:cs typeface="HASOOB" pitchFamily="2" charset="-78"/>
                        </a:rPr>
                        <a:t>مهندس ميكانيكي / إنتاج عام</a:t>
                      </a:r>
                      <a:endParaRPr lang="en-US" sz="1800" b="1">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1122</a:t>
                      </a:r>
                      <a:endParaRPr lang="en-US" sz="1800" b="1" dirty="0">
                        <a:solidFill>
                          <a:schemeClr val="tx1"/>
                        </a:solidFill>
                        <a:latin typeface="Calibri"/>
                        <a:ea typeface="Times New Roman"/>
                        <a:cs typeface="HASOOB" pitchFamily="2" charset="-78"/>
                      </a:endParaRPr>
                    </a:p>
                  </a:txBody>
                  <a:tcPr marL="68580" marR="68580" marT="0" marB="0"/>
                </a:tc>
                <a:tc>
                  <a:txBody>
                    <a:bodyPr/>
                    <a:lstStyle/>
                    <a:p>
                      <a:pPr algn="ctr" rtl="1">
                        <a:lnSpc>
                          <a:spcPct val="115000"/>
                        </a:lnSpc>
                        <a:spcAft>
                          <a:spcPts val="0"/>
                        </a:spcAft>
                      </a:pPr>
                      <a:r>
                        <a:rPr lang="ar-EG" sz="2000" b="1" dirty="0">
                          <a:solidFill>
                            <a:schemeClr val="tx1"/>
                          </a:solidFill>
                          <a:latin typeface="Calibri"/>
                          <a:ea typeface="Times New Roman"/>
                          <a:cs typeface="HASOOB" pitchFamily="2" charset="-78"/>
                        </a:rPr>
                        <a:t>هندسة الميكانيكا</a:t>
                      </a:r>
                      <a:endParaRPr lang="en-US" sz="1800" b="1" dirty="0">
                        <a:solidFill>
                          <a:schemeClr val="tx1"/>
                        </a:solidFill>
                        <a:latin typeface="Calibri"/>
                        <a:ea typeface="Times New Roman"/>
                        <a:cs typeface="HASOOB" pitchFamily="2" charset="-78"/>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066799"/>
          </a:xfrm>
        </p:spPr>
        <p:txBody>
          <a:bodyPr>
            <a:normAutofit fontScale="90000"/>
          </a:bodyPr>
          <a:lstStyle/>
          <a:p>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2700" dirty="0" smtClean="0">
                <a:solidFill>
                  <a:srgbClr val="996633"/>
                </a:solidFill>
                <a:cs typeface="HASOOB" pitchFamily="2" charset="-78"/>
              </a:rPr>
              <a:t>أعداد الطلبة الدارسون في مؤسسات التعليم العالي داخل السلطنة حسب الموهل المطلوب والتخصص الرئيسى والنوع للعام الأكاديمي 2013/2012م</a:t>
            </a: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819400"/>
            <a:ext cx="6400800" cy="2819400"/>
          </a:xfrm>
        </p:spPr>
        <p:txBody>
          <a:bodyPr>
            <a:normAutofit/>
          </a:bodyPr>
          <a:lstStyle/>
          <a:p>
            <a:pPr algn="just" rtl="1"/>
            <a:endParaRPr lang="en-US" sz="2400" dirty="0">
              <a:solidFill>
                <a:schemeClr val="bg2">
                  <a:lumMod val="25000"/>
                </a:schemeClr>
              </a:solidFill>
              <a:cs typeface="HASOOB" pitchFamily="2" charset="-78"/>
            </a:endParaRPr>
          </a:p>
        </p:txBody>
      </p:sp>
      <p:graphicFrame>
        <p:nvGraphicFramePr>
          <p:cNvPr id="5" name="Table 4"/>
          <p:cNvGraphicFramePr>
            <a:graphicFrameLocks noGrp="1"/>
          </p:cNvGraphicFramePr>
          <p:nvPr/>
        </p:nvGraphicFramePr>
        <p:xfrm>
          <a:off x="1143000" y="1828800"/>
          <a:ext cx="6858000" cy="4404360"/>
        </p:xfrm>
        <a:graphic>
          <a:graphicData uri="http://schemas.openxmlformats.org/drawingml/2006/table">
            <a:tbl>
              <a:tblPr firstRow="1" bandRow="1">
                <a:tableStyleId>{5C22544A-7EE6-4342-B048-85BDC9FD1C3A}</a:tableStyleId>
              </a:tblPr>
              <a:tblGrid>
                <a:gridCol w="2743200"/>
                <a:gridCol w="1371600"/>
                <a:gridCol w="1371600"/>
                <a:gridCol w="1371600"/>
              </a:tblGrid>
              <a:tr h="289560">
                <a:tc>
                  <a:txBody>
                    <a:bodyPr/>
                    <a:lstStyle/>
                    <a:p>
                      <a:pPr marL="0" marR="0" algn="ctr" rtl="1">
                        <a:lnSpc>
                          <a:spcPct val="115000"/>
                        </a:lnSpc>
                        <a:spcBef>
                          <a:spcPts val="0"/>
                        </a:spcBef>
                        <a:spcAft>
                          <a:spcPts val="0"/>
                        </a:spcAft>
                      </a:pPr>
                      <a:r>
                        <a:rPr lang="ar-SA" sz="1600" b="1" dirty="0">
                          <a:solidFill>
                            <a:schemeClr val="tx1"/>
                          </a:solidFill>
                          <a:latin typeface="Calibri"/>
                          <a:ea typeface="Times New Roman"/>
                          <a:cs typeface="HASOOB" pitchFamily="2" charset="-78"/>
                        </a:rPr>
                        <a:t>التخصص </a:t>
                      </a:r>
                      <a:r>
                        <a:rPr lang="ar-SA" sz="1600" b="1" dirty="0" smtClean="0">
                          <a:solidFill>
                            <a:schemeClr val="tx1"/>
                          </a:solidFill>
                          <a:latin typeface="Calibri"/>
                          <a:ea typeface="Times New Roman"/>
                          <a:cs typeface="HASOOB" pitchFamily="2" charset="-78"/>
                        </a:rPr>
                        <a:t>الرئيسي</a:t>
                      </a:r>
                      <a:r>
                        <a:rPr lang="ar-OM" sz="1600" b="1" dirty="0" smtClean="0">
                          <a:solidFill>
                            <a:schemeClr val="tx1"/>
                          </a:solidFill>
                          <a:latin typeface="Calibri"/>
                          <a:ea typeface="Times New Roman"/>
                          <a:cs typeface="HASOOB" pitchFamily="2" charset="-78"/>
                        </a:rPr>
                        <a:t> </a:t>
                      </a:r>
                      <a:endParaRPr lang="en-US" sz="2000" dirty="0">
                        <a:solidFill>
                          <a:schemeClr val="tx1"/>
                        </a:solidFill>
                        <a:latin typeface="Calibri"/>
                        <a:ea typeface="Calibri"/>
                        <a:cs typeface="HASOOB" pitchFamily="2" charset="-78"/>
                      </a:endParaRPr>
                    </a:p>
                  </a:txBody>
                  <a:tcPr marL="68580" marR="68580" marT="0" marB="0" anchor="ctr">
                    <a:solidFill>
                      <a:schemeClr val="bg2"/>
                    </a:solidFill>
                  </a:tcPr>
                </a:tc>
                <a:tc>
                  <a:txBody>
                    <a:bodyPr/>
                    <a:lstStyle/>
                    <a:p>
                      <a:pPr marL="0" marR="0" algn="ctr" rtl="1">
                        <a:lnSpc>
                          <a:spcPct val="115000"/>
                        </a:lnSpc>
                        <a:spcBef>
                          <a:spcPts val="0"/>
                        </a:spcBef>
                        <a:spcAft>
                          <a:spcPts val="0"/>
                        </a:spcAft>
                      </a:pPr>
                      <a:r>
                        <a:rPr lang="ar-SA" sz="1600" b="1" dirty="0">
                          <a:solidFill>
                            <a:schemeClr val="tx1"/>
                          </a:solidFill>
                          <a:latin typeface="Calibri"/>
                          <a:ea typeface="Times New Roman"/>
                          <a:cs typeface="HASOOB" pitchFamily="2" charset="-78"/>
                        </a:rPr>
                        <a:t>ذكر</a:t>
                      </a:r>
                      <a:endParaRPr lang="en-US" sz="2000" dirty="0">
                        <a:solidFill>
                          <a:schemeClr val="tx1"/>
                        </a:solidFill>
                        <a:latin typeface="Calibri"/>
                        <a:ea typeface="Calibri"/>
                        <a:cs typeface="HASOOB" pitchFamily="2" charset="-78"/>
                      </a:endParaRPr>
                    </a:p>
                  </a:txBody>
                  <a:tcPr marL="68580" marR="68580" marT="0" marB="0" anchor="ctr">
                    <a:solidFill>
                      <a:schemeClr val="bg2"/>
                    </a:solidFill>
                  </a:tcPr>
                </a:tc>
                <a:tc>
                  <a:txBody>
                    <a:bodyPr/>
                    <a:lstStyle/>
                    <a:p>
                      <a:pPr marL="0" marR="0" algn="ctr" rtl="1">
                        <a:lnSpc>
                          <a:spcPct val="115000"/>
                        </a:lnSpc>
                        <a:spcBef>
                          <a:spcPts val="0"/>
                        </a:spcBef>
                        <a:spcAft>
                          <a:spcPts val="0"/>
                        </a:spcAft>
                      </a:pPr>
                      <a:r>
                        <a:rPr lang="ar-SA" sz="1600" b="1">
                          <a:solidFill>
                            <a:schemeClr val="tx1"/>
                          </a:solidFill>
                          <a:latin typeface="Calibri"/>
                          <a:ea typeface="Times New Roman"/>
                          <a:cs typeface="HASOOB" pitchFamily="2" charset="-78"/>
                        </a:rPr>
                        <a:t>أنثى</a:t>
                      </a:r>
                      <a:endParaRPr lang="en-US" sz="2000">
                        <a:solidFill>
                          <a:schemeClr val="tx1"/>
                        </a:solidFill>
                        <a:latin typeface="Calibri"/>
                        <a:ea typeface="Calibri"/>
                        <a:cs typeface="HASOOB" pitchFamily="2" charset="-78"/>
                      </a:endParaRPr>
                    </a:p>
                  </a:txBody>
                  <a:tcPr marL="68580" marR="68580" marT="0" marB="0" anchor="ctr">
                    <a:solidFill>
                      <a:schemeClr val="bg2"/>
                    </a:solidFill>
                  </a:tcPr>
                </a:tc>
                <a:tc>
                  <a:txBody>
                    <a:bodyPr/>
                    <a:lstStyle/>
                    <a:p>
                      <a:pPr marL="0" marR="0" algn="ctr" rtl="1">
                        <a:lnSpc>
                          <a:spcPct val="115000"/>
                        </a:lnSpc>
                        <a:spcBef>
                          <a:spcPts val="0"/>
                        </a:spcBef>
                        <a:spcAft>
                          <a:spcPts val="0"/>
                        </a:spcAft>
                      </a:pPr>
                      <a:r>
                        <a:rPr lang="ar-SA" sz="1600" b="1" dirty="0">
                          <a:solidFill>
                            <a:schemeClr val="tx1"/>
                          </a:solidFill>
                          <a:latin typeface="Calibri"/>
                          <a:ea typeface="Times New Roman"/>
                          <a:cs typeface="HASOOB" pitchFamily="2" charset="-78"/>
                        </a:rPr>
                        <a:t>المجموع</a:t>
                      </a:r>
                      <a:endParaRPr lang="en-US" sz="2000" dirty="0">
                        <a:solidFill>
                          <a:schemeClr val="tx1"/>
                        </a:solidFill>
                        <a:latin typeface="Calibri"/>
                        <a:ea typeface="Calibri"/>
                        <a:cs typeface="HASOOB" pitchFamily="2" charset="-78"/>
                      </a:endParaRPr>
                    </a:p>
                  </a:txBody>
                  <a:tcPr marL="68580" marR="68580" marT="0" marB="0" anchor="ctr">
                    <a:solidFill>
                      <a:schemeClr val="bg2"/>
                    </a:solidFill>
                  </a:tcP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الثقافة والمجتمع</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3,957</a:t>
                      </a:r>
                      <a:endParaRPr lang="en-US" sz="2000"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5,892</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9,849</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الخدمات الشخصية </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116</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491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607</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العلوم الطبيعية والفيزيائية</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1,654</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3,175</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4,829</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a:latin typeface="Calibri"/>
                          <a:ea typeface="Times New Roman"/>
                          <a:cs typeface="HASOOB" pitchFamily="2" charset="-78"/>
                        </a:rPr>
                        <a:t>العمارة والإنشاء</a:t>
                      </a:r>
                      <a:endParaRPr lang="en-US" sz="2000" b="1">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301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1,099</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1,400</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a:latin typeface="Calibri"/>
                          <a:ea typeface="Times New Roman"/>
                          <a:cs typeface="HASOOB" pitchFamily="2" charset="-78"/>
                        </a:rPr>
                        <a:t>الهندسة والتكنولوجيا المرتبطة بها</a:t>
                      </a:r>
                      <a:endParaRPr lang="en-US" sz="2000" b="1">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15,969</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9,402</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25,371</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تكنلوجيا المعلومات </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6,791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9,511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16,302</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الإدارة والتجارة</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12,824</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16,778</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29,602</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التربية </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1,093</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1,818</a:t>
                      </a:r>
                      <a:endParaRPr lang="en-US" sz="2000"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2,911</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الصحة </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2,442</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5,118</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7,560</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a:latin typeface="Calibri"/>
                          <a:ea typeface="Times New Roman"/>
                          <a:cs typeface="HASOOB" pitchFamily="2" charset="-78"/>
                        </a:rPr>
                        <a:t>الفنون الإبداعية </a:t>
                      </a:r>
                      <a:endParaRPr lang="en-US" sz="2000" b="1">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831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3,115</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3,946</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الدين و الفلسفة</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315</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241</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556</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الزراعة والبيئة والعلوم المرتبطة بها</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290</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a:latin typeface="Arial"/>
                          <a:ea typeface="Times New Roman"/>
                          <a:cs typeface="HASOOB" pitchFamily="2" charset="-78"/>
                        </a:rPr>
                        <a:t>280</a:t>
                      </a:r>
                      <a:endParaRPr lang="en-US" sz="200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570</a:t>
                      </a:r>
                      <a:endParaRPr lang="en-US" sz="20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2000" b="1" dirty="0">
                          <a:latin typeface="Calibri"/>
                          <a:ea typeface="Times New Roman"/>
                          <a:cs typeface="HASOOB" pitchFamily="2" charset="-78"/>
                        </a:rPr>
                        <a:t>أخرى</a:t>
                      </a:r>
                      <a:endParaRPr lang="en-US" sz="28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ar-SA" sz="2000" b="1" dirty="0">
                          <a:latin typeface="Calibri"/>
                          <a:ea typeface="Times New Roman"/>
                          <a:cs typeface="HASOOB" pitchFamily="2" charset="-78"/>
                        </a:rPr>
                        <a:t>691</a:t>
                      </a:r>
                      <a:endParaRPr lang="en-US" sz="2800" dirty="0">
                        <a:latin typeface="Calibri"/>
                        <a:ea typeface="Calibri"/>
                        <a:cs typeface="HASOOB" pitchFamily="2" charset="-78"/>
                      </a:endParaRPr>
                    </a:p>
                  </a:txBody>
                  <a:tcPr marL="68580" marR="68580" marT="0" marB="0" anchor="ctr"/>
                </a:tc>
                <a:tc>
                  <a:txBody>
                    <a:bodyPr/>
                    <a:lstStyle/>
                    <a:p>
                      <a:pPr marL="0" marR="0" algn="ctr" rtl="1">
                        <a:lnSpc>
                          <a:spcPct val="115000"/>
                        </a:lnSpc>
                        <a:spcBef>
                          <a:spcPts val="0"/>
                        </a:spcBef>
                        <a:spcAft>
                          <a:spcPts val="0"/>
                        </a:spcAft>
                      </a:pPr>
                      <a:r>
                        <a:rPr lang="ar-SA" sz="2000" b="1" dirty="0">
                          <a:latin typeface="Calibri"/>
                          <a:ea typeface="Times New Roman"/>
                          <a:cs typeface="HASOOB" pitchFamily="2" charset="-78"/>
                        </a:rPr>
                        <a:t>970</a:t>
                      </a:r>
                      <a:endParaRPr lang="en-US" sz="2800" dirty="0">
                        <a:latin typeface="Calibri"/>
                        <a:ea typeface="Calibri"/>
                        <a:cs typeface="HASOOB" pitchFamily="2" charset="-78"/>
                      </a:endParaRPr>
                    </a:p>
                  </a:txBody>
                  <a:tcPr marL="68580" marR="68580" marT="0" marB="0" anchor="ctr"/>
                </a:tc>
                <a:tc>
                  <a:txBody>
                    <a:bodyPr/>
                    <a:lstStyle/>
                    <a:p>
                      <a:pPr marL="0" marR="0" algn="ctr" rtl="1">
                        <a:lnSpc>
                          <a:spcPct val="115000"/>
                        </a:lnSpc>
                        <a:spcBef>
                          <a:spcPts val="0"/>
                        </a:spcBef>
                        <a:spcAft>
                          <a:spcPts val="0"/>
                        </a:spcAft>
                      </a:pPr>
                      <a:r>
                        <a:rPr lang="ar-SA" sz="2000" b="1" dirty="0">
                          <a:latin typeface="Calibri"/>
                          <a:ea typeface="Times New Roman"/>
                          <a:cs typeface="HASOOB" pitchFamily="2" charset="-78"/>
                        </a:rPr>
                        <a:t>1,661</a:t>
                      </a:r>
                      <a:endParaRPr lang="en-US" sz="2800" dirty="0">
                        <a:latin typeface="Calibri"/>
                        <a:ea typeface="Calibri"/>
                        <a:cs typeface="HASOOB" pitchFamily="2" charset="-78"/>
                      </a:endParaRPr>
                    </a:p>
                  </a:txBody>
                  <a:tcPr marL="68580" marR="68580" marT="0" marB="0" anchor="ctr"/>
                </a:tc>
              </a:tr>
              <a:tr h="289560">
                <a:tc>
                  <a:txBody>
                    <a:bodyPr/>
                    <a:lstStyle/>
                    <a:p>
                      <a:pPr marL="0" marR="0" algn="ctr" rtl="1">
                        <a:lnSpc>
                          <a:spcPct val="115000"/>
                        </a:lnSpc>
                        <a:spcBef>
                          <a:spcPts val="0"/>
                        </a:spcBef>
                        <a:spcAft>
                          <a:spcPts val="0"/>
                        </a:spcAft>
                      </a:pPr>
                      <a:r>
                        <a:rPr lang="ar-SA" sz="1600" b="1" dirty="0">
                          <a:latin typeface="Calibri"/>
                          <a:ea typeface="Times New Roman"/>
                          <a:cs typeface="HASOOB" pitchFamily="2" charset="-78"/>
                        </a:rPr>
                        <a:t>الإجمالي الكلي</a:t>
                      </a:r>
                      <a:endParaRPr lang="en-US" sz="2000" b="1"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47,274</a:t>
                      </a:r>
                      <a:endParaRPr lang="en-US" sz="2000"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57,890</a:t>
                      </a:r>
                      <a:endParaRPr lang="en-US" sz="2000" dirty="0">
                        <a:latin typeface="Calibri"/>
                        <a:ea typeface="Calibri"/>
                        <a:cs typeface="HASOOB" pitchFamily="2" charset="-78"/>
                      </a:endParaRPr>
                    </a:p>
                  </a:txBody>
                  <a:tcPr marL="68580" marR="68580" marT="0" marB="0" anchor="ctr"/>
                </a:tc>
                <a:tc>
                  <a:txBody>
                    <a:bodyPr/>
                    <a:lstStyle/>
                    <a:p>
                      <a:pPr marL="0" marR="0" algn="ctr" rtl="0">
                        <a:lnSpc>
                          <a:spcPct val="115000"/>
                        </a:lnSpc>
                        <a:spcBef>
                          <a:spcPts val="0"/>
                        </a:spcBef>
                        <a:spcAft>
                          <a:spcPts val="0"/>
                        </a:spcAft>
                      </a:pPr>
                      <a:r>
                        <a:rPr lang="en-US" sz="1600" b="1" dirty="0">
                          <a:latin typeface="Arial"/>
                          <a:ea typeface="Times New Roman"/>
                          <a:cs typeface="HASOOB" pitchFamily="2" charset="-78"/>
                        </a:rPr>
                        <a:t>105,164</a:t>
                      </a:r>
                      <a:endParaRPr lang="en-US" sz="2000" dirty="0">
                        <a:latin typeface="Calibri"/>
                        <a:ea typeface="Calibri"/>
                        <a:cs typeface="HASOOB" pitchFamily="2" charset="-78"/>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685800"/>
            <a:ext cx="7772400" cy="838201"/>
          </a:xfrm>
        </p:spPr>
        <p:txBody>
          <a:bodyPr>
            <a:normAutofit fontScale="90000"/>
          </a:bodyPr>
          <a:lstStyle/>
          <a:p>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2700" dirty="0" smtClean="0">
                <a:solidFill>
                  <a:srgbClr val="996633"/>
                </a:solidFill>
                <a:cs typeface="HASOOB" pitchFamily="2" charset="-78"/>
              </a:rPr>
              <a:t> </a:t>
            </a:r>
            <a:r>
              <a:rPr lang="ar-OM" sz="2200" dirty="0" smtClean="0">
                <a:solidFill>
                  <a:srgbClr val="996633"/>
                </a:solidFill>
                <a:cs typeface="HASOOB" pitchFamily="2" charset="-78"/>
              </a:rPr>
              <a:t>أعداد الطلبة الخريجين في مؤسسات التعليم العالي داخل السلطنة حسب النوع واالتخصص الرئيسى للعام الأكاديمي 2013/2012م </a:t>
            </a:r>
            <a:r>
              <a:rPr lang="en-US" sz="4000" dirty="0" smtClean="0"/>
              <a:t/>
            </a:r>
            <a:br>
              <a:rPr lang="en-US" sz="4000" dirty="0" smtClean="0"/>
            </a:br>
            <a:endParaRPr lang="en-US" dirty="0"/>
          </a:p>
        </p:txBody>
      </p:sp>
      <p:sp>
        <p:nvSpPr>
          <p:cNvPr id="3" name="Subtitle 2"/>
          <p:cNvSpPr>
            <a:spLocks noGrp="1"/>
          </p:cNvSpPr>
          <p:nvPr>
            <p:ph type="subTitle" idx="1"/>
          </p:nvPr>
        </p:nvSpPr>
        <p:spPr>
          <a:xfrm>
            <a:off x="1371600" y="2362200"/>
            <a:ext cx="6400800" cy="3276600"/>
          </a:xfrm>
        </p:spPr>
        <p:txBody>
          <a:bodyPr>
            <a:normAutofit/>
          </a:bodyPr>
          <a:lstStyle/>
          <a:p>
            <a:pPr algn="just" rtl="1"/>
            <a:endParaRPr lang="ar-OM" sz="2400" dirty="0" smtClean="0">
              <a:solidFill>
                <a:schemeClr val="bg2">
                  <a:lumMod val="25000"/>
                </a:schemeClr>
              </a:solidFill>
              <a:cs typeface="HASOOB" pitchFamily="2" charset="-78"/>
            </a:endParaRPr>
          </a:p>
          <a:p>
            <a:pPr algn="just" rtl="1"/>
            <a:endParaRPr lang="ar-OM" sz="2400" dirty="0" smtClean="0">
              <a:solidFill>
                <a:schemeClr val="bg2">
                  <a:lumMod val="25000"/>
                </a:schemeClr>
              </a:solidFill>
              <a:cs typeface="HASOOB" pitchFamily="2" charset="-78"/>
            </a:endParaRPr>
          </a:p>
          <a:p>
            <a:pPr algn="just" rtl="1"/>
            <a:r>
              <a:rPr lang="ar-OM" sz="2400" dirty="0" smtClean="0">
                <a:solidFill>
                  <a:schemeClr val="bg2">
                    <a:lumMod val="25000"/>
                  </a:schemeClr>
                </a:solidFill>
                <a:cs typeface="HASOOB" pitchFamily="2" charset="-78"/>
              </a:rPr>
              <a:t>	</a:t>
            </a:r>
            <a:endParaRPr lang="en-US" sz="6000" b="1" dirty="0">
              <a:solidFill>
                <a:srgbClr val="996633"/>
              </a:solidFill>
              <a:cs typeface="HASOOB" pitchFamily="2" charset="-78"/>
            </a:endParaRPr>
          </a:p>
        </p:txBody>
      </p:sp>
      <p:graphicFrame>
        <p:nvGraphicFramePr>
          <p:cNvPr id="6" name="Table 5"/>
          <p:cNvGraphicFramePr>
            <a:graphicFrameLocks noGrp="1"/>
          </p:cNvGraphicFramePr>
          <p:nvPr/>
        </p:nvGraphicFramePr>
        <p:xfrm>
          <a:off x="1295400" y="1905006"/>
          <a:ext cx="6553200" cy="4190998"/>
        </p:xfrm>
        <a:graphic>
          <a:graphicData uri="http://schemas.openxmlformats.org/drawingml/2006/table">
            <a:tbl>
              <a:tblPr firstRow="1" bandRow="1">
                <a:tableStyleId>{5C22544A-7EE6-4342-B048-85BDC9FD1C3A}</a:tableStyleId>
              </a:tblPr>
              <a:tblGrid>
                <a:gridCol w="2743200"/>
                <a:gridCol w="1219200"/>
                <a:gridCol w="1295400"/>
                <a:gridCol w="1295400"/>
              </a:tblGrid>
              <a:tr h="299357">
                <a:tc>
                  <a:txBody>
                    <a:bodyPr/>
                    <a:lstStyle/>
                    <a:p>
                      <a:pPr algn="ctr" rtl="1" fontAlgn="ctr"/>
                      <a:r>
                        <a:rPr lang="ar-BH" sz="1800" b="1" i="0" u="none" strike="noStrike" dirty="0">
                          <a:solidFill>
                            <a:srgbClr val="000000"/>
                          </a:solidFill>
                          <a:latin typeface="Arial"/>
                          <a:cs typeface="HASOOB" pitchFamily="2" charset="-78"/>
                        </a:rPr>
                        <a:t>التخصص الرئيسي</a:t>
                      </a:r>
                    </a:p>
                  </a:txBody>
                  <a:tcPr marL="9525" marR="9525" marT="9525" marB="0" anchor="ctr">
                    <a:solidFill>
                      <a:schemeClr val="bg2"/>
                    </a:solidFill>
                  </a:tcPr>
                </a:tc>
                <a:tc>
                  <a:txBody>
                    <a:bodyPr/>
                    <a:lstStyle/>
                    <a:p>
                      <a:pPr algn="ctr" rtl="1" fontAlgn="ctr"/>
                      <a:r>
                        <a:rPr lang="ar-BH" sz="1600" b="1" i="0" u="none" strike="noStrike">
                          <a:solidFill>
                            <a:srgbClr val="000000"/>
                          </a:solidFill>
                          <a:latin typeface="Arial"/>
                          <a:cs typeface="HASOOB" pitchFamily="2" charset="-78"/>
                        </a:rPr>
                        <a:t>ذكر</a:t>
                      </a:r>
                    </a:p>
                  </a:txBody>
                  <a:tcPr marL="9525" marR="9525" marT="9525" marB="0" anchor="ctr">
                    <a:solidFill>
                      <a:schemeClr val="bg2"/>
                    </a:solidFill>
                  </a:tcPr>
                </a:tc>
                <a:tc>
                  <a:txBody>
                    <a:bodyPr/>
                    <a:lstStyle/>
                    <a:p>
                      <a:pPr algn="ctr" rtl="1" fontAlgn="ctr"/>
                      <a:r>
                        <a:rPr lang="ar-BH" sz="1600" b="1" i="0" u="none" strike="noStrike" dirty="0">
                          <a:solidFill>
                            <a:srgbClr val="000000"/>
                          </a:solidFill>
                          <a:latin typeface="Arial"/>
                          <a:cs typeface="HASOOB" pitchFamily="2" charset="-78"/>
                        </a:rPr>
                        <a:t>أنثى</a:t>
                      </a:r>
                    </a:p>
                  </a:txBody>
                  <a:tcPr marL="9525" marR="9525" marT="9525" marB="0" anchor="ctr">
                    <a:solidFill>
                      <a:schemeClr val="bg2"/>
                    </a:solidFill>
                  </a:tcPr>
                </a:tc>
                <a:tc>
                  <a:txBody>
                    <a:bodyPr/>
                    <a:lstStyle/>
                    <a:p>
                      <a:pPr algn="ctr" rtl="1" fontAlgn="ctr"/>
                      <a:r>
                        <a:rPr lang="ar-BH" sz="1600" b="1" i="0" u="none" strike="noStrike" dirty="0">
                          <a:solidFill>
                            <a:srgbClr val="000000"/>
                          </a:solidFill>
                          <a:latin typeface="Arial"/>
                          <a:cs typeface="HASOOB" pitchFamily="2" charset="-78"/>
                        </a:rPr>
                        <a:t>المجموع</a:t>
                      </a:r>
                    </a:p>
                  </a:txBody>
                  <a:tcPr marL="9525" marR="9525" marT="9525" marB="0" anchor="ctr">
                    <a:solidFill>
                      <a:schemeClr val="bg2"/>
                    </a:solidFill>
                  </a:tcPr>
                </a:tc>
              </a:tr>
              <a:tr h="299357">
                <a:tc>
                  <a:txBody>
                    <a:bodyPr/>
                    <a:lstStyle/>
                    <a:p>
                      <a:pPr algn="ctr" rtl="1" fontAlgn="ctr"/>
                      <a:r>
                        <a:rPr lang="ar-BH" sz="1800" b="1" i="0" u="none" strike="noStrike" dirty="0">
                          <a:solidFill>
                            <a:srgbClr val="000000"/>
                          </a:solidFill>
                          <a:latin typeface="Arial"/>
                          <a:cs typeface="HASOOB" pitchFamily="2" charset="-78"/>
                        </a:rPr>
                        <a:t>العلوم الطبيعية والفيزيائية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197</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549</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746</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العمارة والإنشاء</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99</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179</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278</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الإدارة والتجارة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1,750</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2,202</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3,952</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الثقافة والمجتمع</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377</a:t>
                      </a:r>
                    </a:p>
                  </a:txBody>
                  <a:tcPr marL="9525" marR="9525" marT="9525" marB="0" anchor="ctr"/>
                </a:tc>
                <a:tc>
                  <a:txBody>
                    <a:bodyPr/>
                    <a:lstStyle/>
                    <a:p>
                      <a:pPr algn="ctr" rtl="0" fontAlgn="ctr"/>
                      <a:r>
                        <a:rPr lang="en-US" sz="1600" b="0" i="0" u="none" strike="noStrike" dirty="0">
                          <a:solidFill>
                            <a:srgbClr val="000000"/>
                          </a:solidFill>
                          <a:latin typeface="Arial"/>
                          <a:cs typeface="HASOOB" pitchFamily="2" charset="-78"/>
                        </a:rPr>
                        <a:t>999</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1,376</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تكنلوجيا المعلومات</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769</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1,017</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1,786</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الصحة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354</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1,100</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1,454</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الفنون الإبداعية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217</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743</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960</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الهندسة والتكنولوجيا المرتبطة بها</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2,863</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1,494</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4,357</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التربية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355</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843</a:t>
                      </a:r>
                    </a:p>
                  </a:txBody>
                  <a:tcPr marL="9525" marR="9525" marT="9525" marB="0" anchor="ctr"/>
                </a:tc>
                <a:tc>
                  <a:txBody>
                    <a:bodyPr/>
                    <a:lstStyle/>
                    <a:p>
                      <a:pPr algn="ctr" rtl="0" fontAlgn="ctr"/>
                      <a:r>
                        <a:rPr lang="en-US" sz="1600" b="1" i="0" u="none" strike="noStrike">
                          <a:solidFill>
                            <a:srgbClr val="000000"/>
                          </a:solidFill>
                          <a:latin typeface="Arial"/>
                          <a:cs typeface="HASOOB" pitchFamily="2" charset="-78"/>
                        </a:rPr>
                        <a:t>1,198</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الخدمات الشخصية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26</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27</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الزراعة والبيئة والعلوم المرتبطة بها</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14</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17</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31</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الدين و الفلسفة</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201</a:t>
                      </a:r>
                    </a:p>
                  </a:txBody>
                  <a:tcPr marL="9525" marR="9525" marT="9525" marB="0" anchor="ctr"/>
                </a:tc>
                <a:tc>
                  <a:txBody>
                    <a:bodyPr/>
                    <a:lstStyle/>
                    <a:p>
                      <a:pPr algn="ctr" rtl="0" fontAlgn="ctr"/>
                      <a:r>
                        <a:rPr lang="en-US" sz="1600" b="0" i="0" u="none" strike="noStrike">
                          <a:solidFill>
                            <a:srgbClr val="000000"/>
                          </a:solidFill>
                          <a:latin typeface="Arial"/>
                          <a:cs typeface="HASOOB" pitchFamily="2" charset="-78"/>
                        </a:rPr>
                        <a:t>187</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388</a:t>
                      </a:r>
                    </a:p>
                  </a:txBody>
                  <a:tcPr marL="9525" marR="9525" marT="9525" marB="0" anchor="ctr"/>
                </a:tc>
              </a:tr>
              <a:tr h="299357">
                <a:tc>
                  <a:txBody>
                    <a:bodyPr/>
                    <a:lstStyle/>
                    <a:p>
                      <a:pPr algn="ctr" rtl="1" fontAlgn="ctr"/>
                      <a:r>
                        <a:rPr lang="ar-BH" sz="1800" b="1" i="0" u="none" strike="noStrike" dirty="0">
                          <a:solidFill>
                            <a:srgbClr val="000000"/>
                          </a:solidFill>
                          <a:latin typeface="Arial"/>
                          <a:cs typeface="HASOOB" pitchFamily="2" charset="-78"/>
                        </a:rPr>
                        <a:t>الإجمالي الكلي</a:t>
                      </a:r>
                    </a:p>
                  </a:txBody>
                  <a:tcPr marL="9525" marR="9525" marT="9525" marB="0" anchor="ctr"/>
                </a:tc>
                <a:tc>
                  <a:txBody>
                    <a:bodyPr/>
                    <a:lstStyle/>
                    <a:p>
                      <a:pPr algn="ctr" rtl="0" fontAlgn="ctr"/>
                      <a:r>
                        <a:rPr lang="en-US" sz="1600" b="1" i="0" u="none" strike="noStrike">
                          <a:solidFill>
                            <a:srgbClr val="000000"/>
                          </a:solidFill>
                          <a:latin typeface="Arial"/>
                          <a:cs typeface="HASOOB" pitchFamily="2" charset="-78"/>
                        </a:rPr>
                        <a:t>7,197</a:t>
                      </a:r>
                    </a:p>
                  </a:txBody>
                  <a:tcPr marL="9525" marR="9525" marT="9525" marB="0" anchor="ctr"/>
                </a:tc>
                <a:tc>
                  <a:txBody>
                    <a:bodyPr/>
                    <a:lstStyle/>
                    <a:p>
                      <a:pPr algn="ctr" rtl="0" fontAlgn="ctr"/>
                      <a:r>
                        <a:rPr lang="en-US" sz="1600" b="1" i="0" u="none" strike="noStrike">
                          <a:solidFill>
                            <a:srgbClr val="000000"/>
                          </a:solidFill>
                          <a:latin typeface="Arial"/>
                          <a:cs typeface="HASOOB" pitchFamily="2" charset="-78"/>
                        </a:rPr>
                        <a:t>9,356</a:t>
                      </a:r>
                    </a:p>
                  </a:txBody>
                  <a:tcPr marL="9525" marR="9525" marT="9525" marB="0" anchor="ctr"/>
                </a:tc>
                <a:tc>
                  <a:txBody>
                    <a:bodyPr/>
                    <a:lstStyle/>
                    <a:p>
                      <a:pPr algn="ctr" rtl="0" fontAlgn="ctr"/>
                      <a:r>
                        <a:rPr lang="en-US" sz="1600" b="1" i="0" u="none" strike="noStrike" dirty="0">
                          <a:solidFill>
                            <a:srgbClr val="000000"/>
                          </a:solidFill>
                          <a:latin typeface="Arial"/>
                          <a:cs typeface="HASOOB" pitchFamily="2" charset="-78"/>
                        </a:rPr>
                        <a:t>16,553</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990600"/>
            <a:ext cx="7772400" cy="914399"/>
          </a:xfrm>
        </p:spPr>
        <p:txBody>
          <a:bodyPr>
            <a:normAutofit fontScale="90000"/>
          </a:bodyPr>
          <a:lstStyle/>
          <a:p>
            <a:pPr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2700" b="1" dirty="0" smtClean="0">
                <a:solidFill>
                  <a:srgbClr val="996633"/>
                </a:solidFill>
                <a:cs typeface="HASOOB" pitchFamily="2" charset="-78"/>
              </a:rPr>
              <a:t>(تابع</a:t>
            </a:r>
            <a:r>
              <a:rPr lang="ar-OM" sz="2700" b="1" dirty="0" err="1" smtClean="0">
                <a:solidFill>
                  <a:srgbClr val="996633"/>
                </a:solidFill>
                <a:cs typeface="HASOOB" pitchFamily="2" charset="-78"/>
              </a:rPr>
              <a:t>)</a:t>
            </a:r>
            <a:r>
              <a:rPr lang="ar-OM" sz="2700" b="1" dirty="0" smtClean="0">
                <a:solidFill>
                  <a:srgbClr val="996633"/>
                </a:solidFill>
                <a:cs typeface="HASOOB" pitchFamily="2" charset="-78"/>
              </a:rPr>
              <a:t> </a:t>
            </a:r>
            <a:r>
              <a:rPr lang="ar-EG" sz="2700" b="1" dirty="0" smtClean="0">
                <a:solidFill>
                  <a:srgbClr val="996633"/>
                </a:solidFill>
                <a:cs typeface="HASOOB" pitchFamily="2" charset="-78"/>
              </a:rPr>
              <a:t>الاستنتاجات المرتبطة بنوعية مخرجات مؤسسات التعليم العالي ومستواها، ومدى تلبيتها لاشتراطات مؤسسات المجتمع وسوق </a:t>
            </a:r>
            <a:r>
              <a:rPr lang="ar-EG" sz="2700" b="1" dirty="0" err="1" smtClean="0">
                <a:solidFill>
                  <a:srgbClr val="996633"/>
                </a:solidFill>
                <a:cs typeface="HASOOB" pitchFamily="2" charset="-78"/>
              </a:rPr>
              <a:t>العمل.</a:t>
            </a:r>
            <a:r>
              <a:rPr lang="ar-EG" sz="2700" b="1" dirty="0" smtClean="0">
                <a:solidFill>
                  <a:srgbClr val="996633"/>
                </a:solidFill>
                <a:cs typeface="HASOOB" pitchFamily="2" charset="-78"/>
              </a:rPr>
              <a:t> </a:t>
            </a: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2209800"/>
            <a:ext cx="6553200" cy="4114800"/>
          </a:xfrm>
        </p:spPr>
        <p:txBody>
          <a:bodyPr>
            <a:normAutofit/>
          </a:bodyPr>
          <a:lstStyle/>
          <a:p>
            <a:pPr lvl="0" algn="just" rtl="1">
              <a:buFont typeface="Wingdings" pitchFamily="2" charset="2"/>
              <a:buChar char="§"/>
            </a:pPr>
            <a:r>
              <a:rPr lang="ar-EG" sz="2800" b="1" dirty="0" smtClean="0">
                <a:solidFill>
                  <a:srgbClr val="0070C0"/>
                </a:solidFill>
                <a:cs typeface="HASOOB" pitchFamily="2" charset="-78"/>
              </a:rPr>
              <a:t>محدودية مشاركة القطاع الخاص في تطوير برامج التعليم الموجهة لسوق العمل، وتطوير مهارات الطلبة الدارسين </a:t>
            </a:r>
            <a:r>
              <a:rPr lang="ar-EG" sz="2800" b="1" dirty="0" err="1" smtClean="0">
                <a:solidFill>
                  <a:srgbClr val="0070C0"/>
                </a:solidFill>
                <a:cs typeface="HASOOB" pitchFamily="2" charset="-78"/>
              </a:rPr>
              <a:t>فيها.</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تكدس أعداد كبيرة من الباحثين عن عمل في عدّة تخصصات بعينها تقل فرص العمل لها، ويحتاج الأمر الاستمرار في تقييمها ومدى فائدة الاستمرار في </a:t>
            </a:r>
            <a:r>
              <a:rPr lang="ar-EG" sz="2800" b="1" dirty="0" err="1" smtClean="0">
                <a:solidFill>
                  <a:srgbClr val="0070C0"/>
                </a:solidFill>
                <a:cs typeface="HASOOB" pitchFamily="2" charset="-78"/>
              </a:rPr>
              <a:t>طرحها.</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lvl="0"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0"/>
            <a:ext cx="7772400" cy="609599"/>
          </a:xfrm>
        </p:spPr>
        <p:txBody>
          <a:bodyPr>
            <a:normAutofit fontScale="90000"/>
          </a:bodyPr>
          <a:lstStyle/>
          <a:p>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dirty="0" smtClean="0">
                <a:solidFill>
                  <a:srgbClr val="996633"/>
                </a:solidFill>
                <a:cs typeface="HASOOB" pitchFamily="2" charset="-78"/>
              </a:rPr>
              <a:t>محتويات العرض</a:t>
            </a:r>
            <a:r>
              <a:rPr lang="ar-OM" b="1" dirty="0" smtClean="0"/>
              <a:t/>
            </a:r>
            <a:br>
              <a:rPr lang="ar-OM" b="1" dirty="0" smtClean="0"/>
            </a:br>
            <a:r>
              <a:rPr lang="en-US" dirty="0" smtClean="0"/>
              <a:t/>
            </a:r>
            <a:br>
              <a:rPr lang="en-US" dirty="0" smtClean="0"/>
            </a:br>
            <a:endParaRPr lang="en-US" dirty="0"/>
          </a:p>
        </p:txBody>
      </p:sp>
      <p:sp>
        <p:nvSpPr>
          <p:cNvPr id="3" name="Subtitle 2"/>
          <p:cNvSpPr>
            <a:spLocks noGrp="1"/>
          </p:cNvSpPr>
          <p:nvPr>
            <p:ph type="subTitle" idx="1"/>
          </p:nvPr>
        </p:nvSpPr>
        <p:spPr>
          <a:xfrm>
            <a:off x="914400" y="1600200"/>
            <a:ext cx="7162800" cy="4648200"/>
          </a:xfrm>
        </p:spPr>
        <p:txBody>
          <a:bodyPr>
            <a:normAutofit fontScale="32500" lnSpcReduction="20000"/>
          </a:bodyPr>
          <a:lstStyle/>
          <a:p>
            <a:pPr lvl="0" algn="just" rtl="1"/>
            <a:r>
              <a:rPr lang="ar-OM" sz="7400" dirty="0" smtClean="0">
                <a:solidFill>
                  <a:srgbClr val="0070C0"/>
                </a:solidFill>
                <a:cs typeface="HASOOB" pitchFamily="2" charset="-78"/>
              </a:rPr>
              <a:t>1</a:t>
            </a:r>
            <a:r>
              <a:rPr lang="ar-OM" sz="8600" b="1" dirty="0" err="1" smtClean="0">
                <a:solidFill>
                  <a:srgbClr val="0070C0"/>
                </a:solidFill>
                <a:cs typeface="HASOOB" pitchFamily="2" charset="-78"/>
              </a:rPr>
              <a:t>)</a:t>
            </a:r>
            <a:r>
              <a:rPr lang="ar-OM" sz="8600" b="1" dirty="0" smtClean="0">
                <a:solidFill>
                  <a:srgbClr val="0070C0"/>
                </a:solidFill>
                <a:cs typeface="HASOOB" pitchFamily="2" charset="-78"/>
              </a:rPr>
              <a:t> </a:t>
            </a:r>
            <a:r>
              <a:rPr lang="ar-EG" sz="8600" b="1" dirty="0" smtClean="0">
                <a:solidFill>
                  <a:srgbClr val="0070C0"/>
                </a:solidFill>
                <a:cs typeface="HASOOB" pitchFamily="2" charset="-78"/>
              </a:rPr>
              <a:t>الاستنتاجات حول الأنظمة والإجراءات المتبعة لإدارة الجودة في السلطنة </a:t>
            </a:r>
            <a:endParaRPr lang="en-US" sz="8600" b="1" dirty="0" smtClean="0">
              <a:solidFill>
                <a:srgbClr val="0070C0"/>
              </a:solidFill>
              <a:cs typeface="HASOOB" pitchFamily="2" charset="-78"/>
            </a:endParaRPr>
          </a:p>
          <a:p>
            <a:pPr lvl="1" algn="just" rtl="1"/>
            <a:r>
              <a:rPr lang="ar-EG" sz="8600" b="1" dirty="0" smtClean="0">
                <a:solidFill>
                  <a:srgbClr val="0070C0"/>
                </a:solidFill>
                <a:cs typeface="HASOOB" pitchFamily="2" charset="-78"/>
              </a:rPr>
              <a:t>التعليم العام الحكومي والخاص</a:t>
            </a:r>
            <a:endParaRPr lang="en-US" sz="8600" b="1" dirty="0" smtClean="0">
              <a:solidFill>
                <a:srgbClr val="0070C0"/>
              </a:solidFill>
              <a:cs typeface="HASOOB" pitchFamily="2" charset="-78"/>
            </a:endParaRPr>
          </a:p>
          <a:p>
            <a:pPr lvl="1" algn="just" rtl="1"/>
            <a:r>
              <a:rPr lang="ar-EG" sz="8600" b="1" dirty="0" smtClean="0">
                <a:solidFill>
                  <a:srgbClr val="0070C0"/>
                </a:solidFill>
                <a:cs typeface="HASOOB" pitchFamily="2" charset="-78"/>
              </a:rPr>
              <a:t>التعليم العالي الحكومي والخاص</a:t>
            </a:r>
            <a:endParaRPr lang="en-US" sz="8600" b="1" dirty="0" smtClean="0">
              <a:solidFill>
                <a:srgbClr val="0070C0"/>
              </a:solidFill>
              <a:cs typeface="HASOOB" pitchFamily="2" charset="-78"/>
            </a:endParaRPr>
          </a:p>
          <a:p>
            <a:pPr lvl="1" algn="just" rtl="1"/>
            <a:r>
              <a:rPr lang="ar-EG" sz="8600" b="1" dirty="0" smtClean="0">
                <a:solidFill>
                  <a:srgbClr val="0070C0"/>
                </a:solidFill>
                <a:cs typeface="HASOOB" pitchFamily="2" charset="-78"/>
              </a:rPr>
              <a:t>التعليم المهني  </a:t>
            </a:r>
            <a:endParaRPr lang="en-US" sz="8600" b="1" dirty="0" smtClean="0">
              <a:solidFill>
                <a:srgbClr val="0070C0"/>
              </a:solidFill>
              <a:cs typeface="HASOOB" pitchFamily="2" charset="-78"/>
            </a:endParaRPr>
          </a:p>
          <a:p>
            <a:pPr lvl="0" algn="just" rtl="1"/>
            <a:r>
              <a:rPr lang="ar-OM" sz="8600" b="1" dirty="0" smtClean="0">
                <a:solidFill>
                  <a:srgbClr val="0070C0"/>
                </a:solidFill>
                <a:cs typeface="HASOOB" pitchFamily="2" charset="-78"/>
              </a:rPr>
              <a:t>2</a:t>
            </a:r>
            <a:r>
              <a:rPr lang="ar-OM" sz="8600" b="1" dirty="0" err="1" smtClean="0">
                <a:solidFill>
                  <a:srgbClr val="0070C0"/>
                </a:solidFill>
                <a:cs typeface="HASOOB" pitchFamily="2" charset="-78"/>
              </a:rPr>
              <a:t>)</a:t>
            </a:r>
            <a:r>
              <a:rPr lang="ar-OM" sz="8600" b="1" dirty="0" smtClean="0">
                <a:solidFill>
                  <a:srgbClr val="0070C0"/>
                </a:solidFill>
                <a:cs typeface="HASOOB" pitchFamily="2" charset="-78"/>
              </a:rPr>
              <a:t> </a:t>
            </a:r>
            <a:r>
              <a:rPr lang="ar-EG" sz="8600" b="1" dirty="0" smtClean="0">
                <a:solidFill>
                  <a:srgbClr val="0070C0"/>
                </a:solidFill>
                <a:cs typeface="HASOOB" pitchFamily="2" charset="-78"/>
              </a:rPr>
              <a:t>الاستنتاجات الخاصة بمستوى خريجي دبلوم التعليم العام الذين يشكلون </a:t>
            </a:r>
            <a:r>
              <a:rPr lang="ar-EG" sz="8600" b="1" dirty="0" err="1" smtClean="0">
                <a:solidFill>
                  <a:srgbClr val="0070C0"/>
                </a:solidFill>
                <a:cs typeface="HASOOB" pitchFamily="2" charset="-78"/>
              </a:rPr>
              <a:t>مدخلات</a:t>
            </a:r>
            <a:r>
              <a:rPr lang="ar-EG" sz="8600" b="1" dirty="0" smtClean="0">
                <a:solidFill>
                  <a:srgbClr val="0070C0"/>
                </a:solidFill>
                <a:cs typeface="HASOOB" pitchFamily="2" charset="-78"/>
              </a:rPr>
              <a:t> التعليم </a:t>
            </a:r>
            <a:r>
              <a:rPr lang="ar-EG" sz="8600" b="1" dirty="0" err="1" smtClean="0">
                <a:solidFill>
                  <a:srgbClr val="0070C0"/>
                </a:solidFill>
                <a:cs typeface="HASOOB" pitchFamily="2" charset="-78"/>
              </a:rPr>
              <a:t>العالي </a:t>
            </a:r>
            <a:r>
              <a:rPr lang="ar-EG" sz="8600" b="1" dirty="0" smtClean="0">
                <a:solidFill>
                  <a:srgbClr val="0070C0"/>
                </a:solidFill>
                <a:cs typeface="HASOOB" pitchFamily="2" charset="-78"/>
              </a:rPr>
              <a:t>(الحكومي والخاص) لمعرفة مدى </a:t>
            </a:r>
            <a:r>
              <a:rPr lang="ar-EG" sz="8600" b="1" dirty="0" err="1" smtClean="0">
                <a:solidFill>
                  <a:srgbClr val="0070C0"/>
                </a:solidFill>
                <a:cs typeface="HASOOB" pitchFamily="2" charset="-78"/>
              </a:rPr>
              <a:t>تأهيلهم </a:t>
            </a:r>
            <a:r>
              <a:rPr lang="ar-EG" sz="8600" b="1" dirty="0" smtClean="0">
                <a:solidFill>
                  <a:srgbClr val="0070C0"/>
                </a:solidFill>
                <a:cs typeface="HASOOB" pitchFamily="2" charset="-78"/>
              </a:rPr>
              <a:t>(معرفياً </a:t>
            </a:r>
            <a:r>
              <a:rPr lang="ar-EG" sz="8600" b="1" dirty="0" err="1" smtClean="0">
                <a:solidFill>
                  <a:srgbClr val="0070C0"/>
                </a:solidFill>
                <a:cs typeface="HASOOB" pitchFamily="2" charset="-78"/>
              </a:rPr>
              <a:t>ومهارياً</a:t>
            </a:r>
            <a:r>
              <a:rPr lang="ar-EG" sz="8600" b="1" dirty="0" smtClean="0">
                <a:solidFill>
                  <a:srgbClr val="0070C0"/>
                </a:solidFill>
                <a:cs typeface="HASOOB" pitchFamily="2" charset="-78"/>
              </a:rPr>
              <a:t>) للالتحاق بمسارات التعليم العالي وتخصصاته </a:t>
            </a:r>
            <a:endParaRPr lang="en-US" sz="8600" b="1" dirty="0" smtClean="0">
              <a:solidFill>
                <a:srgbClr val="0070C0"/>
              </a:solidFill>
              <a:cs typeface="HASOOB" pitchFamily="2" charset="-78"/>
            </a:endParaRPr>
          </a:p>
          <a:p>
            <a:pPr lvl="0" algn="just" rtl="1"/>
            <a:r>
              <a:rPr lang="ar-OM" sz="8600" b="1" dirty="0" smtClean="0">
                <a:solidFill>
                  <a:srgbClr val="0070C0"/>
                </a:solidFill>
                <a:cs typeface="HASOOB" pitchFamily="2" charset="-78"/>
              </a:rPr>
              <a:t>3</a:t>
            </a:r>
            <a:r>
              <a:rPr lang="ar-OM" sz="8600" b="1" dirty="0" err="1" smtClean="0">
                <a:solidFill>
                  <a:srgbClr val="0070C0"/>
                </a:solidFill>
                <a:cs typeface="HASOOB" pitchFamily="2" charset="-78"/>
              </a:rPr>
              <a:t>)</a:t>
            </a:r>
            <a:r>
              <a:rPr lang="ar-OM" sz="8600" b="1" dirty="0" smtClean="0">
                <a:solidFill>
                  <a:srgbClr val="0070C0"/>
                </a:solidFill>
                <a:cs typeface="HASOOB" pitchFamily="2" charset="-78"/>
              </a:rPr>
              <a:t> </a:t>
            </a:r>
            <a:r>
              <a:rPr lang="ar-EG" sz="8600" b="1" dirty="0" smtClean="0">
                <a:solidFill>
                  <a:srgbClr val="0070C0"/>
                </a:solidFill>
                <a:cs typeface="HASOOB" pitchFamily="2" charset="-78"/>
              </a:rPr>
              <a:t>الاستنتاجات المرتبطة بنوعية مخرجات مؤسسات التعليم العالي ومستواها، ومدى تلبيتها لاشتراطات مؤسسات المجتمع وسوق </a:t>
            </a:r>
            <a:r>
              <a:rPr lang="ar-EG" sz="8600" b="1" dirty="0" err="1" smtClean="0">
                <a:solidFill>
                  <a:srgbClr val="0070C0"/>
                </a:solidFill>
                <a:cs typeface="HASOOB" pitchFamily="2" charset="-78"/>
              </a:rPr>
              <a:t>العمل.</a:t>
            </a:r>
            <a:r>
              <a:rPr lang="ar-EG" sz="8600" b="1" dirty="0" smtClean="0">
                <a:solidFill>
                  <a:srgbClr val="0070C0"/>
                </a:solidFill>
                <a:cs typeface="HASOOB" pitchFamily="2" charset="-78"/>
              </a:rPr>
              <a:t> </a:t>
            </a:r>
            <a:endParaRPr lang="en-US" sz="8600" b="1" dirty="0" smtClean="0">
              <a:solidFill>
                <a:srgbClr val="0070C0"/>
              </a:solidFill>
              <a:cs typeface="HASOOB" pitchFamily="2" charset="-78"/>
            </a:endParaRPr>
          </a:p>
          <a:p>
            <a:pPr lvl="0" algn="just" rtl="1"/>
            <a:r>
              <a:rPr lang="ar-OM" sz="8600" b="1" dirty="0" smtClean="0">
                <a:solidFill>
                  <a:srgbClr val="0070C0"/>
                </a:solidFill>
                <a:cs typeface="HASOOB" pitchFamily="2" charset="-78"/>
              </a:rPr>
              <a:t>4</a:t>
            </a:r>
            <a:r>
              <a:rPr lang="ar-OM" sz="8600" b="1" dirty="0" err="1" smtClean="0">
                <a:solidFill>
                  <a:srgbClr val="0070C0"/>
                </a:solidFill>
                <a:cs typeface="HASOOB" pitchFamily="2" charset="-78"/>
              </a:rPr>
              <a:t>)</a:t>
            </a:r>
            <a:r>
              <a:rPr lang="ar-OM" sz="8600" b="1" dirty="0" smtClean="0">
                <a:solidFill>
                  <a:srgbClr val="0070C0"/>
                </a:solidFill>
                <a:cs typeface="HASOOB" pitchFamily="2" charset="-78"/>
              </a:rPr>
              <a:t> </a:t>
            </a:r>
            <a:r>
              <a:rPr lang="ar-EG" sz="8600" b="1" dirty="0" smtClean="0">
                <a:solidFill>
                  <a:srgbClr val="0070C0"/>
                </a:solidFill>
                <a:cs typeface="HASOOB" pitchFamily="2" charset="-78"/>
              </a:rPr>
              <a:t>التوصيات</a:t>
            </a:r>
            <a:endParaRPr lang="en-US" sz="8600" b="1" dirty="0" smtClean="0">
              <a:solidFill>
                <a:srgbClr val="0070C0"/>
              </a:solidFill>
              <a:cs typeface="HASOOB" pitchFamily="2" charset="-78"/>
            </a:endParaRPr>
          </a:p>
          <a:p>
            <a:pPr algn="just" rtl="1"/>
            <a:endParaRPr lang="en-US" sz="2800" b="1" dirty="0">
              <a:solidFill>
                <a:schemeClr val="bg2">
                  <a:lumMod val="25000"/>
                </a:schemeClr>
              </a:solidFill>
              <a:cs typeface="HASOOB"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772400" cy="6096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u="sng" dirty="0" smtClean="0">
                <a:solidFill>
                  <a:schemeClr val="accent2">
                    <a:lumMod val="75000"/>
                  </a:schemeClr>
                </a:solidFill>
                <a:cs typeface="HASOOB" pitchFamily="2" charset="-78"/>
              </a:rPr>
              <a:t>التوصيات</a:t>
            </a:r>
            <a:r>
              <a:rPr lang="ar-OM" dirty="0" smtClean="0">
                <a:solidFill>
                  <a:srgbClr val="996600"/>
                </a:solidFill>
                <a:cs typeface="HASOOB" pitchFamily="2" charset="-78"/>
              </a:rPr>
              <a:t/>
            </a:r>
            <a:br>
              <a:rPr lang="ar-OM" dirty="0" smtClean="0">
                <a:solidFill>
                  <a:srgbClr val="996600"/>
                </a:solidFill>
                <a:cs typeface="HASOOB" pitchFamily="2" charset="-78"/>
              </a:rPr>
            </a:br>
            <a:r>
              <a:rPr lang="ar-OM" sz="2700" b="1" dirty="0" err="1" smtClean="0">
                <a:solidFill>
                  <a:srgbClr val="996600"/>
                </a:solidFill>
                <a:cs typeface="HASOOB" pitchFamily="2" charset="-78"/>
              </a:rPr>
              <a:t>1-</a:t>
            </a:r>
            <a:r>
              <a:rPr lang="ar-OM" dirty="0" smtClean="0">
                <a:solidFill>
                  <a:srgbClr val="996600"/>
                </a:solidFill>
                <a:cs typeface="HASOOB" pitchFamily="2" charset="-78"/>
              </a:rPr>
              <a:t> </a:t>
            </a:r>
            <a:r>
              <a:rPr lang="ar-EG" sz="2700" b="1" dirty="0" smtClean="0">
                <a:solidFill>
                  <a:srgbClr val="996600"/>
                </a:solidFill>
                <a:cs typeface="HASOOB" pitchFamily="2" charset="-78"/>
              </a:rPr>
              <a:t>الأنظمة والإجراءات التي تتبعها مختلف الجهات المعنية لتدقيق جودة التعليم بمختلف مراحله ومستوياته</a:t>
            </a:r>
            <a:r>
              <a:rPr lang="en-US" sz="3600" dirty="0" smtClean="0"/>
              <a:t/>
            </a:r>
            <a:br>
              <a:rPr lang="en-US" sz="3600" dirty="0" smtClean="0"/>
            </a:b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2209800"/>
            <a:ext cx="6553200" cy="4114800"/>
          </a:xfrm>
        </p:spPr>
        <p:txBody>
          <a:bodyPr>
            <a:normAutofit/>
          </a:bodyPr>
          <a:lstStyle/>
          <a:p>
            <a:pPr lvl="0" algn="r" rtl="1">
              <a:buFont typeface="Wingdings" pitchFamily="2" charset="2"/>
              <a:buChar char="ü"/>
            </a:pPr>
            <a:r>
              <a:rPr lang="ar-EG" sz="2400" dirty="0" smtClean="0">
                <a:solidFill>
                  <a:srgbClr val="0070C0"/>
                </a:solidFill>
                <a:cs typeface="HASOOB" pitchFamily="2" charset="-78"/>
              </a:rPr>
              <a:t> </a:t>
            </a:r>
            <a:r>
              <a:rPr lang="ar-EG" sz="2400" b="1" dirty="0" smtClean="0">
                <a:solidFill>
                  <a:srgbClr val="0070C0"/>
                </a:solidFill>
                <a:cs typeface="HASOOB" pitchFamily="2" charset="-78"/>
              </a:rPr>
              <a:t>توحيد أسس ومعايير الجودة، وآليات التنفيذ في كافة مؤسسات التعليم في السلطنة </a:t>
            </a:r>
            <a:endParaRPr lang="en-US" sz="2400" b="1" dirty="0" smtClean="0">
              <a:solidFill>
                <a:srgbClr val="0070C0"/>
              </a:solidFill>
              <a:cs typeface="HASOOB" pitchFamily="2" charset="-78"/>
            </a:endParaRPr>
          </a:p>
          <a:p>
            <a:pPr lvl="0" algn="r" rtl="1">
              <a:buFont typeface="Wingdings" pitchFamily="2" charset="2"/>
              <a:buChar char="ü"/>
            </a:pPr>
            <a:r>
              <a:rPr lang="ar-EG" sz="2400" b="1" dirty="0" smtClean="0">
                <a:solidFill>
                  <a:srgbClr val="0070C0"/>
                </a:solidFill>
                <a:cs typeface="HASOOB" pitchFamily="2" charset="-78"/>
              </a:rPr>
              <a:t>تحديد جهة مركزية بوزارة التربية والتعليم تعنى بمتابعة تنفيذ معايير الجودة في المدارس الحكومية والخاصة</a:t>
            </a:r>
            <a:endParaRPr lang="en-US" sz="2400" b="1" dirty="0" smtClean="0">
              <a:solidFill>
                <a:srgbClr val="0070C0"/>
              </a:solidFill>
              <a:cs typeface="HASOOB" pitchFamily="2" charset="-78"/>
            </a:endParaRPr>
          </a:p>
          <a:p>
            <a:pPr lvl="0" algn="r" rtl="1">
              <a:buFont typeface="Wingdings" pitchFamily="2" charset="2"/>
              <a:buChar char="ü"/>
            </a:pPr>
            <a:r>
              <a:rPr lang="ar-EG" sz="2400" b="1" dirty="0" smtClean="0">
                <a:solidFill>
                  <a:srgbClr val="0070C0"/>
                </a:solidFill>
                <a:cs typeface="HASOOB" pitchFamily="2" charset="-78"/>
              </a:rPr>
              <a:t> تبني الأنظمة والإجراءات التي تسهم في رفع مستوى تحصيل الطلبة عموماً، وفي مواد الرياضيات والعلوم واللغات على وجه الخصوص.</a:t>
            </a:r>
            <a:endParaRPr lang="en-US" sz="2400" b="1" dirty="0" smtClean="0">
              <a:solidFill>
                <a:srgbClr val="0070C0"/>
              </a:solidFill>
              <a:cs typeface="HASOOB" pitchFamily="2" charset="-78"/>
            </a:endParaRPr>
          </a:p>
          <a:p>
            <a:pPr lvl="0" algn="r" rtl="1">
              <a:buFont typeface="Wingdings" pitchFamily="2" charset="2"/>
              <a:buChar char="ü"/>
            </a:pPr>
            <a:r>
              <a:rPr lang="ar-EG" sz="2400" b="1" dirty="0" smtClean="0">
                <a:solidFill>
                  <a:srgbClr val="0070C0"/>
                </a:solidFill>
                <a:cs typeface="HASOOB" pitchFamily="2" charset="-78"/>
              </a:rPr>
              <a:t> الإسراع في منح المدارس والكليات ومراكز التدريب المهني الحكومية الاستقلال المالي والإداري، ووضع خطة وبرنامج زمني واضح لتحقيق </a:t>
            </a:r>
            <a:r>
              <a:rPr lang="ar-EG" sz="2400" b="1" dirty="0" err="1" smtClean="0">
                <a:solidFill>
                  <a:srgbClr val="0070C0"/>
                </a:solidFill>
                <a:cs typeface="HASOOB" pitchFamily="2" charset="-78"/>
              </a:rPr>
              <a:t>ذلك.</a:t>
            </a:r>
            <a:r>
              <a:rPr lang="ar-EG" sz="2400" b="1" dirty="0" smtClean="0">
                <a:solidFill>
                  <a:srgbClr val="0070C0"/>
                </a:solidFill>
                <a:cs typeface="HASOOB" pitchFamily="2" charset="-78"/>
              </a:rPr>
              <a:t> </a:t>
            </a:r>
            <a:endParaRPr lang="en-US" sz="2400" b="1" dirty="0" smtClean="0">
              <a:solidFill>
                <a:srgbClr val="0070C0"/>
              </a:solidFill>
              <a:cs typeface="HASOOB" pitchFamily="2" charset="-78"/>
            </a:endParaRPr>
          </a:p>
          <a:p>
            <a:pPr lvl="0"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772400" cy="6096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u="sng" dirty="0" smtClean="0">
                <a:solidFill>
                  <a:schemeClr val="accent2">
                    <a:lumMod val="75000"/>
                  </a:schemeClr>
                </a:solidFill>
                <a:cs typeface="HASOOB" pitchFamily="2" charset="-78"/>
              </a:rPr>
              <a:t>التوصيات</a:t>
            </a:r>
            <a:r>
              <a:rPr lang="ar-OM" dirty="0" smtClean="0">
                <a:solidFill>
                  <a:srgbClr val="996600"/>
                </a:solidFill>
                <a:cs typeface="HASOOB" pitchFamily="2" charset="-78"/>
              </a:rPr>
              <a:t/>
            </a:r>
            <a:br>
              <a:rPr lang="ar-OM" dirty="0" smtClean="0">
                <a:solidFill>
                  <a:srgbClr val="996600"/>
                </a:solidFill>
                <a:cs typeface="HASOOB" pitchFamily="2" charset="-78"/>
              </a:rPr>
            </a:br>
            <a:r>
              <a:rPr lang="ar-OM" sz="2700" dirty="0" smtClean="0">
                <a:solidFill>
                  <a:srgbClr val="996600"/>
                </a:solidFill>
                <a:cs typeface="HASOOB" pitchFamily="2" charset="-78"/>
              </a:rPr>
              <a:t>(تابع) </a:t>
            </a:r>
            <a:r>
              <a:rPr lang="ar-OM" sz="2700" b="1" dirty="0" err="1" smtClean="0">
                <a:solidFill>
                  <a:srgbClr val="996600"/>
                </a:solidFill>
                <a:cs typeface="HASOOB" pitchFamily="2" charset="-78"/>
              </a:rPr>
              <a:t>1-</a:t>
            </a:r>
            <a:r>
              <a:rPr lang="ar-OM" dirty="0" smtClean="0">
                <a:solidFill>
                  <a:srgbClr val="996600"/>
                </a:solidFill>
                <a:cs typeface="HASOOB" pitchFamily="2" charset="-78"/>
              </a:rPr>
              <a:t> </a:t>
            </a:r>
            <a:r>
              <a:rPr lang="ar-EG" sz="2700" b="1" dirty="0" smtClean="0">
                <a:solidFill>
                  <a:srgbClr val="996600"/>
                </a:solidFill>
                <a:cs typeface="HASOOB" pitchFamily="2" charset="-78"/>
              </a:rPr>
              <a:t>الأنظمة والإجراءات التي تتبعها مختلف الجهات المعنية لتدقيق جودة التعليم بمختلف مراحله ومستوياته</a:t>
            </a:r>
            <a:r>
              <a:rPr lang="en-US" sz="3600" dirty="0" smtClean="0"/>
              <a:t/>
            </a:r>
            <a:br>
              <a:rPr lang="en-US" sz="3600" dirty="0" smtClean="0"/>
            </a:b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2209800"/>
            <a:ext cx="6553200" cy="4114800"/>
          </a:xfrm>
        </p:spPr>
        <p:txBody>
          <a:bodyPr>
            <a:normAutofit/>
          </a:bodyPr>
          <a:lstStyle/>
          <a:p>
            <a:pPr lvl="0" algn="just" rtl="1">
              <a:buFont typeface="Wingdings" pitchFamily="2" charset="2"/>
              <a:buChar char="ü"/>
            </a:pPr>
            <a:r>
              <a:rPr lang="ar-EG" sz="2400" dirty="0" smtClean="0">
                <a:solidFill>
                  <a:srgbClr val="0070C0"/>
                </a:solidFill>
                <a:cs typeface="HASOOB" pitchFamily="2" charset="-78"/>
              </a:rPr>
              <a:t> </a:t>
            </a:r>
            <a:r>
              <a:rPr lang="ar-EG" sz="2400" b="1" dirty="0" smtClean="0">
                <a:solidFill>
                  <a:srgbClr val="0070C0"/>
                </a:solidFill>
                <a:cs typeface="HASOOB" pitchFamily="2" charset="-78"/>
              </a:rPr>
              <a:t>تعديل نظام المزايا والحوافز الخاصة بالهيئة التدريسية، وإعداد خطة تنفيذية للتعليم والتدريب المستمر؛ لتطوير قدراته وتنمية مهاراته، وتعزيز الجوانب العملية والتطبيقية في المناهج التعليمية مع الأخذ في الاعتبار ضرورة تطوير المرافق المدرسية.</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 إعادة النظر في برامج إعداد المعلمين قبل الخدمة؛ بإعطاء الأولوية الملائمة في هذه البرامج للمهارات التربوية ومهارات التدريس.</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 الإسراع في توفير التعليم ما قبل المدرسي، وجعله متاحاً للجميع.</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 ربط التعليم المهني باحتياجات سوق العمل من خلال تحقيق مشاركة أوسع للقطاع الخاص في إعداد برامج التعليم المهني </a:t>
            </a:r>
            <a:r>
              <a:rPr lang="ar-EG" sz="2400" b="1" dirty="0" err="1" smtClean="0">
                <a:solidFill>
                  <a:srgbClr val="0070C0"/>
                </a:solidFill>
                <a:cs typeface="HASOOB" pitchFamily="2" charset="-78"/>
              </a:rPr>
              <a:t>وخططه،</a:t>
            </a:r>
            <a:r>
              <a:rPr lang="ar-EG" sz="2400" b="1" dirty="0" smtClean="0">
                <a:solidFill>
                  <a:srgbClr val="0070C0"/>
                </a:solidFill>
                <a:cs typeface="HASOOB" pitchFamily="2" charset="-78"/>
              </a:rPr>
              <a:t> </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تعزيز مشاركة المجتمع المستمرة في العملية التعليمية</a:t>
            </a:r>
            <a:endParaRPr lang="en-US" sz="2400" b="1" dirty="0" smtClean="0">
              <a:solidFill>
                <a:srgbClr val="0070C0"/>
              </a:solidFill>
              <a:cs typeface="HASOOB" pitchFamily="2" charset="-78"/>
            </a:endParaRPr>
          </a:p>
          <a:p>
            <a:pPr lvl="0" algn="r" rtl="1">
              <a:buFont typeface="Wingdings" pitchFamily="2" charset="2"/>
              <a:buChar char="ü"/>
            </a:pPr>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772400" cy="609600"/>
          </a:xfrm>
        </p:spPr>
        <p:txBody>
          <a:bodyPr>
            <a:normAutofit fontScale="90000"/>
          </a:bodyPr>
          <a:lstStyle/>
          <a:p>
            <a:pPr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u="sng" dirty="0" smtClean="0">
                <a:solidFill>
                  <a:schemeClr val="accent2">
                    <a:lumMod val="75000"/>
                  </a:schemeClr>
                </a:solidFill>
                <a:cs typeface="HASOOB" pitchFamily="2" charset="-78"/>
              </a:rPr>
              <a:t>التوصيات</a:t>
            </a:r>
            <a:r>
              <a:rPr lang="ar-OM" dirty="0" smtClean="0">
                <a:solidFill>
                  <a:srgbClr val="996600"/>
                </a:solidFill>
                <a:cs typeface="HASOOB" pitchFamily="2" charset="-78"/>
              </a:rPr>
              <a:t/>
            </a:r>
            <a:br>
              <a:rPr lang="ar-OM" dirty="0" smtClean="0">
                <a:solidFill>
                  <a:srgbClr val="996600"/>
                </a:solidFill>
                <a:cs typeface="HASOOB" pitchFamily="2" charset="-78"/>
              </a:rPr>
            </a:br>
            <a:r>
              <a:rPr lang="ar-OM" sz="2700" dirty="0" err="1" smtClean="0">
                <a:solidFill>
                  <a:srgbClr val="996600"/>
                </a:solidFill>
                <a:cs typeface="HASOOB" pitchFamily="2" charset="-78"/>
              </a:rPr>
              <a:t>2-</a:t>
            </a:r>
            <a:r>
              <a:rPr lang="ar-OM" sz="2700" dirty="0" smtClean="0">
                <a:solidFill>
                  <a:srgbClr val="996600"/>
                </a:solidFill>
                <a:cs typeface="HASOOB" pitchFamily="2" charset="-78"/>
              </a:rPr>
              <a:t> </a:t>
            </a:r>
            <a:r>
              <a:rPr lang="ar-EG" sz="2700" b="1" dirty="0" err="1" smtClean="0">
                <a:solidFill>
                  <a:srgbClr val="996633"/>
                </a:solidFill>
                <a:cs typeface="HASOOB" pitchFamily="2" charset="-78"/>
              </a:rPr>
              <a:t>مدخلات</a:t>
            </a:r>
            <a:r>
              <a:rPr lang="ar-EG" sz="2700" b="1" dirty="0" smtClean="0">
                <a:solidFill>
                  <a:srgbClr val="996633"/>
                </a:solidFill>
                <a:cs typeface="HASOOB" pitchFamily="2" charset="-78"/>
              </a:rPr>
              <a:t> التعليم </a:t>
            </a:r>
            <a:r>
              <a:rPr lang="ar-EG" sz="2700" b="1" dirty="0" err="1" smtClean="0">
                <a:solidFill>
                  <a:srgbClr val="996633"/>
                </a:solidFill>
                <a:cs typeface="HASOOB" pitchFamily="2" charset="-78"/>
              </a:rPr>
              <a:t>العالي </a:t>
            </a:r>
            <a:r>
              <a:rPr lang="ar-EG" sz="2700" b="1" dirty="0" smtClean="0">
                <a:solidFill>
                  <a:srgbClr val="996633"/>
                </a:solidFill>
                <a:cs typeface="HASOOB" pitchFamily="2" charset="-78"/>
              </a:rPr>
              <a:t>( الحكومي والخاص) وهم خريجو دبلوم التعليم العام ومدى </a:t>
            </a:r>
            <a:r>
              <a:rPr lang="ar-EG" sz="2700" b="1" dirty="0" err="1" smtClean="0">
                <a:solidFill>
                  <a:srgbClr val="996633"/>
                </a:solidFill>
                <a:cs typeface="HASOOB" pitchFamily="2" charset="-78"/>
              </a:rPr>
              <a:t>تأهيلهم </a:t>
            </a:r>
            <a:r>
              <a:rPr lang="ar-EG" sz="2700" b="1" dirty="0" smtClean="0">
                <a:solidFill>
                  <a:srgbClr val="996633"/>
                </a:solidFill>
                <a:cs typeface="HASOOB" pitchFamily="2" charset="-78"/>
              </a:rPr>
              <a:t>(معرفياً </a:t>
            </a:r>
            <a:r>
              <a:rPr lang="ar-EG" sz="2700" b="1" dirty="0" err="1" smtClean="0">
                <a:solidFill>
                  <a:srgbClr val="996633"/>
                </a:solidFill>
                <a:cs typeface="HASOOB" pitchFamily="2" charset="-78"/>
              </a:rPr>
              <a:t>ومهارياً</a:t>
            </a:r>
            <a:r>
              <a:rPr lang="ar-EG" sz="2700" b="1" dirty="0" smtClean="0">
                <a:solidFill>
                  <a:srgbClr val="996633"/>
                </a:solidFill>
                <a:cs typeface="HASOOB" pitchFamily="2" charset="-78"/>
              </a:rPr>
              <a:t>) للالتحاق بمسارات التعليم العالي وتخصصاته</a:t>
            </a:r>
            <a:r>
              <a:rPr lang="en-US" sz="3200" dirty="0" smtClean="0"/>
              <a:t/>
            </a:r>
            <a:br>
              <a:rPr lang="en-US" sz="3200" dirty="0" smtClean="0"/>
            </a:br>
            <a:r>
              <a:rPr lang="en-US" sz="3600" dirty="0" smtClean="0"/>
              <a:t/>
            </a:r>
            <a:br>
              <a:rPr lang="en-US" sz="3600" dirty="0" smtClean="0"/>
            </a:b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2209800"/>
            <a:ext cx="6553200" cy="4114800"/>
          </a:xfrm>
        </p:spPr>
        <p:txBody>
          <a:bodyPr>
            <a:normAutofit/>
          </a:bodyPr>
          <a:lstStyle/>
          <a:p>
            <a:pPr lvl="0" algn="just" rtl="1">
              <a:buFont typeface="Wingdings" pitchFamily="2" charset="2"/>
              <a:buChar char="ü"/>
            </a:pPr>
            <a:r>
              <a:rPr lang="ar-EG" sz="2800" dirty="0" smtClean="0">
                <a:solidFill>
                  <a:srgbClr val="0070C0"/>
                </a:solidFill>
                <a:cs typeface="HASOOB" pitchFamily="2" charset="-78"/>
              </a:rPr>
              <a:t>وضع برامج تدريسية وتدريبية لتعزيز المهارات الأساسية لخريجي التعليم العام</a:t>
            </a:r>
            <a:endParaRPr lang="en-US" sz="2800" dirty="0" smtClean="0">
              <a:solidFill>
                <a:srgbClr val="0070C0"/>
              </a:solidFill>
              <a:cs typeface="HASOOB" pitchFamily="2" charset="-78"/>
            </a:endParaRPr>
          </a:p>
          <a:p>
            <a:pPr lvl="0" algn="just" rtl="1">
              <a:buFont typeface="Wingdings" pitchFamily="2" charset="2"/>
              <a:buChar char="ü"/>
            </a:pPr>
            <a:r>
              <a:rPr lang="ar-EG" sz="2800" dirty="0" smtClean="0">
                <a:solidFill>
                  <a:srgbClr val="0070C0"/>
                </a:solidFill>
                <a:cs typeface="HASOOB" pitchFamily="2" charset="-78"/>
              </a:rPr>
              <a:t> التعاون مع منشآت القطاع الخاص لتخصيص ساعات أطول للتجارب العملية لطلبة التعليم العام في بيئات العمل المستقبلية، خصوصا في القطاعات النشطة كالصناعة والسياحة </a:t>
            </a:r>
            <a:r>
              <a:rPr lang="ar-EG" sz="2800" dirty="0" err="1" smtClean="0">
                <a:solidFill>
                  <a:srgbClr val="0070C0"/>
                </a:solidFill>
                <a:cs typeface="HASOOB" pitchFamily="2" charset="-78"/>
              </a:rPr>
              <a:t>وغيرها.</a:t>
            </a:r>
            <a:r>
              <a:rPr lang="ar-EG" sz="2800" dirty="0" smtClean="0">
                <a:solidFill>
                  <a:srgbClr val="0070C0"/>
                </a:solidFill>
                <a:cs typeface="HASOOB" pitchFamily="2" charset="-78"/>
              </a:rPr>
              <a:t> </a:t>
            </a:r>
            <a:endParaRPr lang="en-US" sz="2800" dirty="0" smtClean="0">
              <a:solidFill>
                <a:srgbClr val="0070C0"/>
              </a:solidFill>
              <a:cs typeface="HASOOB" pitchFamily="2" charset="-78"/>
            </a:endParaRPr>
          </a:p>
          <a:p>
            <a:pPr lvl="0" algn="just" rtl="1">
              <a:buFont typeface="Wingdings" pitchFamily="2" charset="2"/>
              <a:buChar char="ü"/>
            </a:pPr>
            <a:r>
              <a:rPr lang="ar-EG" sz="2800" dirty="0" smtClean="0">
                <a:solidFill>
                  <a:srgbClr val="0070C0"/>
                </a:solidFill>
                <a:cs typeface="HASOOB" pitchFamily="2" charset="-78"/>
              </a:rPr>
              <a:t>وضع برنامج وطني لتشعيب التعليم، وتوجيه الطلبة نحو التعليم </a:t>
            </a:r>
            <a:r>
              <a:rPr lang="ar-EG" sz="2800" dirty="0" err="1" smtClean="0">
                <a:solidFill>
                  <a:srgbClr val="0070C0"/>
                </a:solidFill>
                <a:cs typeface="HASOOB" pitchFamily="2" charset="-78"/>
              </a:rPr>
              <a:t>المهني،</a:t>
            </a:r>
            <a:r>
              <a:rPr lang="ar-EG" sz="2800" b="1" dirty="0" smtClean="0">
                <a:solidFill>
                  <a:srgbClr val="0070C0"/>
                </a:solidFill>
                <a:cs typeface="HASOOB" pitchFamily="2" charset="-78"/>
              </a:rPr>
              <a:t> </a:t>
            </a:r>
            <a:endParaRPr lang="en-US" sz="2800" dirty="0" smtClean="0">
              <a:solidFill>
                <a:srgbClr val="0070C0"/>
              </a:solidFill>
              <a:cs typeface="HASOOB" pitchFamily="2" charset="-78"/>
            </a:endParaRPr>
          </a:p>
          <a:p>
            <a:pPr lvl="0" algn="r" rtl="1">
              <a:buFont typeface="Wingdings" pitchFamily="2" charset="2"/>
              <a:buChar char="ü"/>
            </a:pPr>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524000"/>
            <a:ext cx="7772400" cy="609600"/>
          </a:xfrm>
        </p:spPr>
        <p:txBody>
          <a:bodyPr>
            <a:normAutofit fontScale="90000"/>
          </a:bodyPr>
          <a:lstStyle/>
          <a:p>
            <a:pPr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u="sng" dirty="0" smtClean="0">
                <a:solidFill>
                  <a:schemeClr val="accent2">
                    <a:lumMod val="75000"/>
                  </a:schemeClr>
                </a:solidFill>
                <a:cs typeface="HASOOB" pitchFamily="2" charset="-78"/>
              </a:rPr>
              <a:t>التوصيات</a:t>
            </a:r>
            <a:r>
              <a:rPr lang="ar-OM" dirty="0" smtClean="0">
                <a:solidFill>
                  <a:srgbClr val="996600"/>
                </a:solidFill>
                <a:cs typeface="HASOOB" pitchFamily="2" charset="-78"/>
              </a:rPr>
              <a:t/>
            </a:r>
            <a:br>
              <a:rPr lang="ar-OM" dirty="0" smtClean="0">
                <a:solidFill>
                  <a:srgbClr val="996600"/>
                </a:solidFill>
                <a:cs typeface="HASOOB" pitchFamily="2" charset="-78"/>
              </a:rPr>
            </a:br>
            <a:r>
              <a:rPr lang="ar-EG" sz="2700" b="1" dirty="0" smtClean="0">
                <a:solidFill>
                  <a:srgbClr val="996600"/>
                </a:solidFill>
                <a:cs typeface="HASOOB" pitchFamily="2" charset="-78"/>
              </a:rPr>
              <a:t>3) مخرجات مؤسسات التعليم العالي ومستواها، ومدى تلبيتها لاشتراطات مؤسسات المجتمع وسوق العمل</a:t>
            </a:r>
            <a:r>
              <a:rPr lang="en-US" sz="2400" dirty="0" smtClean="0"/>
              <a:t/>
            </a:r>
            <a:br>
              <a:rPr lang="en-US" sz="2400" dirty="0" smtClean="0"/>
            </a:br>
            <a:r>
              <a:rPr lang="en-US" sz="3200" dirty="0" smtClean="0"/>
              <a:t/>
            </a:r>
            <a:br>
              <a:rPr lang="en-US" sz="3200" dirty="0" smtClean="0"/>
            </a:br>
            <a:r>
              <a:rPr lang="en-US" sz="3600" dirty="0" smtClean="0"/>
              <a:t/>
            </a:r>
            <a:br>
              <a:rPr lang="en-US" sz="3600" dirty="0" smtClean="0"/>
            </a:br>
            <a:r>
              <a:rPr lang="en-US" sz="4000" b="1" dirty="0" smtClean="0">
                <a:solidFill>
                  <a:srgbClr val="996600"/>
                </a:solidFill>
                <a:cs typeface="HASOOB" pitchFamily="2" charset="-78"/>
              </a:rPr>
              <a:t/>
            </a:r>
            <a:br>
              <a:rPr lang="en-US" sz="4000" b="1" dirty="0" smtClean="0">
                <a:solidFill>
                  <a:srgbClr val="996600"/>
                </a:solidFill>
                <a:cs typeface="HASOOB" pitchFamily="2" charset="-78"/>
              </a:rPr>
            </a:b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219200" y="2514600"/>
            <a:ext cx="6553200" cy="3810000"/>
          </a:xfrm>
        </p:spPr>
        <p:txBody>
          <a:bodyPr>
            <a:normAutofit lnSpcReduction="10000"/>
          </a:bodyPr>
          <a:lstStyle/>
          <a:p>
            <a:pPr lvl="0" algn="just" rtl="1">
              <a:buFont typeface="Wingdings" pitchFamily="2" charset="2"/>
              <a:buChar char="ü"/>
            </a:pPr>
            <a:r>
              <a:rPr lang="ar-EG" sz="2400" b="1" dirty="0" smtClean="0">
                <a:solidFill>
                  <a:srgbClr val="0070C0"/>
                </a:solidFill>
                <a:cs typeface="HASOOB" pitchFamily="2" charset="-78"/>
              </a:rPr>
              <a:t>توسيع مشاركة القطاع الخاص في العملية التعليمية، وتعزيز تعاونه بإتاحة منشآته للتدريب العملي للطلبة وبشكل مستمر، وإشراكه كذلك في تحديد احتياجاته الفعلية من المهارات والتخصصات العلمية والتقنية والمهنية.</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الإسراع في إنشاء المركز الوطني لدراسات سوق العمل</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 مراجعة واقع التخصصات الجامعية التي تعاني في الوقت الراهن من صعوبة الحصول على فرص عمل لها </a:t>
            </a:r>
            <a:endParaRPr lang="en-US" sz="2400" b="1" dirty="0" smtClean="0">
              <a:solidFill>
                <a:srgbClr val="0070C0"/>
              </a:solidFill>
              <a:cs typeface="HASOOB" pitchFamily="2" charset="-78"/>
            </a:endParaRPr>
          </a:p>
          <a:p>
            <a:pPr lvl="0" algn="just" rtl="1">
              <a:buFont typeface="Wingdings" pitchFamily="2" charset="2"/>
              <a:buChar char="ü"/>
            </a:pPr>
            <a:r>
              <a:rPr lang="ar-EG" sz="2400" b="1" dirty="0" smtClean="0">
                <a:solidFill>
                  <a:srgbClr val="0070C0"/>
                </a:solidFill>
                <a:cs typeface="HASOOB" pitchFamily="2" charset="-78"/>
              </a:rPr>
              <a:t>التأكيد على ضرورة توحيد أسماء البرامج والتخصصات التي تتشابه في محتواها وتختلف في مسمياتها من مؤسسة لأخرى، وكذلك التحقق من تطابق مسميات التخصصات والبرامج مع المحتوى العلمي الذي يتضمنه البرنامج أو التخصص، بحيث يعكس المعارف والمهارات المتوقع أن يكتسبها الملتحقون </a:t>
            </a:r>
            <a:r>
              <a:rPr lang="ar-EG" sz="2400" b="1" dirty="0" err="1" smtClean="0">
                <a:solidFill>
                  <a:srgbClr val="0070C0"/>
                </a:solidFill>
                <a:cs typeface="HASOOB" pitchFamily="2" charset="-78"/>
              </a:rPr>
              <a:t>بها.</a:t>
            </a:r>
            <a:r>
              <a:rPr lang="ar-EG" sz="2400" b="1" dirty="0" smtClean="0">
                <a:solidFill>
                  <a:srgbClr val="0070C0"/>
                </a:solidFill>
                <a:cs typeface="HASOOB" pitchFamily="2" charset="-78"/>
              </a:rPr>
              <a:t>  </a:t>
            </a:r>
            <a:endParaRPr lang="en-US" sz="2400" b="1" dirty="0" smtClean="0">
              <a:solidFill>
                <a:srgbClr val="0070C0"/>
              </a:solidFill>
              <a:cs typeface="HASOOB" pitchFamily="2" charset="-78"/>
            </a:endParaRPr>
          </a:p>
          <a:p>
            <a:pPr lvl="0" algn="r" rtl="1">
              <a:buFont typeface="Wingdings" pitchFamily="2" charset="2"/>
              <a:buChar char="ü"/>
            </a:pPr>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1066801"/>
            <a:ext cx="7772400" cy="1447800"/>
          </a:xfrm>
        </p:spPr>
        <p:txBody>
          <a:bodyPr>
            <a:normAutofit fontScale="90000"/>
          </a:bodyPr>
          <a:lstStyle/>
          <a:p>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276600"/>
          </a:xfrm>
        </p:spPr>
        <p:txBody>
          <a:bodyPr>
            <a:normAutofit/>
          </a:bodyPr>
          <a:lstStyle/>
          <a:p>
            <a:pPr algn="just" rtl="1"/>
            <a:endParaRPr lang="ar-OM" sz="2400" dirty="0" smtClean="0">
              <a:solidFill>
                <a:schemeClr val="bg2">
                  <a:lumMod val="25000"/>
                </a:schemeClr>
              </a:solidFill>
              <a:cs typeface="HASOOB" pitchFamily="2" charset="-78"/>
            </a:endParaRPr>
          </a:p>
          <a:p>
            <a:pPr algn="just" rtl="1"/>
            <a:endParaRPr lang="ar-OM" sz="2400" dirty="0" smtClean="0">
              <a:solidFill>
                <a:schemeClr val="bg2">
                  <a:lumMod val="25000"/>
                </a:schemeClr>
              </a:solidFill>
              <a:cs typeface="HASOOB" pitchFamily="2" charset="-78"/>
            </a:endParaRPr>
          </a:p>
          <a:p>
            <a:pPr algn="just" rtl="1"/>
            <a:r>
              <a:rPr lang="ar-OM" sz="2400" dirty="0" smtClean="0">
                <a:solidFill>
                  <a:schemeClr val="bg2">
                    <a:lumMod val="25000"/>
                  </a:schemeClr>
                </a:solidFill>
                <a:cs typeface="HASOOB" pitchFamily="2" charset="-78"/>
              </a:rPr>
              <a:t>	</a:t>
            </a:r>
            <a:r>
              <a:rPr lang="ar-OM" sz="6000" b="1" dirty="0" smtClean="0">
                <a:solidFill>
                  <a:srgbClr val="996633"/>
                </a:solidFill>
                <a:cs typeface="HASOOB" pitchFamily="2" charset="-78"/>
              </a:rPr>
              <a:t>شكرا جزيلا  </a:t>
            </a:r>
            <a:r>
              <a:rPr lang="ar-OM" sz="6000" b="1" dirty="0" err="1" smtClean="0">
                <a:solidFill>
                  <a:srgbClr val="996633"/>
                </a:solidFill>
                <a:cs typeface="HASOOB" pitchFamily="2" charset="-78"/>
              </a:rPr>
              <a:t>لإصغائكم ،،،</a:t>
            </a:r>
            <a:endParaRPr lang="en-US" sz="6000" b="1" dirty="0">
              <a:solidFill>
                <a:srgbClr val="996633"/>
              </a:solidFill>
              <a:cs typeface="HASOOB"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dirty="0" smtClean="0">
                <a:solidFill>
                  <a:srgbClr val="0070C0"/>
                </a:solidFill>
                <a:cs typeface="HASOOB" pitchFamily="2" charset="-78"/>
              </a:rPr>
              <a:t> </a:t>
            </a:r>
            <a:r>
              <a:rPr lang="ar-OM" sz="4000" b="1" dirty="0" smtClean="0">
                <a:solidFill>
                  <a:srgbClr val="996600"/>
                </a:solidFill>
                <a:cs typeface="HASOOB" pitchFamily="2" charset="-78"/>
              </a:rPr>
              <a:t>1</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b="1" dirty="0" err="1" smtClean="0">
                <a:solidFill>
                  <a:schemeClr val="bg2">
                    <a:lumMod val="50000"/>
                  </a:schemeClr>
                </a:solidFill>
                <a:cs typeface="HASOOB" pitchFamily="2" charset="-78"/>
              </a:rPr>
              <a:t>)</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733800"/>
          </a:xfrm>
        </p:spPr>
        <p:txBody>
          <a:bodyPr>
            <a:normAutofit/>
          </a:bodyPr>
          <a:lstStyle/>
          <a:p>
            <a:pPr lvl="0" algn="r" rtl="1">
              <a:buFont typeface="Wingdings" pitchFamily="2" charset="2"/>
              <a:buChar char="§"/>
            </a:pPr>
            <a:r>
              <a:rPr lang="ar-EG" sz="2400" b="1" dirty="0" smtClean="0">
                <a:solidFill>
                  <a:srgbClr val="0070C0"/>
                </a:solidFill>
                <a:cs typeface="HASOOB" pitchFamily="2" charset="-78"/>
              </a:rPr>
              <a:t>تشتت الجهود التي تقوم </a:t>
            </a:r>
            <a:r>
              <a:rPr lang="ar-EG" sz="2400" b="1" dirty="0" err="1" smtClean="0">
                <a:solidFill>
                  <a:srgbClr val="0070C0"/>
                </a:solidFill>
                <a:cs typeface="HASOOB" pitchFamily="2" charset="-78"/>
              </a:rPr>
              <a:t>بها</a:t>
            </a:r>
            <a:r>
              <a:rPr lang="ar-EG" sz="2400" b="1" dirty="0" smtClean="0">
                <a:solidFill>
                  <a:srgbClr val="0070C0"/>
                </a:solidFill>
                <a:cs typeface="HASOOB" pitchFamily="2" charset="-78"/>
              </a:rPr>
              <a:t> وزارة التربية والتعليم لإدارة وتطبيق معايير الجودة في المؤسسات التابعة لها.</a:t>
            </a:r>
            <a:endParaRPr lang="en-US" sz="2400" b="1" dirty="0" smtClean="0">
              <a:solidFill>
                <a:srgbClr val="0070C0"/>
              </a:solidFill>
              <a:cs typeface="HASOOB" pitchFamily="2" charset="-78"/>
            </a:endParaRPr>
          </a:p>
          <a:p>
            <a:pPr lvl="0" algn="r" rtl="1"/>
            <a:endParaRPr lang="ar-OM" sz="2400" b="1" dirty="0" smtClean="0">
              <a:solidFill>
                <a:srgbClr val="0070C0"/>
              </a:solidFill>
              <a:cs typeface="HASOOB" pitchFamily="2" charset="-78"/>
            </a:endParaRPr>
          </a:p>
          <a:p>
            <a:pPr lvl="0" algn="r" rtl="1"/>
            <a:endParaRPr lang="en-US" sz="2400" dirty="0">
              <a:solidFill>
                <a:srgbClr val="996600"/>
              </a:solidFill>
              <a:cs typeface="HASOOB" pitchFamily="2" charset="-78"/>
            </a:endParaRPr>
          </a:p>
        </p:txBody>
      </p:sp>
      <p:graphicFrame>
        <p:nvGraphicFramePr>
          <p:cNvPr id="5" name="Table 4"/>
          <p:cNvGraphicFramePr>
            <a:graphicFrameLocks noGrp="1"/>
          </p:cNvGraphicFramePr>
          <p:nvPr/>
        </p:nvGraphicFramePr>
        <p:xfrm>
          <a:off x="1600200" y="3352800"/>
          <a:ext cx="6096000" cy="1981200"/>
        </p:xfrm>
        <a:graphic>
          <a:graphicData uri="http://schemas.openxmlformats.org/drawingml/2006/table">
            <a:tbl>
              <a:tblPr firstRow="1" bandRow="1">
                <a:tableStyleId>{5C22544A-7EE6-4342-B048-85BDC9FD1C3A}</a:tableStyleId>
              </a:tblPr>
              <a:tblGrid>
                <a:gridCol w="6096000"/>
              </a:tblGrid>
              <a:tr h="1981200">
                <a:tc>
                  <a:txBody>
                    <a:bodyPr/>
                    <a:lstStyle/>
                    <a:p>
                      <a:pPr algn="just" rtl="1"/>
                      <a:r>
                        <a:rPr lang="ar-OM" sz="2400" dirty="0" smtClean="0">
                          <a:solidFill>
                            <a:srgbClr val="0070C0"/>
                          </a:solidFill>
                          <a:cs typeface="HASOOB" pitchFamily="2" charset="-78"/>
                        </a:rPr>
                        <a:t>في</a:t>
                      </a:r>
                      <a:r>
                        <a:rPr lang="ar-OM" sz="2400" baseline="0" dirty="0" smtClean="0">
                          <a:solidFill>
                            <a:srgbClr val="0070C0"/>
                          </a:solidFill>
                          <a:cs typeface="HASOOB" pitchFamily="2" charset="-78"/>
                        </a:rPr>
                        <a:t> سنغافورة تتولى وزارة التعليم وضع الأسس ومعايير الجودة وتتابع تطبيقها في كافة المؤسسات التعليمية المدرسية وفي الكليات والجامعات التي تتمتع جميعها باستقلال مالي وإداري وتعمل من أج الإجادة والتنافس في الريادة من منظور الجودة التعليمية</a:t>
                      </a:r>
                      <a:r>
                        <a:rPr lang="ar-OM" sz="2400" baseline="0" dirty="0" smtClean="0">
                          <a:solidFill>
                            <a:schemeClr val="tx1"/>
                          </a:solidFill>
                          <a:cs typeface="HASOOB" pitchFamily="2" charset="-78"/>
                        </a:rPr>
                        <a:t>.</a:t>
                      </a:r>
                      <a:endParaRPr lang="en-US" sz="2400" dirty="0">
                        <a:solidFill>
                          <a:schemeClr val="tx1"/>
                        </a:solidFill>
                        <a:cs typeface="HASOOB" pitchFamily="2" charset="-78"/>
                      </a:endParaRPr>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dirty="0" smtClean="0">
                <a:solidFill>
                  <a:srgbClr val="0070C0"/>
                </a:solidFill>
                <a:cs typeface="HASOOB" pitchFamily="2" charset="-78"/>
              </a:rPr>
              <a:t> </a:t>
            </a:r>
            <a:r>
              <a:rPr lang="ar-OM" sz="4000" b="1" dirty="0" smtClean="0">
                <a:solidFill>
                  <a:srgbClr val="996600"/>
                </a:solidFill>
                <a:cs typeface="HASOOB" pitchFamily="2" charset="-78"/>
              </a:rPr>
              <a:t>1</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b="1" dirty="0" err="1" smtClean="0">
                <a:solidFill>
                  <a:schemeClr val="bg2">
                    <a:lumMod val="50000"/>
                  </a:schemeClr>
                </a:solidFill>
                <a:cs typeface="HASOOB" pitchFamily="2" charset="-78"/>
              </a:rPr>
              <a:t>)</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733800"/>
          </a:xfrm>
        </p:spPr>
        <p:txBody>
          <a:bodyPr>
            <a:normAutofit lnSpcReduction="10000"/>
          </a:bodyPr>
          <a:lstStyle/>
          <a:p>
            <a:pPr lvl="0" algn="r" rtl="1">
              <a:buFont typeface="Wingdings" pitchFamily="2" charset="2"/>
              <a:buChar char="§"/>
            </a:pPr>
            <a:r>
              <a:rPr lang="ar-EG" sz="2800" b="1" dirty="0" smtClean="0">
                <a:solidFill>
                  <a:srgbClr val="0070C0"/>
                </a:solidFill>
                <a:cs typeface="HASOOB" pitchFamily="2" charset="-78"/>
              </a:rPr>
              <a:t>قلة </a:t>
            </a:r>
            <a:r>
              <a:rPr lang="ar-EG" sz="2800" b="1" dirty="0" smtClean="0">
                <a:solidFill>
                  <a:srgbClr val="0070C0"/>
                </a:solidFill>
                <a:cs typeface="HASOOB" pitchFamily="2" charset="-78"/>
              </a:rPr>
              <a:t>الموارد المادية والبشرية المتوفرة لتمكين دائرة الجودة من القيام بمهامها.</a:t>
            </a:r>
            <a:endParaRPr lang="en-US" sz="2800" b="1" dirty="0" smtClean="0">
              <a:solidFill>
                <a:srgbClr val="0070C0"/>
              </a:solidFill>
              <a:cs typeface="HASOOB" pitchFamily="2" charset="-78"/>
            </a:endParaRPr>
          </a:p>
          <a:p>
            <a:pPr lvl="0" algn="r" rtl="1">
              <a:buFont typeface="Wingdings" pitchFamily="2" charset="2"/>
              <a:buChar char="§"/>
            </a:pPr>
            <a:r>
              <a:rPr lang="ar-EG" sz="2800" b="1" dirty="0" smtClean="0">
                <a:solidFill>
                  <a:srgbClr val="0070C0"/>
                </a:solidFill>
                <a:cs typeface="HASOOB" pitchFamily="2" charset="-78"/>
              </a:rPr>
              <a:t> ضعف الدور الذي تقوم </a:t>
            </a:r>
            <a:r>
              <a:rPr lang="ar-EG" sz="2800" b="1" dirty="0" err="1" smtClean="0">
                <a:solidFill>
                  <a:srgbClr val="0070C0"/>
                </a:solidFill>
                <a:cs typeface="HASOOB" pitchFamily="2" charset="-78"/>
              </a:rPr>
              <a:t>به</a:t>
            </a:r>
            <a:r>
              <a:rPr lang="ar-EG" sz="2800" b="1" dirty="0" smtClean="0">
                <a:solidFill>
                  <a:srgbClr val="0070C0"/>
                </a:solidFill>
                <a:cs typeface="HASOOB" pitchFamily="2" charset="-78"/>
              </a:rPr>
              <a:t> دائرة تطوير الأداء المدرسي في مراقبة المدارس من حيث تطبيقها لمعايير الأداء المدرسي.</a:t>
            </a:r>
            <a:endParaRPr lang="en-US" sz="2800" b="1" dirty="0" smtClean="0">
              <a:solidFill>
                <a:srgbClr val="0070C0"/>
              </a:solidFill>
              <a:cs typeface="HASOOB" pitchFamily="2" charset="-78"/>
            </a:endParaRPr>
          </a:p>
          <a:p>
            <a:pPr lvl="0" algn="r" rtl="1">
              <a:buFont typeface="Wingdings" pitchFamily="2" charset="2"/>
              <a:buChar char="§"/>
            </a:pPr>
            <a:r>
              <a:rPr lang="ar-EG" sz="2800" b="1" dirty="0" smtClean="0">
                <a:solidFill>
                  <a:srgbClr val="0070C0"/>
                </a:solidFill>
                <a:cs typeface="HASOOB" pitchFamily="2" charset="-78"/>
              </a:rPr>
              <a:t> ضعف قدرة دائرة الاشراف التربوي وفاعليتها في مراقبة أداء المعلم، والارتقاء بالعملية التعليمية في المدارس </a:t>
            </a:r>
            <a:r>
              <a:rPr lang="ar-EG" sz="2800" b="1" dirty="0" err="1" smtClean="0">
                <a:solidFill>
                  <a:srgbClr val="0070C0"/>
                </a:solidFill>
                <a:cs typeface="HASOOB" pitchFamily="2" charset="-78"/>
              </a:rPr>
              <a:t>الحكومية.</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lvl="0" algn="r" rtl="1">
              <a:buFont typeface="Wingdings" pitchFamily="2" charset="2"/>
              <a:buChar char="§"/>
            </a:pPr>
            <a:r>
              <a:rPr lang="ar-EG" sz="2800" b="1" dirty="0" smtClean="0">
                <a:solidFill>
                  <a:srgbClr val="0070C0"/>
                </a:solidFill>
                <a:cs typeface="HASOOB" pitchFamily="2" charset="-78"/>
              </a:rPr>
              <a:t> </a:t>
            </a:r>
            <a:r>
              <a:rPr lang="ar-OM" sz="2800" b="1" dirty="0" smtClean="0">
                <a:solidFill>
                  <a:srgbClr val="0070C0"/>
                </a:solidFill>
                <a:cs typeface="HASOOB" pitchFamily="2" charset="-78"/>
              </a:rPr>
              <a:t>محدودية إمكانيات </a:t>
            </a:r>
            <a:r>
              <a:rPr lang="ar-EG" sz="2800" b="1" dirty="0" smtClean="0">
                <a:solidFill>
                  <a:srgbClr val="0070C0"/>
                </a:solidFill>
                <a:cs typeface="HASOOB" pitchFamily="2" charset="-78"/>
              </a:rPr>
              <a:t>مكتب </a:t>
            </a:r>
            <a:r>
              <a:rPr lang="ar-EG" sz="2800" b="1" dirty="0" smtClean="0">
                <a:solidFill>
                  <a:srgbClr val="0070C0"/>
                </a:solidFill>
                <a:cs typeface="HASOOB" pitchFamily="2" charset="-78"/>
              </a:rPr>
              <a:t>ضمان الجودة </a:t>
            </a:r>
            <a:r>
              <a:rPr lang="ar-EG" sz="2800" b="1" dirty="0" smtClean="0">
                <a:solidFill>
                  <a:srgbClr val="0070C0"/>
                </a:solidFill>
                <a:cs typeface="HASOOB" pitchFamily="2" charset="-78"/>
              </a:rPr>
              <a:t>للقيام </a:t>
            </a:r>
            <a:r>
              <a:rPr lang="ar-EG" sz="2800" b="1" dirty="0" smtClean="0">
                <a:solidFill>
                  <a:srgbClr val="0070C0"/>
                </a:solidFill>
                <a:cs typeface="HASOOB" pitchFamily="2" charset="-78"/>
              </a:rPr>
              <a:t>بالأعمال المطلوبة </a:t>
            </a:r>
            <a:r>
              <a:rPr lang="ar-EG" sz="2800" b="1" dirty="0" smtClean="0">
                <a:solidFill>
                  <a:srgbClr val="0070C0"/>
                </a:solidFill>
                <a:cs typeface="HASOOB" pitchFamily="2" charset="-78"/>
              </a:rPr>
              <a:t>منه</a:t>
            </a:r>
            <a:r>
              <a:rPr lang="ar-OM" sz="2800" b="1" dirty="0" smtClean="0">
                <a:solidFill>
                  <a:srgbClr val="0070C0"/>
                </a:solidFill>
                <a:cs typeface="HASOOB" pitchFamily="2" charset="-78"/>
              </a:rPr>
              <a:t> على أكمل وجه.</a:t>
            </a:r>
            <a:endParaRPr lang="en-US" sz="2800" b="1" dirty="0" smtClean="0">
              <a:solidFill>
                <a:srgbClr val="0070C0"/>
              </a:solidFill>
              <a:cs typeface="HASOOB" pitchFamily="2" charset="-78"/>
            </a:endParaRPr>
          </a:p>
          <a:p>
            <a:pPr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3100" b="1" dirty="0" smtClean="0">
                <a:solidFill>
                  <a:srgbClr val="996633"/>
                </a:solidFill>
                <a:cs typeface="HASOOB" pitchFamily="2" charset="-78"/>
              </a:rPr>
              <a:t> </a:t>
            </a:r>
            <a:r>
              <a:rPr lang="ar-OM" sz="2700" b="1" dirty="0" smtClean="0">
                <a:solidFill>
                  <a:srgbClr val="996633"/>
                </a:solidFill>
                <a:cs typeface="HASOOB" pitchFamily="2" charset="-78"/>
              </a:rPr>
              <a:t>(تابع</a:t>
            </a:r>
            <a:r>
              <a:rPr lang="ar-OM" sz="2700" b="1" dirty="0" err="1" smtClean="0">
                <a:solidFill>
                  <a:srgbClr val="996633"/>
                </a:solidFill>
                <a:cs typeface="HASOOB" pitchFamily="2" charset="-78"/>
              </a:rPr>
              <a:t>)</a:t>
            </a:r>
            <a:r>
              <a:rPr lang="ar-OM" sz="2700" b="1" dirty="0" smtClean="0">
                <a:solidFill>
                  <a:srgbClr val="996633"/>
                </a:solidFill>
                <a:cs typeface="HASOOB" pitchFamily="2" charset="-78"/>
              </a:rPr>
              <a:t> </a:t>
            </a:r>
            <a:r>
              <a:rPr lang="ar-EG" sz="2700" b="1" dirty="0" smtClean="0">
                <a:solidFill>
                  <a:srgbClr val="996633"/>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b="1" dirty="0" err="1" smtClean="0">
                <a:solidFill>
                  <a:schemeClr val="bg2">
                    <a:lumMod val="50000"/>
                  </a:schemeClr>
                </a:solidFill>
                <a:cs typeface="HASOOB" pitchFamily="2" charset="-78"/>
              </a:rPr>
              <a:t>)</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733800"/>
          </a:xfrm>
        </p:spPr>
        <p:txBody>
          <a:bodyPr>
            <a:normAutofit/>
          </a:bodyPr>
          <a:lstStyle/>
          <a:p>
            <a:pPr algn="just" rtl="1">
              <a:buFont typeface="Wingdings" pitchFamily="2" charset="2"/>
              <a:buChar char="§"/>
            </a:pPr>
            <a:r>
              <a:rPr lang="ar-EG" sz="2400" b="1" dirty="0" smtClean="0">
                <a:solidFill>
                  <a:srgbClr val="0070C0"/>
                </a:solidFill>
                <a:cs typeface="HASOOB" pitchFamily="2" charset="-78"/>
              </a:rPr>
              <a:t>يشهد قطاع التعليم العام تدنيًا في مستويات التحصيل بشكل عام، خاصة عند الذكور، في مواد الرياضيات والعلوم واللغات</a:t>
            </a:r>
            <a:r>
              <a:rPr lang="ar-OM" sz="2400" b="1" dirty="0" err="1" smtClean="0">
                <a:solidFill>
                  <a:srgbClr val="0070C0"/>
                </a:solidFill>
                <a:cs typeface="HASOOB" pitchFamily="2" charset="-78"/>
              </a:rPr>
              <a:t>.</a:t>
            </a:r>
            <a:r>
              <a:rPr lang="ar-OM" sz="2400" b="1" dirty="0" smtClean="0">
                <a:solidFill>
                  <a:srgbClr val="0070C0"/>
                </a:solidFill>
                <a:cs typeface="HASOOB" pitchFamily="2" charset="-78"/>
              </a:rPr>
              <a:t> </a:t>
            </a:r>
          </a:p>
        </p:txBody>
      </p:sp>
      <p:pic>
        <p:nvPicPr>
          <p:cNvPr id="5" name="صورة 13"/>
          <p:cNvPicPr/>
          <p:nvPr/>
        </p:nvPicPr>
        <p:blipFill>
          <a:blip r:embed="rId3" cstate="print"/>
          <a:srcRect/>
          <a:stretch>
            <a:fillRect/>
          </a:stretch>
        </p:blipFill>
        <p:spPr bwMode="auto">
          <a:xfrm>
            <a:off x="1371600" y="3352800"/>
            <a:ext cx="61722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00"/>
                </a:solidFill>
                <a:cs typeface="HASOOB" pitchFamily="2" charset="-78"/>
              </a:rPr>
              <a:t> </a:t>
            </a:r>
            <a:r>
              <a:rPr lang="ar-OM" sz="2700" b="1" dirty="0" smtClean="0">
                <a:solidFill>
                  <a:srgbClr val="996600"/>
                </a:solidFill>
                <a:cs typeface="HASOOB" pitchFamily="2" charset="-78"/>
              </a:rPr>
              <a:t>(تابع</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dirty="0" err="1" smtClean="0">
                <a:solidFill>
                  <a:schemeClr val="bg2">
                    <a:lumMod val="50000"/>
                  </a:schemeClr>
                </a:solidFill>
                <a:cs typeface="HASOOB" pitchFamily="2" charset="-78"/>
              </a:rPr>
              <a:t>)</a:t>
            </a:r>
            <a:r>
              <a:rPr lang="ar-OM" sz="2700" dirty="0" smtClean="0">
                <a:solidFill>
                  <a:schemeClr val="bg2">
                    <a:lumMod val="50000"/>
                  </a:schemeClr>
                </a:solidFill>
                <a:cs typeface="HASOOB" pitchFamily="2" charset="-78"/>
              </a:rPr>
              <a:t> </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a:bodyPr>
          <a:lstStyle/>
          <a:p>
            <a:pPr lvl="0" algn="just" rtl="1">
              <a:buFont typeface="Wingdings" pitchFamily="2" charset="2"/>
              <a:buChar char="§"/>
            </a:pPr>
            <a:r>
              <a:rPr lang="ar-EG" sz="2400" b="1" dirty="0" smtClean="0">
                <a:solidFill>
                  <a:srgbClr val="0070C0"/>
                </a:solidFill>
                <a:cs typeface="HASOOB" pitchFamily="2" charset="-78"/>
              </a:rPr>
              <a:t>يعاني المعلم من محدودية الحوافز والمزايا، وقلة الدورات التدريبية، وعدم وجود نظام يحقق له رفع كفاءته المهنية وتطوير قدراته</a:t>
            </a:r>
            <a:endParaRPr lang="en-US" sz="2400" b="1" dirty="0" smtClean="0">
              <a:solidFill>
                <a:srgbClr val="0070C0"/>
              </a:solidFill>
              <a:cs typeface="HASOOB" pitchFamily="2" charset="-78"/>
            </a:endParaRPr>
          </a:p>
          <a:p>
            <a:pPr algn="just" rtl="1"/>
            <a:endParaRPr lang="ar-OM" sz="2400" dirty="0" smtClean="0">
              <a:solidFill>
                <a:srgbClr val="996600"/>
              </a:solidFill>
              <a:cs typeface="HASOOB" pitchFamily="2" charset="-78"/>
            </a:endParaRPr>
          </a:p>
          <a:p>
            <a:pPr algn="just" rtl="1"/>
            <a:endParaRPr lang="en-US" sz="2400" dirty="0">
              <a:solidFill>
                <a:srgbClr val="996600"/>
              </a:solidFill>
              <a:cs typeface="HASOOB" pitchFamily="2" charset="-78"/>
            </a:endParaRPr>
          </a:p>
        </p:txBody>
      </p:sp>
      <p:graphicFrame>
        <p:nvGraphicFramePr>
          <p:cNvPr id="5" name="Table 4"/>
          <p:cNvGraphicFramePr>
            <a:graphicFrameLocks noGrp="1"/>
          </p:cNvGraphicFramePr>
          <p:nvPr/>
        </p:nvGraphicFramePr>
        <p:xfrm>
          <a:off x="1600200" y="3352800"/>
          <a:ext cx="6096000" cy="2926080"/>
        </p:xfrm>
        <a:graphic>
          <a:graphicData uri="http://schemas.openxmlformats.org/drawingml/2006/table">
            <a:tbl>
              <a:tblPr firstRow="1" bandRow="1">
                <a:tableStyleId>{5C22544A-7EE6-4342-B048-85BDC9FD1C3A}</a:tableStyleId>
              </a:tblPr>
              <a:tblGrid>
                <a:gridCol w="6096000"/>
              </a:tblGrid>
              <a:tr h="2743200">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OM" sz="2800" dirty="0" smtClean="0">
                          <a:solidFill>
                            <a:srgbClr val="996600"/>
                          </a:solidFill>
                          <a:cs typeface="HASOOB" pitchFamily="2" charset="-78"/>
                        </a:rPr>
                        <a:t>حققت مهنة التدريس في فنلندا لمنتسبيها تفوقاً في المزايا عن غيرها من المهن  مما جعل الطلبة يتنافسون للحصول على مقاعد دراسية بالكليات والجامعات لتأهيلهم للعمل كمدرسين علماً بأنه يشترط للعمل في هذه المهنة في بعض المستويات التدريسية الحصول على درجة الماجستير في مجال التخصص مما يسهم في رفع جودة المعلم والرقي بمستوى التعليم</a:t>
                      </a:r>
                      <a:r>
                        <a:rPr lang="ar-OM" sz="2800" dirty="0" smtClean="0"/>
                        <a:t>.</a:t>
                      </a:r>
                      <a:endParaRPr lang="en-US" sz="1800" dirty="0" smtClean="0">
                        <a:solidFill>
                          <a:schemeClr val="bg2">
                            <a:lumMod val="25000"/>
                          </a:schemeClr>
                        </a:solidFill>
                        <a:cs typeface="HASOOB" pitchFamily="2" charset="-78"/>
                      </a:endParaRPr>
                    </a:p>
                    <a:p>
                      <a:endParaRPr lang="en-US" dirty="0"/>
                    </a:p>
                  </a:txBody>
                  <a:tcPr>
                    <a:solidFill>
                      <a:schemeClr val="bg2"/>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00"/>
                </a:solidFill>
                <a:cs typeface="HASOOB" pitchFamily="2" charset="-78"/>
              </a:rPr>
              <a:t> </a:t>
            </a:r>
            <a:r>
              <a:rPr lang="ar-OM" sz="2700" b="1" dirty="0" smtClean="0">
                <a:solidFill>
                  <a:srgbClr val="996600"/>
                </a:solidFill>
                <a:cs typeface="HASOOB" pitchFamily="2" charset="-78"/>
              </a:rPr>
              <a:t>(تابع</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dirty="0" err="1" smtClean="0">
                <a:solidFill>
                  <a:schemeClr val="bg2">
                    <a:lumMod val="50000"/>
                  </a:schemeClr>
                </a:solidFill>
                <a:cs typeface="HASOOB" pitchFamily="2" charset="-78"/>
              </a:rPr>
              <a:t>)</a:t>
            </a:r>
            <a:r>
              <a:rPr lang="ar-OM" sz="2700" dirty="0" smtClean="0">
                <a:solidFill>
                  <a:schemeClr val="bg2">
                    <a:lumMod val="50000"/>
                  </a:schemeClr>
                </a:solidFill>
                <a:cs typeface="HASOOB" pitchFamily="2" charset="-78"/>
              </a:rPr>
              <a:t> </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lnSpcReduction="10000"/>
          </a:bodyPr>
          <a:lstStyle/>
          <a:p>
            <a:pPr lvl="0" algn="just" rtl="1">
              <a:buFont typeface="Wingdings" pitchFamily="2" charset="2"/>
              <a:buChar char="§"/>
            </a:pPr>
            <a:r>
              <a:rPr lang="ar-EG" sz="2800" b="1" dirty="0" smtClean="0">
                <a:solidFill>
                  <a:srgbClr val="0070C0"/>
                </a:solidFill>
                <a:cs typeface="HASOOB" pitchFamily="2" charset="-78"/>
              </a:rPr>
              <a:t>تعاني المدارس الحكومية من صعوبة تنفيذ برامجها المتعلقة بتطوير المرافق التعليمية التي تسهم في تعزيز جودة العملية التعليمية؛ نتيجة لمركزية الإدارة</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عدم توفر التعليم ما قبل المدرسي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 تساهم الآلية الحالية في تطبيق نظام الحصص النسبية في قبول الطلبة والطالبات في مؤسسات التعليم </a:t>
            </a:r>
            <a:r>
              <a:rPr lang="ar-EG" sz="2800" b="1" dirty="0" err="1" smtClean="0">
                <a:solidFill>
                  <a:srgbClr val="0070C0"/>
                </a:solidFill>
                <a:cs typeface="HASOOB" pitchFamily="2" charset="-78"/>
              </a:rPr>
              <a:t>العالي </a:t>
            </a:r>
            <a:r>
              <a:rPr lang="ar-EG" sz="2800" b="1" dirty="0" smtClean="0">
                <a:solidFill>
                  <a:srgbClr val="0070C0"/>
                </a:solidFill>
                <a:cs typeface="HASOOB" pitchFamily="2" charset="-78"/>
              </a:rPr>
              <a:t>(على أساس النوع) في التقليل من اهتمام وتحفيز الطلبة الذكور بالذات في تجويد أدائهم للحصول على مقاعد الدراسة في تلك </a:t>
            </a:r>
            <a:r>
              <a:rPr lang="ar-EG" sz="2800" b="1" dirty="0" err="1" smtClean="0">
                <a:solidFill>
                  <a:srgbClr val="0070C0"/>
                </a:solidFill>
                <a:cs typeface="HASOOB" pitchFamily="2" charset="-78"/>
              </a:rPr>
              <a:t>المؤسسات.</a:t>
            </a:r>
            <a:r>
              <a:rPr lang="ar-EG" sz="2800" b="1" dirty="0" smtClean="0">
                <a:solidFill>
                  <a:srgbClr val="0070C0"/>
                </a:solidFill>
                <a:cs typeface="HASOOB" pitchFamily="2" charset="-78"/>
              </a:rPr>
              <a:t> </a:t>
            </a:r>
            <a:endParaRPr lang="en-US" sz="2800" b="1" dirty="0" smtClean="0">
              <a:solidFill>
                <a:srgbClr val="0070C0"/>
              </a:solidFill>
              <a:cs typeface="HASOOB" pitchFamily="2" charset="-78"/>
            </a:endParaRPr>
          </a:p>
          <a:p>
            <a:pPr algn="just" rtl="1"/>
            <a:endParaRPr lang="en-US" sz="2400" dirty="0">
              <a:solidFill>
                <a:srgbClr val="996600"/>
              </a:solidFill>
              <a:cs typeface="HASOOB"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33"/>
                </a:solidFill>
                <a:cs typeface="HASOOB" pitchFamily="2" charset="-78"/>
              </a:rPr>
              <a:t> </a:t>
            </a:r>
            <a:r>
              <a:rPr lang="ar-OM" sz="2700" b="1" dirty="0" smtClean="0">
                <a:solidFill>
                  <a:srgbClr val="996633"/>
                </a:solidFill>
                <a:cs typeface="HASOOB" pitchFamily="2" charset="-78"/>
              </a:rPr>
              <a:t>(تابع</a:t>
            </a:r>
            <a:r>
              <a:rPr lang="ar-OM" sz="2700" b="1" dirty="0" err="1" smtClean="0">
                <a:solidFill>
                  <a:srgbClr val="996633"/>
                </a:solidFill>
                <a:cs typeface="HASOOB" pitchFamily="2" charset="-78"/>
              </a:rPr>
              <a:t>)</a:t>
            </a:r>
            <a:r>
              <a:rPr lang="ar-OM" sz="2700" b="1" dirty="0" smtClean="0">
                <a:solidFill>
                  <a:srgbClr val="996633"/>
                </a:solidFill>
                <a:cs typeface="HASOOB" pitchFamily="2" charset="-78"/>
              </a:rPr>
              <a:t> </a:t>
            </a:r>
            <a:r>
              <a:rPr lang="ar-EG" sz="2700" b="1" dirty="0" smtClean="0">
                <a:solidFill>
                  <a:srgbClr val="996633"/>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العام الحكومي والخاص</a:t>
            </a:r>
            <a:r>
              <a:rPr lang="ar-OM" sz="2700" b="1" dirty="0" err="1" smtClean="0">
                <a:solidFill>
                  <a:schemeClr val="bg2">
                    <a:lumMod val="50000"/>
                  </a:schemeClr>
                </a:solidFill>
                <a:cs typeface="HASOOB" pitchFamily="2" charset="-78"/>
              </a:rPr>
              <a:t>)</a:t>
            </a:r>
            <a:r>
              <a:rPr lang="ar-OM" sz="2700" b="1" dirty="0" smtClean="0">
                <a:solidFill>
                  <a:schemeClr val="bg2">
                    <a:lumMod val="50000"/>
                  </a:schemeClr>
                </a:solidFill>
                <a:cs typeface="HASOOB" pitchFamily="2" charset="-78"/>
              </a:rPr>
              <a:t> </a:t>
            </a:r>
            <a:r>
              <a:rPr lang="ar-OM" dirty="0" smtClean="0">
                <a:solidFill>
                  <a:srgbClr val="996600"/>
                </a:solidFill>
                <a:cs typeface="HASOOB" pitchFamily="2" charset="-78"/>
              </a:rPr>
              <a:t/>
            </a:r>
            <a:br>
              <a:rPr lang="ar-OM" dirty="0" smtClean="0">
                <a:solidFill>
                  <a:srgbClr val="996600"/>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286000"/>
            <a:ext cx="6400800" cy="3505200"/>
          </a:xfrm>
        </p:spPr>
        <p:txBody>
          <a:bodyPr>
            <a:normAutofit fontScale="92500" lnSpcReduction="20000"/>
          </a:bodyPr>
          <a:lstStyle/>
          <a:p>
            <a:pPr lvl="0" algn="r" rtl="1">
              <a:buFont typeface="Wingdings" pitchFamily="2" charset="2"/>
              <a:buChar char="§"/>
            </a:pPr>
            <a:r>
              <a:rPr lang="ar-EG" sz="2600" b="1" dirty="0" smtClean="0">
                <a:solidFill>
                  <a:srgbClr val="0070C0"/>
                </a:solidFill>
                <a:cs typeface="HASOOB" pitchFamily="2" charset="-78"/>
              </a:rPr>
              <a:t>قلة الساعات التي يقضيها الطالب في الدراسة خلال العام الدراسي الواحد</a:t>
            </a:r>
            <a:endParaRPr lang="ar-OM" sz="2600" b="1" dirty="0" smtClean="0">
              <a:solidFill>
                <a:srgbClr val="0070C0"/>
              </a:solidFill>
              <a:cs typeface="HASOOB" pitchFamily="2" charset="-78"/>
            </a:endParaRPr>
          </a:p>
          <a:p>
            <a:pPr lvl="0" algn="r" rtl="1">
              <a:buFont typeface="Wingdings" pitchFamily="2" charset="2"/>
              <a:buChar char="§"/>
            </a:pPr>
            <a:endParaRPr lang="ar-OM" sz="2400" b="1" dirty="0" smtClean="0">
              <a:solidFill>
                <a:srgbClr val="996600"/>
              </a:solidFill>
              <a:cs typeface="HASOOB" pitchFamily="2" charset="-78"/>
            </a:endParaRPr>
          </a:p>
          <a:p>
            <a:pPr lvl="0" algn="r" rtl="1">
              <a:buFont typeface="Wingdings" pitchFamily="2" charset="2"/>
              <a:buChar char="§"/>
            </a:pPr>
            <a:endParaRPr lang="ar-OM" sz="2400" b="1" dirty="0" smtClean="0">
              <a:solidFill>
                <a:srgbClr val="996600"/>
              </a:solidFill>
              <a:cs typeface="HASOOB" pitchFamily="2" charset="-78"/>
            </a:endParaRPr>
          </a:p>
          <a:p>
            <a:pPr lvl="0" algn="r" rtl="1">
              <a:buFont typeface="Wingdings" pitchFamily="2" charset="2"/>
              <a:buChar char="§"/>
            </a:pPr>
            <a:endParaRPr lang="ar-OM" sz="2400" b="1" dirty="0" smtClean="0">
              <a:solidFill>
                <a:srgbClr val="996600"/>
              </a:solidFill>
              <a:cs typeface="HASOOB" pitchFamily="2" charset="-78"/>
            </a:endParaRPr>
          </a:p>
          <a:p>
            <a:pPr lvl="0" algn="r" rtl="1">
              <a:buFont typeface="Wingdings" pitchFamily="2" charset="2"/>
              <a:buChar char="§"/>
            </a:pPr>
            <a:endParaRPr lang="ar-OM" sz="2400" b="1" dirty="0" smtClean="0">
              <a:solidFill>
                <a:srgbClr val="996600"/>
              </a:solidFill>
              <a:cs typeface="HASOOB" pitchFamily="2" charset="-78"/>
            </a:endParaRPr>
          </a:p>
          <a:p>
            <a:pPr lvl="0" algn="r" rtl="1">
              <a:buFont typeface="Wingdings" pitchFamily="2" charset="2"/>
              <a:buChar char="§"/>
            </a:pPr>
            <a:endParaRPr lang="ar-OM" sz="2400" b="1" dirty="0" smtClean="0">
              <a:solidFill>
                <a:srgbClr val="996600"/>
              </a:solidFill>
              <a:cs typeface="HASOOB" pitchFamily="2" charset="-78"/>
            </a:endParaRPr>
          </a:p>
          <a:p>
            <a:pPr lvl="0" algn="r" rtl="1"/>
            <a:endParaRPr lang="ar-OM" sz="2400" b="1" dirty="0" smtClean="0">
              <a:solidFill>
                <a:srgbClr val="996600"/>
              </a:solidFill>
              <a:cs typeface="HASOOB" pitchFamily="2" charset="-78"/>
            </a:endParaRPr>
          </a:p>
          <a:p>
            <a:pPr algn="r" rtl="1">
              <a:buFont typeface="Wingdings" pitchFamily="2" charset="2"/>
              <a:buChar char="§"/>
            </a:pPr>
            <a:r>
              <a:rPr lang="ar-EG" sz="2600" b="1" dirty="0" smtClean="0">
                <a:solidFill>
                  <a:srgbClr val="0070C0"/>
                </a:solidFill>
                <a:cs typeface="HASOOB" pitchFamily="2" charset="-78"/>
              </a:rPr>
              <a:t>ضعف أدوات تقييم المعلمين والطلبة، وتقديم التغذية الراجعة عنها </a:t>
            </a:r>
            <a:r>
              <a:rPr lang="ar-EG" sz="2400" b="1" dirty="0" smtClean="0">
                <a:solidFill>
                  <a:srgbClr val="0070C0"/>
                </a:solidFill>
                <a:cs typeface="HASOOB" pitchFamily="2" charset="-78"/>
              </a:rPr>
              <a:t>  </a:t>
            </a:r>
            <a:endParaRPr lang="en-US" sz="2400" b="1" dirty="0" smtClean="0">
              <a:solidFill>
                <a:srgbClr val="0070C0"/>
              </a:solidFill>
              <a:cs typeface="HASOOB" pitchFamily="2" charset="-78"/>
            </a:endParaRPr>
          </a:p>
          <a:p>
            <a:pPr lvl="0" algn="r" rtl="1"/>
            <a:endParaRPr lang="en-US" sz="2400" dirty="0" smtClean="0">
              <a:solidFill>
                <a:srgbClr val="996600"/>
              </a:solidFill>
              <a:cs typeface="HASOOB" pitchFamily="2" charset="-78"/>
            </a:endParaRPr>
          </a:p>
          <a:p>
            <a:pPr rtl="1"/>
            <a:r>
              <a:rPr lang="ar-EG" sz="2400" dirty="0" smtClean="0"/>
              <a:t> </a:t>
            </a:r>
            <a:endParaRPr lang="en-US" sz="2400" dirty="0" smtClean="0"/>
          </a:p>
          <a:p>
            <a:pPr algn="just" rtl="1"/>
            <a:endParaRPr lang="en-US" sz="2400" dirty="0">
              <a:solidFill>
                <a:srgbClr val="996600"/>
              </a:solidFill>
              <a:cs typeface="HASOOB" pitchFamily="2" charset="-78"/>
            </a:endParaRPr>
          </a:p>
        </p:txBody>
      </p:sp>
      <p:graphicFrame>
        <p:nvGraphicFramePr>
          <p:cNvPr id="5" name="Table 4"/>
          <p:cNvGraphicFramePr>
            <a:graphicFrameLocks noGrp="1"/>
          </p:cNvGraphicFramePr>
          <p:nvPr/>
        </p:nvGraphicFramePr>
        <p:xfrm>
          <a:off x="1600200" y="3200400"/>
          <a:ext cx="6096000" cy="1071880"/>
        </p:xfrm>
        <a:graphic>
          <a:graphicData uri="http://schemas.openxmlformats.org/drawingml/2006/table">
            <a:tbl>
              <a:tblPr rtl="1" firstRow="1" bandRow="1">
                <a:tableStyleId>{5C22544A-7EE6-4342-B048-85BDC9FD1C3A}</a:tableStyleId>
              </a:tblPr>
              <a:tblGrid>
                <a:gridCol w="1524000"/>
                <a:gridCol w="1018902"/>
                <a:gridCol w="1628504"/>
                <a:gridCol w="1924594"/>
              </a:tblGrid>
              <a:tr h="370840">
                <a:tc>
                  <a:txBody>
                    <a:bodyPr/>
                    <a:lstStyle/>
                    <a:p>
                      <a:pPr algn="ctr" rtl="1">
                        <a:lnSpc>
                          <a:spcPct val="115000"/>
                        </a:lnSpc>
                        <a:spcAft>
                          <a:spcPts val="0"/>
                        </a:spcAft>
                      </a:pPr>
                      <a:endParaRPr lang="ar-EG" sz="2000" dirty="0">
                        <a:latin typeface="Raavi" pitchFamily="34" charset="0"/>
                        <a:ea typeface="Calibri"/>
                        <a:cs typeface="HASOOB" pitchFamily="2" charset="-78"/>
                      </a:endParaRPr>
                    </a:p>
                  </a:txBody>
                  <a:tcPr marL="68580" marR="68580" marT="0" marB="0">
                    <a:solidFill>
                      <a:schemeClr val="bg2">
                        <a:lumMod val="90000"/>
                      </a:schemeClr>
                    </a:solidFill>
                  </a:tcPr>
                </a:tc>
                <a:tc>
                  <a:txBody>
                    <a:bodyPr/>
                    <a:lstStyle/>
                    <a:p>
                      <a:pPr algn="ctr" rtl="1">
                        <a:lnSpc>
                          <a:spcPct val="115000"/>
                        </a:lnSpc>
                        <a:spcAft>
                          <a:spcPts val="0"/>
                        </a:spcAft>
                      </a:pPr>
                      <a:r>
                        <a:rPr lang="ar-EG" sz="2000" dirty="0">
                          <a:solidFill>
                            <a:srgbClr val="002060"/>
                          </a:solidFill>
                          <a:latin typeface="Raavi" pitchFamily="34" charset="0"/>
                          <a:ea typeface="Calibri"/>
                          <a:cs typeface="HASOOB" pitchFamily="2" charset="-78"/>
                        </a:rPr>
                        <a:t>السلطنة</a:t>
                      </a:r>
                      <a:endParaRPr lang="en-US" sz="1800" dirty="0">
                        <a:solidFill>
                          <a:srgbClr val="002060"/>
                        </a:solidFill>
                        <a:latin typeface="Raavi" pitchFamily="34" charset="0"/>
                        <a:ea typeface="Calibri"/>
                        <a:cs typeface="HASOOB" pitchFamily="2" charset="-78"/>
                      </a:endParaRPr>
                    </a:p>
                  </a:txBody>
                  <a:tcPr marL="68580" marR="68580" marT="0" marB="0">
                    <a:solidFill>
                      <a:schemeClr val="bg2">
                        <a:lumMod val="90000"/>
                      </a:schemeClr>
                    </a:solidFill>
                  </a:tcPr>
                </a:tc>
                <a:tc>
                  <a:txBody>
                    <a:bodyPr/>
                    <a:lstStyle/>
                    <a:p>
                      <a:pPr algn="ctr" rtl="1">
                        <a:lnSpc>
                          <a:spcPct val="115000"/>
                        </a:lnSpc>
                        <a:spcAft>
                          <a:spcPts val="0"/>
                        </a:spcAft>
                      </a:pPr>
                      <a:r>
                        <a:rPr lang="ar-EG" sz="2000" dirty="0">
                          <a:solidFill>
                            <a:srgbClr val="002060"/>
                          </a:solidFill>
                          <a:latin typeface="Raavi" pitchFamily="34" charset="0"/>
                          <a:ea typeface="Calibri"/>
                          <a:cs typeface="HASOOB" pitchFamily="2" charset="-78"/>
                        </a:rPr>
                        <a:t>المتوسط للدول المتقدمة</a:t>
                      </a:r>
                      <a:endParaRPr lang="en-US" sz="1800" dirty="0">
                        <a:solidFill>
                          <a:srgbClr val="002060"/>
                        </a:solidFill>
                        <a:latin typeface="Raavi" pitchFamily="34" charset="0"/>
                        <a:ea typeface="Calibri"/>
                        <a:cs typeface="HASOOB" pitchFamily="2" charset="-78"/>
                      </a:endParaRPr>
                    </a:p>
                  </a:txBody>
                  <a:tcPr marL="68580" marR="68580" marT="0" marB="0">
                    <a:solidFill>
                      <a:schemeClr val="bg2">
                        <a:lumMod val="90000"/>
                      </a:schemeClr>
                    </a:solidFill>
                  </a:tcPr>
                </a:tc>
                <a:tc>
                  <a:txBody>
                    <a:bodyPr/>
                    <a:lstStyle/>
                    <a:p>
                      <a:pPr algn="ctr" rtl="1">
                        <a:lnSpc>
                          <a:spcPct val="115000"/>
                        </a:lnSpc>
                        <a:spcAft>
                          <a:spcPts val="0"/>
                        </a:spcAft>
                      </a:pPr>
                      <a:r>
                        <a:rPr lang="ar-EG" sz="2000" dirty="0">
                          <a:solidFill>
                            <a:srgbClr val="002060"/>
                          </a:solidFill>
                          <a:latin typeface="Raavi" pitchFamily="34" charset="0"/>
                          <a:ea typeface="Calibri"/>
                          <a:cs typeface="HASOOB" pitchFamily="2" charset="-78"/>
                        </a:rPr>
                        <a:t>النسبة</a:t>
                      </a:r>
                      <a:endParaRPr lang="en-US" sz="1800" dirty="0">
                        <a:solidFill>
                          <a:srgbClr val="002060"/>
                        </a:solidFill>
                        <a:latin typeface="Raavi" pitchFamily="34" charset="0"/>
                        <a:ea typeface="Calibri"/>
                        <a:cs typeface="HASOOB" pitchFamily="2" charset="-78"/>
                      </a:endParaRPr>
                    </a:p>
                  </a:txBody>
                  <a:tcPr marL="68580" marR="68580" marT="0" marB="0">
                    <a:solidFill>
                      <a:schemeClr val="bg2">
                        <a:lumMod val="90000"/>
                      </a:schemeClr>
                    </a:solidFill>
                  </a:tcPr>
                </a:tc>
              </a:tr>
              <a:tr h="370840">
                <a:tc>
                  <a:txBody>
                    <a:bodyPr/>
                    <a:lstStyle/>
                    <a:p>
                      <a:pPr algn="ctr" rtl="1">
                        <a:lnSpc>
                          <a:spcPct val="115000"/>
                        </a:lnSpc>
                        <a:spcAft>
                          <a:spcPts val="0"/>
                        </a:spcAft>
                      </a:pPr>
                      <a:r>
                        <a:rPr lang="ar-EG" sz="2000" b="1" dirty="0">
                          <a:solidFill>
                            <a:srgbClr val="996600"/>
                          </a:solidFill>
                          <a:latin typeface="Raavi" pitchFamily="34" charset="0"/>
                          <a:ea typeface="Calibri"/>
                          <a:cs typeface="HASOOB" pitchFamily="2" charset="-78"/>
                        </a:rPr>
                        <a:t>ساعات الدراسة</a:t>
                      </a:r>
                      <a:endParaRPr lang="en-US" sz="1800" b="1" dirty="0">
                        <a:solidFill>
                          <a:srgbClr val="996600"/>
                        </a:solidFill>
                        <a:latin typeface="Raavi" pitchFamily="34" charset="0"/>
                        <a:ea typeface="Calibri"/>
                        <a:cs typeface="HASOOB" pitchFamily="2" charset="-78"/>
                      </a:endParaRPr>
                    </a:p>
                  </a:txBody>
                  <a:tcPr marL="68580" marR="68580" marT="0" marB="0"/>
                </a:tc>
                <a:tc>
                  <a:txBody>
                    <a:bodyPr/>
                    <a:lstStyle/>
                    <a:p>
                      <a:pPr algn="ctr" rtl="1">
                        <a:lnSpc>
                          <a:spcPct val="115000"/>
                        </a:lnSpc>
                        <a:spcAft>
                          <a:spcPts val="0"/>
                        </a:spcAft>
                      </a:pPr>
                      <a:r>
                        <a:rPr lang="ar-EG" sz="2000" b="1" dirty="0">
                          <a:solidFill>
                            <a:srgbClr val="996600"/>
                          </a:solidFill>
                          <a:latin typeface="Raavi" pitchFamily="34" charset="0"/>
                          <a:ea typeface="Calibri"/>
                          <a:cs typeface="HASOOB" pitchFamily="2" charset="-78"/>
                        </a:rPr>
                        <a:t>690 </a:t>
                      </a:r>
                      <a:endParaRPr lang="en-US" sz="1800" b="1" dirty="0">
                        <a:solidFill>
                          <a:srgbClr val="996600"/>
                        </a:solidFill>
                        <a:latin typeface="Raavi" pitchFamily="34" charset="0"/>
                        <a:ea typeface="Calibri"/>
                        <a:cs typeface="HASOOB" pitchFamily="2" charset="-78"/>
                      </a:endParaRPr>
                    </a:p>
                  </a:txBody>
                  <a:tcPr marL="68580" marR="68580" marT="0" marB="0"/>
                </a:tc>
                <a:tc>
                  <a:txBody>
                    <a:bodyPr/>
                    <a:lstStyle/>
                    <a:p>
                      <a:pPr algn="ctr" rtl="1">
                        <a:lnSpc>
                          <a:spcPct val="115000"/>
                        </a:lnSpc>
                        <a:spcAft>
                          <a:spcPts val="0"/>
                        </a:spcAft>
                      </a:pPr>
                      <a:r>
                        <a:rPr lang="ar-EG" sz="2000" b="1" dirty="0">
                          <a:solidFill>
                            <a:srgbClr val="996600"/>
                          </a:solidFill>
                          <a:latin typeface="Raavi" pitchFamily="34" charset="0"/>
                          <a:ea typeface="Calibri"/>
                          <a:cs typeface="HASOOB" pitchFamily="2" charset="-78"/>
                        </a:rPr>
                        <a:t>905</a:t>
                      </a:r>
                      <a:endParaRPr lang="en-US" sz="1800" b="1" dirty="0">
                        <a:solidFill>
                          <a:srgbClr val="996600"/>
                        </a:solidFill>
                        <a:latin typeface="Raavi" pitchFamily="34" charset="0"/>
                        <a:ea typeface="Calibri"/>
                        <a:cs typeface="HASOOB" pitchFamily="2" charset="-78"/>
                      </a:endParaRPr>
                    </a:p>
                  </a:txBody>
                  <a:tcPr marL="68580" marR="68580" marT="0" marB="0"/>
                </a:tc>
                <a:tc>
                  <a:txBody>
                    <a:bodyPr/>
                    <a:lstStyle/>
                    <a:p>
                      <a:pPr algn="ctr" rtl="1">
                        <a:lnSpc>
                          <a:spcPct val="115000"/>
                        </a:lnSpc>
                        <a:spcAft>
                          <a:spcPts val="0"/>
                        </a:spcAft>
                      </a:pPr>
                      <a:r>
                        <a:rPr lang="ar-EG" sz="2000" b="1" dirty="0">
                          <a:solidFill>
                            <a:srgbClr val="996600"/>
                          </a:solidFill>
                          <a:latin typeface="Raavi" pitchFamily="34" charset="0"/>
                          <a:ea typeface="Calibri"/>
                          <a:cs typeface="HASOOB" pitchFamily="2" charset="-78"/>
                        </a:rPr>
                        <a:t>30% أعلى للدول المتقدمة</a:t>
                      </a:r>
                      <a:endParaRPr lang="en-US" sz="1800" b="1" dirty="0">
                        <a:solidFill>
                          <a:srgbClr val="996600"/>
                        </a:solidFill>
                        <a:latin typeface="Raavi" pitchFamily="34" charset="0"/>
                        <a:ea typeface="Calibri"/>
                        <a:cs typeface="HASOOB" pitchFamily="2" charset="-78"/>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a:xfrm>
            <a:off x="685800" y="762001"/>
            <a:ext cx="7772400" cy="1219200"/>
          </a:xfrm>
        </p:spPr>
        <p:txBody>
          <a:bodyPr>
            <a:normAutofit fontScale="90000"/>
          </a:bodyPr>
          <a:lstStyle/>
          <a:p>
            <a:pPr lvl="0" rtl="1"/>
            <a:r>
              <a:rPr lang="ar-OM" dirty="0" smtClean="0">
                <a:cs typeface="HASOOB" pitchFamily="2" charset="-78"/>
              </a:rPr>
              <a:t>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dirty="0" smtClean="0">
                <a:cs typeface="HASOOB" pitchFamily="2" charset="-78"/>
              </a:rPr>
              <a:t/>
            </a:r>
            <a:br>
              <a:rPr lang="ar-OM" dirty="0" smtClean="0">
                <a:cs typeface="HASOOB" pitchFamily="2" charset="-78"/>
              </a:rPr>
            </a:br>
            <a:r>
              <a:rPr lang="ar-OM" sz="4000" b="1" dirty="0" smtClean="0">
                <a:solidFill>
                  <a:srgbClr val="996600"/>
                </a:solidFill>
                <a:cs typeface="HASOOB" pitchFamily="2" charset="-78"/>
              </a:rPr>
              <a:t> </a:t>
            </a:r>
            <a:r>
              <a:rPr lang="ar-OM" sz="2700" b="1" dirty="0" smtClean="0">
                <a:solidFill>
                  <a:srgbClr val="996600"/>
                </a:solidFill>
                <a:cs typeface="HASOOB" pitchFamily="2" charset="-78"/>
              </a:rPr>
              <a:t>(تابع</a:t>
            </a:r>
            <a:r>
              <a:rPr lang="ar-OM" sz="2700" b="1" dirty="0" err="1" smtClean="0">
                <a:solidFill>
                  <a:srgbClr val="996600"/>
                </a:solidFill>
                <a:cs typeface="HASOOB" pitchFamily="2" charset="-78"/>
              </a:rPr>
              <a:t>)</a:t>
            </a:r>
            <a:r>
              <a:rPr lang="ar-OM" sz="2700" b="1" dirty="0" smtClean="0">
                <a:solidFill>
                  <a:srgbClr val="996600"/>
                </a:solidFill>
                <a:cs typeface="HASOOB" pitchFamily="2" charset="-78"/>
              </a:rPr>
              <a:t> </a:t>
            </a:r>
            <a:r>
              <a:rPr lang="ar-EG" sz="2700" b="1" dirty="0" smtClean="0">
                <a:solidFill>
                  <a:srgbClr val="996600"/>
                </a:solidFill>
                <a:cs typeface="HASOOB" pitchFamily="2" charset="-78"/>
              </a:rPr>
              <a:t>الاستنتاجات حول الأنظمة والإجراءات المتبعة لإدارة الجودة في السلطنة </a:t>
            </a:r>
            <a:r>
              <a:rPr lang="en-US" sz="2700" b="1" dirty="0" smtClean="0">
                <a:solidFill>
                  <a:srgbClr val="0070C0"/>
                </a:solidFill>
                <a:cs typeface="HASOOB" pitchFamily="2" charset="-78"/>
              </a:rPr>
              <a:t/>
            </a:r>
            <a:br>
              <a:rPr lang="en-US" sz="2700" b="1" dirty="0" smtClean="0">
                <a:solidFill>
                  <a:srgbClr val="0070C0"/>
                </a:solidFill>
                <a:cs typeface="HASOOB" pitchFamily="2" charset="-78"/>
              </a:rPr>
            </a:br>
            <a:r>
              <a:rPr lang="ar-OM" sz="2700" b="1" dirty="0" err="1" smtClean="0">
                <a:solidFill>
                  <a:schemeClr val="bg2">
                    <a:lumMod val="50000"/>
                  </a:schemeClr>
                </a:solidFill>
                <a:cs typeface="HASOOB" pitchFamily="2" charset="-78"/>
              </a:rPr>
              <a:t>(</a:t>
            </a:r>
            <a:r>
              <a:rPr lang="ar-EG" sz="2700" b="1" dirty="0" smtClean="0">
                <a:solidFill>
                  <a:schemeClr val="bg2">
                    <a:lumMod val="50000"/>
                  </a:schemeClr>
                </a:solidFill>
                <a:cs typeface="HASOOB" pitchFamily="2" charset="-78"/>
              </a:rPr>
              <a:t>التعليم </a:t>
            </a:r>
            <a:r>
              <a:rPr lang="ar-EG" sz="2700" b="1" dirty="0" err="1" smtClean="0">
                <a:solidFill>
                  <a:schemeClr val="bg2">
                    <a:lumMod val="50000"/>
                  </a:schemeClr>
                </a:solidFill>
                <a:cs typeface="HASOOB" pitchFamily="2" charset="-78"/>
              </a:rPr>
              <a:t>العا</a:t>
            </a:r>
            <a:r>
              <a:rPr lang="ar-OM" sz="2700" b="1" dirty="0" smtClean="0">
                <a:solidFill>
                  <a:schemeClr val="bg2">
                    <a:lumMod val="50000"/>
                  </a:schemeClr>
                </a:solidFill>
                <a:cs typeface="HASOOB" pitchFamily="2" charset="-78"/>
              </a:rPr>
              <a:t>لي</a:t>
            </a:r>
            <a:r>
              <a:rPr lang="ar-EG" sz="2700" b="1" dirty="0" smtClean="0">
                <a:solidFill>
                  <a:schemeClr val="bg2">
                    <a:lumMod val="50000"/>
                  </a:schemeClr>
                </a:solidFill>
                <a:cs typeface="HASOOB" pitchFamily="2" charset="-78"/>
              </a:rPr>
              <a:t> الحكومي والخاص</a:t>
            </a:r>
            <a:r>
              <a:rPr lang="ar-OM" sz="2700" b="1" dirty="0" err="1" smtClean="0">
                <a:solidFill>
                  <a:schemeClr val="bg2">
                    <a:lumMod val="50000"/>
                  </a:schemeClr>
                </a:solidFill>
                <a:cs typeface="HASOOB" pitchFamily="2" charset="-78"/>
              </a:rPr>
              <a:t>)</a:t>
            </a:r>
            <a:r>
              <a:rPr lang="ar-OM" sz="2700" b="1" dirty="0" smtClean="0">
                <a:solidFill>
                  <a:schemeClr val="bg2">
                    <a:lumMod val="50000"/>
                  </a:schemeClr>
                </a:solidFill>
                <a:cs typeface="HASOOB" pitchFamily="2" charset="-78"/>
              </a:rPr>
              <a:t> </a:t>
            </a:r>
            <a:r>
              <a:rPr lang="ar-OM" dirty="0" smtClean="0">
                <a:solidFill>
                  <a:schemeClr val="accent2">
                    <a:lumMod val="50000"/>
                  </a:schemeClr>
                </a:solidFill>
                <a:cs typeface="HASOOB" pitchFamily="2" charset="-78"/>
              </a:rPr>
              <a:t/>
            </a:r>
            <a:br>
              <a:rPr lang="ar-OM" dirty="0" smtClean="0">
                <a:solidFill>
                  <a:schemeClr val="accent2">
                    <a:lumMod val="50000"/>
                  </a:schemeClr>
                </a:solidFill>
                <a:cs typeface="HASOOB" pitchFamily="2" charset="-78"/>
              </a:rPr>
            </a:br>
            <a:r>
              <a:rPr lang="ar-OM" dirty="0" smtClean="0"/>
              <a:t/>
            </a:r>
            <a:br>
              <a:rPr lang="ar-OM"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2362200"/>
            <a:ext cx="6400800" cy="3429000"/>
          </a:xfrm>
        </p:spPr>
        <p:txBody>
          <a:bodyPr>
            <a:normAutofit/>
          </a:bodyPr>
          <a:lstStyle/>
          <a:p>
            <a:pPr lvl="0" algn="just" rtl="1">
              <a:buFont typeface="Wingdings" pitchFamily="2" charset="2"/>
              <a:buChar char="§"/>
            </a:pPr>
            <a:r>
              <a:rPr lang="ar-EG" sz="2800" b="1" dirty="0" smtClean="0">
                <a:solidFill>
                  <a:srgbClr val="0070C0"/>
                </a:solidFill>
                <a:cs typeface="HASOOB" pitchFamily="2" charset="-78"/>
              </a:rPr>
              <a:t>محدودية الامكانيات المتوفرة للهيئة العمانية للاعتماد الأكاديمي للمساهمة في رفع جودة مؤسسات التعليم العالي الحكومية والخاصة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محدودية الموارد المتاحة للدوائر المخصصة لضمان تطبيق معايير الجودة للمؤسسات الحكومية التي تشرف على مؤسسات تعليم عالي </a:t>
            </a:r>
            <a:endParaRPr lang="en-US" sz="2800" b="1" dirty="0" smtClean="0">
              <a:solidFill>
                <a:srgbClr val="0070C0"/>
              </a:solidFill>
              <a:cs typeface="HASOOB" pitchFamily="2" charset="-78"/>
            </a:endParaRPr>
          </a:p>
          <a:p>
            <a:pPr lvl="0" algn="just" rtl="1">
              <a:buFont typeface="Wingdings" pitchFamily="2" charset="2"/>
              <a:buChar char="§"/>
            </a:pPr>
            <a:r>
              <a:rPr lang="ar-EG" sz="2800" b="1" dirty="0" smtClean="0">
                <a:solidFill>
                  <a:srgbClr val="0070C0"/>
                </a:solidFill>
                <a:cs typeface="HASOOB" pitchFamily="2" charset="-78"/>
              </a:rPr>
              <a:t>اختلاف الأنظمة المتبعة لضمان جودة التعليم من جهة لأخرى </a:t>
            </a:r>
            <a:endParaRPr lang="en-US" sz="2800" b="1" dirty="0" smtClean="0">
              <a:solidFill>
                <a:srgbClr val="0070C0"/>
              </a:solidFill>
              <a:cs typeface="HASOOB"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TotalTime>
  <Words>1475</Words>
  <Application>Microsoft Office PowerPoint</Application>
  <PresentationFormat>On-screen Show (4:3)</PresentationFormat>
  <Paragraphs>278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التعليم في سلطنة عمان الطريق الى المستقبل أكتوبر 2014  </vt:lpstr>
      <vt:lpstr>   محتويات العرض  </vt:lpstr>
      <vt:lpstr>     1) الاستنتاجات حول الأنظمة والإجراءات المتبعة لإدارة الجودة في السلطنة  (التعليم العام الحكومي والخاص)   </vt:lpstr>
      <vt:lpstr>     1) الاستنتاجات حول الأنظمة والإجراءات المتبعة لإدارة الجودة في السلطنة  (التعليم العام الحكومي والخاص)   </vt:lpstr>
      <vt:lpstr>     (تابع) الاستنتاجات حول الأنظمة والإجراءات المتبعة لإدارة الجودة في السلطنة  (التعليم العام الحكومي والخاص)   </vt:lpstr>
      <vt:lpstr>     (تابع) الاستنتاجات حول الأنظمة والإجراءات المتبعة لإدارة الجودة في السلطنة  (التعليم العام الحكومي والخاص)    </vt:lpstr>
      <vt:lpstr>     (تابع) الاستنتاجات حول الأنظمة والإجراءات المتبعة لإدارة الجودة في السلطنة  (التعليم العام الحكومي والخاص)    </vt:lpstr>
      <vt:lpstr>     (تابع) الاستنتاجات حول الأنظمة والإجراءات المتبعة لإدارة الجودة في السلطنة  (التعليم العام الحكومي والخاص)    </vt:lpstr>
      <vt:lpstr>     (تابع) الاستنتاجات حول الأنظمة والإجراءات المتبعة لإدارة الجودة في السلطنة  (التعليم العالي الحكومي والخاص)    </vt:lpstr>
      <vt:lpstr>     (تابع) الاستنتاجات حول الأنظمة والإجراءات المتبعة لإدارة الجودة في السلطنة  (التعليم العالي الحكومي والخاص)    </vt:lpstr>
      <vt:lpstr>     (تابع) الاستنتاجات حول الأنظمة والإجراءات المتبعة لإدارة الجودة في السلطنة  (التعليم المهني)    </vt:lpstr>
      <vt:lpstr>     </vt:lpstr>
      <vt:lpstr>     2) الاستنتاجات الخاصة بمستوى خريجي دبلوم التعليم العام الذين يشكلون مدخلات التعليم العالي (الحكومي والخاص) لمعرفة مدى تأهيلهم (معرفياً ومهارياً) للالتحاق بمسارات التعليم العالي وتخصصاته    </vt:lpstr>
      <vt:lpstr>   أشار تقرير التنافسية العالمية2012 ــ 2013م إلى أن ترتيب السلطنة على محور التعليم العالي والتدريب هو ( 61 )  من بين ( 144 ) بلداً وتضمنت متغيرات هذا المحور الآتي:    </vt:lpstr>
      <vt:lpstr>    3) الاستنتاجات المرتبطة بنوعية مخرجات مؤسسات التعليم العالي ومستواها، ومدى تلبيتها لاشتراطات مؤسسات المجتمع وسوق العمل.     </vt:lpstr>
      <vt:lpstr>  أعداد الوافدين المسجلين في بعض المهن المرتبطة بالمجالات التخصصية (الجامعي)  (يوليو 2013م).   </vt:lpstr>
      <vt:lpstr>   أعداد الطلبة الدارسون في مؤسسات التعليم العالي داخل السلطنة حسب الموهل المطلوب والتخصص الرئيسى والنوع للعام الأكاديمي 2013/2012م  </vt:lpstr>
      <vt:lpstr>    أعداد الطلبة الخريجين في مؤسسات التعليم العالي داخل السلطنة حسب النوع واالتخصص الرئيسى للعام الأكاديمي 2013/2012م  </vt:lpstr>
      <vt:lpstr>    (تابع) الاستنتاجات المرتبطة بنوعية مخرجات مؤسسات التعليم العالي ومستواها، ومدى تلبيتها لاشتراطات مؤسسات المجتمع وسوق العمل.     </vt:lpstr>
      <vt:lpstr>    التوصيات 1- الأنظمة والإجراءات التي تتبعها مختلف الجهات المعنية لتدقيق جودة التعليم بمختلف مراحله ومستوياته     </vt:lpstr>
      <vt:lpstr>    التوصيات (تابع) 1- الأنظمة والإجراءات التي تتبعها مختلف الجهات المعنية لتدقيق جودة التعليم بمختلف مراحله ومستوياته     </vt:lpstr>
      <vt:lpstr>     التوصيات 2- مدخلات التعليم العالي ( الحكومي والخاص) وهم خريجو دبلوم التعليم العام ومدى تأهيلهم (معرفياً ومهارياً) للالتحاق بمسارات التعليم العالي وتخصصاته      </vt:lpstr>
      <vt:lpstr>       التوصيات 3) مخرجات مؤسسات التعليم العالي ومستواها، ومدى تلبيتها لاشتراطات مؤسسات المجتمع وسوق العمل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user-VAIO</cp:lastModifiedBy>
  <cp:revision>52</cp:revision>
  <dcterms:created xsi:type="dcterms:W3CDTF">2006-08-16T00:00:00Z</dcterms:created>
  <dcterms:modified xsi:type="dcterms:W3CDTF">2014-10-13T20:14:23Z</dcterms:modified>
</cp:coreProperties>
</file>