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80" r:id="rId5"/>
    <p:sldId id="281" r:id="rId6"/>
    <p:sldId id="283" r:id="rId7"/>
    <p:sldId id="284" r:id="rId8"/>
    <p:sldId id="285" r:id="rId9"/>
    <p:sldId id="286" r:id="rId10"/>
    <p:sldId id="288" r:id="rId11"/>
    <p:sldId id="289" r:id="rId12"/>
    <p:sldId id="297" r:id="rId13"/>
    <p:sldId id="292" r:id="rId14"/>
    <p:sldId id="293" r:id="rId15"/>
    <p:sldId id="294" r:id="rId16"/>
    <p:sldId id="299" r:id="rId17"/>
    <p:sldId id="300" r:id="rId18"/>
    <p:sldId id="302" r:id="rId19"/>
    <p:sldId id="304" r:id="rId20"/>
    <p:sldId id="306" r:id="rId21"/>
    <p:sldId id="308" r:id="rId22"/>
    <p:sldId id="309" r:id="rId23"/>
    <p:sldId id="311" r:id="rId24"/>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06" autoAdjust="0"/>
    <p:restoredTop sz="94660"/>
  </p:normalViewPr>
  <p:slideViewPr>
    <p:cSldViewPr>
      <p:cViewPr varScale="1">
        <p:scale>
          <a:sx n="70" d="100"/>
          <a:sy n="70" d="100"/>
        </p:scale>
        <p:origin x="1548"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537"/>
            <a:ext cx="9144000" cy="6857463"/>
          </a:xfrm>
          <a:prstGeom prst="rect">
            <a:avLst/>
          </a:prstGeom>
        </p:spPr>
      </p:pic>
      <p:sp>
        <p:nvSpPr>
          <p:cNvPr id="5" name="Rectangle 4"/>
          <p:cNvSpPr/>
          <p:nvPr/>
        </p:nvSpPr>
        <p:spPr>
          <a:xfrm>
            <a:off x="515882" y="4800600"/>
            <a:ext cx="2685415" cy="1233799"/>
          </a:xfrm>
          <a:prstGeom prst="rect">
            <a:avLst/>
          </a:prstGeom>
        </p:spPr>
        <p:txBody>
          <a:bodyPr wrap="none">
            <a:spAutoFit/>
          </a:bodyPr>
          <a:lstStyle/>
          <a:p>
            <a:pPr algn="r" rtl="1">
              <a:lnSpc>
                <a:spcPct val="115000"/>
              </a:lnSpc>
            </a:pPr>
            <a:r>
              <a:rPr lang="ar-OM" b="1" dirty="0" smtClean="0">
                <a:solidFill>
                  <a:schemeClr val="tx2">
                    <a:lumMod val="75000"/>
                  </a:schemeClr>
                </a:solidFill>
              </a:rPr>
              <a:t>تقديم: </a:t>
            </a:r>
            <a:r>
              <a:rPr lang="ar-OM" b="1" dirty="0">
                <a:solidFill>
                  <a:schemeClr val="tx2">
                    <a:lumMod val="75000"/>
                  </a:schemeClr>
                </a:solidFill>
              </a:rPr>
              <a:t>د. سناء بن سبيل البوشي </a:t>
            </a:r>
            <a:endParaRPr lang="ar-OM" sz="1050" b="1" dirty="0">
              <a:solidFill>
                <a:schemeClr val="tx2">
                  <a:lumMod val="75000"/>
                </a:schemeClr>
              </a:solidFill>
              <a:ea typeface="Times New Roman"/>
              <a:cs typeface="Arial"/>
            </a:endParaRPr>
          </a:p>
          <a:p>
            <a:pPr algn="r" rtl="1">
              <a:lnSpc>
                <a:spcPct val="115000"/>
              </a:lnSpc>
            </a:pPr>
            <a:r>
              <a:rPr lang="ar-OM" b="1" dirty="0">
                <a:solidFill>
                  <a:schemeClr val="tx2">
                    <a:lumMod val="75000"/>
                  </a:schemeClr>
                </a:solidFill>
              </a:rPr>
              <a:t>عضو الفريق الفني</a:t>
            </a:r>
          </a:p>
          <a:p>
            <a:pPr algn="r" rtl="1">
              <a:lnSpc>
                <a:spcPct val="115000"/>
              </a:lnSpc>
            </a:pPr>
            <a:r>
              <a:rPr lang="ar-OM" b="1" dirty="0">
                <a:solidFill>
                  <a:schemeClr val="tx2">
                    <a:lumMod val="75000"/>
                  </a:schemeClr>
                </a:solidFill>
              </a:rPr>
              <a:t>وزارة التربية والتعليم</a:t>
            </a:r>
            <a:endParaRPr lang="en-GB" b="1" dirty="0">
              <a:solidFill>
                <a:schemeClr val="tx2">
                  <a:lumMod val="75000"/>
                </a:schemeClr>
              </a:solidFill>
            </a:endParaRPr>
          </a:p>
          <a:p>
            <a:pPr algn="r" rtl="1">
              <a:lnSpc>
                <a:spcPct val="115000"/>
              </a:lnSpc>
            </a:pPr>
            <a:endParaRPr lang="ar-OM" sz="1050" dirty="0"/>
          </a:p>
        </p:txBody>
      </p:sp>
      <p:sp>
        <p:nvSpPr>
          <p:cNvPr id="6" name="Rounded Rectangle 5"/>
          <p:cNvSpPr/>
          <p:nvPr/>
        </p:nvSpPr>
        <p:spPr>
          <a:xfrm>
            <a:off x="609600" y="990600"/>
            <a:ext cx="8077200" cy="3309008"/>
          </a:xfrm>
          <a:prstGeom prst="roundRect">
            <a:avLst/>
          </a:prstGeom>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1">
            <a:schemeClr val="dk1"/>
          </a:lnRef>
          <a:fillRef idx="2">
            <a:schemeClr val="dk1"/>
          </a:fillRef>
          <a:effectRef idx="1">
            <a:schemeClr val="dk1"/>
          </a:effectRef>
          <a:fontRef idx="minor">
            <a:schemeClr val="dk1"/>
          </a:fontRef>
        </p:style>
        <p:txBody>
          <a:bodyPr rtlCol="1" anchor="ctr"/>
          <a:lstStyle/>
          <a:p>
            <a:pPr algn="ctr" rtl="1">
              <a:lnSpc>
                <a:spcPct val="115000"/>
              </a:lnSpc>
            </a:pPr>
            <a:r>
              <a:rPr lang="ar-OM" sz="4000" b="1">
                <a:solidFill>
                  <a:srgbClr val="663300"/>
                </a:solidFill>
              </a:rPr>
              <a:t>الإستراتيجية الثانية (التحـاق الطـلـبـة وتقـدمـهـم عبر المراحل التعليمية وقطاعات العمل)</a:t>
            </a:r>
            <a:endParaRPr lang="en-GB" sz="4000" b="1" dirty="0">
              <a:solidFill>
                <a:srgbClr val="663300"/>
              </a:solidFill>
            </a:endParaRPr>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Rectangle 1"/>
          <p:cNvSpPr/>
          <p:nvPr/>
        </p:nvSpPr>
        <p:spPr>
          <a:xfrm>
            <a:off x="609600" y="913481"/>
            <a:ext cx="8153400" cy="4216539"/>
          </a:xfrm>
          <a:prstGeom prst="rect">
            <a:avLst/>
          </a:prstGeom>
        </p:spPr>
        <p:txBody>
          <a:bodyPr wrap="square">
            <a:spAutoFit/>
          </a:bodyPr>
          <a:lstStyle/>
          <a:p>
            <a:pPr algn="just" rtl="1"/>
            <a:r>
              <a:rPr lang="ar-OM" sz="2400" b="1" u="sng" dirty="0" smtClean="0">
                <a:solidFill>
                  <a:schemeClr val="accent1">
                    <a:lumMod val="75000"/>
                  </a:schemeClr>
                </a:solidFill>
              </a:rPr>
              <a:t>التربية الخاصة </a:t>
            </a:r>
            <a:endParaRPr lang="ar-OM" sz="800" dirty="0" smtClean="0">
              <a:solidFill>
                <a:schemeClr val="bg2">
                  <a:lumMod val="50000"/>
                </a:schemeClr>
              </a:solidFill>
            </a:endParaRPr>
          </a:p>
          <a:p>
            <a:pPr algn="just" rtl="1"/>
            <a:r>
              <a:rPr lang="ar-OM" sz="2000" smtClean="0">
                <a:solidFill>
                  <a:schemeClr val="bg2">
                    <a:lumMod val="50000"/>
                  </a:schemeClr>
                </a:solidFill>
              </a:rPr>
              <a:t>حرص </a:t>
            </a:r>
            <a:r>
              <a:rPr lang="ar-OM" sz="2000" dirty="0">
                <a:solidFill>
                  <a:schemeClr val="bg2">
                    <a:lumMod val="50000"/>
                  </a:schemeClr>
                </a:solidFill>
              </a:rPr>
              <a:t>المجتمع الدولي والمنظمات العالمية ومنظمات حقوق الإنسان  في الربع الأخير من القرن الماضي على أن يأخذ المعاق نصيبه من الرعاية والاهتمام والحقوق والواجبات ، وأصدرت الأمم المتحدة  (1975) إعلان حقوق المعوّقين الذي أكد على حق الأشخاص المعوقين في التعليم والتدريب والتأهيل المهني والمساعدة والتوظيف. وفي عام 2008 صادقت السلطنة على الاتفاقية الدولية لحماية الأشخاص ذوي الإعاقة بموجب المرسوم السلطاني(121/2008).</a:t>
            </a:r>
          </a:p>
          <a:p>
            <a:pPr algn="just" rtl="1"/>
            <a:r>
              <a:rPr lang="ar-OM" sz="2000" dirty="0">
                <a:solidFill>
                  <a:schemeClr val="bg2">
                    <a:lumMod val="50000"/>
                  </a:schemeClr>
                </a:solidFill>
              </a:rPr>
              <a:t>وبدأت وزارة التربية والتعليم في عام 2005 م تطبيق برنامج دمج الطلاب ذوي الإعاقة السمعية والعقلية في مدارس التعليم الأساسي. </a:t>
            </a:r>
            <a:endParaRPr lang="ar-OM" sz="2000" dirty="0" smtClean="0">
              <a:solidFill>
                <a:schemeClr val="bg2">
                  <a:lumMod val="50000"/>
                </a:schemeClr>
              </a:solidFill>
            </a:endParaRPr>
          </a:p>
          <a:p>
            <a:pPr algn="just" rtl="1"/>
            <a:r>
              <a:rPr lang="ar-OM" sz="2000" dirty="0" smtClean="0">
                <a:solidFill>
                  <a:schemeClr val="bg2">
                    <a:lumMod val="50000"/>
                  </a:schemeClr>
                </a:solidFill>
              </a:rPr>
              <a:t>إلا أن </a:t>
            </a:r>
            <a:r>
              <a:rPr lang="ar-OM" sz="2000" dirty="0">
                <a:solidFill>
                  <a:schemeClr val="bg2">
                    <a:lumMod val="50000"/>
                  </a:schemeClr>
                </a:solidFill>
              </a:rPr>
              <a:t>تقرير البنك الدولي 2011 عن  التعليم في سلطنة </a:t>
            </a:r>
            <a:r>
              <a:rPr lang="ar-OM" sz="2000" dirty="0" smtClean="0">
                <a:solidFill>
                  <a:schemeClr val="bg2">
                    <a:lumMod val="50000"/>
                  </a:schemeClr>
                </a:solidFill>
              </a:rPr>
              <a:t>عمان أشار </a:t>
            </a:r>
            <a:r>
              <a:rPr lang="ar-OM" sz="2000" dirty="0">
                <a:solidFill>
                  <a:schemeClr val="bg2">
                    <a:lumMod val="50000"/>
                  </a:schemeClr>
                </a:solidFill>
              </a:rPr>
              <a:t>إلى أن احد التحديات التي يواجهها التعليم في السلطنة هو تعليم ذوي الإعاقة حيث  لا يزال توفير التعليم لهم محدود جداً من حيث أعداد الملتحقين به، والتغطية الجغرافية، وعدم توفر بيانات كافية عن أعداد الأطفال ذوي الإعاقة .</a:t>
            </a:r>
          </a:p>
          <a:p>
            <a:pPr algn="just" rtl="1"/>
            <a:endParaRPr lang="en-US" sz="2400" dirty="0">
              <a:solidFill>
                <a:schemeClr val="bg2">
                  <a:lumMod val="50000"/>
                </a:schemeClr>
              </a:solidFill>
            </a:endParaRPr>
          </a:p>
        </p:txBody>
      </p:sp>
      <p:sp>
        <p:nvSpPr>
          <p:cNvPr id="3" name="Rounded Rectangle 2"/>
          <p:cNvSpPr/>
          <p:nvPr/>
        </p:nvSpPr>
        <p:spPr>
          <a:xfrm>
            <a:off x="647700" y="4724400"/>
            <a:ext cx="8077200" cy="1066800"/>
          </a:xfrm>
          <a:prstGeom prst="roundRect">
            <a:avLst/>
          </a:prstGeom>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1">
            <a:schemeClr val="dk1"/>
          </a:lnRef>
          <a:fillRef idx="2">
            <a:schemeClr val="dk1"/>
          </a:fillRef>
          <a:effectRef idx="1">
            <a:schemeClr val="dk1"/>
          </a:effectRef>
          <a:fontRef idx="minor">
            <a:schemeClr val="dk1"/>
          </a:fontRef>
        </p:style>
        <p:txBody>
          <a:bodyPr rtlCol="1" anchor="ctr"/>
          <a:lstStyle/>
          <a:p>
            <a:pPr algn="just" rtl="1"/>
            <a:r>
              <a:rPr lang="ar-OM" sz="2000" b="1" dirty="0">
                <a:solidFill>
                  <a:schemeClr val="accent1">
                    <a:lumMod val="75000"/>
                  </a:schemeClr>
                </a:solidFill>
              </a:rPr>
              <a:t>التوصية (9)</a:t>
            </a:r>
          </a:p>
          <a:p>
            <a:pPr algn="just" rtl="1"/>
            <a:r>
              <a:rPr lang="ar-OM" sz="2000" b="1" dirty="0">
                <a:solidFill>
                  <a:schemeClr val="accent1">
                    <a:lumMod val="75000"/>
                  </a:schemeClr>
                </a:solidFill>
              </a:rPr>
              <a:t>قيام وزارة التربية والتعليم بإعداد خطة وطنية لتعليم ذوي الإعاقات بالتعاون مع وزارة الصحة ووزارة التنمية الاجتماعية.</a:t>
            </a:r>
          </a:p>
        </p:txBody>
      </p:sp>
      <p:sp>
        <p:nvSpPr>
          <p:cNvPr id="5" name="Pentagon 4"/>
          <p:cNvSpPr/>
          <p:nvPr/>
        </p:nvSpPr>
        <p:spPr>
          <a:xfrm>
            <a:off x="381000" y="429656"/>
            <a:ext cx="2667000" cy="484743"/>
          </a:xfrm>
          <a:prstGeom prst="homePlate">
            <a:avLst/>
          </a:prstGeom>
          <a:ln/>
        </p:spPr>
        <p:style>
          <a:lnRef idx="0">
            <a:schemeClr val="accent1"/>
          </a:lnRef>
          <a:fillRef idx="3">
            <a:schemeClr val="accent1"/>
          </a:fillRef>
          <a:effectRef idx="3">
            <a:schemeClr val="accent1"/>
          </a:effectRef>
          <a:fontRef idx="minor">
            <a:schemeClr val="lt1"/>
          </a:fontRef>
        </p:style>
        <p:txBody>
          <a:bodyPr rtlCol="1" anchor="ctr"/>
          <a:lstStyle/>
          <a:p>
            <a:pPr algn="ctr"/>
            <a:r>
              <a:rPr lang="ar-OM" sz="1600" b="1" dirty="0">
                <a:solidFill>
                  <a:schemeClr val="tx1"/>
                </a:solidFill>
              </a:rPr>
              <a:t>المحور الأول :التحاق </a:t>
            </a:r>
            <a:r>
              <a:rPr lang="ar-OM" sz="1600" b="1" dirty="0" smtClean="0">
                <a:solidFill>
                  <a:schemeClr val="tx1"/>
                </a:solidFill>
              </a:rPr>
              <a:t>الطلبة بالتعليم</a:t>
            </a:r>
            <a:endParaRPr lang="ar-OM" sz="1600" b="1" dirty="0">
              <a:solidFill>
                <a:schemeClr val="tx1"/>
              </a:solidFill>
            </a:endParaRPr>
          </a:p>
        </p:txBody>
      </p:sp>
    </p:spTree>
    <p:extLst>
      <p:ext uri="{BB962C8B-B14F-4D97-AF65-F5344CB8AC3E}">
        <p14:creationId xmlns:p14="http://schemas.microsoft.com/office/powerpoint/2010/main" val="350149587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1000" fill="hold"/>
                                        <p:tgtEl>
                                          <p:spTgt spid="3"/>
                                        </p:tgtEl>
                                        <p:attrNameLst>
                                          <p:attrName>ppt_w</p:attrName>
                                        </p:attrNameLst>
                                      </p:cBhvr>
                                      <p:tavLst>
                                        <p:tav tm="0">
                                          <p:val>
                                            <p:fltVal val="0"/>
                                          </p:val>
                                        </p:tav>
                                        <p:tav tm="100000">
                                          <p:val>
                                            <p:strVal val="#ppt_w"/>
                                          </p:val>
                                        </p:tav>
                                      </p:tavLst>
                                    </p:anim>
                                    <p:anim calcmode="lin" valueType="num">
                                      <p:cBhvr>
                                        <p:cTn id="16" dur="1000" fill="hold"/>
                                        <p:tgtEl>
                                          <p:spTgt spid="3"/>
                                        </p:tgtEl>
                                        <p:attrNameLst>
                                          <p:attrName>ppt_h</p:attrName>
                                        </p:attrNameLst>
                                      </p:cBhvr>
                                      <p:tavLst>
                                        <p:tav tm="0">
                                          <p:val>
                                            <p:fltVal val="0"/>
                                          </p:val>
                                        </p:tav>
                                        <p:tav tm="100000">
                                          <p:val>
                                            <p:strVal val="#ppt_h"/>
                                          </p:val>
                                        </p:tav>
                                      </p:tavLst>
                                    </p:anim>
                                    <p:anim calcmode="lin" valueType="num">
                                      <p:cBhvr>
                                        <p:cTn id="17" dur="1000" fill="hold"/>
                                        <p:tgtEl>
                                          <p:spTgt spid="3"/>
                                        </p:tgtEl>
                                        <p:attrNameLst>
                                          <p:attrName>style.rotation</p:attrName>
                                        </p:attrNameLst>
                                      </p:cBhvr>
                                      <p:tavLst>
                                        <p:tav tm="0">
                                          <p:val>
                                            <p:fltVal val="90"/>
                                          </p:val>
                                        </p:tav>
                                        <p:tav tm="100000">
                                          <p:val>
                                            <p:fltVal val="0"/>
                                          </p:val>
                                        </p:tav>
                                      </p:tavLst>
                                    </p:anim>
                                    <p:animEffect transition="in" filter="fade">
                                      <p:cBhvr>
                                        <p:cTn id="18"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Rectangle 1"/>
          <p:cNvSpPr/>
          <p:nvPr/>
        </p:nvSpPr>
        <p:spPr>
          <a:xfrm>
            <a:off x="563696" y="770457"/>
            <a:ext cx="8153400" cy="3277820"/>
          </a:xfrm>
          <a:prstGeom prst="rect">
            <a:avLst/>
          </a:prstGeom>
        </p:spPr>
        <p:txBody>
          <a:bodyPr wrap="square">
            <a:spAutoFit/>
          </a:bodyPr>
          <a:lstStyle/>
          <a:p>
            <a:pPr algn="just" rtl="1"/>
            <a:r>
              <a:rPr lang="ar-OM" sz="2400" b="1" u="sng" dirty="0" smtClean="0">
                <a:solidFill>
                  <a:schemeClr val="accent1">
                    <a:lumMod val="75000"/>
                  </a:schemeClr>
                </a:solidFill>
              </a:rPr>
              <a:t>محو </a:t>
            </a:r>
            <a:r>
              <a:rPr lang="ar-OM" sz="2400" b="1" u="sng" dirty="0">
                <a:solidFill>
                  <a:schemeClr val="accent1">
                    <a:lumMod val="75000"/>
                  </a:schemeClr>
                </a:solidFill>
              </a:rPr>
              <a:t>الأمية وتعليم </a:t>
            </a:r>
            <a:r>
              <a:rPr lang="ar-OM" sz="2400" b="1" u="sng" dirty="0" smtClean="0">
                <a:solidFill>
                  <a:schemeClr val="accent1">
                    <a:lumMod val="75000"/>
                  </a:schemeClr>
                </a:solidFill>
              </a:rPr>
              <a:t>الكبار</a:t>
            </a:r>
          </a:p>
          <a:p>
            <a:pPr algn="just" rtl="1"/>
            <a:endParaRPr lang="ar-OM" sz="400" dirty="0" smtClean="0">
              <a:solidFill>
                <a:schemeClr val="bg2">
                  <a:lumMod val="50000"/>
                </a:schemeClr>
              </a:solidFill>
            </a:endParaRPr>
          </a:p>
          <a:p>
            <a:pPr algn="just" rtl="1"/>
            <a:endParaRPr lang="ar-OM" sz="100" dirty="0" smtClean="0">
              <a:solidFill>
                <a:schemeClr val="bg2">
                  <a:lumMod val="50000"/>
                </a:schemeClr>
              </a:solidFill>
            </a:endParaRPr>
          </a:p>
          <a:p>
            <a:pPr algn="just" rtl="1"/>
            <a:r>
              <a:rPr lang="ar-OM" sz="2000" dirty="0">
                <a:solidFill>
                  <a:schemeClr val="bg2">
                    <a:lumMod val="50000"/>
                  </a:schemeClr>
                </a:solidFill>
              </a:rPr>
              <a:t>بينت نتائج التعداد العام للسكان والمساكن والمنشآت لعام 2010م أن نسبة الأمية للجنسين لجميع المراحل العمرية للعمانيين هي 12.2%، وأن نسبة الأمية في الفئة العمرية من (15-44) سنة هي 3.5% من إجمالي عدد السكان العمانيين في هذه الفئة</a:t>
            </a:r>
            <a:r>
              <a:rPr lang="ar-OM" sz="2000" dirty="0" smtClean="0">
                <a:solidFill>
                  <a:schemeClr val="bg2">
                    <a:lumMod val="50000"/>
                  </a:schemeClr>
                </a:solidFill>
              </a:rPr>
              <a:t>.</a:t>
            </a:r>
          </a:p>
          <a:p>
            <a:pPr algn="just" rtl="1"/>
            <a:endParaRPr lang="ar-OM" dirty="0" smtClean="0">
              <a:solidFill>
                <a:schemeClr val="bg2">
                  <a:lumMod val="50000"/>
                </a:schemeClr>
              </a:solidFill>
            </a:endParaRPr>
          </a:p>
          <a:p>
            <a:pPr algn="just" rtl="1"/>
            <a:r>
              <a:rPr lang="ar-OM" sz="2000" dirty="0">
                <a:solidFill>
                  <a:schemeClr val="bg2">
                    <a:lumMod val="50000"/>
                  </a:schemeClr>
                </a:solidFill>
              </a:rPr>
              <a:t>إن النظام التعليمي في السلطنة يتيح لكبار السن ومن تضطرهم ظروفهم من الطلاب النظاميين إلى ترك المدرسة ومن ثم متابعة دراستهم الأكاديمية عبر الالتحاق بنظام تعليم الكبار ابتداء من الصف السابع وحتى الصف الثاني عشر عبر نظام الدراسة المنتظمة في أحد المراكز أو الدراسة خارج المراكز ( الدراسة المنزلية الحرة ).</a:t>
            </a:r>
            <a:endParaRPr lang="en-US" sz="2000" dirty="0">
              <a:solidFill>
                <a:schemeClr val="bg2">
                  <a:lumMod val="50000"/>
                </a:schemeClr>
              </a:solidFill>
            </a:endParaRPr>
          </a:p>
          <a:p>
            <a:pPr algn="just" rtl="1"/>
            <a:endParaRPr lang="en-US" sz="2000" dirty="0">
              <a:solidFill>
                <a:schemeClr val="bg2">
                  <a:lumMod val="50000"/>
                </a:schemeClr>
              </a:solidFill>
            </a:endParaRPr>
          </a:p>
        </p:txBody>
      </p:sp>
      <p:sp>
        <p:nvSpPr>
          <p:cNvPr id="3" name="Rounded Rectangle 2"/>
          <p:cNvSpPr/>
          <p:nvPr/>
        </p:nvSpPr>
        <p:spPr>
          <a:xfrm>
            <a:off x="671569" y="3866059"/>
            <a:ext cx="8006968" cy="948022"/>
          </a:xfrm>
          <a:prstGeom prst="roundRect">
            <a:avLst/>
          </a:prstGeom>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1">
            <a:schemeClr val="dk1"/>
          </a:lnRef>
          <a:fillRef idx="2">
            <a:schemeClr val="dk1"/>
          </a:fillRef>
          <a:effectRef idx="1">
            <a:schemeClr val="dk1"/>
          </a:effectRef>
          <a:fontRef idx="minor">
            <a:schemeClr val="dk1"/>
          </a:fontRef>
        </p:style>
        <p:txBody>
          <a:bodyPr rtlCol="1" anchor="ctr"/>
          <a:lstStyle/>
          <a:p>
            <a:pPr algn="just" rtl="1"/>
            <a:r>
              <a:rPr lang="ar-OM" sz="2000" b="1" dirty="0">
                <a:solidFill>
                  <a:schemeClr val="accent1">
                    <a:lumMod val="75000"/>
                  </a:schemeClr>
                </a:solidFill>
              </a:rPr>
              <a:t>التوصية(10)</a:t>
            </a:r>
          </a:p>
          <a:p>
            <a:pPr algn="just" rtl="1"/>
            <a:r>
              <a:rPr lang="ar-OM" sz="2000" b="1" dirty="0">
                <a:solidFill>
                  <a:schemeClr val="accent1">
                    <a:lumMod val="75000"/>
                  </a:schemeClr>
                </a:solidFill>
              </a:rPr>
              <a:t>تطوير برامج محو الأمية للفئة العمرية من (15-44) سنة من السكان القادرين لتحقيق نسبة 100% في محو ألامية .</a:t>
            </a:r>
          </a:p>
        </p:txBody>
      </p:sp>
      <p:sp>
        <p:nvSpPr>
          <p:cNvPr id="5" name="Pentagon 4"/>
          <p:cNvSpPr/>
          <p:nvPr/>
        </p:nvSpPr>
        <p:spPr>
          <a:xfrm>
            <a:off x="381000" y="429656"/>
            <a:ext cx="2667000" cy="484743"/>
          </a:xfrm>
          <a:prstGeom prst="homePlate">
            <a:avLst/>
          </a:prstGeom>
          <a:ln/>
        </p:spPr>
        <p:style>
          <a:lnRef idx="0">
            <a:schemeClr val="accent1"/>
          </a:lnRef>
          <a:fillRef idx="3">
            <a:schemeClr val="accent1"/>
          </a:fillRef>
          <a:effectRef idx="3">
            <a:schemeClr val="accent1"/>
          </a:effectRef>
          <a:fontRef idx="minor">
            <a:schemeClr val="lt1"/>
          </a:fontRef>
        </p:style>
        <p:txBody>
          <a:bodyPr rtlCol="1" anchor="ctr"/>
          <a:lstStyle/>
          <a:p>
            <a:pPr algn="ctr"/>
            <a:r>
              <a:rPr lang="ar-OM" sz="1600" b="1" dirty="0">
                <a:solidFill>
                  <a:schemeClr val="tx1"/>
                </a:solidFill>
              </a:rPr>
              <a:t>المحور الأول :التحاق </a:t>
            </a:r>
            <a:r>
              <a:rPr lang="ar-OM" sz="1600" b="1" dirty="0" smtClean="0">
                <a:solidFill>
                  <a:schemeClr val="tx1"/>
                </a:solidFill>
              </a:rPr>
              <a:t>الطلبة بالتعليم</a:t>
            </a:r>
            <a:endParaRPr lang="ar-OM" sz="1600" b="1" dirty="0">
              <a:solidFill>
                <a:schemeClr val="tx1"/>
              </a:solidFill>
            </a:endParaRPr>
          </a:p>
        </p:txBody>
      </p:sp>
      <p:sp>
        <p:nvSpPr>
          <p:cNvPr id="6" name="Rectangle 5"/>
          <p:cNvSpPr/>
          <p:nvPr/>
        </p:nvSpPr>
        <p:spPr>
          <a:xfrm>
            <a:off x="495300" y="3276600"/>
            <a:ext cx="8153400" cy="230832"/>
          </a:xfrm>
          <a:prstGeom prst="rect">
            <a:avLst/>
          </a:prstGeom>
        </p:spPr>
        <p:txBody>
          <a:bodyPr wrap="square">
            <a:spAutoFit/>
          </a:bodyPr>
          <a:lstStyle/>
          <a:p>
            <a:pPr algn="just" rtl="1"/>
            <a:endParaRPr lang="ar-OM" sz="100" dirty="0" smtClean="0">
              <a:solidFill>
                <a:schemeClr val="bg2">
                  <a:lumMod val="50000"/>
                </a:schemeClr>
              </a:solidFill>
            </a:endParaRPr>
          </a:p>
          <a:p>
            <a:pPr algn="just" rtl="1"/>
            <a:endParaRPr lang="ar-OM" sz="800" dirty="0" smtClean="0">
              <a:solidFill>
                <a:schemeClr val="bg2">
                  <a:lumMod val="50000"/>
                </a:schemeClr>
              </a:solidFill>
            </a:endParaRPr>
          </a:p>
        </p:txBody>
      </p:sp>
      <p:sp>
        <p:nvSpPr>
          <p:cNvPr id="7" name="Rounded Rectangle 6"/>
          <p:cNvSpPr/>
          <p:nvPr/>
        </p:nvSpPr>
        <p:spPr>
          <a:xfrm>
            <a:off x="601337" y="5075425"/>
            <a:ext cx="8077200" cy="791975"/>
          </a:xfrm>
          <a:prstGeom prst="roundRect">
            <a:avLst/>
          </a:prstGeom>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1">
            <a:schemeClr val="dk1"/>
          </a:lnRef>
          <a:fillRef idx="2">
            <a:schemeClr val="dk1"/>
          </a:fillRef>
          <a:effectRef idx="1">
            <a:schemeClr val="dk1"/>
          </a:effectRef>
          <a:fontRef idx="minor">
            <a:schemeClr val="dk1"/>
          </a:fontRef>
        </p:style>
        <p:txBody>
          <a:bodyPr rtlCol="1" anchor="ctr"/>
          <a:lstStyle/>
          <a:p>
            <a:pPr algn="just" rtl="1"/>
            <a:r>
              <a:rPr lang="ar-OM" sz="2000" b="1">
                <a:solidFill>
                  <a:schemeClr val="accent1">
                    <a:lumMod val="75000"/>
                  </a:schemeClr>
                </a:solidFill>
              </a:rPr>
              <a:t>التوصية (11)</a:t>
            </a:r>
          </a:p>
          <a:p>
            <a:pPr algn="just" rtl="1"/>
            <a:r>
              <a:rPr lang="ar-OM" sz="2000" b="1">
                <a:solidFill>
                  <a:schemeClr val="accent1">
                    <a:lumMod val="75000"/>
                  </a:schemeClr>
                </a:solidFill>
              </a:rPr>
              <a:t>تطوير نظام تعليم الكبار وجعله جزءًا متمما وأساسيا للنظام التعليمي. </a:t>
            </a:r>
            <a:endParaRPr lang="ar-OM" sz="2000" b="1" dirty="0">
              <a:solidFill>
                <a:schemeClr val="accent1">
                  <a:lumMod val="75000"/>
                </a:schemeClr>
              </a:solidFill>
            </a:endParaRPr>
          </a:p>
        </p:txBody>
      </p:sp>
    </p:spTree>
    <p:extLst>
      <p:ext uri="{BB962C8B-B14F-4D97-AF65-F5344CB8AC3E}">
        <p14:creationId xmlns:p14="http://schemas.microsoft.com/office/powerpoint/2010/main" val="379597359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1000" fill="hold"/>
                                        <p:tgtEl>
                                          <p:spTgt spid="3"/>
                                        </p:tgtEl>
                                        <p:attrNameLst>
                                          <p:attrName>ppt_w</p:attrName>
                                        </p:attrNameLst>
                                      </p:cBhvr>
                                      <p:tavLst>
                                        <p:tav tm="0">
                                          <p:val>
                                            <p:fltVal val="0"/>
                                          </p:val>
                                        </p:tav>
                                        <p:tav tm="100000">
                                          <p:val>
                                            <p:strVal val="#ppt_w"/>
                                          </p:val>
                                        </p:tav>
                                      </p:tavLst>
                                    </p:anim>
                                    <p:anim calcmode="lin" valueType="num">
                                      <p:cBhvr>
                                        <p:cTn id="16" dur="1000" fill="hold"/>
                                        <p:tgtEl>
                                          <p:spTgt spid="3"/>
                                        </p:tgtEl>
                                        <p:attrNameLst>
                                          <p:attrName>ppt_h</p:attrName>
                                        </p:attrNameLst>
                                      </p:cBhvr>
                                      <p:tavLst>
                                        <p:tav tm="0">
                                          <p:val>
                                            <p:fltVal val="0"/>
                                          </p:val>
                                        </p:tav>
                                        <p:tav tm="100000">
                                          <p:val>
                                            <p:strVal val="#ppt_h"/>
                                          </p:val>
                                        </p:tav>
                                      </p:tavLst>
                                    </p:anim>
                                    <p:anim calcmode="lin" valueType="num">
                                      <p:cBhvr>
                                        <p:cTn id="17" dur="1000" fill="hold"/>
                                        <p:tgtEl>
                                          <p:spTgt spid="3"/>
                                        </p:tgtEl>
                                        <p:attrNameLst>
                                          <p:attrName>style.rotation</p:attrName>
                                        </p:attrNameLst>
                                      </p:cBhvr>
                                      <p:tavLst>
                                        <p:tav tm="0">
                                          <p:val>
                                            <p:fltVal val="90"/>
                                          </p:val>
                                        </p:tav>
                                        <p:tav tm="100000">
                                          <p:val>
                                            <p:fltVal val="0"/>
                                          </p:val>
                                        </p:tav>
                                      </p:tavLst>
                                    </p:anim>
                                    <p:animEffect transition="in" filter="fade">
                                      <p:cBhvr>
                                        <p:cTn id="18" dur="1000"/>
                                        <p:tgtEl>
                                          <p:spTgt spid="3"/>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nodePh="1">
                                  <p:stCondLst>
                                    <p:cond delay="0"/>
                                  </p:stCondLst>
                                  <p:endCondLst>
                                    <p:cond evt="begin" delay="0">
                                      <p:tn val="21"/>
                                    </p:cond>
                                  </p:endCondLst>
                                  <p:childTnLst>
                                    <p:set>
                                      <p:cBhvr>
                                        <p:cTn id="22" dur="1" fill="hold">
                                          <p:stCondLst>
                                            <p:cond delay="0"/>
                                          </p:stCondLst>
                                        </p:cTn>
                                        <p:tgtEl>
                                          <p:spTgt spid="6"/>
                                        </p:tgtEl>
                                        <p:attrNameLst>
                                          <p:attrName>style.visibility</p:attrName>
                                        </p:attrNameLst>
                                      </p:cBhvr>
                                      <p:to>
                                        <p:strVal val="visible"/>
                                      </p:to>
                                    </p:set>
                                    <p:anim calcmode="lin" valueType="num">
                                      <p:cBhvr>
                                        <p:cTn id="23" dur="1000" fill="hold"/>
                                        <p:tgtEl>
                                          <p:spTgt spid="6"/>
                                        </p:tgtEl>
                                        <p:attrNameLst>
                                          <p:attrName>ppt_w</p:attrName>
                                        </p:attrNameLst>
                                      </p:cBhvr>
                                      <p:tavLst>
                                        <p:tav tm="0">
                                          <p:val>
                                            <p:fltVal val="0"/>
                                          </p:val>
                                        </p:tav>
                                        <p:tav tm="100000">
                                          <p:val>
                                            <p:strVal val="#ppt_w"/>
                                          </p:val>
                                        </p:tav>
                                      </p:tavLst>
                                    </p:anim>
                                    <p:anim calcmode="lin" valueType="num">
                                      <p:cBhvr>
                                        <p:cTn id="24" dur="1000" fill="hold"/>
                                        <p:tgtEl>
                                          <p:spTgt spid="6"/>
                                        </p:tgtEl>
                                        <p:attrNameLst>
                                          <p:attrName>ppt_h</p:attrName>
                                        </p:attrNameLst>
                                      </p:cBhvr>
                                      <p:tavLst>
                                        <p:tav tm="0">
                                          <p:val>
                                            <p:fltVal val="0"/>
                                          </p:val>
                                        </p:tav>
                                        <p:tav tm="100000">
                                          <p:val>
                                            <p:strVal val="#ppt_h"/>
                                          </p:val>
                                        </p:tav>
                                      </p:tavLst>
                                    </p:anim>
                                    <p:anim calcmode="lin" valueType="num">
                                      <p:cBhvr>
                                        <p:cTn id="25" dur="1000" fill="hold"/>
                                        <p:tgtEl>
                                          <p:spTgt spid="6"/>
                                        </p:tgtEl>
                                        <p:attrNameLst>
                                          <p:attrName>style.rotation</p:attrName>
                                        </p:attrNameLst>
                                      </p:cBhvr>
                                      <p:tavLst>
                                        <p:tav tm="0">
                                          <p:val>
                                            <p:fltVal val="90"/>
                                          </p:val>
                                        </p:tav>
                                        <p:tav tm="100000">
                                          <p:val>
                                            <p:fltVal val="0"/>
                                          </p:val>
                                        </p:tav>
                                      </p:tavLst>
                                    </p:anim>
                                    <p:animEffect transition="in" filter="fade">
                                      <p:cBhvr>
                                        <p:cTn id="26" dur="10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p:cTn id="31" dur="1000" fill="hold"/>
                                        <p:tgtEl>
                                          <p:spTgt spid="7"/>
                                        </p:tgtEl>
                                        <p:attrNameLst>
                                          <p:attrName>ppt_w</p:attrName>
                                        </p:attrNameLst>
                                      </p:cBhvr>
                                      <p:tavLst>
                                        <p:tav tm="0">
                                          <p:val>
                                            <p:fltVal val="0"/>
                                          </p:val>
                                        </p:tav>
                                        <p:tav tm="100000">
                                          <p:val>
                                            <p:strVal val="#ppt_w"/>
                                          </p:val>
                                        </p:tav>
                                      </p:tavLst>
                                    </p:anim>
                                    <p:anim calcmode="lin" valueType="num">
                                      <p:cBhvr>
                                        <p:cTn id="32" dur="1000" fill="hold"/>
                                        <p:tgtEl>
                                          <p:spTgt spid="7"/>
                                        </p:tgtEl>
                                        <p:attrNameLst>
                                          <p:attrName>ppt_h</p:attrName>
                                        </p:attrNameLst>
                                      </p:cBhvr>
                                      <p:tavLst>
                                        <p:tav tm="0">
                                          <p:val>
                                            <p:fltVal val="0"/>
                                          </p:val>
                                        </p:tav>
                                        <p:tav tm="100000">
                                          <p:val>
                                            <p:strVal val="#ppt_h"/>
                                          </p:val>
                                        </p:tav>
                                      </p:tavLst>
                                    </p:anim>
                                    <p:anim calcmode="lin" valueType="num">
                                      <p:cBhvr>
                                        <p:cTn id="33" dur="1000" fill="hold"/>
                                        <p:tgtEl>
                                          <p:spTgt spid="7"/>
                                        </p:tgtEl>
                                        <p:attrNameLst>
                                          <p:attrName>style.rotation</p:attrName>
                                        </p:attrNameLst>
                                      </p:cBhvr>
                                      <p:tavLst>
                                        <p:tav tm="0">
                                          <p:val>
                                            <p:fltVal val="90"/>
                                          </p:val>
                                        </p:tav>
                                        <p:tav tm="100000">
                                          <p:val>
                                            <p:fltVal val="0"/>
                                          </p:val>
                                        </p:tav>
                                      </p:tavLst>
                                    </p:anim>
                                    <p:animEffect transition="in" filter="fade">
                                      <p:cBhvr>
                                        <p:cTn id="34"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6" grpId="0"/>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5" name="Rounded Rectangle 4"/>
          <p:cNvSpPr/>
          <p:nvPr/>
        </p:nvSpPr>
        <p:spPr>
          <a:xfrm>
            <a:off x="685800" y="4244632"/>
            <a:ext cx="8077200" cy="1219200"/>
          </a:xfrm>
          <a:prstGeom prst="roundRect">
            <a:avLst/>
          </a:prstGeom>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1">
            <a:schemeClr val="dk1"/>
          </a:lnRef>
          <a:fillRef idx="2">
            <a:schemeClr val="dk1"/>
          </a:fillRef>
          <a:effectRef idx="1">
            <a:schemeClr val="dk1"/>
          </a:effectRef>
          <a:fontRef idx="minor">
            <a:schemeClr val="dk1"/>
          </a:fontRef>
        </p:style>
        <p:txBody>
          <a:bodyPr rtlCol="1" anchor="ctr"/>
          <a:lstStyle/>
          <a:p>
            <a:pPr algn="just" rtl="1"/>
            <a:r>
              <a:rPr lang="ar-OM" sz="2000" b="1" dirty="0">
                <a:solidFill>
                  <a:schemeClr val="accent1">
                    <a:lumMod val="75000"/>
                  </a:schemeClr>
                </a:solidFill>
              </a:rPr>
              <a:t>التوصية (12)</a:t>
            </a:r>
          </a:p>
          <a:p>
            <a:pPr algn="just" rtl="1"/>
            <a:r>
              <a:rPr lang="ar-OM" sz="2000" b="1" dirty="0">
                <a:solidFill>
                  <a:schemeClr val="accent1">
                    <a:lumMod val="75000"/>
                  </a:schemeClr>
                </a:solidFill>
              </a:rPr>
              <a:t>اتخاذ الإجراءات الكفيلة لرفع نسب الالتحاق بالتعليم العالي تدريجيا </a:t>
            </a:r>
            <a:r>
              <a:rPr lang="ar-OM" sz="2000" b="1" dirty="0" smtClean="0">
                <a:solidFill>
                  <a:schemeClr val="accent1">
                    <a:lumMod val="75000"/>
                  </a:schemeClr>
                </a:solidFill>
              </a:rPr>
              <a:t>وبما </a:t>
            </a:r>
            <a:r>
              <a:rPr lang="ar-OM" sz="2000" b="1" dirty="0">
                <a:solidFill>
                  <a:schemeClr val="accent1">
                    <a:lumMod val="75000"/>
                  </a:schemeClr>
                </a:solidFill>
              </a:rPr>
              <a:t>يحقق متطلبات سوق </a:t>
            </a:r>
            <a:r>
              <a:rPr lang="ar-OM" sz="2000" b="1" dirty="0" smtClean="0">
                <a:solidFill>
                  <a:schemeClr val="accent1">
                    <a:lumMod val="75000"/>
                  </a:schemeClr>
                </a:solidFill>
              </a:rPr>
              <a:t>العمل </a:t>
            </a:r>
            <a:endParaRPr lang="ar-OM" sz="2000" b="1" dirty="0">
              <a:solidFill>
                <a:schemeClr val="accent1">
                  <a:lumMod val="75000"/>
                </a:schemeClr>
              </a:solidFill>
            </a:endParaRPr>
          </a:p>
        </p:txBody>
      </p:sp>
      <p:sp>
        <p:nvSpPr>
          <p:cNvPr id="6" name="Pentagon 5"/>
          <p:cNvSpPr/>
          <p:nvPr/>
        </p:nvSpPr>
        <p:spPr>
          <a:xfrm>
            <a:off x="381000" y="429656"/>
            <a:ext cx="3200400" cy="560944"/>
          </a:xfrm>
          <a:prstGeom prst="homePlate">
            <a:avLst/>
          </a:prstGeom>
          <a:ln/>
        </p:spPr>
        <p:style>
          <a:lnRef idx="0">
            <a:schemeClr val="accent1"/>
          </a:lnRef>
          <a:fillRef idx="3">
            <a:schemeClr val="accent1"/>
          </a:fillRef>
          <a:effectRef idx="3">
            <a:schemeClr val="accent1"/>
          </a:effectRef>
          <a:fontRef idx="minor">
            <a:schemeClr val="lt1"/>
          </a:fontRef>
        </p:style>
        <p:txBody>
          <a:bodyPr rtlCol="1" anchor="ctr"/>
          <a:lstStyle/>
          <a:p>
            <a:pPr algn="ctr"/>
            <a:r>
              <a:rPr lang="ar-OM" sz="1600" b="1" dirty="0">
                <a:solidFill>
                  <a:schemeClr val="tx1"/>
                </a:solidFill>
              </a:rPr>
              <a:t>المحور </a:t>
            </a:r>
            <a:r>
              <a:rPr lang="ar-OM" sz="1600" b="1" dirty="0" smtClean="0">
                <a:solidFill>
                  <a:schemeClr val="tx1"/>
                </a:solidFill>
              </a:rPr>
              <a:t>الثاني </a:t>
            </a:r>
            <a:r>
              <a:rPr lang="ar-OM" sz="1600" b="1" dirty="0">
                <a:solidFill>
                  <a:schemeClr val="tx1"/>
                </a:solidFill>
              </a:rPr>
              <a:t>:التحاق </a:t>
            </a:r>
            <a:r>
              <a:rPr lang="ar-OM" sz="1600" b="1" dirty="0" smtClean="0">
                <a:solidFill>
                  <a:schemeClr val="tx1"/>
                </a:solidFill>
              </a:rPr>
              <a:t>الطلبة بالتعليم العالي</a:t>
            </a:r>
            <a:endParaRPr lang="ar-OM" sz="1600" b="1" dirty="0">
              <a:solidFill>
                <a:schemeClr val="tx1"/>
              </a:solidFill>
            </a:endParaRPr>
          </a:p>
        </p:txBody>
      </p:sp>
      <p:sp>
        <p:nvSpPr>
          <p:cNvPr id="2" name="Rectangle 1"/>
          <p:cNvSpPr/>
          <p:nvPr/>
        </p:nvSpPr>
        <p:spPr>
          <a:xfrm>
            <a:off x="685800" y="1725970"/>
            <a:ext cx="8077200" cy="2344231"/>
          </a:xfrm>
          <a:prstGeom prst="rect">
            <a:avLst/>
          </a:prstGeom>
        </p:spPr>
        <p:txBody>
          <a:bodyPr wrap="square">
            <a:spAutoFit/>
          </a:bodyPr>
          <a:lstStyle/>
          <a:p>
            <a:pPr algn="justLow" rtl="1">
              <a:lnSpc>
                <a:spcPct val="115000"/>
              </a:lnSpc>
              <a:spcAft>
                <a:spcPts val="1000"/>
              </a:spcAft>
            </a:pPr>
            <a:r>
              <a:rPr lang="ar-OM" sz="2000" dirty="0">
                <a:solidFill>
                  <a:schemeClr val="bg2">
                    <a:lumMod val="50000"/>
                  </a:schemeClr>
                </a:solidFill>
              </a:rPr>
              <a:t>حققت السلطنة نموا في معدل الالتحاق بالتعليم العالي في الفئة العمرية (18-24) سنة حيث بلغ  ( 28.7) في عام   مقارنة مع (12.6%9 في عام 2000م. ولكن مازالت هذه النسبة أقل مما هو سائد في العديد من الدول المتقدمة التي تتجاوز 50%. </a:t>
            </a:r>
            <a:endParaRPr lang="en-US" sz="2000" dirty="0">
              <a:solidFill>
                <a:schemeClr val="bg2">
                  <a:lumMod val="50000"/>
                </a:schemeClr>
              </a:solidFill>
            </a:endParaRPr>
          </a:p>
          <a:p>
            <a:pPr algn="justLow" rtl="1">
              <a:lnSpc>
                <a:spcPct val="115000"/>
              </a:lnSpc>
              <a:spcAft>
                <a:spcPts val="1000"/>
              </a:spcAft>
            </a:pPr>
            <a:r>
              <a:rPr lang="ar-OM" sz="2000" dirty="0">
                <a:solidFill>
                  <a:schemeClr val="bg2">
                    <a:lumMod val="50000"/>
                  </a:schemeClr>
                </a:solidFill>
              </a:rPr>
              <a:t>ومنذ العام الجامعي 2011-2012م  حدثت زيادة غير مسبوقة في عدد المقاعد الدراسية   بالتعليم العالي على النفقة الحكومية حيث بلغت حوالي (32 ألف مقعدا) مما  ساعد على رفع نسبة الطلبة المقبولين الجدد بالتعليم العالي من إجمالي الناجحين بدبلوم التعليم العام لتصل حوالي ( 89%).  </a:t>
            </a:r>
            <a:endParaRPr lang="en-US" sz="2000" dirty="0">
              <a:solidFill>
                <a:schemeClr val="bg2">
                  <a:lumMod val="50000"/>
                </a:schemeClr>
              </a:solidFill>
            </a:endParaRPr>
          </a:p>
        </p:txBody>
      </p:sp>
      <p:sp>
        <p:nvSpPr>
          <p:cNvPr id="7" name="Rectangle 6"/>
          <p:cNvSpPr/>
          <p:nvPr/>
        </p:nvSpPr>
        <p:spPr>
          <a:xfrm>
            <a:off x="6019800" y="1173619"/>
            <a:ext cx="2586367" cy="461665"/>
          </a:xfrm>
          <a:prstGeom prst="rect">
            <a:avLst/>
          </a:prstGeom>
        </p:spPr>
        <p:txBody>
          <a:bodyPr wrap="square">
            <a:spAutoFit/>
          </a:bodyPr>
          <a:lstStyle/>
          <a:p>
            <a:pPr algn="just" rtl="1"/>
            <a:r>
              <a:rPr lang="ar-OM" sz="2400" b="1" u="sng" dirty="0" smtClean="0">
                <a:solidFill>
                  <a:schemeClr val="accent1">
                    <a:lumMod val="75000"/>
                  </a:schemeClr>
                </a:solidFill>
              </a:rPr>
              <a:t>الالتحاق بالتعليم العالي</a:t>
            </a:r>
            <a:endParaRPr lang="ar-OM" sz="2400" b="1" u="sng" dirty="0">
              <a:solidFill>
                <a:schemeClr val="accent1">
                  <a:lumMod val="75000"/>
                </a:schemeClr>
              </a:solidFill>
            </a:endParaRPr>
          </a:p>
        </p:txBody>
      </p:sp>
    </p:spTree>
    <p:extLst>
      <p:ext uri="{BB962C8B-B14F-4D97-AF65-F5344CB8AC3E}">
        <p14:creationId xmlns:p14="http://schemas.microsoft.com/office/powerpoint/2010/main" val="355040580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11016"/>
            <a:ext cx="9144000" cy="6857463"/>
          </a:xfrm>
          <a:prstGeom prst="rect">
            <a:avLst/>
          </a:prstGeom>
        </p:spPr>
      </p:pic>
      <p:sp>
        <p:nvSpPr>
          <p:cNvPr id="2" name="Rectangle 1"/>
          <p:cNvSpPr/>
          <p:nvPr/>
        </p:nvSpPr>
        <p:spPr>
          <a:xfrm>
            <a:off x="495300" y="1082433"/>
            <a:ext cx="8153400" cy="3416320"/>
          </a:xfrm>
          <a:prstGeom prst="rect">
            <a:avLst/>
          </a:prstGeom>
        </p:spPr>
        <p:txBody>
          <a:bodyPr wrap="square">
            <a:spAutoFit/>
          </a:bodyPr>
          <a:lstStyle/>
          <a:p>
            <a:pPr algn="just" rtl="1"/>
            <a:r>
              <a:rPr lang="ar-OM" sz="2400" b="1" u="sng" dirty="0" smtClean="0">
                <a:solidFill>
                  <a:schemeClr val="accent1">
                    <a:lumMod val="75000"/>
                  </a:schemeClr>
                </a:solidFill>
              </a:rPr>
              <a:t>التحاق الأشخاص ذوي الإعاقة بالتعليم العالي </a:t>
            </a:r>
          </a:p>
          <a:p>
            <a:pPr algn="just" rtl="1"/>
            <a:endParaRPr lang="ar-OM" sz="800" dirty="0" smtClean="0">
              <a:solidFill>
                <a:schemeClr val="bg2">
                  <a:lumMod val="50000"/>
                </a:schemeClr>
              </a:solidFill>
            </a:endParaRPr>
          </a:p>
          <a:p>
            <a:pPr algn="just" rtl="1"/>
            <a:r>
              <a:rPr lang="ar-OM" sz="2300" dirty="0" smtClean="0">
                <a:solidFill>
                  <a:schemeClr val="bg2">
                    <a:lumMod val="50000"/>
                  </a:schemeClr>
                </a:solidFill>
              </a:rPr>
              <a:t>تعد </a:t>
            </a:r>
            <a:r>
              <a:rPr lang="ar-OM" sz="2300" dirty="0">
                <a:solidFill>
                  <a:schemeClr val="bg2">
                    <a:lumMod val="50000"/>
                  </a:schemeClr>
                </a:solidFill>
              </a:rPr>
              <a:t>قضية توفير التعليم العالي للأشخاص ذوي الإعاقة من القضايا التي لم يسلط الضوء عليها بشكل واضح رغم أهميتها. وقد ظهرت في الآونة الأخيرة بعض الأصوات والاتجاهات الحديثة من بعض المختصين في مجال التربية الخاصة تنادي بأهمية التعليم العالي للأشخاص ذوي الإعاقة.  </a:t>
            </a:r>
          </a:p>
          <a:p>
            <a:pPr algn="just" rtl="1"/>
            <a:r>
              <a:rPr lang="ar-OM" sz="2300" dirty="0" smtClean="0">
                <a:solidFill>
                  <a:schemeClr val="bg2">
                    <a:lumMod val="50000"/>
                  </a:schemeClr>
                </a:solidFill>
              </a:rPr>
              <a:t>إن </a:t>
            </a:r>
            <a:r>
              <a:rPr lang="ar-OM" sz="2300" dirty="0">
                <a:solidFill>
                  <a:schemeClr val="bg2">
                    <a:lumMod val="50000"/>
                  </a:schemeClr>
                </a:solidFill>
              </a:rPr>
              <a:t>إتاحة الفرصة للأشخاص ذوي الإعاقة للالتحاق بالتعليم العالي لا تكفي بل يجب أن تكون مبنية على أسس واعتبارات تختلف تماما عن تلك الاعتبارات الموجهة للفئات العادية،  كما  يجب إن تلازمها توفير البيئة المناسبة في المؤسسات التعليمية مثل التسهيلات الخاصة ، والخدمات </a:t>
            </a:r>
            <a:r>
              <a:rPr lang="ar-OM" sz="2300" dirty="0" smtClean="0">
                <a:solidFill>
                  <a:schemeClr val="bg2">
                    <a:lumMod val="50000"/>
                  </a:schemeClr>
                </a:solidFill>
              </a:rPr>
              <a:t>المساندة.</a:t>
            </a:r>
            <a:endParaRPr lang="en-US" sz="2300" dirty="0">
              <a:solidFill>
                <a:schemeClr val="bg2">
                  <a:lumMod val="50000"/>
                </a:schemeClr>
              </a:solidFill>
            </a:endParaRPr>
          </a:p>
        </p:txBody>
      </p:sp>
      <p:sp>
        <p:nvSpPr>
          <p:cNvPr id="3" name="Rounded Rectangle 2"/>
          <p:cNvSpPr/>
          <p:nvPr/>
        </p:nvSpPr>
        <p:spPr>
          <a:xfrm>
            <a:off x="616945" y="4590587"/>
            <a:ext cx="8077200" cy="1143000"/>
          </a:xfrm>
          <a:prstGeom prst="roundRect">
            <a:avLst/>
          </a:prstGeom>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1">
            <a:schemeClr val="dk1"/>
          </a:lnRef>
          <a:fillRef idx="2">
            <a:schemeClr val="dk1"/>
          </a:fillRef>
          <a:effectRef idx="1">
            <a:schemeClr val="dk1"/>
          </a:effectRef>
          <a:fontRef idx="minor">
            <a:schemeClr val="dk1"/>
          </a:fontRef>
        </p:style>
        <p:txBody>
          <a:bodyPr rtlCol="1" anchor="ctr"/>
          <a:lstStyle/>
          <a:p>
            <a:pPr algn="just" rtl="1"/>
            <a:r>
              <a:rPr lang="ar-OM" sz="2000" b="1" dirty="0">
                <a:solidFill>
                  <a:schemeClr val="accent1">
                    <a:lumMod val="75000"/>
                  </a:schemeClr>
                </a:solidFill>
              </a:rPr>
              <a:t>التوصية (13)</a:t>
            </a:r>
          </a:p>
          <a:p>
            <a:pPr algn="just" rtl="1"/>
            <a:r>
              <a:rPr lang="ar-OM" sz="2000" b="1" dirty="0">
                <a:solidFill>
                  <a:schemeClr val="accent1">
                    <a:lumMod val="75000"/>
                  </a:schemeClr>
                </a:solidFill>
              </a:rPr>
              <a:t>توفير التسهيلات والخدمات المساندة والبرامج الخاصة والكوادر البشرية لتوفير البيئة التعليمية  المناسبة  في مؤسسات التعليم العالي للأشخاص ذوي الإعاقة.</a:t>
            </a:r>
          </a:p>
        </p:txBody>
      </p:sp>
      <p:sp>
        <p:nvSpPr>
          <p:cNvPr id="5" name="Pentagon 4"/>
          <p:cNvSpPr/>
          <p:nvPr/>
        </p:nvSpPr>
        <p:spPr>
          <a:xfrm>
            <a:off x="381000" y="429656"/>
            <a:ext cx="3200400" cy="560944"/>
          </a:xfrm>
          <a:prstGeom prst="homePlate">
            <a:avLst/>
          </a:prstGeom>
          <a:ln/>
        </p:spPr>
        <p:style>
          <a:lnRef idx="0">
            <a:schemeClr val="accent1"/>
          </a:lnRef>
          <a:fillRef idx="3">
            <a:schemeClr val="accent1"/>
          </a:fillRef>
          <a:effectRef idx="3">
            <a:schemeClr val="accent1"/>
          </a:effectRef>
          <a:fontRef idx="minor">
            <a:schemeClr val="lt1"/>
          </a:fontRef>
        </p:style>
        <p:txBody>
          <a:bodyPr rtlCol="1" anchor="ctr"/>
          <a:lstStyle/>
          <a:p>
            <a:pPr algn="ctr"/>
            <a:r>
              <a:rPr lang="ar-OM" sz="1600" b="1" dirty="0">
                <a:solidFill>
                  <a:schemeClr val="tx1"/>
                </a:solidFill>
              </a:rPr>
              <a:t>المحور </a:t>
            </a:r>
            <a:r>
              <a:rPr lang="ar-OM" sz="1600" b="1" dirty="0" smtClean="0">
                <a:solidFill>
                  <a:schemeClr val="tx1"/>
                </a:solidFill>
              </a:rPr>
              <a:t>الثاني </a:t>
            </a:r>
            <a:r>
              <a:rPr lang="ar-OM" sz="1600" b="1" dirty="0">
                <a:solidFill>
                  <a:schemeClr val="tx1"/>
                </a:solidFill>
              </a:rPr>
              <a:t>:التحاق </a:t>
            </a:r>
            <a:r>
              <a:rPr lang="ar-OM" sz="1600" b="1" dirty="0" smtClean="0">
                <a:solidFill>
                  <a:schemeClr val="tx1"/>
                </a:solidFill>
              </a:rPr>
              <a:t>الطلبة بالتعليم العالي</a:t>
            </a:r>
            <a:endParaRPr lang="ar-OM" sz="1600" b="1" dirty="0">
              <a:solidFill>
                <a:schemeClr val="tx1"/>
              </a:solidFill>
            </a:endParaRPr>
          </a:p>
        </p:txBody>
      </p:sp>
    </p:spTree>
    <p:extLst>
      <p:ext uri="{BB962C8B-B14F-4D97-AF65-F5344CB8AC3E}">
        <p14:creationId xmlns:p14="http://schemas.microsoft.com/office/powerpoint/2010/main" val="250623702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1000" fill="hold"/>
                                        <p:tgtEl>
                                          <p:spTgt spid="3"/>
                                        </p:tgtEl>
                                        <p:attrNameLst>
                                          <p:attrName>ppt_w</p:attrName>
                                        </p:attrNameLst>
                                      </p:cBhvr>
                                      <p:tavLst>
                                        <p:tav tm="0">
                                          <p:val>
                                            <p:fltVal val="0"/>
                                          </p:val>
                                        </p:tav>
                                        <p:tav tm="100000">
                                          <p:val>
                                            <p:strVal val="#ppt_w"/>
                                          </p:val>
                                        </p:tav>
                                      </p:tavLst>
                                    </p:anim>
                                    <p:anim calcmode="lin" valueType="num">
                                      <p:cBhvr>
                                        <p:cTn id="16" dur="1000" fill="hold"/>
                                        <p:tgtEl>
                                          <p:spTgt spid="3"/>
                                        </p:tgtEl>
                                        <p:attrNameLst>
                                          <p:attrName>ppt_h</p:attrName>
                                        </p:attrNameLst>
                                      </p:cBhvr>
                                      <p:tavLst>
                                        <p:tav tm="0">
                                          <p:val>
                                            <p:fltVal val="0"/>
                                          </p:val>
                                        </p:tav>
                                        <p:tav tm="100000">
                                          <p:val>
                                            <p:strVal val="#ppt_h"/>
                                          </p:val>
                                        </p:tav>
                                      </p:tavLst>
                                    </p:anim>
                                    <p:anim calcmode="lin" valueType="num">
                                      <p:cBhvr>
                                        <p:cTn id="17" dur="1000" fill="hold"/>
                                        <p:tgtEl>
                                          <p:spTgt spid="3"/>
                                        </p:tgtEl>
                                        <p:attrNameLst>
                                          <p:attrName>style.rotation</p:attrName>
                                        </p:attrNameLst>
                                      </p:cBhvr>
                                      <p:tavLst>
                                        <p:tav tm="0">
                                          <p:val>
                                            <p:fltVal val="90"/>
                                          </p:val>
                                        </p:tav>
                                        <p:tav tm="100000">
                                          <p:val>
                                            <p:fltVal val="0"/>
                                          </p:val>
                                        </p:tav>
                                      </p:tavLst>
                                    </p:anim>
                                    <p:animEffect transition="in" filter="fade">
                                      <p:cBhvr>
                                        <p:cTn id="18"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Rectangle 1"/>
          <p:cNvSpPr/>
          <p:nvPr/>
        </p:nvSpPr>
        <p:spPr>
          <a:xfrm>
            <a:off x="601796" y="1191578"/>
            <a:ext cx="8153400" cy="2215991"/>
          </a:xfrm>
          <a:prstGeom prst="rect">
            <a:avLst/>
          </a:prstGeom>
        </p:spPr>
        <p:txBody>
          <a:bodyPr wrap="square">
            <a:spAutoFit/>
          </a:bodyPr>
          <a:lstStyle/>
          <a:p>
            <a:pPr algn="just" rtl="1"/>
            <a:r>
              <a:rPr lang="ar-OM" sz="2400" b="1" u="sng" dirty="0" smtClean="0">
                <a:solidFill>
                  <a:schemeClr val="accent1">
                    <a:lumMod val="75000"/>
                  </a:schemeClr>
                </a:solidFill>
              </a:rPr>
              <a:t>التحاق الراشدين بالتعليم العالي </a:t>
            </a:r>
          </a:p>
          <a:p>
            <a:pPr algn="just" rtl="1"/>
            <a:endParaRPr lang="ar-OM" sz="1000" dirty="0" smtClean="0">
              <a:solidFill>
                <a:schemeClr val="bg2">
                  <a:lumMod val="50000"/>
                </a:schemeClr>
              </a:solidFill>
            </a:endParaRPr>
          </a:p>
          <a:p>
            <a:pPr algn="just" rtl="1"/>
            <a:endParaRPr lang="ar-OM" sz="800" dirty="0" smtClean="0">
              <a:solidFill>
                <a:schemeClr val="bg2">
                  <a:lumMod val="50000"/>
                </a:schemeClr>
              </a:solidFill>
            </a:endParaRPr>
          </a:p>
          <a:p>
            <a:pPr algn="just" rtl="1"/>
            <a:r>
              <a:rPr lang="ar-OM" sz="2400" dirty="0" smtClean="0">
                <a:solidFill>
                  <a:schemeClr val="bg2">
                    <a:lumMod val="50000"/>
                  </a:schemeClr>
                </a:solidFill>
              </a:rPr>
              <a:t>تفضي </a:t>
            </a:r>
            <a:r>
              <a:rPr lang="ar-OM" sz="2400" dirty="0">
                <a:solidFill>
                  <a:schemeClr val="bg2">
                    <a:lumMod val="50000"/>
                  </a:schemeClr>
                </a:solidFill>
              </a:rPr>
              <a:t>الأسس والمعايير المعمول بها حاليا للقبول في مؤسسات التعليم العالي بقبول خريجي الصف الثاني عشر الجدد دون القدامى وكذلك دون من تجاوزت أعمارهم 25 عاما. إن هذه الأسس والأنظمة تحرم فئات معينة من المجتمع من فرص مواصلة التعليم العالي، ولا تتفق مع مبدأ التعلم مدى الحياة.</a:t>
            </a:r>
            <a:endParaRPr lang="en-US" sz="2400" dirty="0">
              <a:solidFill>
                <a:schemeClr val="bg2">
                  <a:lumMod val="50000"/>
                </a:schemeClr>
              </a:solidFill>
            </a:endParaRPr>
          </a:p>
        </p:txBody>
      </p:sp>
      <p:sp>
        <p:nvSpPr>
          <p:cNvPr id="3" name="Rounded Rectangle 2"/>
          <p:cNvSpPr/>
          <p:nvPr/>
        </p:nvSpPr>
        <p:spPr>
          <a:xfrm>
            <a:off x="639896" y="3657600"/>
            <a:ext cx="8077200" cy="1389371"/>
          </a:xfrm>
          <a:prstGeom prst="roundRect">
            <a:avLst/>
          </a:prstGeom>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1">
            <a:schemeClr val="dk1"/>
          </a:lnRef>
          <a:fillRef idx="2">
            <a:schemeClr val="dk1"/>
          </a:fillRef>
          <a:effectRef idx="1">
            <a:schemeClr val="dk1"/>
          </a:effectRef>
          <a:fontRef idx="minor">
            <a:schemeClr val="dk1"/>
          </a:fontRef>
        </p:style>
        <p:txBody>
          <a:bodyPr rtlCol="1" anchor="ctr"/>
          <a:lstStyle/>
          <a:p>
            <a:pPr algn="just" rtl="1"/>
            <a:r>
              <a:rPr lang="ar-OM" sz="2000" b="1">
                <a:solidFill>
                  <a:schemeClr val="accent1">
                    <a:lumMod val="75000"/>
                  </a:schemeClr>
                </a:solidFill>
              </a:rPr>
              <a:t>التوصية (14)</a:t>
            </a:r>
          </a:p>
          <a:p>
            <a:pPr algn="just" rtl="1"/>
            <a:r>
              <a:rPr lang="ar-OM" sz="2000" b="1">
                <a:solidFill>
                  <a:schemeClr val="accent1">
                    <a:lumMod val="75000"/>
                  </a:schemeClr>
                </a:solidFill>
              </a:rPr>
              <a:t>تطوير شروط الالتحاق بمؤسسات التعليم العالي لإتاحة الفرصة للمجيدين من تعليم الكبار ممن تزيد أعمارهم عن 25 سنة للتنافس على المقاعد الدراسية الحكومية.</a:t>
            </a:r>
            <a:endParaRPr lang="ar-OM" sz="2000" b="1" dirty="0">
              <a:solidFill>
                <a:schemeClr val="accent1">
                  <a:lumMod val="75000"/>
                </a:schemeClr>
              </a:solidFill>
            </a:endParaRPr>
          </a:p>
        </p:txBody>
      </p:sp>
      <p:sp>
        <p:nvSpPr>
          <p:cNvPr id="5" name="Pentagon 4"/>
          <p:cNvSpPr/>
          <p:nvPr/>
        </p:nvSpPr>
        <p:spPr>
          <a:xfrm>
            <a:off x="381000" y="429656"/>
            <a:ext cx="3200400" cy="560944"/>
          </a:xfrm>
          <a:prstGeom prst="homePlate">
            <a:avLst/>
          </a:prstGeom>
          <a:ln/>
        </p:spPr>
        <p:style>
          <a:lnRef idx="0">
            <a:schemeClr val="accent1"/>
          </a:lnRef>
          <a:fillRef idx="3">
            <a:schemeClr val="accent1"/>
          </a:fillRef>
          <a:effectRef idx="3">
            <a:schemeClr val="accent1"/>
          </a:effectRef>
          <a:fontRef idx="minor">
            <a:schemeClr val="lt1"/>
          </a:fontRef>
        </p:style>
        <p:txBody>
          <a:bodyPr rtlCol="1" anchor="ctr"/>
          <a:lstStyle/>
          <a:p>
            <a:pPr algn="ctr"/>
            <a:r>
              <a:rPr lang="ar-OM" sz="1600" b="1" dirty="0">
                <a:solidFill>
                  <a:schemeClr val="tx1"/>
                </a:solidFill>
              </a:rPr>
              <a:t>المحور </a:t>
            </a:r>
            <a:r>
              <a:rPr lang="ar-OM" sz="1600" b="1" dirty="0" smtClean="0">
                <a:solidFill>
                  <a:schemeClr val="tx1"/>
                </a:solidFill>
              </a:rPr>
              <a:t>الثاني </a:t>
            </a:r>
            <a:r>
              <a:rPr lang="ar-OM" sz="1600" b="1" dirty="0">
                <a:solidFill>
                  <a:schemeClr val="tx1"/>
                </a:solidFill>
              </a:rPr>
              <a:t>:التحاق </a:t>
            </a:r>
            <a:r>
              <a:rPr lang="ar-OM" sz="1600" b="1" dirty="0" smtClean="0">
                <a:solidFill>
                  <a:schemeClr val="tx1"/>
                </a:solidFill>
              </a:rPr>
              <a:t>الطلبة بالتعليم العالي</a:t>
            </a:r>
            <a:endParaRPr lang="ar-OM" sz="1600" b="1" dirty="0">
              <a:solidFill>
                <a:schemeClr val="tx1"/>
              </a:solidFill>
            </a:endParaRPr>
          </a:p>
        </p:txBody>
      </p:sp>
    </p:spTree>
    <p:extLst>
      <p:ext uri="{BB962C8B-B14F-4D97-AF65-F5344CB8AC3E}">
        <p14:creationId xmlns:p14="http://schemas.microsoft.com/office/powerpoint/2010/main" val="304994708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1000" fill="hold"/>
                                        <p:tgtEl>
                                          <p:spTgt spid="3"/>
                                        </p:tgtEl>
                                        <p:attrNameLst>
                                          <p:attrName>ppt_w</p:attrName>
                                        </p:attrNameLst>
                                      </p:cBhvr>
                                      <p:tavLst>
                                        <p:tav tm="0">
                                          <p:val>
                                            <p:fltVal val="0"/>
                                          </p:val>
                                        </p:tav>
                                        <p:tav tm="100000">
                                          <p:val>
                                            <p:strVal val="#ppt_w"/>
                                          </p:val>
                                        </p:tav>
                                      </p:tavLst>
                                    </p:anim>
                                    <p:anim calcmode="lin" valueType="num">
                                      <p:cBhvr>
                                        <p:cTn id="16" dur="1000" fill="hold"/>
                                        <p:tgtEl>
                                          <p:spTgt spid="3"/>
                                        </p:tgtEl>
                                        <p:attrNameLst>
                                          <p:attrName>ppt_h</p:attrName>
                                        </p:attrNameLst>
                                      </p:cBhvr>
                                      <p:tavLst>
                                        <p:tav tm="0">
                                          <p:val>
                                            <p:fltVal val="0"/>
                                          </p:val>
                                        </p:tav>
                                        <p:tav tm="100000">
                                          <p:val>
                                            <p:strVal val="#ppt_h"/>
                                          </p:val>
                                        </p:tav>
                                      </p:tavLst>
                                    </p:anim>
                                    <p:anim calcmode="lin" valueType="num">
                                      <p:cBhvr>
                                        <p:cTn id="17" dur="1000" fill="hold"/>
                                        <p:tgtEl>
                                          <p:spTgt spid="3"/>
                                        </p:tgtEl>
                                        <p:attrNameLst>
                                          <p:attrName>style.rotation</p:attrName>
                                        </p:attrNameLst>
                                      </p:cBhvr>
                                      <p:tavLst>
                                        <p:tav tm="0">
                                          <p:val>
                                            <p:fltVal val="90"/>
                                          </p:val>
                                        </p:tav>
                                        <p:tav tm="100000">
                                          <p:val>
                                            <p:fltVal val="0"/>
                                          </p:val>
                                        </p:tav>
                                      </p:tavLst>
                                    </p:anim>
                                    <p:animEffect transition="in" filter="fade">
                                      <p:cBhvr>
                                        <p:cTn id="18"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38100" y="537"/>
            <a:ext cx="9144000" cy="6857463"/>
          </a:xfrm>
          <a:prstGeom prst="rect">
            <a:avLst/>
          </a:prstGeom>
        </p:spPr>
      </p:pic>
      <p:sp>
        <p:nvSpPr>
          <p:cNvPr id="3" name="Rounded Rectangle 2"/>
          <p:cNvSpPr/>
          <p:nvPr/>
        </p:nvSpPr>
        <p:spPr>
          <a:xfrm>
            <a:off x="677537" y="719166"/>
            <a:ext cx="8077200" cy="736478"/>
          </a:xfrm>
          <a:prstGeom prst="roundRect">
            <a:avLst/>
          </a:prstGeom>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1">
            <a:schemeClr val="dk1"/>
          </a:lnRef>
          <a:fillRef idx="2">
            <a:schemeClr val="dk1"/>
          </a:fillRef>
          <a:effectRef idx="1">
            <a:schemeClr val="dk1"/>
          </a:effectRef>
          <a:fontRef idx="minor">
            <a:schemeClr val="dk1"/>
          </a:fontRef>
        </p:style>
        <p:txBody>
          <a:bodyPr rtlCol="1" anchor="ctr"/>
          <a:lstStyle/>
          <a:p>
            <a:pPr algn="ctr" rtl="1"/>
            <a:r>
              <a:rPr lang="ar-OM" sz="3200" b="1" dirty="0" smtClean="0">
                <a:solidFill>
                  <a:schemeClr val="accent1">
                    <a:lumMod val="75000"/>
                  </a:schemeClr>
                </a:solidFill>
              </a:rPr>
              <a:t>المحور الثاني: انتقال الطلبة إلى مرحلة التعليم العالي</a:t>
            </a:r>
            <a:endParaRPr lang="ar-OM" sz="3200" b="1" dirty="0">
              <a:solidFill>
                <a:schemeClr val="accent1">
                  <a:lumMod val="75000"/>
                </a:schemeClr>
              </a:solidFill>
            </a:endParaRPr>
          </a:p>
        </p:txBody>
      </p:sp>
      <p:sp>
        <p:nvSpPr>
          <p:cNvPr id="5" name="Rectangle 4"/>
          <p:cNvSpPr/>
          <p:nvPr/>
        </p:nvSpPr>
        <p:spPr>
          <a:xfrm>
            <a:off x="457200" y="1717595"/>
            <a:ext cx="8305800" cy="2215991"/>
          </a:xfrm>
          <a:prstGeom prst="rect">
            <a:avLst/>
          </a:prstGeom>
        </p:spPr>
        <p:txBody>
          <a:bodyPr wrap="square">
            <a:spAutoFit/>
          </a:bodyPr>
          <a:lstStyle/>
          <a:p>
            <a:pPr algn="justLow" rtl="1">
              <a:lnSpc>
                <a:spcPct val="115000"/>
              </a:lnSpc>
              <a:spcAft>
                <a:spcPts val="1000"/>
              </a:spcAft>
            </a:pPr>
            <a:r>
              <a:rPr lang="ar-OM" sz="2400" dirty="0">
                <a:solidFill>
                  <a:schemeClr val="bg2">
                    <a:lumMod val="50000"/>
                  </a:schemeClr>
                </a:solidFill>
              </a:rPr>
              <a:t>يتطلب انتقال الطلبة من مرحلة التعليم المدرسي إلى مرحلة التعليم العالي بكفاءة، وجود آلية فاعلة لربط التعليم المدرسي بالتعليم العالي من خلال التعاون والتنسيق بين وزارة التربية والتعليم ووزارة التعليم العالي. كما يجب أن تمتلك مخرجات التعليم المدرسي المهارات والكفايات التي تساعدها على الدخول واجتياز مرحلة التعليم العالي بنجاح. </a:t>
            </a:r>
            <a:endParaRPr lang="en-US" sz="2400" dirty="0">
              <a:solidFill>
                <a:schemeClr val="bg2">
                  <a:lumMod val="50000"/>
                </a:schemeClr>
              </a:solidFill>
            </a:endParaRPr>
          </a:p>
        </p:txBody>
      </p:sp>
      <p:sp>
        <p:nvSpPr>
          <p:cNvPr id="7" name="Rectangle 6"/>
          <p:cNvSpPr/>
          <p:nvPr/>
        </p:nvSpPr>
        <p:spPr>
          <a:xfrm>
            <a:off x="601337" y="3826205"/>
            <a:ext cx="8153400" cy="738664"/>
          </a:xfrm>
          <a:prstGeom prst="rect">
            <a:avLst/>
          </a:prstGeom>
        </p:spPr>
        <p:txBody>
          <a:bodyPr wrap="square">
            <a:spAutoFit/>
          </a:bodyPr>
          <a:lstStyle/>
          <a:p>
            <a:pPr algn="just" rtl="1"/>
            <a:r>
              <a:rPr lang="ar-OM" sz="2400" b="1" u="sng" dirty="0" smtClean="0">
                <a:solidFill>
                  <a:schemeClr val="accent1">
                    <a:lumMod val="75000"/>
                  </a:schemeClr>
                </a:solidFill>
              </a:rPr>
              <a:t>التعاون بين وزارة التربية والتعليم ووزارة التعليم العالي </a:t>
            </a:r>
          </a:p>
          <a:p>
            <a:pPr algn="just" rtl="1"/>
            <a:endParaRPr lang="ar-OM" sz="1000" dirty="0" smtClean="0">
              <a:solidFill>
                <a:schemeClr val="bg2">
                  <a:lumMod val="50000"/>
                </a:schemeClr>
              </a:solidFill>
            </a:endParaRPr>
          </a:p>
          <a:p>
            <a:pPr algn="just" rtl="1"/>
            <a:endParaRPr lang="ar-OM" sz="800" dirty="0" smtClean="0">
              <a:solidFill>
                <a:schemeClr val="bg2">
                  <a:lumMod val="50000"/>
                </a:schemeClr>
              </a:solidFill>
            </a:endParaRPr>
          </a:p>
        </p:txBody>
      </p:sp>
      <p:sp>
        <p:nvSpPr>
          <p:cNvPr id="8" name="Rounded Rectangle 7"/>
          <p:cNvSpPr/>
          <p:nvPr/>
        </p:nvSpPr>
        <p:spPr>
          <a:xfrm>
            <a:off x="677537" y="4507644"/>
            <a:ext cx="8077200" cy="1143000"/>
          </a:xfrm>
          <a:prstGeom prst="roundRect">
            <a:avLst/>
          </a:prstGeom>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1">
            <a:schemeClr val="dk1"/>
          </a:lnRef>
          <a:fillRef idx="2">
            <a:schemeClr val="dk1"/>
          </a:fillRef>
          <a:effectRef idx="1">
            <a:schemeClr val="dk1"/>
          </a:effectRef>
          <a:fontRef idx="minor">
            <a:schemeClr val="dk1"/>
          </a:fontRef>
        </p:style>
        <p:txBody>
          <a:bodyPr rtlCol="1" anchor="ctr"/>
          <a:lstStyle/>
          <a:p>
            <a:pPr algn="just" rtl="1"/>
            <a:r>
              <a:rPr lang="ar-OM" sz="2000" b="1">
                <a:solidFill>
                  <a:schemeClr val="accent1">
                    <a:lumMod val="75000"/>
                  </a:schemeClr>
                </a:solidFill>
              </a:rPr>
              <a:t>التوصية (15)</a:t>
            </a:r>
          </a:p>
          <a:p>
            <a:pPr algn="just" rtl="1"/>
            <a:r>
              <a:rPr lang="ar-OM" sz="2000" b="1">
                <a:solidFill>
                  <a:schemeClr val="accent1">
                    <a:lumMod val="75000"/>
                  </a:schemeClr>
                </a:solidFill>
              </a:rPr>
              <a:t>تعزيز جوانب الشراكة بين وزارة التربية والتعليم ووزارة التعليم العالي لإيجاد طرق جديدة للعمل معا بما يضمن تقدم الطلبة من مرحلة تعليمية إلى أخرى بشكل سلس. </a:t>
            </a:r>
            <a:endParaRPr lang="ar-OM" sz="2000" b="1" dirty="0">
              <a:solidFill>
                <a:schemeClr val="accent1">
                  <a:lumMod val="75000"/>
                </a:schemeClr>
              </a:solidFill>
            </a:endParaRPr>
          </a:p>
        </p:txBody>
      </p:sp>
    </p:spTree>
    <p:extLst>
      <p:ext uri="{BB962C8B-B14F-4D97-AF65-F5344CB8AC3E}">
        <p14:creationId xmlns:p14="http://schemas.microsoft.com/office/powerpoint/2010/main" val="2861088294"/>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1000" fill="hold"/>
                                        <p:tgtEl>
                                          <p:spTgt spid="5"/>
                                        </p:tgtEl>
                                        <p:attrNameLst>
                                          <p:attrName>ppt_w</p:attrName>
                                        </p:attrNameLst>
                                      </p:cBhvr>
                                      <p:tavLst>
                                        <p:tav tm="0">
                                          <p:val>
                                            <p:fltVal val="0"/>
                                          </p:val>
                                        </p:tav>
                                        <p:tav tm="100000">
                                          <p:val>
                                            <p:strVal val="#ppt_w"/>
                                          </p:val>
                                        </p:tav>
                                      </p:tavLst>
                                    </p:anim>
                                    <p:anim calcmode="lin" valueType="num">
                                      <p:cBhvr>
                                        <p:cTn id="16" dur="1000" fill="hold"/>
                                        <p:tgtEl>
                                          <p:spTgt spid="5"/>
                                        </p:tgtEl>
                                        <p:attrNameLst>
                                          <p:attrName>ppt_h</p:attrName>
                                        </p:attrNameLst>
                                      </p:cBhvr>
                                      <p:tavLst>
                                        <p:tav tm="0">
                                          <p:val>
                                            <p:fltVal val="0"/>
                                          </p:val>
                                        </p:tav>
                                        <p:tav tm="100000">
                                          <p:val>
                                            <p:strVal val="#ppt_h"/>
                                          </p:val>
                                        </p:tav>
                                      </p:tavLst>
                                    </p:anim>
                                    <p:anim calcmode="lin" valueType="num">
                                      <p:cBhvr>
                                        <p:cTn id="17" dur="1000" fill="hold"/>
                                        <p:tgtEl>
                                          <p:spTgt spid="5"/>
                                        </p:tgtEl>
                                        <p:attrNameLst>
                                          <p:attrName>style.rotation</p:attrName>
                                        </p:attrNameLst>
                                      </p:cBhvr>
                                      <p:tavLst>
                                        <p:tav tm="0">
                                          <p:val>
                                            <p:fltVal val="90"/>
                                          </p:val>
                                        </p:tav>
                                        <p:tav tm="100000">
                                          <p:val>
                                            <p:fltVal val="0"/>
                                          </p:val>
                                        </p:tav>
                                      </p:tavLst>
                                    </p:anim>
                                    <p:animEffect transition="in" filter="fade">
                                      <p:cBhvr>
                                        <p:cTn id="18" dur="10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p:cTn id="23" dur="1000" fill="hold"/>
                                        <p:tgtEl>
                                          <p:spTgt spid="7"/>
                                        </p:tgtEl>
                                        <p:attrNameLst>
                                          <p:attrName>ppt_w</p:attrName>
                                        </p:attrNameLst>
                                      </p:cBhvr>
                                      <p:tavLst>
                                        <p:tav tm="0">
                                          <p:val>
                                            <p:fltVal val="0"/>
                                          </p:val>
                                        </p:tav>
                                        <p:tav tm="100000">
                                          <p:val>
                                            <p:strVal val="#ppt_w"/>
                                          </p:val>
                                        </p:tav>
                                      </p:tavLst>
                                    </p:anim>
                                    <p:anim calcmode="lin" valueType="num">
                                      <p:cBhvr>
                                        <p:cTn id="24" dur="1000" fill="hold"/>
                                        <p:tgtEl>
                                          <p:spTgt spid="7"/>
                                        </p:tgtEl>
                                        <p:attrNameLst>
                                          <p:attrName>ppt_h</p:attrName>
                                        </p:attrNameLst>
                                      </p:cBhvr>
                                      <p:tavLst>
                                        <p:tav tm="0">
                                          <p:val>
                                            <p:fltVal val="0"/>
                                          </p:val>
                                        </p:tav>
                                        <p:tav tm="100000">
                                          <p:val>
                                            <p:strVal val="#ppt_h"/>
                                          </p:val>
                                        </p:tav>
                                      </p:tavLst>
                                    </p:anim>
                                    <p:anim calcmode="lin" valueType="num">
                                      <p:cBhvr>
                                        <p:cTn id="25" dur="1000" fill="hold"/>
                                        <p:tgtEl>
                                          <p:spTgt spid="7"/>
                                        </p:tgtEl>
                                        <p:attrNameLst>
                                          <p:attrName>style.rotation</p:attrName>
                                        </p:attrNameLst>
                                      </p:cBhvr>
                                      <p:tavLst>
                                        <p:tav tm="0">
                                          <p:val>
                                            <p:fltVal val="90"/>
                                          </p:val>
                                        </p:tav>
                                        <p:tav tm="100000">
                                          <p:val>
                                            <p:fltVal val="0"/>
                                          </p:val>
                                        </p:tav>
                                      </p:tavLst>
                                    </p:anim>
                                    <p:animEffect transition="in" filter="fade">
                                      <p:cBhvr>
                                        <p:cTn id="26" dur="10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p:cTn id="31" dur="1000" fill="hold"/>
                                        <p:tgtEl>
                                          <p:spTgt spid="8"/>
                                        </p:tgtEl>
                                        <p:attrNameLst>
                                          <p:attrName>ppt_w</p:attrName>
                                        </p:attrNameLst>
                                      </p:cBhvr>
                                      <p:tavLst>
                                        <p:tav tm="0">
                                          <p:val>
                                            <p:fltVal val="0"/>
                                          </p:val>
                                        </p:tav>
                                        <p:tav tm="100000">
                                          <p:val>
                                            <p:strVal val="#ppt_w"/>
                                          </p:val>
                                        </p:tav>
                                      </p:tavLst>
                                    </p:anim>
                                    <p:anim calcmode="lin" valueType="num">
                                      <p:cBhvr>
                                        <p:cTn id="32" dur="1000" fill="hold"/>
                                        <p:tgtEl>
                                          <p:spTgt spid="8"/>
                                        </p:tgtEl>
                                        <p:attrNameLst>
                                          <p:attrName>ppt_h</p:attrName>
                                        </p:attrNameLst>
                                      </p:cBhvr>
                                      <p:tavLst>
                                        <p:tav tm="0">
                                          <p:val>
                                            <p:fltVal val="0"/>
                                          </p:val>
                                        </p:tav>
                                        <p:tav tm="100000">
                                          <p:val>
                                            <p:strVal val="#ppt_h"/>
                                          </p:val>
                                        </p:tav>
                                      </p:tavLst>
                                    </p:anim>
                                    <p:anim calcmode="lin" valueType="num">
                                      <p:cBhvr>
                                        <p:cTn id="33" dur="1000" fill="hold"/>
                                        <p:tgtEl>
                                          <p:spTgt spid="8"/>
                                        </p:tgtEl>
                                        <p:attrNameLst>
                                          <p:attrName>style.rotation</p:attrName>
                                        </p:attrNameLst>
                                      </p:cBhvr>
                                      <p:tavLst>
                                        <p:tav tm="0">
                                          <p:val>
                                            <p:fltVal val="90"/>
                                          </p:val>
                                        </p:tav>
                                        <p:tav tm="100000">
                                          <p:val>
                                            <p:fltVal val="0"/>
                                          </p:val>
                                        </p:tav>
                                      </p:tavLst>
                                    </p:anim>
                                    <p:animEffect transition="in" filter="fade">
                                      <p:cBhvr>
                                        <p:cTn id="34"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7" grpId="0"/>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Rectangle 1"/>
          <p:cNvSpPr/>
          <p:nvPr/>
        </p:nvSpPr>
        <p:spPr>
          <a:xfrm>
            <a:off x="617403" y="914400"/>
            <a:ext cx="8153400" cy="3046988"/>
          </a:xfrm>
          <a:prstGeom prst="rect">
            <a:avLst/>
          </a:prstGeom>
        </p:spPr>
        <p:txBody>
          <a:bodyPr wrap="square">
            <a:spAutoFit/>
          </a:bodyPr>
          <a:lstStyle/>
          <a:p>
            <a:pPr algn="just" rtl="1"/>
            <a:r>
              <a:rPr lang="ar-OM" sz="2400" b="1" u="sng" dirty="0" smtClean="0">
                <a:solidFill>
                  <a:schemeClr val="accent1">
                    <a:lumMod val="75000"/>
                  </a:schemeClr>
                </a:solidFill>
              </a:rPr>
              <a:t>تطوير مناهج التعليم ما بعد الأساسي</a:t>
            </a:r>
            <a:endParaRPr lang="ar-OM" sz="1000" dirty="0" smtClean="0">
              <a:solidFill>
                <a:schemeClr val="bg2">
                  <a:lumMod val="50000"/>
                </a:schemeClr>
              </a:solidFill>
            </a:endParaRPr>
          </a:p>
          <a:p>
            <a:pPr algn="just" rtl="1"/>
            <a:endParaRPr lang="ar-OM" sz="800" dirty="0" smtClean="0">
              <a:solidFill>
                <a:schemeClr val="bg2">
                  <a:lumMod val="50000"/>
                </a:schemeClr>
              </a:solidFill>
            </a:endParaRPr>
          </a:p>
          <a:p>
            <a:pPr algn="just" rtl="1"/>
            <a:endParaRPr lang="ar-OM" sz="1400" dirty="0" smtClean="0">
              <a:solidFill>
                <a:schemeClr val="bg2">
                  <a:lumMod val="50000"/>
                </a:schemeClr>
              </a:solidFill>
            </a:endParaRPr>
          </a:p>
          <a:p>
            <a:pPr algn="just" rtl="1"/>
            <a:r>
              <a:rPr lang="ar-OM" sz="2400" dirty="0" smtClean="0">
                <a:solidFill>
                  <a:schemeClr val="bg2">
                    <a:lumMod val="50000"/>
                  </a:schemeClr>
                </a:solidFill>
              </a:rPr>
              <a:t>تشكل مرحلة </a:t>
            </a:r>
            <a:r>
              <a:rPr lang="ar-OM" sz="2400" dirty="0">
                <a:solidFill>
                  <a:schemeClr val="bg2">
                    <a:lumMod val="50000"/>
                  </a:schemeClr>
                </a:solidFill>
              </a:rPr>
              <a:t>التعليم </a:t>
            </a:r>
            <a:r>
              <a:rPr lang="ar-OM" sz="2400" dirty="0" smtClean="0">
                <a:solidFill>
                  <a:schemeClr val="bg2">
                    <a:lumMod val="50000"/>
                  </a:schemeClr>
                </a:solidFill>
              </a:rPr>
              <a:t>ما بعد الأساسي أهمية </a:t>
            </a:r>
            <a:r>
              <a:rPr lang="ar-OM" sz="2400" dirty="0">
                <a:solidFill>
                  <a:schemeClr val="bg2">
                    <a:lumMod val="50000"/>
                  </a:schemeClr>
                </a:solidFill>
              </a:rPr>
              <a:t>خاصة في هيكل النظام التعليمي حيث يعد مفترق الطرق بالنسبة للطلبة</a:t>
            </a:r>
            <a:r>
              <a:rPr lang="ar-OM" sz="2400" dirty="0" smtClean="0">
                <a:solidFill>
                  <a:schemeClr val="bg2">
                    <a:lumMod val="50000"/>
                  </a:schemeClr>
                </a:solidFill>
              </a:rPr>
              <a:t>، وقد أوصت استراتيجية إدارة التعليم بإعادة هيكلة السلم التعليمي المدرسي ليتضمن ثلاث حلقات، والحلقة الثالثة (ما بعد الأساسي) منها تضم الصفوف العاشر، والحادي عشر، والثاني عشر.وتتطلب إعادة هيكلة السلم التعليمي المدرسي دراسة وتقييم المناهج الحالية بما يتوافق مع السلم التعليمي الجديد ويحقق أهدافه المنشودة.</a:t>
            </a:r>
            <a:endParaRPr lang="en-US" sz="2400" dirty="0">
              <a:solidFill>
                <a:schemeClr val="bg2">
                  <a:lumMod val="50000"/>
                </a:schemeClr>
              </a:solidFill>
            </a:endParaRPr>
          </a:p>
        </p:txBody>
      </p:sp>
      <p:sp>
        <p:nvSpPr>
          <p:cNvPr id="3" name="Rounded Rectangle 2"/>
          <p:cNvSpPr/>
          <p:nvPr/>
        </p:nvSpPr>
        <p:spPr>
          <a:xfrm>
            <a:off x="639437" y="4038600"/>
            <a:ext cx="8077200" cy="1389371"/>
          </a:xfrm>
          <a:prstGeom prst="roundRect">
            <a:avLst/>
          </a:prstGeom>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1">
            <a:schemeClr val="dk1"/>
          </a:lnRef>
          <a:fillRef idx="2">
            <a:schemeClr val="dk1"/>
          </a:fillRef>
          <a:effectRef idx="1">
            <a:schemeClr val="dk1"/>
          </a:effectRef>
          <a:fontRef idx="minor">
            <a:schemeClr val="dk1"/>
          </a:fontRef>
        </p:style>
        <p:txBody>
          <a:bodyPr rtlCol="1" anchor="ctr"/>
          <a:lstStyle/>
          <a:p>
            <a:pPr algn="just" rtl="1"/>
            <a:r>
              <a:rPr lang="ar-OM" sz="2000" b="1">
                <a:solidFill>
                  <a:schemeClr val="accent1">
                    <a:lumMod val="75000"/>
                  </a:schemeClr>
                </a:solidFill>
              </a:rPr>
              <a:t>التوصية (16)</a:t>
            </a:r>
          </a:p>
          <a:p>
            <a:pPr algn="just" rtl="1"/>
            <a:r>
              <a:rPr lang="ar-OM" sz="2000" b="1">
                <a:solidFill>
                  <a:schemeClr val="accent1">
                    <a:lumMod val="75000"/>
                  </a:schemeClr>
                </a:solidFill>
              </a:rPr>
              <a:t>تقييم مناهج التعليم ما بعد الأساسي وتطويرها من أجل تحقيق الربط والتوافق بينه وبين التعليم العالي من ناحية، وبينه وبين قطاعات العمل من ناحية أخرى. </a:t>
            </a:r>
            <a:endParaRPr lang="ar-OM" sz="2000" b="1" dirty="0">
              <a:solidFill>
                <a:schemeClr val="accent1">
                  <a:lumMod val="75000"/>
                </a:schemeClr>
              </a:solidFill>
            </a:endParaRPr>
          </a:p>
        </p:txBody>
      </p:sp>
      <p:sp>
        <p:nvSpPr>
          <p:cNvPr id="5" name="Pentagon 4"/>
          <p:cNvSpPr/>
          <p:nvPr/>
        </p:nvSpPr>
        <p:spPr>
          <a:xfrm>
            <a:off x="381000" y="429656"/>
            <a:ext cx="3352800" cy="408544"/>
          </a:xfrm>
          <a:prstGeom prst="homePlate">
            <a:avLst/>
          </a:prstGeom>
          <a:ln/>
        </p:spPr>
        <p:style>
          <a:lnRef idx="0">
            <a:schemeClr val="accent1"/>
          </a:lnRef>
          <a:fillRef idx="3">
            <a:schemeClr val="accent1"/>
          </a:fillRef>
          <a:effectRef idx="3">
            <a:schemeClr val="accent1"/>
          </a:effectRef>
          <a:fontRef idx="minor">
            <a:schemeClr val="lt1"/>
          </a:fontRef>
        </p:style>
        <p:txBody>
          <a:bodyPr rtlCol="1" anchor="ctr"/>
          <a:lstStyle/>
          <a:p>
            <a:pPr algn="ctr"/>
            <a:r>
              <a:rPr lang="ar-OM" sz="1600" b="1" dirty="0">
                <a:solidFill>
                  <a:schemeClr val="tx1"/>
                </a:solidFill>
              </a:rPr>
              <a:t>المحور </a:t>
            </a:r>
            <a:r>
              <a:rPr lang="ar-OM" sz="1600" b="1" dirty="0" smtClean="0">
                <a:solidFill>
                  <a:schemeClr val="tx1"/>
                </a:solidFill>
              </a:rPr>
              <a:t>الثاني :انتقال الطلبة إلى التعليم العالي</a:t>
            </a:r>
            <a:endParaRPr lang="ar-OM" sz="1600" b="1" dirty="0">
              <a:solidFill>
                <a:schemeClr val="tx1"/>
              </a:solidFill>
            </a:endParaRPr>
          </a:p>
        </p:txBody>
      </p:sp>
    </p:spTree>
    <p:extLst>
      <p:ext uri="{BB962C8B-B14F-4D97-AF65-F5344CB8AC3E}">
        <p14:creationId xmlns:p14="http://schemas.microsoft.com/office/powerpoint/2010/main" val="349838143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1000" fill="hold"/>
                                        <p:tgtEl>
                                          <p:spTgt spid="3"/>
                                        </p:tgtEl>
                                        <p:attrNameLst>
                                          <p:attrName>ppt_w</p:attrName>
                                        </p:attrNameLst>
                                      </p:cBhvr>
                                      <p:tavLst>
                                        <p:tav tm="0">
                                          <p:val>
                                            <p:fltVal val="0"/>
                                          </p:val>
                                        </p:tav>
                                        <p:tav tm="100000">
                                          <p:val>
                                            <p:strVal val="#ppt_w"/>
                                          </p:val>
                                        </p:tav>
                                      </p:tavLst>
                                    </p:anim>
                                    <p:anim calcmode="lin" valueType="num">
                                      <p:cBhvr>
                                        <p:cTn id="16" dur="1000" fill="hold"/>
                                        <p:tgtEl>
                                          <p:spTgt spid="3"/>
                                        </p:tgtEl>
                                        <p:attrNameLst>
                                          <p:attrName>ppt_h</p:attrName>
                                        </p:attrNameLst>
                                      </p:cBhvr>
                                      <p:tavLst>
                                        <p:tav tm="0">
                                          <p:val>
                                            <p:fltVal val="0"/>
                                          </p:val>
                                        </p:tav>
                                        <p:tav tm="100000">
                                          <p:val>
                                            <p:strVal val="#ppt_h"/>
                                          </p:val>
                                        </p:tav>
                                      </p:tavLst>
                                    </p:anim>
                                    <p:anim calcmode="lin" valueType="num">
                                      <p:cBhvr>
                                        <p:cTn id="17" dur="1000" fill="hold"/>
                                        <p:tgtEl>
                                          <p:spTgt spid="3"/>
                                        </p:tgtEl>
                                        <p:attrNameLst>
                                          <p:attrName>style.rotation</p:attrName>
                                        </p:attrNameLst>
                                      </p:cBhvr>
                                      <p:tavLst>
                                        <p:tav tm="0">
                                          <p:val>
                                            <p:fltVal val="90"/>
                                          </p:val>
                                        </p:tav>
                                        <p:tav tm="100000">
                                          <p:val>
                                            <p:fltVal val="0"/>
                                          </p:val>
                                        </p:tav>
                                      </p:tavLst>
                                    </p:anim>
                                    <p:animEffect transition="in" filter="fade">
                                      <p:cBhvr>
                                        <p:cTn id="18"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Rectangle 1"/>
          <p:cNvSpPr/>
          <p:nvPr/>
        </p:nvSpPr>
        <p:spPr>
          <a:xfrm>
            <a:off x="603633" y="410382"/>
            <a:ext cx="8153400" cy="3908762"/>
          </a:xfrm>
          <a:prstGeom prst="rect">
            <a:avLst/>
          </a:prstGeom>
        </p:spPr>
        <p:txBody>
          <a:bodyPr wrap="square">
            <a:spAutoFit/>
          </a:bodyPr>
          <a:lstStyle/>
          <a:p>
            <a:pPr algn="just" rtl="1"/>
            <a:r>
              <a:rPr lang="ar-OM" sz="2400" b="1" u="sng" dirty="0" smtClean="0">
                <a:solidFill>
                  <a:schemeClr val="accent1">
                    <a:lumMod val="75000"/>
                  </a:schemeClr>
                </a:solidFill>
              </a:rPr>
              <a:t>البرنامج التأسيسي ومركز قياس القدرات</a:t>
            </a:r>
          </a:p>
          <a:p>
            <a:pPr algn="just" rtl="1"/>
            <a:endParaRPr lang="ar-OM" sz="600" dirty="0" smtClean="0">
              <a:solidFill>
                <a:schemeClr val="bg2">
                  <a:lumMod val="50000"/>
                </a:schemeClr>
              </a:solidFill>
            </a:endParaRPr>
          </a:p>
          <a:p>
            <a:pPr algn="just" rtl="1"/>
            <a:r>
              <a:rPr lang="ar-OM" dirty="0" smtClean="0">
                <a:solidFill>
                  <a:schemeClr val="bg2">
                    <a:lumMod val="50000"/>
                  </a:schemeClr>
                </a:solidFill>
              </a:rPr>
              <a:t>يحتاج </a:t>
            </a:r>
            <a:r>
              <a:rPr lang="ar-OM" dirty="0">
                <a:solidFill>
                  <a:schemeClr val="bg2">
                    <a:lumMod val="50000"/>
                  </a:schemeClr>
                </a:solidFill>
              </a:rPr>
              <a:t>الطلبة الذين يقبلون في مؤسسات التعليم العالي إلى برنامج تأسيسي قبل التحاقهم بالبرامج التخصصية، وذلك لتدني المهارات والكفايات التي تتطلبها مرحلة التعليم العالي مثل: اللغة الإنجليزية، المهارات الدراسية، مهارات الحاسوب، التعلم الذاتي، وطرق البحث. وتشكل التكاليف المالية لتنفيذ البرنامج التأسيسي عبئاً ماليا على مؤسسات التعليم العالي</a:t>
            </a:r>
            <a:r>
              <a:rPr lang="ar-OM" dirty="0" smtClean="0">
                <a:solidFill>
                  <a:schemeClr val="bg2">
                    <a:lumMod val="50000"/>
                  </a:schemeClr>
                </a:solidFill>
              </a:rPr>
              <a:t>.</a:t>
            </a:r>
          </a:p>
          <a:p>
            <a:pPr algn="just" rtl="1"/>
            <a:r>
              <a:rPr lang="ar-OM" dirty="0">
                <a:solidFill>
                  <a:schemeClr val="bg2">
                    <a:lumMod val="50000"/>
                  </a:schemeClr>
                </a:solidFill>
              </a:rPr>
              <a:t>يقوم مركز القبول الموحد بتنظيم عملية قبول خريجي الشهادة العامة ( دبلوم التعليم العام) أو ما يعادلها في مؤسسات التعليم العالي في السلطنة والبعثات، وتوفير معلومات إرشادية للطلبة، وأولياء الأمور حول الفرص المتاحة، وشروط القبول في مؤسسات التعليم العالي. </a:t>
            </a:r>
          </a:p>
          <a:p>
            <a:pPr algn="just" rtl="1"/>
            <a:r>
              <a:rPr lang="ar-OM" dirty="0">
                <a:solidFill>
                  <a:schemeClr val="bg2">
                    <a:lumMod val="50000"/>
                  </a:schemeClr>
                </a:solidFill>
              </a:rPr>
              <a:t>ودعما لتطوير شروط القبول  في مؤسسات التعليم العالي لابد من وضع معيار آخر بجانب نتيجة دبلوم التعليم العام الذي لا يعتمد على التذكر المعرفي المباشر وحفظ المعلومات، بقدر ما يقوم على فحص قدرات  الطالب الذاتية على الفهم والقياس والاستنتاج ، استناداَ إلى مخزون الخبرات المتراكم لديه من المدرسة والمجتمع ومختلف مصادر الخبرة الحياتية.</a:t>
            </a:r>
          </a:p>
          <a:p>
            <a:pPr algn="just" rtl="1"/>
            <a:endParaRPr lang="ar-OM" sz="2000" dirty="0" smtClean="0">
              <a:solidFill>
                <a:schemeClr val="bg2">
                  <a:lumMod val="50000"/>
                </a:schemeClr>
              </a:solidFill>
            </a:endParaRPr>
          </a:p>
        </p:txBody>
      </p:sp>
      <p:sp>
        <p:nvSpPr>
          <p:cNvPr id="3" name="Rounded Rectangle 2"/>
          <p:cNvSpPr/>
          <p:nvPr/>
        </p:nvSpPr>
        <p:spPr>
          <a:xfrm>
            <a:off x="603633" y="3962400"/>
            <a:ext cx="8153400" cy="1981200"/>
          </a:xfrm>
          <a:prstGeom prst="roundRect">
            <a:avLst/>
          </a:prstGeom>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1">
            <a:schemeClr val="dk1"/>
          </a:lnRef>
          <a:fillRef idx="2">
            <a:schemeClr val="dk1"/>
          </a:fillRef>
          <a:effectRef idx="1">
            <a:schemeClr val="dk1"/>
          </a:effectRef>
          <a:fontRef idx="minor">
            <a:schemeClr val="dk1"/>
          </a:fontRef>
        </p:style>
        <p:txBody>
          <a:bodyPr rtlCol="1" anchor="ctr"/>
          <a:lstStyle/>
          <a:p>
            <a:pPr algn="just" rtl="1"/>
            <a:endParaRPr lang="ar-OM" b="1" dirty="0">
              <a:solidFill>
                <a:schemeClr val="accent1">
                  <a:lumMod val="75000"/>
                </a:schemeClr>
              </a:solidFill>
            </a:endParaRPr>
          </a:p>
          <a:p>
            <a:pPr algn="just" rtl="1"/>
            <a:endParaRPr lang="ar-OM" b="1" dirty="0" smtClean="0">
              <a:solidFill>
                <a:schemeClr val="accent1">
                  <a:lumMod val="75000"/>
                </a:schemeClr>
              </a:solidFill>
            </a:endParaRPr>
          </a:p>
          <a:p>
            <a:pPr algn="just" rtl="1"/>
            <a:endParaRPr lang="ar-OM" b="1" dirty="0">
              <a:solidFill>
                <a:schemeClr val="accent1">
                  <a:lumMod val="75000"/>
                </a:schemeClr>
              </a:solidFill>
            </a:endParaRPr>
          </a:p>
          <a:p>
            <a:pPr algn="just" rtl="1"/>
            <a:endParaRPr lang="ar-OM" b="1" dirty="0">
              <a:solidFill>
                <a:schemeClr val="accent1">
                  <a:lumMod val="75000"/>
                </a:schemeClr>
              </a:solidFill>
            </a:endParaRPr>
          </a:p>
          <a:p>
            <a:pPr algn="just" rtl="1"/>
            <a:r>
              <a:rPr lang="ar-OM" b="1" dirty="0" smtClean="0">
                <a:solidFill>
                  <a:schemeClr val="accent1">
                    <a:lumMod val="75000"/>
                  </a:schemeClr>
                </a:solidFill>
              </a:rPr>
              <a:t>التوصية (17)</a:t>
            </a:r>
          </a:p>
          <a:p>
            <a:pPr algn="just" rtl="1"/>
            <a:r>
              <a:rPr lang="ar-OM" b="1" dirty="0" smtClean="0">
                <a:solidFill>
                  <a:schemeClr val="accent1">
                    <a:lumMod val="75000"/>
                  </a:schemeClr>
                </a:solidFill>
              </a:rPr>
              <a:t>تطوير المناهج الدراسية للتعليم المدرسي وفق مصفوفات المدى والتتابع للمواد الدراسية في ضوء المعايير الوطنية وأفضل الممارسات الدولية لتجويد مخرجات التعليم المدرسي كي يتسنى إلغاء البرنامج التأسيسي.</a:t>
            </a:r>
          </a:p>
          <a:p>
            <a:pPr lvl="0" algn="just" rtl="1"/>
            <a:r>
              <a:rPr lang="ar-OM" b="1" dirty="0">
                <a:solidFill>
                  <a:srgbClr val="4F81BD">
                    <a:lumMod val="75000"/>
                  </a:srgbClr>
                </a:solidFill>
              </a:rPr>
              <a:t>التوصية (18)</a:t>
            </a:r>
          </a:p>
          <a:p>
            <a:pPr lvl="0" algn="just" rtl="1"/>
            <a:r>
              <a:rPr lang="ar-OM" b="1" dirty="0">
                <a:solidFill>
                  <a:srgbClr val="4F81BD">
                    <a:lumMod val="75000"/>
                  </a:srgbClr>
                </a:solidFill>
              </a:rPr>
              <a:t>تأسيس مركز قياس القدرات للقيام ببناء نظام لإعداد وتطوير وتنظيم اختبار القدرات العامة للطلبة الراغبين في الالتحاق بالتعليم العالي.</a:t>
            </a:r>
          </a:p>
          <a:p>
            <a:pPr algn="just" rtl="1"/>
            <a:endParaRPr lang="ar-OM" sz="2000" b="1" dirty="0" smtClean="0">
              <a:solidFill>
                <a:schemeClr val="accent1">
                  <a:lumMod val="75000"/>
                </a:schemeClr>
              </a:solidFill>
            </a:endParaRPr>
          </a:p>
          <a:p>
            <a:pPr algn="just" rtl="1"/>
            <a:endParaRPr lang="ar-OM" sz="2000" b="1" dirty="0">
              <a:solidFill>
                <a:schemeClr val="accent1">
                  <a:lumMod val="75000"/>
                </a:schemeClr>
              </a:solidFill>
            </a:endParaRPr>
          </a:p>
          <a:p>
            <a:pPr algn="just" rtl="1"/>
            <a:endParaRPr lang="ar-OM" sz="2000" b="1" dirty="0" smtClean="0">
              <a:solidFill>
                <a:schemeClr val="accent1">
                  <a:lumMod val="75000"/>
                </a:schemeClr>
              </a:solidFill>
            </a:endParaRPr>
          </a:p>
          <a:p>
            <a:pPr algn="just" rtl="1"/>
            <a:endParaRPr lang="ar-OM" sz="2000" b="1" dirty="0">
              <a:solidFill>
                <a:schemeClr val="accent1">
                  <a:lumMod val="75000"/>
                </a:schemeClr>
              </a:solidFill>
            </a:endParaRPr>
          </a:p>
        </p:txBody>
      </p:sp>
      <p:sp>
        <p:nvSpPr>
          <p:cNvPr id="6" name="Pentagon 5"/>
          <p:cNvSpPr/>
          <p:nvPr/>
        </p:nvSpPr>
        <p:spPr>
          <a:xfrm>
            <a:off x="381000" y="429656"/>
            <a:ext cx="3352800" cy="408544"/>
          </a:xfrm>
          <a:prstGeom prst="homePlate">
            <a:avLst/>
          </a:prstGeom>
          <a:ln/>
        </p:spPr>
        <p:style>
          <a:lnRef idx="0">
            <a:schemeClr val="accent1"/>
          </a:lnRef>
          <a:fillRef idx="3">
            <a:schemeClr val="accent1"/>
          </a:fillRef>
          <a:effectRef idx="3">
            <a:schemeClr val="accent1"/>
          </a:effectRef>
          <a:fontRef idx="minor">
            <a:schemeClr val="lt1"/>
          </a:fontRef>
        </p:style>
        <p:txBody>
          <a:bodyPr rtlCol="1" anchor="ctr"/>
          <a:lstStyle/>
          <a:p>
            <a:pPr algn="ctr"/>
            <a:r>
              <a:rPr lang="ar-OM" sz="1600" b="1" dirty="0">
                <a:solidFill>
                  <a:schemeClr val="tx1"/>
                </a:solidFill>
              </a:rPr>
              <a:t>المحور </a:t>
            </a:r>
            <a:r>
              <a:rPr lang="ar-OM" sz="1600" b="1" dirty="0" smtClean="0">
                <a:solidFill>
                  <a:schemeClr val="tx1"/>
                </a:solidFill>
              </a:rPr>
              <a:t>الثاني :انتقال الطلبة إلى التعليم العالي</a:t>
            </a:r>
            <a:endParaRPr lang="ar-OM" sz="1600" b="1" dirty="0">
              <a:solidFill>
                <a:schemeClr val="tx1"/>
              </a:solidFill>
            </a:endParaRPr>
          </a:p>
        </p:txBody>
      </p:sp>
    </p:spTree>
    <p:extLst>
      <p:ext uri="{BB962C8B-B14F-4D97-AF65-F5344CB8AC3E}">
        <p14:creationId xmlns:p14="http://schemas.microsoft.com/office/powerpoint/2010/main" val="242631258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1000" fill="hold"/>
                                        <p:tgtEl>
                                          <p:spTgt spid="3"/>
                                        </p:tgtEl>
                                        <p:attrNameLst>
                                          <p:attrName>ppt_w</p:attrName>
                                        </p:attrNameLst>
                                      </p:cBhvr>
                                      <p:tavLst>
                                        <p:tav tm="0">
                                          <p:val>
                                            <p:fltVal val="0"/>
                                          </p:val>
                                        </p:tav>
                                        <p:tav tm="100000">
                                          <p:val>
                                            <p:strVal val="#ppt_w"/>
                                          </p:val>
                                        </p:tav>
                                      </p:tavLst>
                                    </p:anim>
                                    <p:anim calcmode="lin" valueType="num">
                                      <p:cBhvr>
                                        <p:cTn id="16" dur="1000" fill="hold"/>
                                        <p:tgtEl>
                                          <p:spTgt spid="3"/>
                                        </p:tgtEl>
                                        <p:attrNameLst>
                                          <p:attrName>ppt_h</p:attrName>
                                        </p:attrNameLst>
                                      </p:cBhvr>
                                      <p:tavLst>
                                        <p:tav tm="0">
                                          <p:val>
                                            <p:fltVal val="0"/>
                                          </p:val>
                                        </p:tav>
                                        <p:tav tm="100000">
                                          <p:val>
                                            <p:strVal val="#ppt_h"/>
                                          </p:val>
                                        </p:tav>
                                      </p:tavLst>
                                    </p:anim>
                                    <p:anim calcmode="lin" valueType="num">
                                      <p:cBhvr>
                                        <p:cTn id="17" dur="1000" fill="hold"/>
                                        <p:tgtEl>
                                          <p:spTgt spid="3"/>
                                        </p:tgtEl>
                                        <p:attrNameLst>
                                          <p:attrName>style.rotation</p:attrName>
                                        </p:attrNameLst>
                                      </p:cBhvr>
                                      <p:tavLst>
                                        <p:tav tm="0">
                                          <p:val>
                                            <p:fltVal val="90"/>
                                          </p:val>
                                        </p:tav>
                                        <p:tav tm="100000">
                                          <p:val>
                                            <p:fltVal val="0"/>
                                          </p:val>
                                        </p:tav>
                                      </p:tavLst>
                                    </p:anim>
                                    <p:animEffect transition="in" filter="fade">
                                      <p:cBhvr>
                                        <p:cTn id="18"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Rectangle 1"/>
          <p:cNvSpPr/>
          <p:nvPr/>
        </p:nvSpPr>
        <p:spPr>
          <a:xfrm>
            <a:off x="685800" y="381000"/>
            <a:ext cx="8008345" cy="2985433"/>
          </a:xfrm>
          <a:prstGeom prst="rect">
            <a:avLst/>
          </a:prstGeom>
        </p:spPr>
        <p:txBody>
          <a:bodyPr wrap="square">
            <a:spAutoFit/>
          </a:bodyPr>
          <a:lstStyle/>
          <a:p>
            <a:pPr algn="just" rtl="1"/>
            <a:r>
              <a:rPr lang="ar-OM" sz="2400" b="1" u="sng" dirty="0" smtClean="0">
                <a:solidFill>
                  <a:schemeClr val="accent1">
                    <a:lumMod val="75000"/>
                  </a:schemeClr>
                </a:solidFill>
              </a:rPr>
              <a:t>التعليم التقني والمهني </a:t>
            </a:r>
            <a:endParaRPr lang="ar-OM" sz="2400" b="1" u="sng" dirty="0">
              <a:solidFill>
                <a:schemeClr val="accent1">
                  <a:lumMod val="75000"/>
                </a:schemeClr>
              </a:solidFill>
            </a:endParaRPr>
          </a:p>
          <a:p>
            <a:pPr algn="just" rtl="1"/>
            <a:endParaRPr lang="ar-OM" sz="700" dirty="0" smtClean="0">
              <a:solidFill>
                <a:schemeClr val="bg2">
                  <a:lumMod val="50000"/>
                </a:schemeClr>
              </a:solidFill>
            </a:endParaRPr>
          </a:p>
          <a:p>
            <a:pPr algn="just" rtl="1"/>
            <a:endParaRPr lang="ar-OM" sz="300" dirty="0" smtClean="0">
              <a:solidFill>
                <a:schemeClr val="bg2">
                  <a:lumMod val="50000"/>
                </a:schemeClr>
              </a:solidFill>
            </a:endParaRPr>
          </a:p>
          <a:p>
            <a:pPr algn="just" rtl="1"/>
            <a:r>
              <a:rPr lang="ar-SA" sz="2200" dirty="0" smtClean="0">
                <a:solidFill>
                  <a:schemeClr val="bg2">
                    <a:lumMod val="50000"/>
                  </a:schemeClr>
                </a:solidFill>
              </a:rPr>
              <a:t>يقدم </a:t>
            </a:r>
            <a:r>
              <a:rPr lang="ar-SA" sz="2200" dirty="0">
                <a:solidFill>
                  <a:schemeClr val="bg2">
                    <a:lumMod val="50000"/>
                  </a:schemeClr>
                </a:solidFill>
              </a:rPr>
              <a:t>التعليم التقني والمهني من خلال الكليات التقنية الذي يهدف إلى إعداد كوادر بشرية تمتلك معارف ومهارات وكفايات وفقا لمستويات  مهنية وبمؤهلات علمية مختلفة. وبهدف العمل بناء قوى عاملة تمتاز  بقوة المعرفة والدافعية العالية والريادية وتمتلك المهارات والقدرات التي تلبي متطلبات قطاعات العمل المستقبلية وتسهم في دفع عجلة التنمية الاقتصادية والاجتماعية، ينبغي بناء نظام للتعليم التقني والمهني يتسم بالنفاذية ليعمل على تعزيز التنقل والترابط بين مختلف مهن ووظائف التعليم التقني والمهني ، وكذلك بينه وبين التعليم المدرسي والتعليم العالي. كما </a:t>
            </a:r>
            <a:r>
              <a:rPr lang="ar-OM" sz="2200" dirty="0" smtClean="0">
                <a:solidFill>
                  <a:schemeClr val="bg2">
                    <a:lumMod val="50000"/>
                  </a:schemeClr>
                </a:solidFill>
              </a:rPr>
              <a:t>أ</a:t>
            </a:r>
            <a:r>
              <a:rPr lang="ar-SA" sz="2200" dirty="0" smtClean="0">
                <a:solidFill>
                  <a:schemeClr val="bg2">
                    <a:lumMod val="50000"/>
                  </a:schemeClr>
                </a:solidFill>
              </a:rPr>
              <a:t>نه </a:t>
            </a:r>
            <a:r>
              <a:rPr lang="ar-SA" sz="2200" dirty="0">
                <a:solidFill>
                  <a:schemeClr val="bg2">
                    <a:lumMod val="50000"/>
                  </a:schemeClr>
                </a:solidFill>
              </a:rPr>
              <a:t>يكون جاذبا لمختلف فئات الطلبة واهتماماتهم. </a:t>
            </a:r>
            <a:endParaRPr lang="en-US" sz="2200" dirty="0">
              <a:solidFill>
                <a:schemeClr val="bg2">
                  <a:lumMod val="50000"/>
                </a:schemeClr>
              </a:solidFill>
            </a:endParaRPr>
          </a:p>
        </p:txBody>
      </p:sp>
      <p:sp>
        <p:nvSpPr>
          <p:cNvPr id="3" name="Rounded Rectangle 2"/>
          <p:cNvSpPr/>
          <p:nvPr/>
        </p:nvSpPr>
        <p:spPr>
          <a:xfrm>
            <a:off x="571500" y="3428731"/>
            <a:ext cx="8001000" cy="2765554"/>
          </a:xfrm>
          <a:prstGeom prst="roundRect">
            <a:avLst/>
          </a:prstGeom>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1">
            <a:schemeClr val="dk1"/>
          </a:lnRef>
          <a:fillRef idx="2">
            <a:schemeClr val="dk1"/>
          </a:fillRef>
          <a:effectRef idx="1">
            <a:schemeClr val="dk1"/>
          </a:effectRef>
          <a:fontRef idx="minor">
            <a:schemeClr val="dk1"/>
          </a:fontRef>
        </p:style>
        <p:txBody>
          <a:bodyPr rtlCol="1" anchor="ctr"/>
          <a:lstStyle/>
          <a:p>
            <a:pPr algn="just" rtl="1"/>
            <a:endParaRPr lang="ar-OM" b="1" dirty="0" smtClean="0">
              <a:solidFill>
                <a:schemeClr val="accent1">
                  <a:lumMod val="75000"/>
                </a:schemeClr>
              </a:solidFill>
            </a:endParaRPr>
          </a:p>
          <a:p>
            <a:pPr algn="just" rtl="1"/>
            <a:endParaRPr lang="ar-OM" b="1" dirty="0">
              <a:solidFill>
                <a:schemeClr val="accent1">
                  <a:lumMod val="75000"/>
                </a:schemeClr>
              </a:solidFill>
            </a:endParaRPr>
          </a:p>
          <a:p>
            <a:pPr algn="just" rtl="1"/>
            <a:r>
              <a:rPr lang="ar-OM" b="1" dirty="0" smtClean="0">
                <a:solidFill>
                  <a:schemeClr val="accent1">
                    <a:lumMod val="75000"/>
                  </a:schemeClr>
                </a:solidFill>
              </a:rPr>
              <a:t>التوصية </a:t>
            </a:r>
            <a:r>
              <a:rPr lang="ar-OM" b="1" dirty="0">
                <a:solidFill>
                  <a:schemeClr val="accent1">
                    <a:lumMod val="75000"/>
                  </a:schemeClr>
                </a:solidFill>
              </a:rPr>
              <a:t>(19) </a:t>
            </a:r>
          </a:p>
          <a:p>
            <a:pPr algn="just" rtl="1"/>
            <a:r>
              <a:rPr lang="ar-OM" b="1" dirty="0">
                <a:solidFill>
                  <a:schemeClr val="accent1">
                    <a:lumMod val="75000"/>
                  </a:schemeClr>
                </a:solidFill>
              </a:rPr>
              <a:t>تصميم إطار مؤهلات للتعليم التقني والمهني ليكون ذات  ثلاث مسارات مستقلة ( الفني ، التقني ، التخصصي) يسمح الانتقال من مستوى لآخر للطلبة الراغبين والمستوفيين للشروط وان يكون جزءا من الإطار الوطني للمؤهلات</a:t>
            </a:r>
            <a:r>
              <a:rPr lang="ar-OM" b="1" dirty="0" smtClean="0">
                <a:solidFill>
                  <a:schemeClr val="accent1">
                    <a:lumMod val="75000"/>
                  </a:schemeClr>
                </a:solidFill>
              </a:rPr>
              <a:t>.</a:t>
            </a:r>
          </a:p>
          <a:p>
            <a:pPr algn="just" rtl="1"/>
            <a:endParaRPr lang="ar-OM" b="1" dirty="0">
              <a:solidFill>
                <a:schemeClr val="accent1">
                  <a:lumMod val="75000"/>
                </a:schemeClr>
              </a:solidFill>
            </a:endParaRPr>
          </a:p>
          <a:p>
            <a:pPr algn="just" rtl="1"/>
            <a:r>
              <a:rPr lang="ar-OM" b="1" dirty="0">
                <a:solidFill>
                  <a:schemeClr val="accent1">
                    <a:lumMod val="75000"/>
                  </a:schemeClr>
                </a:solidFill>
              </a:rPr>
              <a:t>التوصية (20)</a:t>
            </a:r>
          </a:p>
          <a:p>
            <a:pPr algn="just" rtl="1"/>
            <a:r>
              <a:rPr lang="ar-OM" b="1" dirty="0">
                <a:solidFill>
                  <a:schemeClr val="accent1">
                    <a:lumMod val="75000"/>
                  </a:schemeClr>
                </a:solidFill>
              </a:rPr>
              <a:t>تصميم المناهج الدراسية التي تضمن تحقيق التكامل الرأسي والأفقي بين مستويات التعليم التقني والمهني وتحقق تكامل التنمية الاجتماعية والفردية مع التعلم مدى الحياة.</a:t>
            </a:r>
          </a:p>
          <a:p>
            <a:pPr algn="just" rtl="1"/>
            <a:endParaRPr lang="ar-OM" sz="2000" b="1" dirty="0" smtClean="0">
              <a:solidFill>
                <a:schemeClr val="accent1">
                  <a:lumMod val="75000"/>
                </a:schemeClr>
              </a:solidFill>
            </a:endParaRPr>
          </a:p>
          <a:p>
            <a:pPr algn="just" rtl="1"/>
            <a:endParaRPr lang="ar-OM" sz="2000" b="1" dirty="0" smtClean="0">
              <a:solidFill>
                <a:schemeClr val="accent1">
                  <a:lumMod val="75000"/>
                </a:schemeClr>
              </a:solidFill>
            </a:endParaRPr>
          </a:p>
          <a:p>
            <a:pPr algn="just" rtl="1"/>
            <a:endParaRPr lang="ar-OM" sz="2000" b="1" dirty="0">
              <a:solidFill>
                <a:schemeClr val="accent1">
                  <a:lumMod val="75000"/>
                </a:schemeClr>
              </a:solidFill>
            </a:endParaRPr>
          </a:p>
        </p:txBody>
      </p:sp>
      <p:sp>
        <p:nvSpPr>
          <p:cNvPr id="5" name="Pentagon 4"/>
          <p:cNvSpPr/>
          <p:nvPr/>
        </p:nvSpPr>
        <p:spPr>
          <a:xfrm>
            <a:off x="381000" y="429656"/>
            <a:ext cx="3352800" cy="408544"/>
          </a:xfrm>
          <a:prstGeom prst="homePlate">
            <a:avLst/>
          </a:prstGeom>
          <a:ln/>
        </p:spPr>
        <p:style>
          <a:lnRef idx="0">
            <a:schemeClr val="accent1"/>
          </a:lnRef>
          <a:fillRef idx="3">
            <a:schemeClr val="accent1"/>
          </a:fillRef>
          <a:effectRef idx="3">
            <a:schemeClr val="accent1"/>
          </a:effectRef>
          <a:fontRef idx="minor">
            <a:schemeClr val="lt1"/>
          </a:fontRef>
        </p:style>
        <p:txBody>
          <a:bodyPr rtlCol="1" anchor="ctr"/>
          <a:lstStyle/>
          <a:p>
            <a:pPr algn="ctr"/>
            <a:r>
              <a:rPr lang="ar-OM" sz="1600" b="1" dirty="0">
                <a:solidFill>
                  <a:schemeClr val="tx1"/>
                </a:solidFill>
              </a:rPr>
              <a:t>المحور </a:t>
            </a:r>
            <a:r>
              <a:rPr lang="ar-OM" sz="1600" b="1" dirty="0" smtClean="0">
                <a:solidFill>
                  <a:schemeClr val="tx1"/>
                </a:solidFill>
              </a:rPr>
              <a:t>الثاني :انتقال الطلبة إلى التعليم العالي</a:t>
            </a:r>
            <a:endParaRPr lang="ar-OM" sz="1600" b="1" dirty="0">
              <a:solidFill>
                <a:schemeClr val="tx1"/>
              </a:solidFill>
            </a:endParaRPr>
          </a:p>
        </p:txBody>
      </p:sp>
    </p:spTree>
    <p:extLst>
      <p:ext uri="{BB962C8B-B14F-4D97-AF65-F5344CB8AC3E}">
        <p14:creationId xmlns:p14="http://schemas.microsoft.com/office/powerpoint/2010/main" val="173241128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1000" fill="hold"/>
                                        <p:tgtEl>
                                          <p:spTgt spid="3"/>
                                        </p:tgtEl>
                                        <p:attrNameLst>
                                          <p:attrName>ppt_w</p:attrName>
                                        </p:attrNameLst>
                                      </p:cBhvr>
                                      <p:tavLst>
                                        <p:tav tm="0">
                                          <p:val>
                                            <p:fltVal val="0"/>
                                          </p:val>
                                        </p:tav>
                                        <p:tav tm="100000">
                                          <p:val>
                                            <p:strVal val="#ppt_w"/>
                                          </p:val>
                                        </p:tav>
                                      </p:tavLst>
                                    </p:anim>
                                    <p:anim calcmode="lin" valueType="num">
                                      <p:cBhvr>
                                        <p:cTn id="16" dur="1000" fill="hold"/>
                                        <p:tgtEl>
                                          <p:spTgt spid="3"/>
                                        </p:tgtEl>
                                        <p:attrNameLst>
                                          <p:attrName>ppt_h</p:attrName>
                                        </p:attrNameLst>
                                      </p:cBhvr>
                                      <p:tavLst>
                                        <p:tav tm="0">
                                          <p:val>
                                            <p:fltVal val="0"/>
                                          </p:val>
                                        </p:tav>
                                        <p:tav tm="100000">
                                          <p:val>
                                            <p:strVal val="#ppt_h"/>
                                          </p:val>
                                        </p:tav>
                                      </p:tavLst>
                                    </p:anim>
                                    <p:anim calcmode="lin" valueType="num">
                                      <p:cBhvr>
                                        <p:cTn id="17" dur="1000" fill="hold"/>
                                        <p:tgtEl>
                                          <p:spTgt spid="3"/>
                                        </p:tgtEl>
                                        <p:attrNameLst>
                                          <p:attrName>style.rotation</p:attrName>
                                        </p:attrNameLst>
                                      </p:cBhvr>
                                      <p:tavLst>
                                        <p:tav tm="0">
                                          <p:val>
                                            <p:fltVal val="90"/>
                                          </p:val>
                                        </p:tav>
                                        <p:tav tm="100000">
                                          <p:val>
                                            <p:fltVal val="0"/>
                                          </p:val>
                                        </p:tav>
                                      </p:tavLst>
                                    </p:anim>
                                    <p:animEffect transition="in" filter="fade">
                                      <p:cBhvr>
                                        <p:cTn id="18"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Rectangle 1"/>
          <p:cNvSpPr/>
          <p:nvPr/>
        </p:nvSpPr>
        <p:spPr>
          <a:xfrm>
            <a:off x="636224" y="792661"/>
            <a:ext cx="8153400" cy="4616648"/>
          </a:xfrm>
          <a:prstGeom prst="rect">
            <a:avLst/>
          </a:prstGeom>
        </p:spPr>
        <p:txBody>
          <a:bodyPr wrap="square">
            <a:spAutoFit/>
          </a:bodyPr>
          <a:lstStyle/>
          <a:p>
            <a:pPr algn="just" rtl="1"/>
            <a:r>
              <a:rPr lang="ar-OM" sz="2400" b="1" u="sng" dirty="0" smtClean="0">
                <a:solidFill>
                  <a:schemeClr val="accent1">
                    <a:lumMod val="75000"/>
                  </a:schemeClr>
                </a:solidFill>
              </a:rPr>
              <a:t>التوجيه المهني للطلبة والتوجيه </a:t>
            </a:r>
            <a:r>
              <a:rPr lang="ar-OM" sz="2400" b="1" u="sng" dirty="0">
                <a:solidFill>
                  <a:schemeClr val="accent1">
                    <a:lumMod val="75000"/>
                  </a:schemeClr>
                </a:solidFill>
              </a:rPr>
              <a:t>الوظيفي لطلبة التعليم العالي  </a:t>
            </a:r>
          </a:p>
          <a:p>
            <a:pPr algn="just" rtl="1"/>
            <a:endParaRPr lang="ar-OM" sz="100" dirty="0">
              <a:solidFill>
                <a:schemeClr val="bg2">
                  <a:lumMod val="50000"/>
                </a:schemeClr>
              </a:solidFill>
            </a:endParaRPr>
          </a:p>
          <a:p>
            <a:pPr algn="just" rtl="1"/>
            <a:r>
              <a:rPr lang="ar-OM" sz="2000" dirty="0" smtClean="0">
                <a:solidFill>
                  <a:schemeClr val="bg2">
                    <a:lumMod val="50000"/>
                  </a:schemeClr>
                </a:solidFill>
              </a:rPr>
              <a:t> </a:t>
            </a:r>
            <a:r>
              <a:rPr lang="ar-OM" dirty="0">
                <a:solidFill>
                  <a:schemeClr val="bg2">
                    <a:lumMod val="50000"/>
                  </a:schemeClr>
                </a:solidFill>
              </a:rPr>
              <a:t>يتطلب تقدم الطلبة عبر المراحل التعليمية وقطاعات العمل بفاعلية، توفير برامج للتوجيه المهني تبصرهم بالفرص المتاحة وفق ميولهم وقدراتهم وإمكانيات مؤسسات التعليم العالي وقطاعات العمل. وأعدت وزارة التربية والتعليم دليلا لطلبة الصف العاشر ليوجههم في اختيار المواد الدراسية التي يرغبون في دراستها على مدار الصفين الحادي عشر والثاني عشر، وعلاقة ذلك الاختيار بنوع التعليم العالي الذي يرغبون الالتحاق به، وفرص العمل التي يمكن الحصول عليها. ولا بد من التأكيد على دور الأسرة في توجيه الأبناء لاختيار المجالات المناسبة لقدراتهم وتوجهاتهم</a:t>
            </a:r>
            <a:r>
              <a:rPr lang="ar-OM" dirty="0" smtClean="0">
                <a:solidFill>
                  <a:schemeClr val="bg2">
                    <a:lumMod val="50000"/>
                  </a:schemeClr>
                </a:solidFill>
              </a:rPr>
              <a:t>.</a:t>
            </a:r>
          </a:p>
          <a:p>
            <a:pPr algn="just" rtl="1"/>
            <a:r>
              <a:rPr lang="ar-OM" dirty="0">
                <a:solidFill>
                  <a:schemeClr val="bg2">
                    <a:lumMod val="50000"/>
                  </a:schemeClr>
                </a:solidFill>
              </a:rPr>
              <a:t>تقدم مراكز التوجيه الوظيفي بمؤسسات التعليم العالي جملة من الخدمات للطلبة وأرباب الأعمال لتدعيم العلاقة بينها وبين قطاعات العمل المختلفة. وتقوم  هذه المراكز بمساعدة الطلبة على اختيار وتخطيط مساراتهم المهنية والاستعداد لمرحلة ما بعد الدراسة الجامعية، ومساعدتهم  في تلمس السبل المناسبة للبحث عن الوظائف وطرق التقدم لها، وتبصيرهم بالمهارات المطلوبة بسوق العمل وكيفية صقلها. كما تعمل هذه المراكز كحلقة وصل بين الخريجين وقطاع الأعمال من حيث تزويد البيانات للطرفين.</a:t>
            </a:r>
            <a:endParaRPr lang="en-US" dirty="0">
              <a:solidFill>
                <a:schemeClr val="bg2">
                  <a:lumMod val="50000"/>
                </a:schemeClr>
              </a:solidFill>
            </a:endParaRPr>
          </a:p>
          <a:p>
            <a:pPr algn="just" rtl="1"/>
            <a:endParaRPr lang="ar-OM" dirty="0" smtClean="0">
              <a:solidFill>
                <a:schemeClr val="bg2">
                  <a:lumMod val="50000"/>
                </a:schemeClr>
              </a:solidFill>
            </a:endParaRPr>
          </a:p>
          <a:p>
            <a:pPr algn="just" rtl="1"/>
            <a:endParaRPr lang="ar-OM" dirty="0">
              <a:solidFill>
                <a:schemeClr val="bg2">
                  <a:lumMod val="50000"/>
                </a:schemeClr>
              </a:solidFill>
            </a:endParaRPr>
          </a:p>
          <a:p>
            <a:pPr algn="just" rtl="1"/>
            <a:endParaRPr lang="en-US" sz="2200" dirty="0">
              <a:solidFill>
                <a:schemeClr val="bg2">
                  <a:lumMod val="50000"/>
                </a:schemeClr>
              </a:solidFill>
            </a:endParaRPr>
          </a:p>
        </p:txBody>
      </p:sp>
      <p:sp>
        <p:nvSpPr>
          <p:cNvPr id="3" name="Rounded Rectangle 2"/>
          <p:cNvSpPr/>
          <p:nvPr/>
        </p:nvSpPr>
        <p:spPr>
          <a:xfrm>
            <a:off x="636224" y="4419600"/>
            <a:ext cx="8050576" cy="838200"/>
          </a:xfrm>
          <a:prstGeom prst="roundRect">
            <a:avLst/>
          </a:prstGeom>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1">
            <a:schemeClr val="dk1"/>
          </a:lnRef>
          <a:fillRef idx="2">
            <a:schemeClr val="dk1"/>
          </a:fillRef>
          <a:effectRef idx="1">
            <a:schemeClr val="dk1"/>
          </a:effectRef>
          <a:fontRef idx="minor">
            <a:schemeClr val="dk1"/>
          </a:fontRef>
        </p:style>
        <p:txBody>
          <a:bodyPr rtlCol="1" anchor="ctr"/>
          <a:lstStyle/>
          <a:p>
            <a:pPr algn="just" rtl="1"/>
            <a:r>
              <a:rPr lang="ar-OM" b="1" dirty="0">
                <a:solidFill>
                  <a:schemeClr val="accent1">
                    <a:lumMod val="75000"/>
                  </a:schemeClr>
                </a:solidFill>
              </a:rPr>
              <a:t>التوصية (21)</a:t>
            </a:r>
          </a:p>
          <a:p>
            <a:pPr algn="just" rtl="1"/>
            <a:r>
              <a:rPr lang="ar-OM" b="1" dirty="0">
                <a:solidFill>
                  <a:schemeClr val="accent1">
                    <a:lumMod val="75000"/>
                  </a:schemeClr>
                </a:solidFill>
              </a:rPr>
              <a:t>توفير المتطلبات الأساسية لدعم دور المركز الوطني للتوجيه المهني لتوفير خدمات التوجيه المهني لكافة طلبة التعليم الأساسي وما بعد </a:t>
            </a:r>
            <a:r>
              <a:rPr lang="ar-OM" b="1" dirty="0" smtClean="0">
                <a:solidFill>
                  <a:schemeClr val="accent1">
                    <a:lumMod val="75000"/>
                  </a:schemeClr>
                </a:solidFill>
              </a:rPr>
              <a:t>الأساسي كافة. </a:t>
            </a:r>
            <a:endParaRPr lang="ar-OM" b="1" dirty="0">
              <a:solidFill>
                <a:schemeClr val="accent1">
                  <a:lumMod val="75000"/>
                </a:schemeClr>
              </a:solidFill>
            </a:endParaRPr>
          </a:p>
        </p:txBody>
      </p:sp>
      <p:sp>
        <p:nvSpPr>
          <p:cNvPr id="6" name="Rounded Rectangle 5"/>
          <p:cNvSpPr/>
          <p:nvPr/>
        </p:nvSpPr>
        <p:spPr>
          <a:xfrm>
            <a:off x="616944" y="5409308"/>
            <a:ext cx="8069856" cy="915292"/>
          </a:xfrm>
          <a:prstGeom prst="roundRect">
            <a:avLst/>
          </a:prstGeom>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1">
            <a:schemeClr val="dk1"/>
          </a:lnRef>
          <a:fillRef idx="2">
            <a:schemeClr val="dk1"/>
          </a:fillRef>
          <a:effectRef idx="1">
            <a:schemeClr val="dk1"/>
          </a:effectRef>
          <a:fontRef idx="minor">
            <a:schemeClr val="dk1"/>
          </a:fontRef>
        </p:style>
        <p:txBody>
          <a:bodyPr rtlCol="1" anchor="ctr"/>
          <a:lstStyle/>
          <a:p>
            <a:pPr algn="just" rtl="1"/>
            <a:r>
              <a:rPr lang="ar-OM" b="1" dirty="0">
                <a:solidFill>
                  <a:schemeClr val="accent1">
                    <a:lumMod val="75000"/>
                  </a:schemeClr>
                </a:solidFill>
              </a:rPr>
              <a:t>التوصية (22)</a:t>
            </a:r>
          </a:p>
          <a:p>
            <a:pPr algn="just" rtl="1"/>
            <a:r>
              <a:rPr lang="ar-OM" b="1" dirty="0">
                <a:solidFill>
                  <a:schemeClr val="accent1">
                    <a:lumMod val="75000"/>
                  </a:schemeClr>
                </a:solidFill>
              </a:rPr>
              <a:t>تعزيز دور مراكز التوجيه الوظيفي وإنشاء مراكز في كل مؤسسة تعليم عالِ لتقديم التوجيه والإرشاد الوظيفي لتهيئة الطلبة لمتطلبات قطاعات العمل.</a:t>
            </a:r>
          </a:p>
        </p:txBody>
      </p:sp>
      <p:sp>
        <p:nvSpPr>
          <p:cNvPr id="7" name="Rounded Rectangle 6"/>
          <p:cNvSpPr/>
          <p:nvPr/>
        </p:nvSpPr>
        <p:spPr>
          <a:xfrm>
            <a:off x="457200" y="424422"/>
            <a:ext cx="8294324" cy="368239"/>
          </a:xfrm>
          <a:prstGeom prst="roundRect">
            <a:avLst/>
          </a:prstGeom>
          <a:ln/>
        </p:spPr>
        <p:style>
          <a:lnRef idx="1">
            <a:schemeClr val="accent1"/>
          </a:lnRef>
          <a:fillRef idx="3">
            <a:schemeClr val="accent1"/>
          </a:fillRef>
          <a:effectRef idx="2">
            <a:schemeClr val="accent1"/>
          </a:effectRef>
          <a:fontRef idx="minor">
            <a:schemeClr val="lt1"/>
          </a:fontRef>
        </p:style>
        <p:txBody>
          <a:bodyPr rtlCol="1" anchor="ctr"/>
          <a:lstStyle/>
          <a:p>
            <a:pPr algn="ctr" rtl="1"/>
            <a:r>
              <a:rPr lang="ar-OM" sz="2800" b="1" dirty="0">
                <a:solidFill>
                  <a:schemeClr val="bg2">
                    <a:lumMod val="50000"/>
                  </a:schemeClr>
                </a:solidFill>
              </a:rPr>
              <a:t>المحور الثالث :انتقال الطلبة إلى قطاعات العمل</a:t>
            </a:r>
          </a:p>
        </p:txBody>
      </p:sp>
    </p:spTree>
    <p:extLst>
      <p:ext uri="{BB962C8B-B14F-4D97-AF65-F5344CB8AC3E}">
        <p14:creationId xmlns:p14="http://schemas.microsoft.com/office/powerpoint/2010/main" val="10434222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1000" fill="hold"/>
                                        <p:tgtEl>
                                          <p:spTgt spid="3"/>
                                        </p:tgtEl>
                                        <p:attrNameLst>
                                          <p:attrName>ppt_w</p:attrName>
                                        </p:attrNameLst>
                                      </p:cBhvr>
                                      <p:tavLst>
                                        <p:tav tm="0">
                                          <p:val>
                                            <p:fltVal val="0"/>
                                          </p:val>
                                        </p:tav>
                                        <p:tav tm="100000">
                                          <p:val>
                                            <p:strVal val="#ppt_w"/>
                                          </p:val>
                                        </p:tav>
                                      </p:tavLst>
                                    </p:anim>
                                    <p:anim calcmode="lin" valueType="num">
                                      <p:cBhvr>
                                        <p:cTn id="16" dur="1000" fill="hold"/>
                                        <p:tgtEl>
                                          <p:spTgt spid="3"/>
                                        </p:tgtEl>
                                        <p:attrNameLst>
                                          <p:attrName>ppt_h</p:attrName>
                                        </p:attrNameLst>
                                      </p:cBhvr>
                                      <p:tavLst>
                                        <p:tav tm="0">
                                          <p:val>
                                            <p:fltVal val="0"/>
                                          </p:val>
                                        </p:tav>
                                        <p:tav tm="100000">
                                          <p:val>
                                            <p:strVal val="#ppt_h"/>
                                          </p:val>
                                        </p:tav>
                                      </p:tavLst>
                                    </p:anim>
                                    <p:anim calcmode="lin" valueType="num">
                                      <p:cBhvr>
                                        <p:cTn id="17" dur="1000" fill="hold"/>
                                        <p:tgtEl>
                                          <p:spTgt spid="3"/>
                                        </p:tgtEl>
                                        <p:attrNameLst>
                                          <p:attrName>style.rotation</p:attrName>
                                        </p:attrNameLst>
                                      </p:cBhvr>
                                      <p:tavLst>
                                        <p:tav tm="0">
                                          <p:val>
                                            <p:fltVal val="90"/>
                                          </p:val>
                                        </p:tav>
                                        <p:tav tm="100000">
                                          <p:val>
                                            <p:fltVal val="0"/>
                                          </p:val>
                                        </p:tav>
                                      </p:tavLst>
                                    </p:anim>
                                    <p:animEffect transition="in" filter="fade">
                                      <p:cBhvr>
                                        <p:cTn id="18" dur="1000"/>
                                        <p:tgtEl>
                                          <p:spTgt spid="3"/>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1000" fill="hold"/>
                                        <p:tgtEl>
                                          <p:spTgt spid="6"/>
                                        </p:tgtEl>
                                        <p:attrNameLst>
                                          <p:attrName>ppt_w</p:attrName>
                                        </p:attrNameLst>
                                      </p:cBhvr>
                                      <p:tavLst>
                                        <p:tav tm="0">
                                          <p:val>
                                            <p:fltVal val="0"/>
                                          </p:val>
                                        </p:tav>
                                        <p:tav tm="100000">
                                          <p:val>
                                            <p:strVal val="#ppt_w"/>
                                          </p:val>
                                        </p:tav>
                                      </p:tavLst>
                                    </p:anim>
                                    <p:anim calcmode="lin" valueType="num">
                                      <p:cBhvr>
                                        <p:cTn id="24" dur="1000" fill="hold"/>
                                        <p:tgtEl>
                                          <p:spTgt spid="6"/>
                                        </p:tgtEl>
                                        <p:attrNameLst>
                                          <p:attrName>ppt_h</p:attrName>
                                        </p:attrNameLst>
                                      </p:cBhvr>
                                      <p:tavLst>
                                        <p:tav tm="0">
                                          <p:val>
                                            <p:fltVal val="0"/>
                                          </p:val>
                                        </p:tav>
                                        <p:tav tm="100000">
                                          <p:val>
                                            <p:strVal val="#ppt_h"/>
                                          </p:val>
                                        </p:tav>
                                      </p:tavLst>
                                    </p:anim>
                                    <p:anim calcmode="lin" valueType="num">
                                      <p:cBhvr>
                                        <p:cTn id="25" dur="1000" fill="hold"/>
                                        <p:tgtEl>
                                          <p:spTgt spid="6"/>
                                        </p:tgtEl>
                                        <p:attrNameLst>
                                          <p:attrName>style.rotation</p:attrName>
                                        </p:attrNameLst>
                                      </p:cBhvr>
                                      <p:tavLst>
                                        <p:tav tm="0">
                                          <p:val>
                                            <p:fltVal val="90"/>
                                          </p:val>
                                        </p:tav>
                                        <p:tav tm="100000">
                                          <p:val>
                                            <p:fltVal val="0"/>
                                          </p:val>
                                        </p:tav>
                                      </p:tavLst>
                                    </p:anim>
                                    <p:animEffect transition="in" filter="fade">
                                      <p:cBhvr>
                                        <p:cTn id="26"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11016"/>
            <a:ext cx="9144000" cy="6857463"/>
          </a:xfrm>
          <a:prstGeom prst="rect">
            <a:avLst/>
          </a:prstGeom>
        </p:spPr>
      </p:pic>
      <p:sp>
        <p:nvSpPr>
          <p:cNvPr id="2" name="Rectangle 1"/>
          <p:cNvSpPr/>
          <p:nvPr/>
        </p:nvSpPr>
        <p:spPr>
          <a:xfrm>
            <a:off x="838200" y="3213440"/>
            <a:ext cx="7696200" cy="1569660"/>
          </a:xfrm>
          <a:prstGeom prst="rect">
            <a:avLst/>
          </a:prstGeom>
        </p:spPr>
        <p:txBody>
          <a:bodyPr wrap="square">
            <a:spAutoFit/>
          </a:bodyPr>
          <a:lstStyle/>
          <a:p>
            <a:pPr algn="just" rtl="1"/>
            <a:r>
              <a:rPr lang="ar-OM" sz="2400" dirty="0">
                <a:solidFill>
                  <a:schemeClr val="bg2">
                    <a:lumMod val="50000"/>
                  </a:schemeClr>
                </a:solidFill>
              </a:rPr>
              <a:t>تهدف هذه الإستراتيجية إلى</a:t>
            </a:r>
            <a:r>
              <a:rPr lang="ar-SA" sz="2400" dirty="0">
                <a:solidFill>
                  <a:schemeClr val="bg2">
                    <a:lumMod val="50000"/>
                  </a:schemeClr>
                </a:solidFill>
              </a:rPr>
              <a:t> ضمان حصول جميع </a:t>
            </a:r>
            <a:r>
              <a:rPr lang="ar-OM" sz="2400" dirty="0">
                <a:solidFill>
                  <a:schemeClr val="bg2">
                    <a:lumMod val="50000"/>
                  </a:schemeClr>
                </a:solidFill>
              </a:rPr>
              <a:t>الطلبة</a:t>
            </a:r>
            <a:r>
              <a:rPr lang="ar-SA" sz="2400" dirty="0">
                <a:solidFill>
                  <a:schemeClr val="bg2">
                    <a:lumMod val="50000"/>
                  </a:schemeClr>
                </a:solidFill>
              </a:rPr>
              <a:t> في </a:t>
            </a:r>
            <a:r>
              <a:rPr lang="ar-OM" sz="2400" dirty="0">
                <a:solidFill>
                  <a:schemeClr val="bg2">
                    <a:lumMod val="50000"/>
                  </a:schemeClr>
                </a:solidFill>
              </a:rPr>
              <a:t>سن التعليم قبل المدرسي والمدرسي</a:t>
            </a:r>
            <a:r>
              <a:rPr lang="ar-SA" sz="2400" dirty="0">
                <a:solidFill>
                  <a:schemeClr val="bg2">
                    <a:lumMod val="50000"/>
                  </a:schemeClr>
                </a:solidFill>
              </a:rPr>
              <a:t> على التعليم في كافة أرجاء عُمان، وأن </a:t>
            </a:r>
            <a:r>
              <a:rPr lang="ar-OM" sz="2400" dirty="0">
                <a:solidFill>
                  <a:schemeClr val="bg2">
                    <a:lumMod val="50000"/>
                  </a:schemeClr>
                </a:solidFill>
              </a:rPr>
              <a:t>ي</a:t>
            </a:r>
            <a:r>
              <a:rPr lang="ar-SA" sz="2400" dirty="0">
                <a:solidFill>
                  <a:schemeClr val="bg2">
                    <a:lumMod val="50000"/>
                  </a:schemeClr>
                </a:solidFill>
              </a:rPr>
              <a:t>سهل نظ</a:t>
            </a:r>
            <a:r>
              <a:rPr lang="ar-OM" sz="2400" dirty="0">
                <a:solidFill>
                  <a:schemeClr val="bg2">
                    <a:lumMod val="50000"/>
                  </a:schemeClr>
                </a:solidFill>
              </a:rPr>
              <a:t>ا</a:t>
            </a:r>
            <a:r>
              <a:rPr lang="ar-SA" sz="2400" dirty="0">
                <a:solidFill>
                  <a:schemeClr val="bg2">
                    <a:lumMod val="50000"/>
                  </a:schemeClr>
                </a:solidFill>
              </a:rPr>
              <a:t>م التعليم التقدم الف</a:t>
            </a:r>
            <a:r>
              <a:rPr lang="ar-OM" sz="2400" dirty="0">
                <a:solidFill>
                  <a:schemeClr val="bg2">
                    <a:lumMod val="50000"/>
                  </a:schemeClr>
                </a:solidFill>
              </a:rPr>
              <a:t>ا</a:t>
            </a:r>
            <a:r>
              <a:rPr lang="ar-SA" sz="2400" dirty="0">
                <a:solidFill>
                  <a:schemeClr val="bg2">
                    <a:lumMod val="50000"/>
                  </a:schemeClr>
                </a:solidFill>
              </a:rPr>
              <a:t>عل </a:t>
            </a:r>
            <a:r>
              <a:rPr lang="ar-OM" sz="2400" dirty="0">
                <a:solidFill>
                  <a:schemeClr val="bg2">
                    <a:lumMod val="50000"/>
                  </a:schemeClr>
                </a:solidFill>
              </a:rPr>
              <a:t>لهم وانتقالهم خلال مراحل </a:t>
            </a:r>
            <a:r>
              <a:rPr lang="ar-SA" sz="2400" dirty="0">
                <a:solidFill>
                  <a:schemeClr val="bg2">
                    <a:lumMod val="50000"/>
                  </a:schemeClr>
                </a:solidFill>
              </a:rPr>
              <a:t>التعليم المدرسي حتى التعليم العالي </a:t>
            </a:r>
            <a:r>
              <a:rPr lang="ar-OM" sz="2400" dirty="0">
                <a:solidFill>
                  <a:schemeClr val="bg2">
                    <a:lumMod val="50000"/>
                  </a:schemeClr>
                </a:solidFill>
              </a:rPr>
              <a:t>وبما يسهل عليهم الالتحاق بالعمل حسب مستوياتهم ومؤهلاتهم الدراسية</a:t>
            </a:r>
            <a:r>
              <a:rPr lang="ar-SA" sz="2400" dirty="0">
                <a:solidFill>
                  <a:schemeClr val="bg2">
                    <a:lumMod val="50000"/>
                  </a:schemeClr>
                </a:solidFill>
              </a:rPr>
              <a:t>.</a:t>
            </a:r>
            <a:endParaRPr lang="en-US" sz="2400" dirty="0">
              <a:solidFill>
                <a:schemeClr val="bg2">
                  <a:lumMod val="50000"/>
                </a:schemeClr>
              </a:solidFill>
            </a:endParaRPr>
          </a:p>
        </p:txBody>
      </p:sp>
      <p:sp>
        <p:nvSpPr>
          <p:cNvPr id="5" name="Rounded Rectangle 4"/>
          <p:cNvSpPr/>
          <p:nvPr/>
        </p:nvSpPr>
        <p:spPr>
          <a:xfrm>
            <a:off x="647700" y="1150093"/>
            <a:ext cx="8077200" cy="1389371"/>
          </a:xfrm>
          <a:prstGeom prst="roundRect">
            <a:avLst/>
          </a:prstGeom>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1">
            <a:schemeClr val="dk1"/>
          </a:lnRef>
          <a:fillRef idx="2">
            <a:schemeClr val="dk1"/>
          </a:fillRef>
          <a:effectRef idx="1">
            <a:schemeClr val="dk1"/>
          </a:effectRef>
          <a:fontRef idx="minor">
            <a:schemeClr val="dk1"/>
          </a:fontRef>
        </p:style>
        <p:txBody>
          <a:bodyPr rtlCol="1" anchor="ctr"/>
          <a:lstStyle/>
          <a:p>
            <a:pPr algn="just" rtl="1"/>
            <a:r>
              <a:rPr lang="ar-OM" sz="4000" b="1" dirty="0">
                <a:solidFill>
                  <a:schemeClr val="accent1">
                    <a:lumMod val="75000"/>
                  </a:schemeClr>
                </a:solidFill>
              </a:rPr>
              <a:t>هدف استراتيجية التحاق الطلبة وتقـدمـهـم عبر المراحل التعليمية وقطاعات العمل</a:t>
            </a:r>
          </a:p>
        </p:txBody>
      </p:sp>
    </p:spTree>
    <p:extLst>
      <p:ext uri="{BB962C8B-B14F-4D97-AF65-F5344CB8AC3E}">
        <p14:creationId xmlns:p14="http://schemas.microsoft.com/office/powerpoint/2010/main" val="10400732"/>
      </p:ext>
    </p:extLst>
  </p:cSld>
  <p:clrMapOvr>
    <a:masterClrMapping/>
  </p:clrMapOvr>
  <p:transition spd="med">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Rectangle 1"/>
          <p:cNvSpPr/>
          <p:nvPr/>
        </p:nvSpPr>
        <p:spPr>
          <a:xfrm>
            <a:off x="533400" y="792661"/>
            <a:ext cx="8153400" cy="3862596"/>
          </a:xfrm>
          <a:prstGeom prst="rect">
            <a:avLst/>
          </a:prstGeom>
        </p:spPr>
        <p:txBody>
          <a:bodyPr wrap="square">
            <a:spAutoFit/>
          </a:bodyPr>
          <a:lstStyle/>
          <a:p>
            <a:pPr algn="just" rtl="1"/>
            <a:r>
              <a:rPr lang="ar-OM" sz="2400" b="1" u="sng" dirty="0" smtClean="0">
                <a:solidFill>
                  <a:schemeClr val="accent1">
                    <a:lumMod val="75000"/>
                  </a:schemeClr>
                </a:solidFill>
              </a:rPr>
              <a:t>التوجه نحو المشاريع الصغيرة والمتوسطة وريادة الأعمال</a:t>
            </a:r>
          </a:p>
          <a:p>
            <a:pPr algn="just" rtl="1"/>
            <a:endParaRPr lang="ar-OM" sz="100" dirty="0" smtClean="0">
              <a:solidFill>
                <a:schemeClr val="bg2">
                  <a:lumMod val="50000"/>
                </a:schemeClr>
              </a:solidFill>
            </a:endParaRPr>
          </a:p>
          <a:p>
            <a:pPr algn="just" rtl="1"/>
            <a:r>
              <a:rPr lang="ar-OM" dirty="0" smtClean="0">
                <a:solidFill>
                  <a:schemeClr val="bg2">
                    <a:lumMod val="50000"/>
                  </a:schemeClr>
                </a:solidFill>
              </a:rPr>
              <a:t>تعد </a:t>
            </a:r>
            <a:r>
              <a:rPr lang="ar-OM" dirty="0">
                <a:solidFill>
                  <a:schemeClr val="bg2">
                    <a:lumMod val="50000"/>
                  </a:schemeClr>
                </a:solidFill>
              </a:rPr>
              <a:t>المؤسسات الصغيرة والمتوسطة من الوسائل المناسبة لتحفيز النمو وتحقيق التنمية  ، وذلك لدورها في خلق فرص عمل جديدة ومساهمتها في زيادة الصادرات، ووقدرتها على الاستجابة للتغيير والمحافظة على استمرارية المنافسة، وعلى استيعاب التكنولوجيا الحديثة فضلا عن قدرتها على مواكبة التطورات الاقتصادية ، وامتلاكها مرونة </a:t>
            </a:r>
            <a:r>
              <a:rPr lang="ar-OM" dirty="0" smtClean="0">
                <a:solidFill>
                  <a:schemeClr val="bg2">
                    <a:lumMod val="50000"/>
                  </a:schemeClr>
                </a:solidFill>
              </a:rPr>
              <a:t>أكبر </a:t>
            </a:r>
            <a:r>
              <a:rPr lang="ar-OM" dirty="0">
                <a:solidFill>
                  <a:schemeClr val="bg2">
                    <a:lumMod val="50000"/>
                  </a:schemeClr>
                </a:solidFill>
              </a:rPr>
              <a:t>من المؤسسات الكبيرة في التعامل مع متغيرات الأسواق والأزمات الاقتصادية. وتتميز المؤسسات الصغيرة والمتوسطة بسهولة التأسيس وذلك لعدم حاجتها لرأس مال كبير ، وقدرتها على الإنتاج والعمل في المجالات الصناعية والخدمية المتنوعة . </a:t>
            </a:r>
            <a:endParaRPr lang="ar-OM" dirty="0" smtClean="0">
              <a:solidFill>
                <a:schemeClr val="bg2">
                  <a:lumMod val="50000"/>
                </a:schemeClr>
              </a:solidFill>
            </a:endParaRPr>
          </a:p>
          <a:p>
            <a:pPr algn="just" rtl="1"/>
            <a:r>
              <a:rPr lang="ar-OM" dirty="0">
                <a:solidFill>
                  <a:schemeClr val="bg2">
                    <a:lumMod val="50000"/>
                  </a:schemeClr>
                </a:solidFill>
              </a:rPr>
              <a:t>ويمثل التعليم محورا أساسيا في تنمية ريادة الأعمال وتطوير المهارات والسمات العامة لها،وخصوصا في سن مبكرة، ولأجل غرس مهارات الريادة عند المتعلمين ينبغي أن تركز المناهج والمقررات على تشجيع وتنمية الاستقلالية، والابتكار والمخاطرة المهنية في العمل وتنظيم الوقت وغيرها من المهارات الأساسية والعامة وهي مهارات القرن الواحد والعشرين.وفي هذا الإطار أقيمت مؤخرا الندوة الوطنية (التعليم لريادة الأعمال والإبتكار 2014) والتي خرجت بالعديد من التوجيهات لتعليم الريادة . </a:t>
            </a:r>
          </a:p>
          <a:p>
            <a:pPr algn="just" rtl="1"/>
            <a:endParaRPr lang="en-US" sz="2200" dirty="0">
              <a:solidFill>
                <a:schemeClr val="bg2">
                  <a:lumMod val="50000"/>
                </a:schemeClr>
              </a:solidFill>
            </a:endParaRPr>
          </a:p>
        </p:txBody>
      </p:sp>
      <p:sp>
        <p:nvSpPr>
          <p:cNvPr id="3" name="Rounded Rectangle 2"/>
          <p:cNvSpPr/>
          <p:nvPr/>
        </p:nvSpPr>
        <p:spPr>
          <a:xfrm>
            <a:off x="571500" y="4390960"/>
            <a:ext cx="8077200" cy="790639"/>
          </a:xfrm>
          <a:prstGeom prst="roundRect">
            <a:avLst/>
          </a:prstGeom>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1">
            <a:schemeClr val="dk1"/>
          </a:lnRef>
          <a:fillRef idx="2">
            <a:schemeClr val="dk1"/>
          </a:fillRef>
          <a:effectRef idx="1">
            <a:schemeClr val="dk1"/>
          </a:effectRef>
          <a:fontRef idx="minor">
            <a:schemeClr val="dk1"/>
          </a:fontRef>
        </p:style>
        <p:txBody>
          <a:bodyPr rtlCol="1" anchor="ctr"/>
          <a:lstStyle/>
          <a:p>
            <a:pPr algn="just" rtl="1"/>
            <a:r>
              <a:rPr lang="ar-OM" sz="1600" b="1" dirty="0">
                <a:solidFill>
                  <a:schemeClr val="accent1">
                    <a:lumMod val="75000"/>
                  </a:schemeClr>
                </a:solidFill>
              </a:rPr>
              <a:t>التوصية  (23)</a:t>
            </a:r>
          </a:p>
          <a:p>
            <a:pPr algn="just" rtl="1"/>
            <a:r>
              <a:rPr lang="ar-OM" b="1" dirty="0">
                <a:solidFill>
                  <a:schemeClr val="accent1">
                    <a:lumMod val="75000"/>
                  </a:schemeClr>
                </a:solidFill>
              </a:rPr>
              <a:t>توعية الطلبة وتمكينهم للتوجه نحو العمل الخاص وإنشاء المشاريع الصغيرة والمتوسطة والاستفادة من التسهيلات التي توفرها الدولة لهذه المشاريع ودعمها.</a:t>
            </a:r>
          </a:p>
        </p:txBody>
      </p:sp>
      <p:sp>
        <p:nvSpPr>
          <p:cNvPr id="5" name="Pentagon 4"/>
          <p:cNvSpPr/>
          <p:nvPr/>
        </p:nvSpPr>
        <p:spPr>
          <a:xfrm>
            <a:off x="317653" y="384117"/>
            <a:ext cx="3352800" cy="408544"/>
          </a:xfrm>
          <a:prstGeom prst="homePlate">
            <a:avLst/>
          </a:prstGeom>
          <a:ln/>
        </p:spPr>
        <p:style>
          <a:lnRef idx="0">
            <a:schemeClr val="accent1"/>
          </a:lnRef>
          <a:fillRef idx="3">
            <a:schemeClr val="accent1"/>
          </a:fillRef>
          <a:effectRef idx="3">
            <a:schemeClr val="accent1"/>
          </a:effectRef>
          <a:fontRef idx="minor">
            <a:schemeClr val="lt1"/>
          </a:fontRef>
        </p:style>
        <p:txBody>
          <a:bodyPr rtlCol="1" anchor="ctr"/>
          <a:lstStyle/>
          <a:p>
            <a:pPr algn="ctr"/>
            <a:r>
              <a:rPr lang="ar-OM" sz="1600" b="1" dirty="0">
                <a:solidFill>
                  <a:schemeClr val="tx1"/>
                </a:solidFill>
              </a:rPr>
              <a:t>المحور </a:t>
            </a:r>
            <a:r>
              <a:rPr lang="ar-OM" sz="1600" b="1" dirty="0" smtClean="0">
                <a:solidFill>
                  <a:schemeClr val="tx1"/>
                </a:solidFill>
              </a:rPr>
              <a:t>الثالث :انتقال الطلبة إلى قطاعات العمل</a:t>
            </a:r>
            <a:endParaRPr lang="ar-OM" sz="1600" b="1" dirty="0">
              <a:solidFill>
                <a:schemeClr val="tx1"/>
              </a:solidFill>
            </a:endParaRPr>
          </a:p>
        </p:txBody>
      </p:sp>
      <p:sp>
        <p:nvSpPr>
          <p:cNvPr id="6" name="Rounded Rectangle 5"/>
          <p:cNvSpPr/>
          <p:nvPr/>
        </p:nvSpPr>
        <p:spPr>
          <a:xfrm>
            <a:off x="600878" y="5356119"/>
            <a:ext cx="8047822" cy="800482"/>
          </a:xfrm>
          <a:prstGeom prst="roundRect">
            <a:avLst/>
          </a:prstGeom>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1">
            <a:schemeClr val="dk1"/>
          </a:lnRef>
          <a:fillRef idx="2">
            <a:schemeClr val="dk1"/>
          </a:fillRef>
          <a:effectRef idx="1">
            <a:schemeClr val="dk1"/>
          </a:effectRef>
          <a:fontRef idx="minor">
            <a:schemeClr val="dk1"/>
          </a:fontRef>
        </p:style>
        <p:txBody>
          <a:bodyPr rtlCol="1" anchor="ctr"/>
          <a:lstStyle/>
          <a:p>
            <a:pPr algn="just" rtl="1"/>
            <a:r>
              <a:rPr lang="ar-OM" b="1" dirty="0">
                <a:solidFill>
                  <a:schemeClr val="accent1">
                    <a:lumMod val="75000"/>
                  </a:schemeClr>
                </a:solidFill>
              </a:rPr>
              <a:t>التوصية (24)</a:t>
            </a:r>
          </a:p>
          <a:p>
            <a:pPr algn="just" rtl="1"/>
            <a:r>
              <a:rPr lang="ar-OM" b="1" dirty="0">
                <a:solidFill>
                  <a:schemeClr val="accent1">
                    <a:lumMod val="75000"/>
                  </a:schemeClr>
                </a:solidFill>
              </a:rPr>
              <a:t>تطوير ودعم تنمية مهارات ريادة الأعمال عند الطلبة في كل مستويات التعليم ومد جسور العلاقة بين رواد الأعمال والأطراف ذات العلاقة لتقديم الدعم اللازم لهم.</a:t>
            </a:r>
          </a:p>
        </p:txBody>
      </p:sp>
    </p:spTree>
    <p:extLst>
      <p:ext uri="{BB962C8B-B14F-4D97-AF65-F5344CB8AC3E}">
        <p14:creationId xmlns:p14="http://schemas.microsoft.com/office/powerpoint/2010/main" val="2106720518"/>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1000" fill="hold"/>
                                        <p:tgtEl>
                                          <p:spTgt spid="3"/>
                                        </p:tgtEl>
                                        <p:attrNameLst>
                                          <p:attrName>ppt_w</p:attrName>
                                        </p:attrNameLst>
                                      </p:cBhvr>
                                      <p:tavLst>
                                        <p:tav tm="0">
                                          <p:val>
                                            <p:fltVal val="0"/>
                                          </p:val>
                                        </p:tav>
                                        <p:tav tm="100000">
                                          <p:val>
                                            <p:strVal val="#ppt_w"/>
                                          </p:val>
                                        </p:tav>
                                      </p:tavLst>
                                    </p:anim>
                                    <p:anim calcmode="lin" valueType="num">
                                      <p:cBhvr>
                                        <p:cTn id="16" dur="1000" fill="hold"/>
                                        <p:tgtEl>
                                          <p:spTgt spid="3"/>
                                        </p:tgtEl>
                                        <p:attrNameLst>
                                          <p:attrName>ppt_h</p:attrName>
                                        </p:attrNameLst>
                                      </p:cBhvr>
                                      <p:tavLst>
                                        <p:tav tm="0">
                                          <p:val>
                                            <p:fltVal val="0"/>
                                          </p:val>
                                        </p:tav>
                                        <p:tav tm="100000">
                                          <p:val>
                                            <p:strVal val="#ppt_h"/>
                                          </p:val>
                                        </p:tav>
                                      </p:tavLst>
                                    </p:anim>
                                    <p:anim calcmode="lin" valueType="num">
                                      <p:cBhvr>
                                        <p:cTn id="17" dur="1000" fill="hold"/>
                                        <p:tgtEl>
                                          <p:spTgt spid="3"/>
                                        </p:tgtEl>
                                        <p:attrNameLst>
                                          <p:attrName>style.rotation</p:attrName>
                                        </p:attrNameLst>
                                      </p:cBhvr>
                                      <p:tavLst>
                                        <p:tav tm="0">
                                          <p:val>
                                            <p:fltVal val="90"/>
                                          </p:val>
                                        </p:tav>
                                        <p:tav tm="100000">
                                          <p:val>
                                            <p:fltVal val="0"/>
                                          </p:val>
                                        </p:tav>
                                      </p:tavLst>
                                    </p:anim>
                                    <p:animEffect transition="in" filter="fade">
                                      <p:cBhvr>
                                        <p:cTn id="18" dur="1000"/>
                                        <p:tgtEl>
                                          <p:spTgt spid="3"/>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1000" fill="hold"/>
                                        <p:tgtEl>
                                          <p:spTgt spid="6"/>
                                        </p:tgtEl>
                                        <p:attrNameLst>
                                          <p:attrName>ppt_w</p:attrName>
                                        </p:attrNameLst>
                                      </p:cBhvr>
                                      <p:tavLst>
                                        <p:tav tm="0">
                                          <p:val>
                                            <p:fltVal val="0"/>
                                          </p:val>
                                        </p:tav>
                                        <p:tav tm="100000">
                                          <p:val>
                                            <p:strVal val="#ppt_w"/>
                                          </p:val>
                                        </p:tav>
                                      </p:tavLst>
                                    </p:anim>
                                    <p:anim calcmode="lin" valueType="num">
                                      <p:cBhvr>
                                        <p:cTn id="24" dur="1000" fill="hold"/>
                                        <p:tgtEl>
                                          <p:spTgt spid="6"/>
                                        </p:tgtEl>
                                        <p:attrNameLst>
                                          <p:attrName>ppt_h</p:attrName>
                                        </p:attrNameLst>
                                      </p:cBhvr>
                                      <p:tavLst>
                                        <p:tav tm="0">
                                          <p:val>
                                            <p:fltVal val="0"/>
                                          </p:val>
                                        </p:tav>
                                        <p:tav tm="100000">
                                          <p:val>
                                            <p:strVal val="#ppt_h"/>
                                          </p:val>
                                        </p:tav>
                                      </p:tavLst>
                                    </p:anim>
                                    <p:anim calcmode="lin" valueType="num">
                                      <p:cBhvr>
                                        <p:cTn id="25" dur="1000" fill="hold"/>
                                        <p:tgtEl>
                                          <p:spTgt spid="6"/>
                                        </p:tgtEl>
                                        <p:attrNameLst>
                                          <p:attrName>style.rotation</p:attrName>
                                        </p:attrNameLst>
                                      </p:cBhvr>
                                      <p:tavLst>
                                        <p:tav tm="0">
                                          <p:val>
                                            <p:fltVal val="90"/>
                                          </p:val>
                                        </p:tav>
                                        <p:tav tm="100000">
                                          <p:val>
                                            <p:fltVal val="0"/>
                                          </p:val>
                                        </p:tav>
                                      </p:tavLst>
                                    </p:anim>
                                    <p:animEffect transition="in" filter="fade">
                                      <p:cBhvr>
                                        <p:cTn id="26"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Rectangle 1"/>
          <p:cNvSpPr/>
          <p:nvPr/>
        </p:nvSpPr>
        <p:spPr>
          <a:xfrm>
            <a:off x="578844" y="1143000"/>
            <a:ext cx="8153400" cy="3293209"/>
          </a:xfrm>
          <a:prstGeom prst="rect">
            <a:avLst/>
          </a:prstGeom>
        </p:spPr>
        <p:txBody>
          <a:bodyPr wrap="square">
            <a:spAutoFit/>
          </a:bodyPr>
          <a:lstStyle/>
          <a:p>
            <a:pPr algn="just" rtl="1"/>
            <a:r>
              <a:rPr lang="ar-OM" sz="2400" b="1" u="sng" dirty="0" smtClean="0">
                <a:solidFill>
                  <a:schemeClr val="accent1">
                    <a:lumMod val="75000"/>
                  </a:schemeClr>
                </a:solidFill>
              </a:rPr>
              <a:t>التدريب في مواقع العمل </a:t>
            </a:r>
            <a:endParaRPr lang="ar-OM" sz="2000" dirty="0">
              <a:solidFill>
                <a:schemeClr val="bg2">
                  <a:lumMod val="50000"/>
                </a:schemeClr>
              </a:solidFill>
            </a:endParaRPr>
          </a:p>
          <a:p>
            <a:pPr algn="just" rtl="1"/>
            <a:r>
              <a:rPr lang="ar-OM" sz="2300" dirty="0" smtClean="0">
                <a:solidFill>
                  <a:schemeClr val="bg2">
                    <a:lumMod val="50000"/>
                  </a:schemeClr>
                </a:solidFill>
              </a:rPr>
              <a:t>يتيح </a:t>
            </a:r>
            <a:r>
              <a:rPr lang="ar-OM" sz="2300" dirty="0">
                <a:solidFill>
                  <a:schemeClr val="bg2">
                    <a:lumMod val="50000"/>
                  </a:schemeClr>
                </a:solidFill>
              </a:rPr>
              <a:t>ارتباط التعلم في المؤسسة التعليمية بالتطبيق والتدريب العملي في مواقع العمل  الفرصة للطلبة لتنمية معارفهم النظرية عن طريق التطبيق والتحليل والتقويم في بيئة العمل الفعلية. كما يوفر التدريب العملي في مواقع العمل المجال لطلبة للاحتكاك المباشر ببيئة العمل مما يساعدهم على سرعة تكيفهم لطبيعة العمل بعد التخرج ويسهل انخراطهم في سوق </a:t>
            </a:r>
            <a:r>
              <a:rPr lang="ar-OM" sz="2300" dirty="0" smtClean="0">
                <a:solidFill>
                  <a:schemeClr val="bg2">
                    <a:lumMod val="50000"/>
                  </a:schemeClr>
                </a:solidFill>
              </a:rPr>
              <a:t>العمل، ويوفر </a:t>
            </a:r>
            <a:r>
              <a:rPr lang="ar-OM" sz="2300" dirty="0">
                <a:solidFill>
                  <a:schemeClr val="bg2">
                    <a:lumMod val="50000"/>
                  </a:schemeClr>
                </a:solidFill>
              </a:rPr>
              <a:t>للمؤسسة التعليمية  تغذية راجعة عن المهارات التي يمتلكها الطلبة والمهارات التي يحتاجها سوق العمل مما يساعد على تطوير المناهج الدراسية لتلبية متطلبات سوق العمل المستقبلية.</a:t>
            </a:r>
          </a:p>
          <a:p>
            <a:pPr algn="just" rtl="1"/>
            <a:endParaRPr lang="en-US" sz="2300" dirty="0">
              <a:solidFill>
                <a:schemeClr val="bg2">
                  <a:lumMod val="50000"/>
                </a:schemeClr>
              </a:solidFill>
            </a:endParaRPr>
          </a:p>
        </p:txBody>
      </p:sp>
      <p:sp>
        <p:nvSpPr>
          <p:cNvPr id="3" name="Rounded Rectangle 2"/>
          <p:cNvSpPr/>
          <p:nvPr/>
        </p:nvSpPr>
        <p:spPr>
          <a:xfrm>
            <a:off x="578844" y="4235970"/>
            <a:ext cx="8077200" cy="1343239"/>
          </a:xfrm>
          <a:prstGeom prst="roundRect">
            <a:avLst/>
          </a:prstGeom>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1">
            <a:schemeClr val="dk1"/>
          </a:lnRef>
          <a:fillRef idx="2">
            <a:schemeClr val="dk1"/>
          </a:fillRef>
          <a:effectRef idx="1">
            <a:schemeClr val="dk1"/>
          </a:effectRef>
          <a:fontRef idx="minor">
            <a:schemeClr val="dk1"/>
          </a:fontRef>
        </p:style>
        <p:txBody>
          <a:bodyPr rtlCol="1" anchor="ctr"/>
          <a:lstStyle/>
          <a:p>
            <a:pPr algn="just" rtl="1"/>
            <a:r>
              <a:rPr lang="ar-OM" sz="2000" b="1">
                <a:solidFill>
                  <a:schemeClr val="accent1">
                    <a:lumMod val="75000"/>
                  </a:schemeClr>
                </a:solidFill>
              </a:rPr>
              <a:t>التوصية(25)</a:t>
            </a:r>
          </a:p>
          <a:p>
            <a:pPr algn="just" rtl="1"/>
            <a:r>
              <a:rPr lang="ar-OM" sz="2000" b="1">
                <a:solidFill>
                  <a:schemeClr val="accent1">
                    <a:lumMod val="75000"/>
                  </a:schemeClr>
                </a:solidFill>
              </a:rPr>
              <a:t>توفير التدريب في مواقع العمل  للطلبة في جميع المراحل التعليمية ووضع نظام يكفل فرص التدريب العملي  .</a:t>
            </a:r>
            <a:endParaRPr lang="ar-OM" sz="2000" b="1" dirty="0">
              <a:solidFill>
                <a:schemeClr val="accent1">
                  <a:lumMod val="75000"/>
                </a:schemeClr>
              </a:solidFill>
            </a:endParaRPr>
          </a:p>
        </p:txBody>
      </p:sp>
      <p:sp>
        <p:nvSpPr>
          <p:cNvPr id="5" name="Pentagon 4"/>
          <p:cNvSpPr/>
          <p:nvPr/>
        </p:nvSpPr>
        <p:spPr>
          <a:xfrm>
            <a:off x="317653" y="384117"/>
            <a:ext cx="3352800" cy="408544"/>
          </a:xfrm>
          <a:prstGeom prst="homePlate">
            <a:avLst/>
          </a:prstGeom>
          <a:ln/>
        </p:spPr>
        <p:style>
          <a:lnRef idx="0">
            <a:schemeClr val="accent1"/>
          </a:lnRef>
          <a:fillRef idx="3">
            <a:schemeClr val="accent1"/>
          </a:fillRef>
          <a:effectRef idx="3">
            <a:schemeClr val="accent1"/>
          </a:effectRef>
          <a:fontRef idx="minor">
            <a:schemeClr val="lt1"/>
          </a:fontRef>
        </p:style>
        <p:txBody>
          <a:bodyPr rtlCol="1" anchor="ctr"/>
          <a:lstStyle/>
          <a:p>
            <a:pPr algn="ctr"/>
            <a:r>
              <a:rPr lang="ar-OM" sz="1600" b="1" dirty="0">
                <a:solidFill>
                  <a:schemeClr val="tx1"/>
                </a:solidFill>
              </a:rPr>
              <a:t>المحور </a:t>
            </a:r>
            <a:r>
              <a:rPr lang="ar-OM" sz="1600" b="1" dirty="0" smtClean="0">
                <a:solidFill>
                  <a:schemeClr val="tx1"/>
                </a:solidFill>
              </a:rPr>
              <a:t>الثالث :انتقال الطلبة إلى قطاعات العمل</a:t>
            </a:r>
            <a:endParaRPr lang="ar-OM" sz="1600" b="1" dirty="0">
              <a:solidFill>
                <a:schemeClr val="tx1"/>
              </a:solidFill>
            </a:endParaRPr>
          </a:p>
        </p:txBody>
      </p:sp>
    </p:spTree>
    <p:extLst>
      <p:ext uri="{BB962C8B-B14F-4D97-AF65-F5344CB8AC3E}">
        <p14:creationId xmlns:p14="http://schemas.microsoft.com/office/powerpoint/2010/main" val="379554508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1000" fill="hold"/>
                                        <p:tgtEl>
                                          <p:spTgt spid="3"/>
                                        </p:tgtEl>
                                        <p:attrNameLst>
                                          <p:attrName>ppt_w</p:attrName>
                                        </p:attrNameLst>
                                      </p:cBhvr>
                                      <p:tavLst>
                                        <p:tav tm="0">
                                          <p:val>
                                            <p:fltVal val="0"/>
                                          </p:val>
                                        </p:tav>
                                        <p:tav tm="100000">
                                          <p:val>
                                            <p:strVal val="#ppt_w"/>
                                          </p:val>
                                        </p:tav>
                                      </p:tavLst>
                                    </p:anim>
                                    <p:anim calcmode="lin" valueType="num">
                                      <p:cBhvr>
                                        <p:cTn id="16" dur="1000" fill="hold"/>
                                        <p:tgtEl>
                                          <p:spTgt spid="3"/>
                                        </p:tgtEl>
                                        <p:attrNameLst>
                                          <p:attrName>ppt_h</p:attrName>
                                        </p:attrNameLst>
                                      </p:cBhvr>
                                      <p:tavLst>
                                        <p:tav tm="0">
                                          <p:val>
                                            <p:fltVal val="0"/>
                                          </p:val>
                                        </p:tav>
                                        <p:tav tm="100000">
                                          <p:val>
                                            <p:strVal val="#ppt_h"/>
                                          </p:val>
                                        </p:tav>
                                      </p:tavLst>
                                    </p:anim>
                                    <p:anim calcmode="lin" valueType="num">
                                      <p:cBhvr>
                                        <p:cTn id="17" dur="1000" fill="hold"/>
                                        <p:tgtEl>
                                          <p:spTgt spid="3"/>
                                        </p:tgtEl>
                                        <p:attrNameLst>
                                          <p:attrName>style.rotation</p:attrName>
                                        </p:attrNameLst>
                                      </p:cBhvr>
                                      <p:tavLst>
                                        <p:tav tm="0">
                                          <p:val>
                                            <p:fltVal val="90"/>
                                          </p:val>
                                        </p:tav>
                                        <p:tav tm="100000">
                                          <p:val>
                                            <p:fltVal val="0"/>
                                          </p:val>
                                        </p:tav>
                                      </p:tavLst>
                                    </p:anim>
                                    <p:animEffect transition="in" filter="fade">
                                      <p:cBhvr>
                                        <p:cTn id="18"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Rectangle 1"/>
          <p:cNvSpPr/>
          <p:nvPr/>
        </p:nvSpPr>
        <p:spPr>
          <a:xfrm>
            <a:off x="616944" y="797251"/>
            <a:ext cx="8153400" cy="3370153"/>
          </a:xfrm>
          <a:prstGeom prst="rect">
            <a:avLst/>
          </a:prstGeom>
        </p:spPr>
        <p:txBody>
          <a:bodyPr wrap="square">
            <a:spAutoFit/>
          </a:bodyPr>
          <a:lstStyle/>
          <a:p>
            <a:pPr algn="just" rtl="1"/>
            <a:r>
              <a:rPr lang="ar-OM" sz="2400" b="1" u="sng" dirty="0" smtClean="0">
                <a:solidFill>
                  <a:schemeClr val="accent1">
                    <a:lumMod val="75000"/>
                  </a:schemeClr>
                </a:solidFill>
              </a:rPr>
              <a:t>النظام التعليمي ومتطلبات قطاعات العمل ومجالس المهارات القطاعية </a:t>
            </a:r>
            <a:endParaRPr lang="ar-OM" sz="2000" dirty="0">
              <a:solidFill>
                <a:schemeClr val="bg2">
                  <a:lumMod val="50000"/>
                </a:schemeClr>
              </a:solidFill>
            </a:endParaRPr>
          </a:p>
          <a:p>
            <a:pPr algn="just" rtl="1"/>
            <a:endParaRPr lang="ar-OM" sz="900" dirty="0" smtClean="0">
              <a:solidFill>
                <a:schemeClr val="bg2">
                  <a:lumMod val="50000"/>
                </a:schemeClr>
              </a:solidFill>
            </a:endParaRPr>
          </a:p>
          <a:p>
            <a:pPr algn="just" rtl="1"/>
            <a:r>
              <a:rPr lang="ar-OM" sz="2000" dirty="0" smtClean="0">
                <a:solidFill>
                  <a:schemeClr val="bg2">
                    <a:lumMod val="50000"/>
                  </a:schemeClr>
                </a:solidFill>
              </a:rPr>
              <a:t>يعمل </a:t>
            </a:r>
            <a:r>
              <a:rPr lang="ar-OM" sz="2000" dirty="0">
                <a:solidFill>
                  <a:schemeClr val="bg2">
                    <a:lumMod val="50000"/>
                  </a:schemeClr>
                </a:solidFill>
              </a:rPr>
              <a:t>ربط النظام التعليمي بمتطلبات قطاعات العمل على تحقيق التوازن بين العرض والطلب على مخرجات النظام التعليمي. وينبغي أن يتسم النظام التعليمي بالمرونة ليكون قادرا على التجاوب بشكل سريع مع التغيرات التي تطرأ على قطاعات العمل واحتياجاتها من المهارات مما يسهل انتقال الطلبة إلى قطاعات </a:t>
            </a:r>
            <a:r>
              <a:rPr lang="ar-OM" sz="2000" dirty="0" smtClean="0">
                <a:solidFill>
                  <a:schemeClr val="bg2">
                    <a:lumMod val="50000"/>
                  </a:schemeClr>
                </a:solidFill>
              </a:rPr>
              <a:t>العمل.وقد أصدر مجلس التعليم في عام 2011م قرار يقضي بإنشاء مركز وطني لرصد احتياجات سوق العمل</a:t>
            </a:r>
            <a:r>
              <a:rPr lang="ar-OM" sz="2000" dirty="0">
                <a:solidFill>
                  <a:schemeClr val="bg2">
                    <a:lumMod val="50000"/>
                  </a:schemeClr>
                </a:solidFill>
              </a:rPr>
              <a:t>. </a:t>
            </a:r>
            <a:endParaRPr lang="ar-OM" sz="2000" dirty="0" smtClean="0">
              <a:solidFill>
                <a:schemeClr val="bg2">
                  <a:lumMod val="50000"/>
                </a:schemeClr>
              </a:solidFill>
            </a:endParaRPr>
          </a:p>
          <a:p>
            <a:pPr algn="just" rtl="1"/>
            <a:endParaRPr lang="ar-OM" sz="2000" dirty="0">
              <a:solidFill>
                <a:schemeClr val="bg2">
                  <a:lumMod val="50000"/>
                </a:schemeClr>
              </a:solidFill>
            </a:endParaRPr>
          </a:p>
          <a:p>
            <a:pPr algn="just" rtl="1"/>
            <a:endParaRPr lang="ar-OM" sz="2000" dirty="0" smtClean="0">
              <a:solidFill>
                <a:schemeClr val="bg2">
                  <a:lumMod val="50000"/>
                </a:schemeClr>
              </a:solidFill>
            </a:endParaRPr>
          </a:p>
          <a:p>
            <a:pPr algn="just" rtl="1"/>
            <a:endParaRPr lang="ar-OM" sz="2000" dirty="0">
              <a:solidFill>
                <a:schemeClr val="bg2">
                  <a:lumMod val="50000"/>
                </a:schemeClr>
              </a:solidFill>
            </a:endParaRPr>
          </a:p>
          <a:p>
            <a:pPr algn="just" rtl="1"/>
            <a:endParaRPr lang="ar-OM" sz="2000" dirty="0" smtClean="0">
              <a:solidFill>
                <a:schemeClr val="bg2">
                  <a:lumMod val="50000"/>
                </a:schemeClr>
              </a:solidFill>
            </a:endParaRPr>
          </a:p>
        </p:txBody>
      </p:sp>
      <p:sp>
        <p:nvSpPr>
          <p:cNvPr id="3" name="Rounded Rectangle 2"/>
          <p:cNvSpPr/>
          <p:nvPr/>
        </p:nvSpPr>
        <p:spPr>
          <a:xfrm>
            <a:off x="655044" y="2908187"/>
            <a:ext cx="8077200" cy="969458"/>
          </a:xfrm>
          <a:prstGeom prst="roundRect">
            <a:avLst/>
          </a:prstGeom>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1">
            <a:schemeClr val="dk1"/>
          </a:lnRef>
          <a:fillRef idx="2">
            <a:schemeClr val="dk1"/>
          </a:fillRef>
          <a:effectRef idx="1">
            <a:schemeClr val="dk1"/>
          </a:effectRef>
          <a:fontRef idx="minor">
            <a:schemeClr val="dk1"/>
          </a:fontRef>
        </p:style>
        <p:txBody>
          <a:bodyPr rtlCol="1" anchor="ctr"/>
          <a:lstStyle/>
          <a:p>
            <a:pPr algn="just" rtl="1"/>
            <a:r>
              <a:rPr lang="ar-OM" sz="2000" b="1" dirty="0">
                <a:solidFill>
                  <a:schemeClr val="accent1">
                    <a:lumMod val="75000"/>
                  </a:schemeClr>
                </a:solidFill>
              </a:rPr>
              <a:t>التوصية ( 26)</a:t>
            </a:r>
          </a:p>
          <a:p>
            <a:pPr algn="just" rtl="1"/>
            <a:r>
              <a:rPr lang="ar-OM" sz="2000" b="1" dirty="0">
                <a:solidFill>
                  <a:schemeClr val="accent1">
                    <a:lumMod val="75000"/>
                  </a:schemeClr>
                </a:solidFill>
              </a:rPr>
              <a:t>دعم المركز الوطني </a:t>
            </a:r>
            <a:r>
              <a:rPr lang="ar-OM" sz="2000" b="1" dirty="0" smtClean="0">
                <a:solidFill>
                  <a:schemeClr val="accent1">
                    <a:lumMod val="75000"/>
                  </a:schemeClr>
                </a:solidFill>
              </a:rPr>
              <a:t>لرصد احتياجات سوق </a:t>
            </a:r>
            <a:r>
              <a:rPr lang="ar-OM" sz="2000" b="1" dirty="0">
                <a:solidFill>
                  <a:schemeClr val="accent1">
                    <a:lumMod val="75000"/>
                  </a:schemeClr>
                </a:solidFill>
              </a:rPr>
              <a:t>العمل لتطوير نظام لمراقبة تغير متطلبات قطاعات العمل بما يكفل تحديث البرامج التعليمية بصفة مستمرة. </a:t>
            </a:r>
          </a:p>
        </p:txBody>
      </p:sp>
      <p:sp>
        <p:nvSpPr>
          <p:cNvPr id="5" name="Pentagon 4"/>
          <p:cNvSpPr/>
          <p:nvPr/>
        </p:nvSpPr>
        <p:spPr>
          <a:xfrm>
            <a:off x="317653" y="384117"/>
            <a:ext cx="3352800" cy="408544"/>
          </a:xfrm>
          <a:prstGeom prst="homePlate">
            <a:avLst/>
          </a:prstGeom>
          <a:ln/>
        </p:spPr>
        <p:style>
          <a:lnRef idx="0">
            <a:schemeClr val="accent1"/>
          </a:lnRef>
          <a:fillRef idx="3">
            <a:schemeClr val="accent1"/>
          </a:fillRef>
          <a:effectRef idx="3">
            <a:schemeClr val="accent1"/>
          </a:effectRef>
          <a:fontRef idx="minor">
            <a:schemeClr val="lt1"/>
          </a:fontRef>
        </p:style>
        <p:txBody>
          <a:bodyPr rtlCol="1" anchor="ctr"/>
          <a:lstStyle/>
          <a:p>
            <a:pPr algn="ctr"/>
            <a:r>
              <a:rPr lang="ar-OM" sz="1600" b="1" dirty="0">
                <a:solidFill>
                  <a:schemeClr val="tx1"/>
                </a:solidFill>
              </a:rPr>
              <a:t>المحور </a:t>
            </a:r>
            <a:r>
              <a:rPr lang="ar-OM" sz="1600" b="1" dirty="0" smtClean="0">
                <a:solidFill>
                  <a:schemeClr val="tx1"/>
                </a:solidFill>
              </a:rPr>
              <a:t>الثالث :انتقال الطلبة إلى قطاعات العمل</a:t>
            </a:r>
            <a:endParaRPr lang="ar-OM" sz="1600" b="1" dirty="0">
              <a:solidFill>
                <a:schemeClr val="tx1"/>
              </a:solidFill>
            </a:endParaRPr>
          </a:p>
        </p:txBody>
      </p:sp>
      <p:sp>
        <p:nvSpPr>
          <p:cNvPr id="6" name="Rounded Rectangle 5"/>
          <p:cNvSpPr/>
          <p:nvPr/>
        </p:nvSpPr>
        <p:spPr>
          <a:xfrm>
            <a:off x="645404" y="5008959"/>
            <a:ext cx="8086840" cy="1233866"/>
          </a:xfrm>
          <a:prstGeom prst="roundRect">
            <a:avLst/>
          </a:prstGeom>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1">
            <a:schemeClr val="dk1"/>
          </a:lnRef>
          <a:fillRef idx="2">
            <a:schemeClr val="dk1"/>
          </a:fillRef>
          <a:effectRef idx="1">
            <a:schemeClr val="dk1"/>
          </a:effectRef>
          <a:fontRef idx="minor">
            <a:schemeClr val="dk1"/>
          </a:fontRef>
        </p:style>
        <p:txBody>
          <a:bodyPr rtlCol="1" anchor="ctr"/>
          <a:lstStyle/>
          <a:p>
            <a:pPr algn="just" rtl="1"/>
            <a:r>
              <a:rPr lang="ar-OM" sz="2000" b="1" dirty="0">
                <a:solidFill>
                  <a:schemeClr val="accent1">
                    <a:lumMod val="75000"/>
                  </a:schemeClr>
                </a:solidFill>
              </a:rPr>
              <a:t>التوصية (27)</a:t>
            </a:r>
          </a:p>
          <a:p>
            <a:pPr algn="just" rtl="1"/>
            <a:r>
              <a:rPr lang="ar-OM" sz="2000" b="1" dirty="0">
                <a:solidFill>
                  <a:schemeClr val="accent1">
                    <a:lumMod val="75000"/>
                  </a:schemeClr>
                </a:solidFill>
              </a:rPr>
              <a:t>تأسيس مجالس المهارات القطاعية لتوفر البيانات المطلوبة </a:t>
            </a:r>
            <a:r>
              <a:rPr lang="ar-OM" sz="2000" b="1" dirty="0" smtClean="0">
                <a:solidFill>
                  <a:schemeClr val="accent1">
                    <a:lumMod val="75000"/>
                  </a:schemeClr>
                </a:solidFill>
              </a:rPr>
              <a:t>للبرامج التعليمية عن </a:t>
            </a:r>
            <a:r>
              <a:rPr lang="ar-OM" sz="2000" b="1" dirty="0">
                <a:solidFill>
                  <a:schemeClr val="accent1">
                    <a:lumMod val="75000"/>
                  </a:schemeClr>
                </a:solidFill>
              </a:rPr>
              <a:t>احتياجات مختلف قطاعات العمل من أجل تحقيق ربط مخرجات التعليم باحتياجات أرباب العمل في المستويات المختلفة.</a:t>
            </a:r>
          </a:p>
        </p:txBody>
      </p:sp>
      <p:sp>
        <p:nvSpPr>
          <p:cNvPr id="7" name="Rectangle 6"/>
          <p:cNvSpPr/>
          <p:nvPr/>
        </p:nvSpPr>
        <p:spPr>
          <a:xfrm>
            <a:off x="664684" y="4041325"/>
            <a:ext cx="8067560" cy="923330"/>
          </a:xfrm>
          <a:prstGeom prst="rect">
            <a:avLst/>
          </a:prstGeom>
        </p:spPr>
        <p:txBody>
          <a:bodyPr wrap="square">
            <a:spAutoFit/>
          </a:bodyPr>
          <a:lstStyle/>
          <a:p>
            <a:pPr algn="just" rtl="1"/>
            <a:r>
              <a:rPr lang="ar-OM" dirty="0">
                <a:solidFill>
                  <a:schemeClr val="bg2">
                    <a:lumMod val="50000"/>
                  </a:schemeClr>
                </a:solidFill>
              </a:rPr>
              <a:t>دعما لربط النظام التعليمي بمتطلبات قطاعات العمل لابد من وجود آليات فاعلة لتحديد المهارات التي تحتاجها قطاعات العمل والاقتصاد الوطني بشكل عام، وضمان معرفة المؤسسات التعليمية بها لتعمل على تطوير برامجها وفقا لذلك. </a:t>
            </a:r>
            <a:endParaRPr lang="en-US" dirty="0">
              <a:solidFill>
                <a:schemeClr val="bg2">
                  <a:lumMod val="50000"/>
                </a:schemeClr>
              </a:solidFill>
            </a:endParaRPr>
          </a:p>
        </p:txBody>
      </p:sp>
    </p:spTree>
    <p:extLst>
      <p:ext uri="{BB962C8B-B14F-4D97-AF65-F5344CB8AC3E}">
        <p14:creationId xmlns:p14="http://schemas.microsoft.com/office/powerpoint/2010/main" val="147229146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1000" fill="hold"/>
                                        <p:tgtEl>
                                          <p:spTgt spid="3"/>
                                        </p:tgtEl>
                                        <p:attrNameLst>
                                          <p:attrName>ppt_w</p:attrName>
                                        </p:attrNameLst>
                                      </p:cBhvr>
                                      <p:tavLst>
                                        <p:tav tm="0">
                                          <p:val>
                                            <p:fltVal val="0"/>
                                          </p:val>
                                        </p:tav>
                                        <p:tav tm="100000">
                                          <p:val>
                                            <p:strVal val="#ppt_w"/>
                                          </p:val>
                                        </p:tav>
                                      </p:tavLst>
                                    </p:anim>
                                    <p:anim calcmode="lin" valueType="num">
                                      <p:cBhvr>
                                        <p:cTn id="16" dur="1000" fill="hold"/>
                                        <p:tgtEl>
                                          <p:spTgt spid="3"/>
                                        </p:tgtEl>
                                        <p:attrNameLst>
                                          <p:attrName>ppt_h</p:attrName>
                                        </p:attrNameLst>
                                      </p:cBhvr>
                                      <p:tavLst>
                                        <p:tav tm="0">
                                          <p:val>
                                            <p:fltVal val="0"/>
                                          </p:val>
                                        </p:tav>
                                        <p:tav tm="100000">
                                          <p:val>
                                            <p:strVal val="#ppt_h"/>
                                          </p:val>
                                        </p:tav>
                                      </p:tavLst>
                                    </p:anim>
                                    <p:anim calcmode="lin" valueType="num">
                                      <p:cBhvr>
                                        <p:cTn id="17" dur="1000" fill="hold"/>
                                        <p:tgtEl>
                                          <p:spTgt spid="3"/>
                                        </p:tgtEl>
                                        <p:attrNameLst>
                                          <p:attrName>style.rotation</p:attrName>
                                        </p:attrNameLst>
                                      </p:cBhvr>
                                      <p:tavLst>
                                        <p:tav tm="0">
                                          <p:val>
                                            <p:fltVal val="90"/>
                                          </p:val>
                                        </p:tav>
                                        <p:tav tm="100000">
                                          <p:val>
                                            <p:fltVal val="0"/>
                                          </p:val>
                                        </p:tav>
                                      </p:tavLst>
                                    </p:anim>
                                    <p:animEffect transition="in" filter="fade">
                                      <p:cBhvr>
                                        <p:cTn id="18" dur="1000"/>
                                        <p:tgtEl>
                                          <p:spTgt spid="3"/>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7">
                                            <p:txEl>
                                              <p:pRg st="0" end="0"/>
                                            </p:txEl>
                                          </p:spTgt>
                                        </p:tgtEl>
                                        <p:attrNameLst>
                                          <p:attrName>style.visibility</p:attrName>
                                        </p:attrNameLst>
                                      </p:cBhvr>
                                      <p:to>
                                        <p:strVal val="visible"/>
                                      </p:to>
                                    </p:set>
                                    <p:anim calcmode="lin" valueType="num">
                                      <p:cBhvr>
                                        <p:cTn id="23" dur="1000" fill="hold"/>
                                        <p:tgtEl>
                                          <p:spTgt spid="7">
                                            <p:txEl>
                                              <p:pRg st="0" end="0"/>
                                            </p:txEl>
                                          </p:spTgt>
                                        </p:tgtEl>
                                        <p:attrNameLst>
                                          <p:attrName>ppt_w</p:attrName>
                                        </p:attrNameLst>
                                      </p:cBhvr>
                                      <p:tavLst>
                                        <p:tav tm="0">
                                          <p:val>
                                            <p:fltVal val="0"/>
                                          </p:val>
                                        </p:tav>
                                        <p:tav tm="100000">
                                          <p:val>
                                            <p:strVal val="#ppt_w"/>
                                          </p:val>
                                        </p:tav>
                                      </p:tavLst>
                                    </p:anim>
                                    <p:anim calcmode="lin" valueType="num">
                                      <p:cBhvr>
                                        <p:cTn id="24" dur="1000" fill="hold"/>
                                        <p:tgtEl>
                                          <p:spTgt spid="7">
                                            <p:txEl>
                                              <p:pRg st="0" end="0"/>
                                            </p:txEl>
                                          </p:spTgt>
                                        </p:tgtEl>
                                        <p:attrNameLst>
                                          <p:attrName>ppt_h</p:attrName>
                                        </p:attrNameLst>
                                      </p:cBhvr>
                                      <p:tavLst>
                                        <p:tav tm="0">
                                          <p:val>
                                            <p:fltVal val="0"/>
                                          </p:val>
                                        </p:tav>
                                        <p:tav tm="100000">
                                          <p:val>
                                            <p:strVal val="#ppt_h"/>
                                          </p:val>
                                        </p:tav>
                                      </p:tavLst>
                                    </p:anim>
                                    <p:anim calcmode="lin" valueType="num">
                                      <p:cBhvr>
                                        <p:cTn id="25" dur="1000" fill="hold"/>
                                        <p:tgtEl>
                                          <p:spTgt spid="7">
                                            <p:txEl>
                                              <p:pRg st="0" end="0"/>
                                            </p:txEl>
                                          </p:spTgt>
                                        </p:tgtEl>
                                        <p:attrNameLst>
                                          <p:attrName>style.rotation</p:attrName>
                                        </p:attrNameLst>
                                      </p:cBhvr>
                                      <p:tavLst>
                                        <p:tav tm="0">
                                          <p:val>
                                            <p:fltVal val="90"/>
                                          </p:val>
                                        </p:tav>
                                        <p:tav tm="100000">
                                          <p:val>
                                            <p:fltVal val="0"/>
                                          </p:val>
                                        </p:tav>
                                      </p:tavLst>
                                    </p:anim>
                                    <p:animEffect transition="in" filter="fade">
                                      <p:cBhvr>
                                        <p:cTn id="26" dur="1000"/>
                                        <p:tgtEl>
                                          <p:spTgt spid="7">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p:cTn id="31" dur="1000" fill="hold"/>
                                        <p:tgtEl>
                                          <p:spTgt spid="6"/>
                                        </p:tgtEl>
                                        <p:attrNameLst>
                                          <p:attrName>ppt_w</p:attrName>
                                        </p:attrNameLst>
                                      </p:cBhvr>
                                      <p:tavLst>
                                        <p:tav tm="0">
                                          <p:val>
                                            <p:fltVal val="0"/>
                                          </p:val>
                                        </p:tav>
                                        <p:tav tm="100000">
                                          <p:val>
                                            <p:strVal val="#ppt_w"/>
                                          </p:val>
                                        </p:tav>
                                      </p:tavLst>
                                    </p:anim>
                                    <p:anim calcmode="lin" valueType="num">
                                      <p:cBhvr>
                                        <p:cTn id="32" dur="1000" fill="hold"/>
                                        <p:tgtEl>
                                          <p:spTgt spid="6"/>
                                        </p:tgtEl>
                                        <p:attrNameLst>
                                          <p:attrName>ppt_h</p:attrName>
                                        </p:attrNameLst>
                                      </p:cBhvr>
                                      <p:tavLst>
                                        <p:tav tm="0">
                                          <p:val>
                                            <p:fltVal val="0"/>
                                          </p:val>
                                        </p:tav>
                                        <p:tav tm="100000">
                                          <p:val>
                                            <p:strVal val="#ppt_h"/>
                                          </p:val>
                                        </p:tav>
                                      </p:tavLst>
                                    </p:anim>
                                    <p:anim calcmode="lin" valueType="num">
                                      <p:cBhvr>
                                        <p:cTn id="33" dur="1000" fill="hold"/>
                                        <p:tgtEl>
                                          <p:spTgt spid="6"/>
                                        </p:tgtEl>
                                        <p:attrNameLst>
                                          <p:attrName>style.rotation</p:attrName>
                                        </p:attrNameLst>
                                      </p:cBhvr>
                                      <p:tavLst>
                                        <p:tav tm="0">
                                          <p:val>
                                            <p:fltVal val="90"/>
                                          </p:val>
                                        </p:tav>
                                        <p:tav tm="100000">
                                          <p:val>
                                            <p:fltVal val="0"/>
                                          </p:val>
                                        </p:tav>
                                      </p:tavLst>
                                    </p:anim>
                                    <p:animEffect transition="in" filter="fade">
                                      <p:cBhvr>
                                        <p:cTn id="34"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537"/>
            <a:ext cx="9144000" cy="6857463"/>
          </a:xfrm>
          <a:prstGeom prst="rect">
            <a:avLst/>
          </a:prstGeom>
        </p:spPr>
      </p:pic>
      <p:sp>
        <p:nvSpPr>
          <p:cNvPr id="5" name="Rectangle 4"/>
          <p:cNvSpPr/>
          <p:nvPr/>
        </p:nvSpPr>
        <p:spPr>
          <a:xfrm>
            <a:off x="3016566" y="4800600"/>
            <a:ext cx="184731" cy="580928"/>
          </a:xfrm>
          <a:prstGeom prst="rect">
            <a:avLst/>
          </a:prstGeom>
        </p:spPr>
        <p:txBody>
          <a:bodyPr wrap="none">
            <a:spAutoFit/>
          </a:bodyPr>
          <a:lstStyle/>
          <a:p>
            <a:pPr algn="r" rtl="1">
              <a:lnSpc>
                <a:spcPct val="115000"/>
              </a:lnSpc>
            </a:pPr>
            <a:endParaRPr lang="ar-OM" b="1" dirty="0" smtClean="0"/>
          </a:p>
          <a:p>
            <a:pPr algn="r" rtl="1">
              <a:lnSpc>
                <a:spcPct val="115000"/>
              </a:lnSpc>
            </a:pPr>
            <a:endParaRPr lang="ar-OM" sz="1050" dirty="0"/>
          </a:p>
        </p:txBody>
      </p:sp>
      <p:sp>
        <p:nvSpPr>
          <p:cNvPr id="6" name="Rounded Rectangle 5"/>
          <p:cNvSpPr/>
          <p:nvPr/>
        </p:nvSpPr>
        <p:spPr>
          <a:xfrm>
            <a:off x="609600" y="1770121"/>
            <a:ext cx="8077200" cy="3309008"/>
          </a:xfrm>
          <a:prstGeom prst="roundRect">
            <a:avLst/>
          </a:prstGeom>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1">
            <a:schemeClr val="dk1"/>
          </a:lnRef>
          <a:fillRef idx="2">
            <a:schemeClr val="dk1"/>
          </a:fillRef>
          <a:effectRef idx="1">
            <a:schemeClr val="dk1"/>
          </a:effectRef>
          <a:fontRef idx="minor">
            <a:schemeClr val="dk1"/>
          </a:fontRef>
        </p:style>
        <p:txBody>
          <a:bodyPr rtlCol="1" anchor="ctr"/>
          <a:lstStyle/>
          <a:p>
            <a:pPr algn="ctr" rtl="1">
              <a:lnSpc>
                <a:spcPct val="115000"/>
              </a:lnSpc>
            </a:pPr>
            <a:r>
              <a:rPr lang="ar-OM" sz="4000" b="1" dirty="0" smtClean="0">
                <a:solidFill>
                  <a:srgbClr val="663300"/>
                </a:solidFill>
              </a:rPr>
              <a:t>شكراً لكم </a:t>
            </a:r>
            <a:endParaRPr lang="en-GB" sz="4000" b="1" dirty="0">
              <a:solidFill>
                <a:srgbClr val="663300"/>
              </a:solidFill>
            </a:endParaRPr>
          </a:p>
        </p:txBody>
      </p:sp>
    </p:spTree>
    <p:extLst>
      <p:ext uri="{BB962C8B-B14F-4D97-AF65-F5344CB8AC3E}">
        <p14:creationId xmlns:p14="http://schemas.microsoft.com/office/powerpoint/2010/main" val="418491794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Rectangle 1"/>
          <p:cNvSpPr/>
          <p:nvPr/>
        </p:nvSpPr>
        <p:spPr>
          <a:xfrm>
            <a:off x="304800" y="1998971"/>
            <a:ext cx="8001000" cy="3539430"/>
          </a:xfrm>
          <a:prstGeom prst="rect">
            <a:avLst/>
          </a:prstGeom>
        </p:spPr>
        <p:txBody>
          <a:bodyPr wrap="square">
            <a:spAutoFit/>
          </a:bodyPr>
          <a:lstStyle/>
          <a:p>
            <a:pPr algn="ctr" rtl="1"/>
            <a:endParaRPr lang="en-GB" sz="3200" b="1" dirty="0">
              <a:solidFill>
                <a:schemeClr val="accent1">
                  <a:lumMod val="75000"/>
                </a:schemeClr>
              </a:solidFill>
            </a:endParaRPr>
          </a:p>
          <a:p>
            <a:pPr algn="just" rtl="1"/>
            <a:r>
              <a:rPr lang="ar-OM" sz="2400" b="1" dirty="0">
                <a:solidFill>
                  <a:srgbClr val="663300"/>
                </a:solidFill>
              </a:rPr>
              <a:t>تتفرع استراتيجية التحاق الطلبة إلى ثلاثة محاور رئيسية هي: </a:t>
            </a:r>
            <a:endParaRPr lang="ar-OM" sz="2400" b="1" dirty="0" smtClean="0">
              <a:solidFill>
                <a:srgbClr val="663300"/>
              </a:solidFill>
            </a:endParaRPr>
          </a:p>
          <a:p>
            <a:pPr algn="just" rtl="1"/>
            <a:endParaRPr lang="en-GB" sz="2400" b="1" dirty="0">
              <a:solidFill>
                <a:srgbClr val="663300"/>
              </a:solidFill>
            </a:endParaRPr>
          </a:p>
          <a:p>
            <a:pPr marL="514350" lvl="0" indent="-514350" algn="just" rtl="1">
              <a:lnSpc>
                <a:spcPct val="150000"/>
              </a:lnSpc>
              <a:buFont typeface="+mj-lt"/>
              <a:buAutoNum type="arabicPeriod"/>
            </a:pPr>
            <a:r>
              <a:rPr lang="ar-OM" sz="3200" b="1" dirty="0">
                <a:solidFill>
                  <a:schemeClr val="accent1">
                    <a:lumMod val="75000"/>
                  </a:schemeClr>
                </a:solidFill>
              </a:rPr>
              <a:t>التحاق الطلبة بالتعليم</a:t>
            </a:r>
            <a:endParaRPr lang="en-GB" sz="3200" b="1" dirty="0">
              <a:solidFill>
                <a:schemeClr val="accent1">
                  <a:lumMod val="75000"/>
                </a:schemeClr>
              </a:solidFill>
            </a:endParaRPr>
          </a:p>
          <a:p>
            <a:pPr marL="514350" lvl="0" indent="-514350" algn="just" rtl="1">
              <a:lnSpc>
                <a:spcPct val="150000"/>
              </a:lnSpc>
              <a:buFont typeface="+mj-lt"/>
              <a:buAutoNum type="arabicPeriod"/>
            </a:pPr>
            <a:r>
              <a:rPr lang="ar-OM" sz="3200" b="1" dirty="0">
                <a:solidFill>
                  <a:schemeClr val="accent1">
                    <a:lumMod val="75000"/>
                  </a:schemeClr>
                </a:solidFill>
              </a:rPr>
              <a:t>انتقال الطلبة إلى التعليم العالي</a:t>
            </a:r>
            <a:endParaRPr lang="en-GB" sz="3200" b="1" dirty="0">
              <a:solidFill>
                <a:schemeClr val="accent1">
                  <a:lumMod val="75000"/>
                </a:schemeClr>
              </a:solidFill>
            </a:endParaRPr>
          </a:p>
          <a:p>
            <a:pPr marL="514350" lvl="0" indent="-514350" algn="just" rtl="1">
              <a:lnSpc>
                <a:spcPct val="150000"/>
              </a:lnSpc>
              <a:buFont typeface="+mj-lt"/>
              <a:buAutoNum type="arabicPeriod"/>
            </a:pPr>
            <a:r>
              <a:rPr lang="ar-OM" sz="3200" b="1" dirty="0">
                <a:solidFill>
                  <a:schemeClr val="accent1">
                    <a:lumMod val="75000"/>
                  </a:schemeClr>
                </a:solidFill>
              </a:rPr>
              <a:t>انتقال الطلبة إلى قطاعات العمل</a:t>
            </a:r>
            <a:endParaRPr lang="en-GB" sz="3200" b="1" dirty="0">
              <a:solidFill>
                <a:schemeClr val="accent1">
                  <a:lumMod val="75000"/>
                </a:schemeClr>
              </a:solidFill>
            </a:endParaRPr>
          </a:p>
        </p:txBody>
      </p:sp>
      <p:sp>
        <p:nvSpPr>
          <p:cNvPr id="5" name="Rounded Rectangle 4"/>
          <p:cNvSpPr/>
          <p:nvPr/>
        </p:nvSpPr>
        <p:spPr>
          <a:xfrm>
            <a:off x="533400" y="679909"/>
            <a:ext cx="8077200" cy="1389371"/>
          </a:xfrm>
          <a:prstGeom prst="roundRect">
            <a:avLst/>
          </a:prstGeom>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1">
            <a:schemeClr val="dk1"/>
          </a:lnRef>
          <a:fillRef idx="2">
            <a:schemeClr val="dk1"/>
          </a:fillRef>
          <a:effectRef idx="1">
            <a:schemeClr val="dk1"/>
          </a:effectRef>
          <a:fontRef idx="minor">
            <a:schemeClr val="dk1"/>
          </a:fontRef>
        </p:style>
        <p:txBody>
          <a:bodyPr rtlCol="1" anchor="ctr"/>
          <a:lstStyle/>
          <a:p>
            <a:pPr algn="ctr" rtl="1"/>
            <a:r>
              <a:rPr lang="ar-OM" sz="4000" b="1" dirty="0">
                <a:solidFill>
                  <a:schemeClr val="accent1">
                    <a:lumMod val="75000"/>
                  </a:schemeClr>
                </a:solidFill>
              </a:rPr>
              <a:t>محاور استراتيجية التحاق الطلبة وتقـدمـهـم عبر المراحل التعليمية وقطاعات العمل:</a:t>
            </a:r>
          </a:p>
        </p:txBody>
      </p:sp>
    </p:spTree>
    <p:extLst>
      <p:ext uri="{BB962C8B-B14F-4D97-AF65-F5344CB8AC3E}">
        <p14:creationId xmlns:p14="http://schemas.microsoft.com/office/powerpoint/2010/main" val="10400732"/>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Rectangle 1"/>
          <p:cNvSpPr/>
          <p:nvPr/>
        </p:nvSpPr>
        <p:spPr>
          <a:xfrm>
            <a:off x="990600" y="795968"/>
            <a:ext cx="7696200" cy="3785652"/>
          </a:xfrm>
          <a:prstGeom prst="rect">
            <a:avLst/>
          </a:prstGeom>
        </p:spPr>
        <p:txBody>
          <a:bodyPr wrap="square">
            <a:spAutoFit/>
          </a:bodyPr>
          <a:lstStyle/>
          <a:p>
            <a:pPr algn="just" rtl="1"/>
            <a:r>
              <a:rPr lang="ar-OM" sz="2400" b="1" u="sng" dirty="0">
                <a:solidFill>
                  <a:schemeClr val="accent1">
                    <a:lumMod val="75000"/>
                  </a:schemeClr>
                </a:solidFill>
              </a:rPr>
              <a:t>التعليم للجميع :</a:t>
            </a:r>
          </a:p>
          <a:p>
            <a:pPr algn="just" rtl="1"/>
            <a:r>
              <a:rPr lang="ar-SA" sz="2400" dirty="0">
                <a:solidFill>
                  <a:schemeClr val="bg2">
                    <a:lumMod val="50000"/>
                  </a:schemeClr>
                </a:solidFill>
              </a:rPr>
              <a:t>إن التعليم حق أساسي من حقوق الإنسان. وقد أكد الإعلان العالمي لحقوق الإنسان على حق كل إنسان في التعليم، وعلى ضرورة توفير التعليم المجاني للجميع، وخاصة في مراحل التعليم الأساسية. </a:t>
            </a:r>
            <a:r>
              <a:rPr lang="ar-SA" sz="2400" dirty="0" smtClean="0">
                <a:solidFill>
                  <a:schemeClr val="bg2">
                    <a:lumMod val="50000"/>
                  </a:schemeClr>
                </a:solidFill>
              </a:rPr>
              <a:t>ومن </a:t>
            </a:r>
            <a:r>
              <a:rPr lang="ar-SA" sz="2400" dirty="0">
                <a:solidFill>
                  <a:schemeClr val="bg2">
                    <a:lumMod val="50000"/>
                  </a:schemeClr>
                </a:solidFill>
              </a:rPr>
              <a:t>هنا جاء حرص وزارة التربية والتعليم على رفع نسب الالتحاق بمختلف مراحل التعليم قبل المدرسي والمدرسي، بل ويمتد بظلاله أيضا ليشمل النوعيات الأخرى من التعليم، وعلى رأسها التربية الخاصة ومحو الأمية وتعليم الكبار. </a:t>
            </a:r>
            <a:endParaRPr lang="en-US" sz="2400" dirty="0">
              <a:solidFill>
                <a:schemeClr val="bg2">
                  <a:lumMod val="50000"/>
                </a:schemeClr>
              </a:solidFill>
            </a:endParaRPr>
          </a:p>
          <a:p>
            <a:pPr algn="just" rtl="1"/>
            <a:r>
              <a:rPr lang="ar-SA" sz="2400" dirty="0">
                <a:solidFill>
                  <a:schemeClr val="bg2">
                    <a:lumMod val="50000"/>
                  </a:schemeClr>
                </a:solidFill>
              </a:rPr>
              <a:t>لقد هدفت خطط الوزارة جميعها إلى مواصلة نشر مظلة التعليم لتغطي مختلف ربوع السلطنة، وفي نفس الوقت حرصت تلك الخطط على إيجاد نوع من التوازن بين الكم والكيف، من خلال تطوير التعليم وتحسين نوعيته.</a:t>
            </a:r>
            <a:endParaRPr lang="en-GB" sz="2400" dirty="0">
              <a:solidFill>
                <a:schemeClr val="bg2">
                  <a:lumMod val="50000"/>
                </a:schemeClr>
              </a:solidFill>
            </a:endParaRPr>
          </a:p>
        </p:txBody>
      </p:sp>
      <p:sp>
        <p:nvSpPr>
          <p:cNvPr id="3" name="Rounded Rectangle 2"/>
          <p:cNvSpPr/>
          <p:nvPr/>
        </p:nvSpPr>
        <p:spPr>
          <a:xfrm>
            <a:off x="685800" y="4612184"/>
            <a:ext cx="8001000" cy="1331416"/>
          </a:xfrm>
          <a:prstGeom prst="roundRect">
            <a:avLst/>
          </a:prstGeom>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1">
            <a:schemeClr val="dk1"/>
          </a:lnRef>
          <a:fillRef idx="2">
            <a:schemeClr val="dk1"/>
          </a:fillRef>
          <a:effectRef idx="1">
            <a:schemeClr val="dk1"/>
          </a:effectRef>
          <a:fontRef idx="minor">
            <a:schemeClr val="dk1"/>
          </a:fontRef>
        </p:style>
        <p:txBody>
          <a:bodyPr rtlCol="1" anchor="ctr"/>
          <a:lstStyle/>
          <a:p>
            <a:pPr algn="just" rtl="1"/>
            <a:r>
              <a:rPr lang="ar-OM" sz="2000" b="1" dirty="0">
                <a:solidFill>
                  <a:schemeClr val="accent1">
                    <a:lumMod val="75000"/>
                  </a:schemeClr>
                </a:solidFill>
              </a:rPr>
              <a:t>التوصية</a:t>
            </a:r>
            <a:r>
              <a:rPr lang="ar-SA" sz="2000" b="1" dirty="0">
                <a:solidFill>
                  <a:schemeClr val="accent1">
                    <a:lumMod val="75000"/>
                  </a:schemeClr>
                </a:solidFill>
              </a:rPr>
              <a:t> (1)</a:t>
            </a:r>
            <a:endParaRPr lang="en-US" sz="2000" b="1" dirty="0">
              <a:solidFill>
                <a:schemeClr val="accent1">
                  <a:lumMod val="75000"/>
                </a:schemeClr>
              </a:solidFill>
            </a:endParaRPr>
          </a:p>
          <a:p>
            <a:pPr algn="just" rtl="1"/>
            <a:r>
              <a:rPr lang="ar-OM" sz="2200" dirty="0">
                <a:solidFill>
                  <a:schemeClr val="accent1">
                    <a:lumMod val="75000"/>
                  </a:schemeClr>
                </a:solidFill>
              </a:rPr>
              <a:t>دعم جهود وزارة التربية والتعليم لتنفيذ خططها وسياساتها الرامية لتوفير التعليم للجميع، بحيث يشمل جميع مراحل التعليم قبل الجامعي بأنواعه المختلفة، مع التركيز على جودة التعليم</a:t>
            </a:r>
            <a:r>
              <a:rPr lang="ar-SA" sz="2200" dirty="0">
                <a:solidFill>
                  <a:schemeClr val="accent1">
                    <a:lumMod val="75000"/>
                  </a:schemeClr>
                </a:solidFill>
              </a:rPr>
              <a:t>.</a:t>
            </a:r>
            <a:endParaRPr lang="en-US" sz="2200" dirty="0">
              <a:solidFill>
                <a:schemeClr val="accent1">
                  <a:lumMod val="75000"/>
                </a:schemeClr>
              </a:solidFill>
            </a:endParaRPr>
          </a:p>
        </p:txBody>
      </p:sp>
      <p:sp>
        <p:nvSpPr>
          <p:cNvPr id="5" name="Pentagon 4"/>
          <p:cNvSpPr/>
          <p:nvPr/>
        </p:nvSpPr>
        <p:spPr>
          <a:xfrm>
            <a:off x="381000" y="429656"/>
            <a:ext cx="2667000" cy="484743"/>
          </a:xfrm>
          <a:prstGeom prst="homePlate">
            <a:avLst/>
          </a:prstGeom>
          <a:ln/>
        </p:spPr>
        <p:style>
          <a:lnRef idx="0">
            <a:schemeClr val="accent1"/>
          </a:lnRef>
          <a:fillRef idx="3">
            <a:schemeClr val="accent1"/>
          </a:fillRef>
          <a:effectRef idx="3">
            <a:schemeClr val="accent1"/>
          </a:effectRef>
          <a:fontRef idx="minor">
            <a:schemeClr val="lt1"/>
          </a:fontRef>
        </p:style>
        <p:txBody>
          <a:bodyPr rtlCol="1" anchor="ctr"/>
          <a:lstStyle/>
          <a:p>
            <a:pPr algn="ctr"/>
            <a:r>
              <a:rPr lang="ar-OM" sz="1600" b="1" dirty="0">
                <a:solidFill>
                  <a:schemeClr val="tx1"/>
                </a:solidFill>
              </a:rPr>
              <a:t>المحور الأول :التحاق </a:t>
            </a:r>
            <a:r>
              <a:rPr lang="ar-OM" sz="1600" b="1" dirty="0" smtClean="0">
                <a:solidFill>
                  <a:schemeClr val="tx1"/>
                </a:solidFill>
              </a:rPr>
              <a:t>الطلبة بالتعليم</a:t>
            </a:r>
            <a:endParaRPr lang="ar-OM" sz="1600" b="1" dirty="0">
              <a:solidFill>
                <a:schemeClr val="tx1"/>
              </a:solidFill>
            </a:endParaRPr>
          </a:p>
        </p:txBody>
      </p:sp>
    </p:spTree>
    <p:extLst>
      <p:ext uri="{BB962C8B-B14F-4D97-AF65-F5344CB8AC3E}">
        <p14:creationId xmlns:p14="http://schemas.microsoft.com/office/powerpoint/2010/main" val="116801947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1000" fill="hold"/>
                                        <p:tgtEl>
                                          <p:spTgt spid="3"/>
                                        </p:tgtEl>
                                        <p:attrNameLst>
                                          <p:attrName>ppt_w</p:attrName>
                                        </p:attrNameLst>
                                      </p:cBhvr>
                                      <p:tavLst>
                                        <p:tav tm="0">
                                          <p:val>
                                            <p:fltVal val="0"/>
                                          </p:val>
                                        </p:tav>
                                        <p:tav tm="100000">
                                          <p:val>
                                            <p:strVal val="#ppt_w"/>
                                          </p:val>
                                        </p:tav>
                                      </p:tavLst>
                                    </p:anim>
                                    <p:anim calcmode="lin" valueType="num">
                                      <p:cBhvr>
                                        <p:cTn id="16" dur="1000" fill="hold"/>
                                        <p:tgtEl>
                                          <p:spTgt spid="3"/>
                                        </p:tgtEl>
                                        <p:attrNameLst>
                                          <p:attrName>ppt_h</p:attrName>
                                        </p:attrNameLst>
                                      </p:cBhvr>
                                      <p:tavLst>
                                        <p:tav tm="0">
                                          <p:val>
                                            <p:fltVal val="0"/>
                                          </p:val>
                                        </p:tav>
                                        <p:tav tm="100000">
                                          <p:val>
                                            <p:strVal val="#ppt_h"/>
                                          </p:val>
                                        </p:tav>
                                      </p:tavLst>
                                    </p:anim>
                                    <p:anim calcmode="lin" valueType="num">
                                      <p:cBhvr>
                                        <p:cTn id="17" dur="1000" fill="hold"/>
                                        <p:tgtEl>
                                          <p:spTgt spid="3"/>
                                        </p:tgtEl>
                                        <p:attrNameLst>
                                          <p:attrName>style.rotation</p:attrName>
                                        </p:attrNameLst>
                                      </p:cBhvr>
                                      <p:tavLst>
                                        <p:tav tm="0">
                                          <p:val>
                                            <p:fltVal val="90"/>
                                          </p:val>
                                        </p:tav>
                                        <p:tav tm="100000">
                                          <p:val>
                                            <p:fltVal val="0"/>
                                          </p:val>
                                        </p:tav>
                                      </p:tavLst>
                                    </p:anim>
                                    <p:animEffect transition="in" filter="fade">
                                      <p:cBhvr>
                                        <p:cTn id="18"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Rectangle 1"/>
          <p:cNvSpPr/>
          <p:nvPr/>
        </p:nvSpPr>
        <p:spPr>
          <a:xfrm>
            <a:off x="873087" y="1002516"/>
            <a:ext cx="7696200" cy="2831544"/>
          </a:xfrm>
          <a:prstGeom prst="rect">
            <a:avLst/>
          </a:prstGeom>
        </p:spPr>
        <p:txBody>
          <a:bodyPr wrap="square">
            <a:spAutoFit/>
          </a:bodyPr>
          <a:lstStyle/>
          <a:p>
            <a:pPr algn="just" rtl="1"/>
            <a:r>
              <a:rPr lang="ar-OM" sz="2400" b="1" u="sng" dirty="0" smtClean="0">
                <a:solidFill>
                  <a:schemeClr val="accent1">
                    <a:lumMod val="75000"/>
                  </a:schemeClr>
                </a:solidFill>
              </a:rPr>
              <a:t>التعليم قبل المدرسي :</a:t>
            </a:r>
            <a:endParaRPr lang="ar-OM" sz="2400" b="1" u="sng" dirty="0">
              <a:solidFill>
                <a:schemeClr val="accent1">
                  <a:lumMod val="75000"/>
                </a:schemeClr>
              </a:solidFill>
            </a:endParaRPr>
          </a:p>
          <a:p>
            <a:pPr algn="just" rtl="1"/>
            <a:r>
              <a:rPr lang="ar-OM" sz="2200" dirty="0" smtClean="0">
                <a:solidFill>
                  <a:schemeClr val="bg2">
                    <a:lumMod val="50000"/>
                  </a:schemeClr>
                </a:solidFill>
              </a:rPr>
              <a:t>بالرغم </a:t>
            </a:r>
            <a:r>
              <a:rPr lang="ar-OM" sz="2200" dirty="0">
                <a:solidFill>
                  <a:schemeClr val="bg2">
                    <a:lumMod val="50000"/>
                  </a:schemeClr>
                </a:solidFill>
              </a:rPr>
              <a:t>من ازدياد عدد الأطفال الملتحقين بهذا النوع من التعليم من الفئة </a:t>
            </a:r>
            <a:r>
              <a:rPr lang="ar-OM" sz="2200" dirty="0" smtClean="0">
                <a:solidFill>
                  <a:schemeClr val="bg2">
                    <a:lumMod val="50000"/>
                  </a:schemeClr>
                </a:solidFill>
              </a:rPr>
              <a:t>العمرية</a:t>
            </a:r>
            <a:r>
              <a:rPr lang="ar-SA" sz="2200" dirty="0" smtClean="0">
                <a:solidFill>
                  <a:schemeClr val="bg2">
                    <a:lumMod val="50000"/>
                  </a:schemeClr>
                </a:solidFill>
              </a:rPr>
              <a:t>(4-5)</a:t>
            </a:r>
            <a:r>
              <a:rPr lang="ar-OM" sz="2200" dirty="0" smtClean="0">
                <a:solidFill>
                  <a:schemeClr val="bg2">
                    <a:lumMod val="50000"/>
                  </a:schemeClr>
                </a:solidFill>
              </a:rPr>
              <a:t> سنوات، إلا </a:t>
            </a:r>
            <a:r>
              <a:rPr lang="ar-OM" sz="2200" dirty="0">
                <a:solidFill>
                  <a:schemeClr val="bg2">
                    <a:lumMod val="50000"/>
                  </a:schemeClr>
                </a:solidFill>
              </a:rPr>
              <a:t>أن هذه النسبة ما زالت منخفضة فهي تعتمد على المؤسسات الأهلية والقطاع الخاص في تقديم خدماته، كما تتباين هذه النسبة بين المحافظات المختلفة وبين المدن والقرى بشكل يجعلها لا تصل إلى جميع الأطفال بالتساوي</a:t>
            </a:r>
            <a:r>
              <a:rPr lang="ar-SA" sz="2200" dirty="0">
                <a:solidFill>
                  <a:schemeClr val="bg2">
                    <a:lumMod val="50000"/>
                  </a:schemeClr>
                </a:solidFill>
              </a:rPr>
              <a:t>.</a:t>
            </a:r>
            <a:r>
              <a:rPr lang="ar-OM" sz="2200" dirty="0">
                <a:solidFill>
                  <a:schemeClr val="bg2">
                    <a:lumMod val="50000"/>
                  </a:schemeClr>
                </a:solidFill>
              </a:rPr>
              <a:t>ولقد قامت وزارة التربية والتعليم بمبادرة فتح صفوف التهيئة في مدارس التعليم الأساسي في المحافظات البعيدة التي لا يصل إليها أي نوع من أنواع تعليم المؤسسات الأهلية والقطاع الخاص وذلك للمساهمة في انتقال الأطفال عبر المراحل التعليمية بكفاءة وسهولة</a:t>
            </a:r>
            <a:r>
              <a:rPr lang="ar-SA" sz="2200" dirty="0">
                <a:solidFill>
                  <a:schemeClr val="bg2">
                    <a:lumMod val="50000"/>
                  </a:schemeClr>
                </a:solidFill>
              </a:rPr>
              <a:t>. </a:t>
            </a:r>
            <a:endParaRPr lang="en-US" sz="2200" dirty="0">
              <a:solidFill>
                <a:schemeClr val="bg2">
                  <a:lumMod val="50000"/>
                </a:schemeClr>
              </a:solidFill>
            </a:endParaRPr>
          </a:p>
        </p:txBody>
      </p:sp>
      <p:sp>
        <p:nvSpPr>
          <p:cNvPr id="3" name="Rounded Rectangle 2"/>
          <p:cNvSpPr/>
          <p:nvPr/>
        </p:nvSpPr>
        <p:spPr>
          <a:xfrm>
            <a:off x="720687" y="4170868"/>
            <a:ext cx="8001000" cy="1331416"/>
          </a:xfrm>
          <a:prstGeom prst="roundRect">
            <a:avLst/>
          </a:prstGeom>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1">
            <a:schemeClr val="dk1"/>
          </a:lnRef>
          <a:fillRef idx="2">
            <a:schemeClr val="dk1"/>
          </a:fillRef>
          <a:effectRef idx="1">
            <a:schemeClr val="dk1"/>
          </a:effectRef>
          <a:fontRef idx="minor">
            <a:schemeClr val="dk1"/>
          </a:fontRef>
        </p:style>
        <p:txBody>
          <a:bodyPr rtlCol="1" anchor="ctr"/>
          <a:lstStyle/>
          <a:p>
            <a:pPr algn="just" rtl="1"/>
            <a:r>
              <a:rPr lang="ar-OM" sz="2000" b="1" dirty="0" smtClean="0">
                <a:solidFill>
                  <a:schemeClr val="accent1">
                    <a:lumMod val="75000"/>
                  </a:schemeClr>
                </a:solidFill>
              </a:rPr>
              <a:t>التوصية</a:t>
            </a:r>
            <a:r>
              <a:rPr lang="ar-SA" sz="2000" b="1" dirty="0" smtClean="0">
                <a:solidFill>
                  <a:schemeClr val="accent1">
                    <a:lumMod val="75000"/>
                  </a:schemeClr>
                </a:solidFill>
              </a:rPr>
              <a:t> (</a:t>
            </a:r>
            <a:r>
              <a:rPr lang="ar-OM" sz="2000" b="1" dirty="0" smtClean="0">
                <a:solidFill>
                  <a:schemeClr val="accent1">
                    <a:lumMod val="75000"/>
                  </a:schemeClr>
                </a:solidFill>
              </a:rPr>
              <a:t>2</a:t>
            </a:r>
            <a:r>
              <a:rPr lang="ar-SA" sz="2000" b="1" dirty="0" smtClean="0">
                <a:solidFill>
                  <a:schemeClr val="accent1">
                    <a:lumMod val="75000"/>
                  </a:schemeClr>
                </a:solidFill>
              </a:rPr>
              <a:t>)</a:t>
            </a:r>
            <a:endParaRPr lang="ar-OM" sz="2000" b="1" dirty="0">
              <a:solidFill>
                <a:schemeClr val="accent1">
                  <a:lumMod val="75000"/>
                </a:schemeClr>
              </a:solidFill>
            </a:endParaRPr>
          </a:p>
          <a:p>
            <a:pPr algn="just" rtl="1"/>
            <a:r>
              <a:rPr lang="ar-OM" sz="2200" dirty="0" smtClean="0">
                <a:solidFill>
                  <a:schemeClr val="accent1">
                    <a:lumMod val="75000"/>
                  </a:schemeClr>
                </a:solidFill>
              </a:rPr>
              <a:t>اعتماد </a:t>
            </a:r>
            <a:r>
              <a:rPr lang="ar-OM" sz="2200" dirty="0">
                <a:solidFill>
                  <a:schemeClr val="accent1">
                    <a:lumMod val="75000"/>
                  </a:schemeClr>
                </a:solidFill>
              </a:rPr>
              <a:t>نظام تعليمي حكومي للتعليم قبل المدرسي لتعزيز تقدم الطلبة في مراحل التعليم المدرسي.</a:t>
            </a:r>
            <a:endParaRPr lang="en-US" sz="2200" dirty="0">
              <a:solidFill>
                <a:schemeClr val="accent1">
                  <a:lumMod val="75000"/>
                </a:schemeClr>
              </a:solidFill>
            </a:endParaRPr>
          </a:p>
        </p:txBody>
      </p:sp>
      <p:sp>
        <p:nvSpPr>
          <p:cNvPr id="6" name="Pentagon 5"/>
          <p:cNvSpPr/>
          <p:nvPr/>
        </p:nvSpPr>
        <p:spPr>
          <a:xfrm>
            <a:off x="381000" y="423336"/>
            <a:ext cx="2667000" cy="484743"/>
          </a:xfrm>
          <a:prstGeom prst="homePlate">
            <a:avLst/>
          </a:prstGeom>
          <a:ln/>
        </p:spPr>
        <p:style>
          <a:lnRef idx="0">
            <a:schemeClr val="accent1"/>
          </a:lnRef>
          <a:fillRef idx="3">
            <a:schemeClr val="accent1"/>
          </a:fillRef>
          <a:effectRef idx="3">
            <a:schemeClr val="accent1"/>
          </a:effectRef>
          <a:fontRef idx="minor">
            <a:schemeClr val="lt1"/>
          </a:fontRef>
        </p:style>
        <p:txBody>
          <a:bodyPr rtlCol="1" anchor="ctr"/>
          <a:lstStyle/>
          <a:p>
            <a:pPr algn="ctr"/>
            <a:r>
              <a:rPr lang="ar-OM" sz="1600" b="1" dirty="0" smtClean="0">
                <a:solidFill>
                  <a:schemeClr val="tx1"/>
                </a:solidFill>
              </a:rPr>
              <a:t>المحور الأول </a:t>
            </a:r>
            <a:r>
              <a:rPr lang="ar-OM" sz="1600" b="1" dirty="0">
                <a:solidFill>
                  <a:schemeClr val="tx1"/>
                </a:solidFill>
              </a:rPr>
              <a:t>:التحاق </a:t>
            </a:r>
            <a:r>
              <a:rPr lang="ar-OM" sz="1600" b="1" dirty="0" smtClean="0">
                <a:solidFill>
                  <a:schemeClr val="tx1"/>
                </a:solidFill>
              </a:rPr>
              <a:t>الطلبة بالتعليم</a:t>
            </a:r>
            <a:endParaRPr lang="ar-OM" sz="1600" b="1" dirty="0">
              <a:solidFill>
                <a:schemeClr val="tx1"/>
              </a:solidFill>
            </a:endParaRPr>
          </a:p>
        </p:txBody>
      </p:sp>
    </p:spTree>
    <p:extLst>
      <p:ext uri="{BB962C8B-B14F-4D97-AF65-F5344CB8AC3E}">
        <p14:creationId xmlns:p14="http://schemas.microsoft.com/office/powerpoint/2010/main" val="2792379990"/>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1000" fill="hold"/>
                                        <p:tgtEl>
                                          <p:spTgt spid="3"/>
                                        </p:tgtEl>
                                        <p:attrNameLst>
                                          <p:attrName>ppt_w</p:attrName>
                                        </p:attrNameLst>
                                      </p:cBhvr>
                                      <p:tavLst>
                                        <p:tav tm="0">
                                          <p:val>
                                            <p:fltVal val="0"/>
                                          </p:val>
                                        </p:tav>
                                        <p:tav tm="100000">
                                          <p:val>
                                            <p:strVal val="#ppt_w"/>
                                          </p:val>
                                        </p:tav>
                                      </p:tavLst>
                                    </p:anim>
                                    <p:anim calcmode="lin" valueType="num">
                                      <p:cBhvr>
                                        <p:cTn id="16" dur="1000" fill="hold"/>
                                        <p:tgtEl>
                                          <p:spTgt spid="3"/>
                                        </p:tgtEl>
                                        <p:attrNameLst>
                                          <p:attrName>ppt_h</p:attrName>
                                        </p:attrNameLst>
                                      </p:cBhvr>
                                      <p:tavLst>
                                        <p:tav tm="0">
                                          <p:val>
                                            <p:fltVal val="0"/>
                                          </p:val>
                                        </p:tav>
                                        <p:tav tm="100000">
                                          <p:val>
                                            <p:strVal val="#ppt_h"/>
                                          </p:val>
                                        </p:tav>
                                      </p:tavLst>
                                    </p:anim>
                                    <p:anim calcmode="lin" valueType="num">
                                      <p:cBhvr>
                                        <p:cTn id="17" dur="1000" fill="hold"/>
                                        <p:tgtEl>
                                          <p:spTgt spid="3"/>
                                        </p:tgtEl>
                                        <p:attrNameLst>
                                          <p:attrName>style.rotation</p:attrName>
                                        </p:attrNameLst>
                                      </p:cBhvr>
                                      <p:tavLst>
                                        <p:tav tm="0">
                                          <p:val>
                                            <p:fltVal val="90"/>
                                          </p:val>
                                        </p:tav>
                                        <p:tav tm="100000">
                                          <p:val>
                                            <p:fltVal val="0"/>
                                          </p:val>
                                        </p:tav>
                                      </p:tavLst>
                                    </p:anim>
                                    <p:animEffect transition="in" filter="fade">
                                      <p:cBhvr>
                                        <p:cTn id="18"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Rectangle 1"/>
          <p:cNvSpPr/>
          <p:nvPr/>
        </p:nvSpPr>
        <p:spPr>
          <a:xfrm>
            <a:off x="685800" y="838200"/>
            <a:ext cx="8008345" cy="2108269"/>
          </a:xfrm>
          <a:prstGeom prst="rect">
            <a:avLst/>
          </a:prstGeom>
        </p:spPr>
        <p:txBody>
          <a:bodyPr wrap="square">
            <a:spAutoFit/>
          </a:bodyPr>
          <a:lstStyle/>
          <a:p>
            <a:pPr algn="just" rtl="1"/>
            <a:r>
              <a:rPr lang="ar-OM" sz="2400" b="1" u="sng" dirty="0" smtClean="0">
                <a:solidFill>
                  <a:schemeClr val="accent1">
                    <a:lumMod val="75000"/>
                  </a:schemeClr>
                </a:solidFill>
              </a:rPr>
              <a:t>الالتحاق بالتعليم الأساسي:</a:t>
            </a:r>
            <a:endParaRPr lang="ar-OM" sz="2400" b="1" u="sng" dirty="0">
              <a:solidFill>
                <a:schemeClr val="accent1">
                  <a:lumMod val="75000"/>
                </a:schemeClr>
              </a:solidFill>
            </a:endParaRPr>
          </a:p>
          <a:p>
            <a:pPr algn="just" rtl="1"/>
            <a:endParaRPr lang="ar-OM" sz="700" dirty="0" smtClean="0">
              <a:solidFill>
                <a:schemeClr val="bg2">
                  <a:lumMod val="50000"/>
                </a:schemeClr>
              </a:solidFill>
            </a:endParaRPr>
          </a:p>
          <a:p>
            <a:pPr algn="just" rtl="1"/>
            <a:endParaRPr lang="ar-OM" sz="300" dirty="0" smtClean="0">
              <a:solidFill>
                <a:schemeClr val="bg2">
                  <a:lumMod val="50000"/>
                </a:schemeClr>
              </a:solidFill>
            </a:endParaRPr>
          </a:p>
          <a:p>
            <a:pPr algn="just" rtl="1"/>
            <a:r>
              <a:rPr lang="ar-SA" sz="2400" dirty="0" smtClean="0">
                <a:solidFill>
                  <a:schemeClr val="bg2">
                    <a:lumMod val="50000"/>
                  </a:schemeClr>
                </a:solidFill>
              </a:rPr>
              <a:t>ومن </a:t>
            </a:r>
            <a:r>
              <a:rPr lang="ar-SA" sz="2400" dirty="0">
                <a:solidFill>
                  <a:schemeClr val="bg2">
                    <a:lumMod val="50000"/>
                  </a:schemeClr>
                </a:solidFill>
              </a:rPr>
              <a:t>أجل تحقيق نسب التحاق عالية بمرحلة التعليم </a:t>
            </a:r>
            <a:r>
              <a:rPr lang="ar-SA" sz="2400" dirty="0" smtClean="0">
                <a:solidFill>
                  <a:schemeClr val="bg2">
                    <a:lumMod val="50000"/>
                  </a:schemeClr>
                </a:solidFill>
              </a:rPr>
              <a:t>الأساسي</a:t>
            </a:r>
            <a:r>
              <a:rPr lang="ar-OM" sz="2400" dirty="0" smtClean="0">
                <a:solidFill>
                  <a:schemeClr val="bg2">
                    <a:lumMod val="50000"/>
                  </a:schemeClr>
                </a:solidFill>
              </a:rPr>
              <a:t>،</a:t>
            </a:r>
            <a:r>
              <a:rPr lang="ar-SA" sz="2400" dirty="0" smtClean="0">
                <a:solidFill>
                  <a:schemeClr val="bg2">
                    <a:lumMod val="50000"/>
                  </a:schemeClr>
                </a:solidFill>
              </a:rPr>
              <a:t> ينبغي </a:t>
            </a:r>
            <a:r>
              <a:rPr lang="ar-SA" sz="2400" dirty="0">
                <a:solidFill>
                  <a:schemeClr val="bg2">
                    <a:lumMod val="50000"/>
                  </a:schemeClr>
                </a:solidFill>
              </a:rPr>
              <a:t>تبني خطط وبرامج شاملة لتوعية أولياء الأمور بأهمية التعليم لأبنائهم، في إتاحة فرص أفضل سواء في التعليم العالي أو قطاعات العمل. كما أن تحقق هذه النسبة يأتي كنتيجة مباشرة لسن قانون إلزامية التعليم.</a:t>
            </a:r>
            <a:endParaRPr lang="en-US" sz="2400" dirty="0">
              <a:solidFill>
                <a:schemeClr val="bg2">
                  <a:lumMod val="50000"/>
                </a:schemeClr>
              </a:solidFill>
            </a:endParaRPr>
          </a:p>
        </p:txBody>
      </p:sp>
      <p:sp>
        <p:nvSpPr>
          <p:cNvPr id="3" name="Rounded Rectangle 2"/>
          <p:cNvSpPr/>
          <p:nvPr/>
        </p:nvSpPr>
        <p:spPr>
          <a:xfrm>
            <a:off x="685800" y="3048000"/>
            <a:ext cx="8001000" cy="2765554"/>
          </a:xfrm>
          <a:prstGeom prst="roundRect">
            <a:avLst/>
          </a:prstGeom>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1">
            <a:schemeClr val="dk1"/>
          </a:lnRef>
          <a:fillRef idx="2">
            <a:schemeClr val="dk1"/>
          </a:fillRef>
          <a:effectRef idx="1">
            <a:schemeClr val="dk1"/>
          </a:effectRef>
          <a:fontRef idx="minor">
            <a:schemeClr val="dk1"/>
          </a:fontRef>
        </p:style>
        <p:txBody>
          <a:bodyPr rtlCol="1" anchor="ctr"/>
          <a:lstStyle/>
          <a:p>
            <a:pPr algn="just" rtl="1"/>
            <a:r>
              <a:rPr lang="ar-OM" sz="2000" b="1" dirty="0">
                <a:solidFill>
                  <a:schemeClr val="accent1">
                    <a:lumMod val="75000"/>
                  </a:schemeClr>
                </a:solidFill>
              </a:rPr>
              <a:t>التوصية (3)</a:t>
            </a:r>
          </a:p>
          <a:p>
            <a:pPr algn="just" rtl="1"/>
            <a:endParaRPr lang="ar-OM" sz="500" b="1" dirty="0" smtClean="0">
              <a:solidFill>
                <a:schemeClr val="accent1">
                  <a:lumMod val="75000"/>
                </a:schemeClr>
              </a:solidFill>
            </a:endParaRPr>
          </a:p>
          <a:p>
            <a:pPr algn="just" rtl="1"/>
            <a:r>
              <a:rPr lang="ar-OM" sz="2000" b="1" dirty="0" smtClean="0">
                <a:solidFill>
                  <a:schemeClr val="accent1">
                    <a:lumMod val="75000"/>
                  </a:schemeClr>
                </a:solidFill>
              </a:rPr>
              <a:t>إصدار </a:t>
            </a:r>
            <a:r>
              <a:rPr lang="ar-OM" sz="2000" b="1" dirty="0">
                <a:solidFill>
                  <a:schemeClr val="accent1">
                    <a:lumMod val="75000"/>
                  </a:schemeClr>
                </a:solidFill>
              </a:rPr>
              <a:t>التشريعات بإلزامية إلحاق الطلاب وإبقائهم في مقاعدهم الدراسية في التعليم الأساسي بحلقتيه الأولى والثانية</a:t>
            </a:r>
            <a:r>
              <a:rPr lang="ar-OM" sz="2000" b="1" dirty="0" smtClean="0">
                <a:solidFill>
                  <a:schemeClr val="accent1">
                    <a:lumMod val="75000"/>
                  </a:schemeClr>
                </a:solidFill>
              </a:rPr>
              <a:t>.</a:t>
            </a:r>
          </a:p>
          <a:p>
            <a:pPr algn="just" rtl="1"/>
            <a:endParaRPr lang="ar-OM" sz="2000" b="1" dirty="0">
              <a:solidFill>
                <a:schemeClr val="accent1">
                  <a:lumMod val="75000"/>
                </a:schemeClr>
              </a:solidFill>
            </a:endParaRPr>
          </a:p>
          <a:p>
            <a:pPr algn="just" rtl="1"/>
            <a:r>
              <a:rPr lang="ar-OM" sz="2000" b="1" dirty="0">
                <a:solidFill>
                  <a:schemeClr val="accent1">
                    <a:lumMod val="75000"/>
                  </a:schemeClr>
                </a:solidFill>
              </a:rPr>
              <a:t>التوصية(4) </a:t>
            </a:r>
          </a:p>
          <a:p>
            <a:pPr algn="just" rtl="1"/>
            <a:r>
              <a:rPr lang="ar-OM" sz="2000" b="1" dirty="0">
                <a:solidFill>
                  <a:schemeClr val="accent1">
                    <a:lumMod val="75000"/>
                  </a:schemeClr>
                </a:solidFill>
              </a:rPr>
              <a:t>إيجاد قاعدة بيانات دقيقة لمتابعة الطلبة عبر المراحل الدراسية المختلفة وخارج النظام المدرسي.</a:t>
            </a:r>
          </a:p>
        </p:txBody>
      </p:sp>
      <p:sp>
        <p:nvSpPr>
          <p:cNvPr id="5" name="Pentagon 4"/>
          <p:cNvSpPr/>
          <p:nvPr/>
        </p:nvSpPr>
        <p:spPr>
          <a:xfrm>
            <a:off x="381000" y="429656"/>
            <a:ext cx="2667000" cy="484743"/>
          </a:xfrm>
          <a:prstGeom prst="homePlate">
            <a:avLst/>
          </a:prstGeom>
          <a:ln/>
        </p:spPr>
        <p:style>
          <a:lnRef idx="0">
            <a:schemeClr val="accent1"/>
          </a:lnRef>
          <a:fillRef idx="3">
            <a:schemeClr val="accent1"/>
          </a:fillRef>
          <a:effectRef idx="3">
            <a:schemeClr val="accent1"/>
          </a:effectRef>
          <a:fontRef idx="minor">
            <a:schemeClr val="lt1"/>
          </a:fontRef>
        </p:style>
        <p:txBody>
          <a:bodyPr rtlCol="1" anchor="ctr"/>
          <a:lstStyle/>
          <a:p>
            <a:pPr algn="ctr"/>
            <a:r>
              <a:rPr lang="ar-OM" sz="1600" b="1" dirty="0">
                <a:solidFill>
                  <a:schemeClr val="tx1"/>
                </a:solidFill>
              </a:rPr>
              <a:t>المحور الأول :التحاق </a:t>
            </a:r>
            <a:r>
              <a:rPr lang="ar-OM" sz="1600" b="1" dirty="0" smtClean="0">
                <a:solidFill>
                  <a:schemeClr val="tx1"/>
                </a:solidFill>
              </a:rPr>
              <a:t>الطلبة بالتعليم</a:t>
            </a:r>
            <a:endParaRPr lang="ar-OM" sz="1600" b="1" dirty="0">
              <a:solidFill>
                <a:schemeClr val="tx1"/>
              </a:solidFill>
            </a:endParaRPr>
          </a:p>
        </p:txBody>
      </p:sp>
    </p:spTree>
    <p:extLst>
      <p:ext uri="{BB962C8B-B14F-4D97-AF65-F5344CB8AC3E}">
        <p14:creationId xmlns:p14="http://schemas.microsoft.com/office/powerpoint/2010/main" val="1521666498"/>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1000" fill="hold"/>
                                        <p:tgtEl>
                                          <p:spTgt spid="3"/>
                                        </p:tgtEl>
                                        <p:attrNameLst>
                                          <p:attrName>ppt_w</p:attrName>
                                        </p:attrNameLst>
                                      </p:cBhvr>
                                      <p:tavLst>
                                        <p:tav tm="0">
                                          <p:val>
                                            <p:fltVal val="0"/>
                                          </p:val>
                                        </p:tav>
                                        <p:tav tm="100000">
                                          <p:val>
                                            <p:strVal val="#ppt_w"/>
                                          </p:val>
                                        </p:tav>
                                      </p:tavLst>
                                    </p:anim>
                                    <p:anim calcmode="lin" valueType="num">
                                      <p:cBhvr>
                                        <p:cTn id="16" dur="1000" fill="hold"/>
                                        <p:tgtEl>
                                          <p:spTgt spid="3"/>
                                        </p:tgtEl>
                                        <p:attrNameLst>
                                          <p:attrName>ppt_h</p:attrName>
                                        </p:attrNameLst>
                                      </p:cBhvr>
                                      <p:tavLst>
                                        <p:tav tm="0">
                                          <p:val>
                                            <p:fltVal val="0"/>
                                          </p:val>
                                        </p:tav>
                                        <p:tav tm="100000">
                                          <p:val>
                                            <p:strVal val="#ppt_h"/>
                                          </p:val>
                                        </p:tav>
                                      </p:tavLst>
                                    </p:anim>
                                    <p:anim calcmode="lin" valueType="num">
                                      <p:cBhvr>
                                        <p:cTn id="17" dur="1000" fill="hold"/>
                                        <p:tgtEl>
                                          <p:spTgt spid="3"/>
                                        </p:tgtEl>
                                        <p:attrNameLst>
                                          <p:attrName>style.rotation</p:attrName>
                                        </p:attrNameLst>
                                      </p:cBhvr>
                                      <p:tavLst>
                                        <p:tav tm="0">
                                          <p:val>
                                            <p:fltVal val="90"/>
                                          </p:val>
                                        </p:tav>
                                        <p:tav tm="100000">
                                          <p:val>
                                            <p:fltVal val="0"/>
                                          </p:val>
                                        </p:tav>
                                      </p:tavLst>
                                    </p:anim>
                                    <p:animEffect transition="in" filter="fade">
                                      <p:cBhvr>
                                        <p:cTn id="18"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Rectangle 1"/>
          <p:cNvSpPr/>
          <p:nvPr/>
        </p:nvSpPr>
        <p:spPr>
          <a:xfrm>
            <a:off x="533400" y="672027"/>
            <a:ext cx="8153400" cy="4154984"/>
          </a:xfrm>
          <a:prstGeom prst="rect">
            <a:avLst/>
          </a:prstGeom>
        </p:spPr>
        <p:txBody>
          <a:bodyPr wrap="square">
            <a:spAutoFit/>
          </a:bodyPr>
          <a:lstStyle/>
          <a:p>
            <a:pPr algn="just" rtl="1"/>
            <a:r>
              <a:rPr lang="ar-OM" sz="2400" b="1" u="sng" dirty="0" smtClean="0">
                <a:solidFill>
                  <a:schemeClr val="accent1">
                    <a:lumMod val="75000"/>
                  </a:schemeClr>
                </a:solidFill>
              </a:rPr>
              <a:t>الالتحاق بالتعليم ما بعد الأساسي</a:t>
            </a:r>
          </a:p>
          <a:p>
            <a:pPr algn="just" rtl="1"/>
            <a:r>
              <a:rPr lang="ar-OM" sz="2000" dirty="0" smtClean="0">
                <a:solidFill>
                  <a:schemeClr val="bg2">
                    <a:lumMod val="50000"/>
                  </a:schemeClr>
                </a:solidFill>
              </a:rPr>
              <a:t>يسعى </a:t>
            </a:r>
            <a:r>
              <a:rPr lang="ar-OM" sz="2000" dirty="0">
                <a:solidFill>
                  <a:schemeClr val="bg2">
                    <a:lumMod val="50000"/>
                  </a:schemeClr>
                </a:solidFill>
              </a:rPr>
              <a:t>التعليم ما بعد الأساسي إلى التأكيد على الأهداف المشمولة بالتعليم الأساسي إضافة إلى إتاحة فرص الاختيار للطالب من بين بدائل عدة وفقاً لميوله ورغباته وحسب مستوى تحصيله، مع إظهار المواهب الطلابية الجيدة عبر تعدد المساقات وتنوعها، بما يكسبهم المهارات والمعارف اللازمة للحياة وعالم الأعمال والتي يتطلبها مجتمع المعرفة القائم على توظيف التقنيات الحديثة . </a:t>
            </a:r>
          </a:p>
          <a:p>
            <a:pPr algn="just" rtl="1"/>
            <a:r>
              <a:rPr lang="ar-OM" sz="2000" dirty="0">
                <a:solidFill>
                  <a:schemeClr val="bg2">
                    <a:lumMod val="50000"/>
                  </a:schemeClr>
                </a:solidFill>
              </a:rPr>
              <a:t>وفي ظل ذلك ارتفعت نسب إكمال مرحلة التعليم ما بعد الأساسي بحيث تجاوزت حاجز الـ(85%)  خلال العام 2011/ 2012، وهو ما يضع السلطنة في مصاف الدول ذات النسب الأعلى من المتوسط العالمي، حيث تتراوح النسب العالمية لإكمال مرحلة التعليم ما بعد الأساسي بين (75-85%) بالنسبة للفئة العمرية المقابلة. من جهتها، تشير إحصائيات وزارة التربية والتعليم إلى أن نسب الالتحاق الصافي المعدّل للفئة العمرية (16-17) سنة قد وصلت إلى (84.3%) في العام الدراسي 2010/2011م، مما يعني أن على الوزارة أن تواصل سعيها الدؤوب لتذليل مختلف العقبات الرامية للنهوض بتلك النسبة.</a:t>
            </a:r>
          </a:p>
          <a:p>
            <a:pPr algn="just" rtl="1"/>
            <a:endParaRPr lang="en-US" sz="2000" dirty="0">
              <a:solidFill>
                <a:schemeClr val="bg2">
                  <a:lumMod val="50000"/>
                </a:schemeClr>
              </a:solidFill>
            </a:endParaRPr>
          </a:p>
        </p:txBody>
      </p:sp>
      <p:sp>
        <p:nvSpPr>
          <p:cNvPr id="3" name="Rounded Rectangle 2"/>
          <p:cNvSpPr/>
          <p:nvPr/>
        </p:nvSpPr>
        <p:spPr>
          <a:xfrm>
            <a:off x="685800" y="4572000"/>
            <a:ext cx="8001000" cy="1331416"/>
          </a:xfrm>
          <a:prstGeom prst="roundRect">
            <a:avLst/>
          </a:prstGeom>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1">
            <a:schemeClr val="dk1"/>
          </a:lnRef>
          <a:fillRef idx="2">
            <a:schemeClr val="dk1"/>
          </a:fillRef>
          <a:effectRef idx="1">
            <a:schemeClr val="dk1"/>
          </a:effectRef>
          <a:fontRef idx="minor">
            <a:schemeClr val="dk1"/>
          </a:fontRef>
        </p:style>
        <p:txBody>
          <a:bodyPr rtlCol="1" anchor="ctr"/>
          <a:lstStyle/>
          <a:p>
            <a:pPr algn="just" rtl="1"/>
            <a:r>
              <a:rPr lang="ar-OM" sz="2000" b="1" dirty="0" smtClean="0">
                <a:solidFill>
                  <a:schemeClr val="accent1">
                    <a:lumMod val="75000"/>
                  </a:schemeClr>
                </a:solidFill>
              </a:rPr>
              <a:t>التوصية</a:t>
            </a:r>
            <a:r>
              <a:rPr lang="ar-SA" sz="2000" b="1" dirty="0" smtClean="0">
                <a:solidFill>
                  <a:schemeClr val="accent1">
                    <a:lumMod val="75000"/>
                  </a:schemeClr>
                </a:solidFill>
              </a:rPr>
              <a:t> (</a:t>
            </a:r>
            <a:r>
              <a:rPr lang="ar-OM" sz="2000" b="1" dirty="0" smtClean="0">
                <a:solidFill>
                  <a:schemeClr val="accent1">
                    <a:lumMod val="75000"/>
                  </a:schemeClr>
                </a:solidFill>
              </a:rPr>
              <a:t>5</a:t>
            </a:r>
            <a:r>
              <a:rPr lang="ar-SA" sz="2000" b="1" dirty="0" smtClean="0">
                <a:solidFill>
                  <a:schemeClr val="accent1">
                    <a:lumMod val="75000"/>
                  </a:schemeClr>
                </a:solidFill>
              </a:rPr>
              <a:t>)</a:t>
            </a:r>
          </a:p>
          <a:p>
            <a:pPr algn="just" rtl="1"/>
            <a:endParaRPr lang="ar-OM" sz="700" dirty="0" smtClean="0">
              <a:solidFill>
                <a:schemeClr val="accent1">
                  <a:lumMod val="75000"/>
                </a:schemeClr>
              </a:solidFill>
            </a:endParaRPr>
          </a:p>
          <a:p>
            <a:pPr algn="just" rtl="1"/>
            <a:r>
              <a:rPr lang="ar-OM" sz="2400" dirty="0" smtClean="0">
                <a:solidFill>
                  <a:schemeClr val="accent1">
                    <a:lumMod val="75000"/>
                  </a:schemeClr>
                </a:solidFill>
              </a:rPr>
              <a:t>اتخاذ </a:t>
            </a:r>
            <a:r>
              <a:rPr lang="ar-OM" sz="2400" dirty="0">
                <a:solidFill>
                  <a:schemeClr val="accent1">
                    <a:lumMod val="75000"/>
                  </a:schemeClr>
                </a:solidFill>
              </a:rPr>
              <a:t>إجراءات فاعلة لرفع نسب الالتحاق بمرحلة التعليم ما بعد الأساسي .</a:t>
            </a:r>
          </a:p>
          <a:p>
            <a:pPr algn="just" rtl="1"/>
            <a:endParaRPr lang="en-US" sz="2200" dirty="0">
              <a:solidFill>
                <a:schemeClr val="accent1">
                  <a:lumMod val="75000"/>
                </a:schemeClr>
              </a:solidFill>
            </a:endParaRPr>
          </a:p>
        </p:txBody>
      </p:sp>
      <p:sp>
        <p:nvSpPr>
          <p:cNvPr id="5" name="Pentagon 4"/>
          <p:cNvSpPr/>
          <p:nvPr/>
        </p:nvSpPr>
        <p:spPr>
          <a:xfrm>
            <a:off x="381000" y="429656"/>
            <a:ext cx="2667000" cy="484743"/>
          </a:xfrm>
          <a:prstGeom prst="homePlate">
            <a:avLst/>
          </a:prstGeom>
          <a:ln/>
        </p:spPr>
        <p:style>
          <a:lnRef idx="0">
            <a:schemeClr val="accent1"/>
          </a:lnRef>
          <a:fillRef idx="3">
            <a:schemeClr val="accent1"/>
          </a:fillRef>
          <a:effectRef idx="3">
            <a:schemeClr val="accent1"/>
          </a:effectRef>
          <a:fontRef idx="minor">
            <a:schemeClr val="lt1"/>
          </a:fontRef>
        </p:style>
        <p:txBody>
          <a:bodyPr rtlCol="1" anchor="ctr"/>
          <a:lstStyle/>
          <a:p>
            <a:pPr algn="ctr"/>
            <a:r>
              <a:rPr lang="ar-OM" sz="1600" b="1" dirty="0">
                <a:solidFill>
                  <a:schemeClr val="tx1"/>
                </a:solidFill>
              </a:rPr>
              <a:t>المحور الأول :التحاق </a:t>
            </a:r>
            <a:r>
              <a:rPr lang="ar-OM" sz="1600" b="1" dirty="0" smtClean="0">
                <a:solidFill>
                  <a:schemeClr val="tx1"/>
                </a:solidFill>
              </a:rPr>
              <a:t>الطلبة بالتعليم</a:t>
            </a:r>
            <a:endParaRPr lang="ar-OM" sz="1600" b="1" dirty="0">
              <a:solidFill>
                <a:schemeClr val="tx1"/>
              </a:solidFill>
            </a:endParaRPr>
          </a:p>
        </p:txBody>
      </p:sp>
    </p:spTree>
    <p:extLst>
      <p:ext uri="{BB962C8B-B14F-4D97-AF65-F5344CB8AC3E}">
        <p14:creationId xmlns:p14="http://schemas.microsoft.com/office/powerpoint/2010/main" val="1675072277"/>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1000" fill="hold"/>
                                        <p:tgtEl>
                                          <p:spTgt spid="3"/>
                                        </p:tgtEl>
                                        <p:attrNameLst>
                                          <p:attrName>ppt_w</p:attrName>
                                        </p:attrNameLst>
                                      </p:cBhvr>
                                      <p:tavLst>
                                        <p:tav tm="0">
                                          <p:val>
                                            <p:fltVal val="0"/>
                                          </p:val>
                                        </p:tav>
                                        <p:tav tm="100000">
                                          <p:val>
                                            <p:strVal val="#ppt_w"/>
                                          </p:val>
                                        </p:tav>
                                      </p:tavLst>
                                    </p:anim>
                                    <p:anim calcmode="lin" valueType="num">
                                      <p:cBhvr>
                                        <p:cTn id="16" dur="1000" fill="hold"/>
                                        <p:tgtEl>
                                          <p:spTgt spid="3"/>
                                        </p:tgtEl>
                                        <p:attrNameLst>
                                          <p:attrName>ppt_h</p:attrName>
                                        </p:attrNameLst>
                                      </p:cBhvr>
                                      <p:tavLst>
                                        <p:tav tm="0">
                                          <p:val>
                                            <p:fltVal val="0"/>
                                          </p:val>
                                        </p:tav>
                                        <p:tav tm="100000">
                                          <p:val>
                                            <p:strVal val="#ppt_h"/>
                                          </p:val>
                                        </p:tav>
                                      </p:tavLst>
                                    </p:anim>
                                    <p:anim calcmode="lin" valueType="num">
                                      <p:cBhvr>
                                        <p:cTn id="17" dur="1000" fill="hold"/>
                                        <p:tgtEl>
                                          <p:spTgt spid="3"/>
                                        </p:tgtEl>
                                        <p:attrNameLst>
                                          <p:attrName>style.rotation</p:attrName>
                                        </p:attrNameLst>
                                      </p:cBhvr>
                                      <p:tavLst>
                                        <p:tav tm="0">
                                          <p:val>
                                            <p:fltVal val="90"/>
                                          </p:val>
                                        </p:tav>
                                        <p:tav tm="100000">
                                          <p:val>
                                            <p:fltVal val="0"/>
                                          </p:val>
                                        </p:tav>
                                      </p:tavLst>
                                    </p:anim>
                                    <p:animEffect transition="in" filter="fade">
                                      <p:cBhvr>
                                        <p:cTn id="18"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Rectangle 1"/>
          <p:cNvSpPr/>
          <p:nvPr/>
        </p:nvSpPr>
        <p:spPr>
          <a:xfrm>
            <a:off x="571500" y="693144"/>
            <a:ext cx="8153400" cy="3631763"/>
          </a:xfrm>
          <a:prstGeom prst="rect">
            <a:avLst/>
          </a:prstGeom>
        </p:spPr>
        <p:txBody>
          <a:bodyPr wrap="square">
            <a:spAutoFit/>
          </a:bodyPr>
          <a:lstStyle/>
          <a:p>
            <a:pPr algn="just" rtl="1"/>
            <a:r>
              <a:rPr lang="ar-OM" sz="2400" b="1" u="sng" dirty="0" smtClean="0">
                <a:solidFill>
                  <a:schemeClr val="accent1">
                    <a:lumMod val="75000"/>
                  </a:schemeClr>
                </a:solidFill>
              </a:rPr>
              <a:t>تنويع المسارات التعليمية في التعليم المدرسي </a:t>
            </a:r>
          </a:p>
          <a:p>
            <a:pPr algn="just" rtl="1"/>
            <a:endParaRPr lang="ar-OM" sz="1000" dirty="0" smtClean="0">
              <a:solidFill>
                <a:schemeClr val="bg2">
                  <a:lumMod val="50000"/>
                </a:schemeClr>
              </a:solidFill>
            </a:endParaRPr>
          </a:p>
          <a:p>
            <a:pPr algn="just" rtl="1"/>
            <a:r>
              <a:rPr lang="ar-OM" sz="2400" dirty="0" smtClean="0">
                <a:solidFill>
                  <a:schemeClr val="bg2">
                    <a:lumMod val="50000"/>
                  </a:schemeClr>
                </a:solidFill>
              </a:rPr>
              <a:t>إن </a:t>
            </a:r>
            <a:r>
              <a:rPr lang="ar-OM" sz="2400" dirty="0">
                <a:solidFill>
                  <a:schemeClr val="bg2">
                    <a:lumMod val="50000"/>
                  </a:schemeClr>
                </a:solidFill>
              </a:rPr>
              <a:t>نظام التعليم المدرسي يشمل مرحلتين مرحلة التعليم الأساسي التي تضم حلقتين الحلقة الأولى من ( 1-4  ) والحلقة الثانية من (5- 10 )  ومرحلة التعليم ما بعد الأساسي تضم الصفين الحادي عشر والثاني عشر. ويتوجه عادة أغلبية الطلبة بعد إنهاء مرحلة التعليم الأساسي إلى التعليم ما بعد الأساسي وقسم قليل منهم يتوجه نحو التعليم والتدريب ا لمهني ، وهذا ما أكدته دراسة البنك الدولي 2010 بأن 89% من طلبة الصف العاشر في العام الدراسي 2007-2008 التحقوا بالصف الحادي عشر بالتعليم ما بعد الأساسي وان نسبة 6% فقط التحقوا بمراكز التدريب المهني أو القوى العاملة كباحثين عن عمل، بينما 5% أعادوا الصف العاشر. </a:t>
            </a:r>
            <a:endParaRPr lang="en-US" sz="2400" dirty="0">
              <a:solidFill>
                <a:schemeClr val="bg2">
                  <a:lumMod val="50000"/>
                </a:schemeClr>
              </a:solidFill>
            </a:endParaRPr>
          </a:p>
        </p:txBody>
      </p:sp>
      <p:sp>
        <p:nvSpPr>
          <p:cNvPr id="3" name="Rounded Rectangle 2"/>
          <p:cNvSpPr/>
          <p:nvPr/>
        </p:nvSpPr>
        <p:spPr>
          <a:xfrm>
            <a:off x="647700" y="4324907"/>
            <a:ext cx="8077200" cy="1542493"/>
          </a:xfrm>
          <a:prstGeom prst="roundRect">
            <a:avLst/>
          </a:prstGeom>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1">
            <a:schemeClr val="dk1"/>
          </a:lnRef>
          <a:fillRef idx="2">
            <a:schemeClr val="dk1"/>
          </a:fillRef>
          <a:effectRef idx="1">
            <a:schemeClr val="dk1"/>
          </a:effectRef>
          <a:fontRef idx="minor">
            <a:schemeClr val="dk1"/>
          </a:fontRef>
        </p:style>
        <p:txBody>
          <a:bodyPr rtlCol="1" anchor="ctr"/>
          <a:lstStyle/>
          <a:p>
            <a:pPr algn="just" rtl="1"/>
            <a:r>
              <a:rPr lang="ar-OM" sz="2000" b="1" dirty="0">
                <a:solidFill>
                  <a:schemeClr val="accent1">
                    <a:lumMod val="75000"/>
                  </a:schemeClr>
                </a:solidFill>
              </a:rPr>
              <a:t>التوصية (6</a:t>
            </a:r>
            <a:r>
              <a:rPr lang="ar-OM" sz="2000" b="1" dirty="0" smtClean="0">
                <a:solidFill>
                  <a:schemeClr val="accent1">
                    <a:lumMod val="75000"/>
                  </a:schemeClr>
                </a:solidFill>
              </a:rPr>
              <a:t>)</a:t>
            </a:r>
          </a:p>
          <a:p>
            <a:pPr algn="just" rtl="1"/>
            <a:endParaRPr lang="ar-OM" b="1" dirty="0">
              <a:solidFill>
                <a:schemeClr val="accent1">
                  <a:lumMod val="75000"/>
                </a:schemeClr>
              </a:solidFill>
            </a:endParaRPr>
          </a:p>
          <a:p>
            <a:pPr algn="just" rtl="1"/>
            <a:r>
              <a:rPr lang="ar-OM" sz="2000" b="1" dirty="0">
                <a:solidFill>
                  <a:schemeClr val="accent1">
                    <a:lumMod val="75000"/>
                  </a:schemeClr>
                </a:solidFill>
              </a:rPr>
              <a:t>فتح مسارات للتعليم المهني للطلبة ما بعد مرحلة التعليم الأساسي على أن تكون مرنة تسمح للطالب بمواصلة دراسته  أو الانخراط في سوق العمل.</a:t>
            </a:r>
          </a:p>
        </p:txBody>
      </p:sp>
      <p:sp>
        <p:nvSpPr>
          <p:cNvPr id="5" name="Pentagon 4"/>
          <p:cNvSpPr/>
          <p:nvPr/>
        </p:nvSpPr>
        <p:spPr>
          <a:xfrm>
            <a:off x="381000" y="429656"/>
            <a:ext cx="2667000" cy="484743"/>
          </a:xfrm>
          <a:prstGeom prst="homePlate">
            <a:avLst/>
          </a:prstGeom>
          <a:ln/>
        </p:spPr>
        <p:style>
          <a:lnRef idx="0">
            <a:schemeClr val="accent1"/>
          </a:lnRef>
          <a:fillRef idx="3">
            <a:schemeClr val="accent1"/>
          </a:fillRef>
          <a:effectRef idx="3">
            <a:schemeClr val="accent1"/>
          </a:effectRef>
          <a:fontRef idx="minor">
            <a:schemeClr val="lt1"/>
          </a:fontRef>
        </p:style>
        <p:txBody>
          <a:bodyPr rtlCol="1" anchor="ctr"/>
          <a:lstStyle/>
          <a:p>
            <a:pPr algn="ctr"/>
            <a:r>
              <a:rPr lang="ar-OM" sz="1600" b="1" dirty="0">
                <a:solidFill>
                  <a:schemeClr val="tx1"/>
                </a:solidFill>
              </a:rPr>
              <a:t>المحور الأول :التحاق </a:t>
            </a:r>
            <a:r>
              <a:rPr lang="ar-OM" sz="1600" b="1" dirty="0" smtClean="0">
                <a:solidFill>
                  <a:schemeClr val="tx1"/>
                </a:solidFill>
              </a:rPr>
              <a:t>الطلبة بالتعليم</a:t>
            </a:r>
            <a:endParaRPr lang="ar-OM" sz="1600" b="1" dirty="0">
              <a:solidFill>
                <a:schemeClr val="tx1"/>
              </a:solidFill>
            </a:endParaRPr>
          </a:p>
        </p:txBody>
      </p:sp>
    </p:spTree>
    <p:extLst>
      <p:ext uri="{BB962C8B-B14F-4D97-AF65-F5344CB8AC3E}">
        <p14:creationId xmlns:p14="http://schemas.microsoft.com/office/powerpoint/2010/main" val="3914521386"/>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1000" fill="hold"/>
                                        <p:tgtEl>
                                          <p:spTgt spid="3"/>
                                        </p:tgtEl>
                                        <p:attrNameLst>
                                          <p:attrName>ppt_w</p:attrName>
                                        </p:attrNameLst>
                                      </p:cBhvr>
                                      <p:tavLst>
                                        <p:tav tm="0">
                                          <p:val>
                                            <p:fltVal val="0"/>
                                          </p:val>
                                        </p:tav>
                                        <p:tav tm="100000">
                                          <p:val>
                                            <p:strVal val="#ppt_w"/>
                                          </p:val>
                                        </p:tav>
                                      </p:tavLst>
                                    </p:anim>
                                    <p:anim calcmode="lin" valueType="num">
                                      <p:cBhvr>
                                        <p:cTn id="16" dur="1000" fill="hold"/>
                                        <p:tgtEl>
                                          <p:spTgt spid="3"/>
                                        </p:tgtEl>
                                        <p:attrNameLst>
                                          <p:attrName>ppt_h</p:attrName>
                                        </p:attrNameLst>
                                      </p:cBhvr>
                                      <p:tavLst>
                                        <p:tav tm="0">
                                          <p:val>
                                            <p:fltVal val="0"/>
                                          </p:val>
                                        </p:tav>
                                        <p:tav tm="100000">
                                          <p:val>
                                            <p:strVal val="#ppt_h"/>
                                          </p:val>
                                        </p:tav>
                                      </p:tavLst>
                                    </p:anim>
                                    <p:anim calcmode="lin" valueType="num">
                                      <p:cBhvr>
                                        <p:cTn id="17" dur="1000" fill="hold"/>
                                        <p:tgtEl>
                                          <p:spTgt spid="3"/>
                                        </p:tgtEl>
                                        <p:attrNameLst>
                                          <p:attrName>style.rotation</p:attrName>
                                        </p:attrNameLst>
                                      </p:cBhvr>
                                      <p:tavLst>
                                        <p:tav tm="0">
                                          <p:val>
                                            <p:fltVal val="90"/>
                                          </p:val>
                                        </p:tav>
                                        <p:tav tm="100000">
                                          <p:val>
                                            <p:fltVal val="0"/>
                                          </p:val>
                                        </p:tav>
                                      </p:tavLst>
                                    </p:anim>
                                    <p:animEffect transition="in" filter="fade">
                                      <p:cBhvr>
                                        <p:cTn id="18"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jpg"/>
          <p:cNvPicPr>
            <a:picLocks noChangeAspect="1"/>
          </p:cNvPicPr>
          <p:nvPr/>
        </p:nvPicPr>
        <p:blipFill>
          <a:blip r:embed="rId2" cstate="print"/>
          <a:stretch>
            <a:fillRect/>
          </a:stretch>
        </p:blipFill>
        <p:spPr>
          <a:xfrm>
            <a:off x="0" y="0"/>
            <a:ext cx="9144000" cy="6857463"/>
          </a:xfrm>
          <a:prstGeom prst="rect">
            <a:avLst/>
          </a:prstGeom>
        </p:spPr>
      </p:pic>
      <p:sp>
        <p:nvSpPr>
          <p:cNvPr id="2" name="Rectangle 1"/>
          <p:cNvSpPr/>
          <p:nvPr/>
        </p:nvSpPr>
        <p:spPr>
          <a:xfrm>
            <a:off x="587107" y="840128"/>
            <a:ext cx="8153400" cy="2477601"/>
          </a:xfrm>
          <a:prstGeom prst="rect">
            <a:avLst/>
          </a:prstGeom>
        </p:spPr>
        <p:txBody>
          <a:bodyPr wrap="square">
            <a:spAutoFit/>
          </a:bodyPr>
          <a:lstStyle/>
          <a:p>
            <a:pPr algn="just" rtl="1"/>
            <a:r>
              <a:rPr lang="ar-OM" sz="2400" b="1" u="sng" dirty="0">
                <a:solidFill>
                  <a:schemeClr val="accent1">
                    <a:lumMod val="75000"/>
                  </a:schemeClr>
                </a:solidFill>
              </a:rPr>
              <a:t>التحصيل العلمي </a:t>
            </a:r>
            <a:r>
              <a:rPr lang="ar-OM" sz="2400" b="1" u="sng" dirty="0" smtClean="0">
                <a:solidFill>
                  <a:schemeClr val="accent1">
                    <a:lumMod val="75000"/>
                  </a:schemeClr>
                </a:solidFill>
              </a:rPr>
              <a:t>والفوارق بين الذكور والإناث في التحصيل الدراسي </a:t>
            </a:r>
          </a:p>
          <a:p>
            <a:pPr algn="just" rtl="1"/>
            <a:endParaRPr lang="ar-OM" sz="300" dirty="0" smtClean="0">
              <a:solidFill>
                <a:schemeClr val="bg2">
                  <a:lumMod val="50000"/>
                </a:schemeClr>
              </a:solidFill>
            </a:endParaRPr>
          </a:p>
          <a:p>
            <a:pPr algn="just" rtl="1"/>
            <a:endParaRPr lang="ar-OM" sz="800" dirty="0" smtClean="0">
              <a:solidFill>
                <a:schemeClr val="bg2">
                  <a:lumMod val="50000"/>
                </a:schemeClr>
              </a:solidFill>
            </a:endParaRPr>
          </a:p>
          <a:p>
            <a:pPr algn="just" rtl="1"/>
            <a:r>
              <a:rPr lang="ar-OM" sz="2000" dirty="0" smtClean="0">
                <a:solidFill>
                  <a:schemeClr val="bg2">
                    <a:lumMod val="50000"/>
                  </a:schemeClr>
                </a:solidFill>
              </a:rPr>
              <a:t>حققت </a:t>
            </a:r>
            <a:r>
              <a:rPr lang="ar-OM" sz="2000" dirty="0">
                <a:solidFill>
                  <a:schemeClr val="bg2">
                    <a:lumMod val="50000"/>
                  </a:schemeClr>
                </a:solidFill>
              </a:rPr>
              <a:t>السلطنة خلال الأربعة عقود الماضية فرصا متساوية في التعليم بكل مستوياته للإناث والذكور. وتشير الإحصاءات إلى تقارب  معدلات الالتحاق بالتعليم  المدرسي بين الجنسين . وساعد ذلك على تولي العديد  من الإناث الوظائف التدريسية والإشرافية والقيادية  والإدارية.</a:t>
            </a:r>
          </a:p>
          <a:p>
            <a:pPr algn="just" rtl="1"/>
            <a:r>
              <a:rPr lang="ar-OM" sz="2000" dirty="0">
                <a:solidFill>
                  <a:schemeClr val="bg2">
                    <a:lumMod val="50000"/>
                  </a:schemeClr>
                </a:solidFill>
              </a:rPr>
              <a:t>ومن الملاحظ أن هناك فوارق بين الجنسين في التحصيل الدراسي حيث  أنه في المتوسط تتفوق الإناث على الذكور بصفة دائمة وفي جميع المجالات التي يتم فيها قياس الانجازات التي يحققها الطلبة. </a:t>
            </a:r>
            <a:endParaRPr lang="en-US" sz="2000" dirty="0">
              <a:solidFill>
                <a:schemeClr val="bg2">
                  <a:lumMod val="50000"/>
                </a:schemeClr>
              </a:solidFill>
            </a:endParaRPr>
          </a:p>
        </p:txBody>
      </p:sp>
      <p:sp>
        <p:nvSpPr>
          <p:cNvPr id="3" name="Rounded Rectangle 2"/>
          <p:cNvSpPr/>
          <p:nvPr/>
        </p:nvSpPr>
        <p:spPr>
          <a:xfrm>
            <a:off x="625207" y="3297797"/>
            <a:ext cx="8077200" cy="943927"/>
          </a:xfrm>
          <a:prstGeom prst="roundRect">
            <a:avLst/>
          </a:prstGeom>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1">
            <a:schemeClr val="dk1"/>
          </a:lnRef>
          <a:fillRef idx="2">
            <a:schemeClr val="dk1"/>
          </a:fillRef>
          <a:effectRef idx="1">
            <a:schemeClr val="dk1"/>
          </a:effectRef>
          <a:fontRef idx="minor">
            <a:schemeClr val="dk1"/>
          </a:fontRef>
        </p:style>
        <p:txBody>
          <a:bodyPr rtlCol="1" anchor="ctr"/>
          <a:lstStyle/>
          <a:p>
            <a:pPr algn="just" rtl="1"/>
            <a:r>
              <a:rPr lang="ar-OM" sz="2000" b="1" dirty="0" smtClean="0">
                <a:solidFill>
                  <a:schemeClr val="accent1">
                    <a:lumMod val="75000"/>
                  </a:schemeClr>
                </a:solidFill>
              </a:rPr>
              <a:t>التوصية </a:t>
            </a:r>
            <a:r>
              <a:rPr lang="ar-OM" sz="2000" b="1" dirty="0">
                <a:solidFill>
                  <a:schemeClr val="accent1">
                    <a:lumMod val="75000"/>
                  </a:schemeClr>
                </a:solidFill>
              </a:rPr>
              <a:t>(7</a:t>
            </a:r>
            <a:r>
              <a:rPr lang="ar-OM" sz="2000" b="1" dirty="0" smtClean="0">
                <a:solidFill>
                  <a:schemeClr val="accent1">
                    <a:lumMod val="75000"/>
                  </a:schemeClr>
                </a:solidFill>
              </a:rPr>
              <a:t>)</a:t>
            </a:r>
            <a:endParaRPr lang="ar-OM" sz="1200" b="1" dirty="0">
              <a:solidFill>
                <a:schemeClr val="accent1">
                  <a:lumMod val="75000"/>
                </a:schemeClr>
              </a:solidFill>
            </a:endParaRPr>
          </a:p>
          <a:p>
            <a:pPr algn="just" rtl="1"/>
            <a:r>
              <a:rPr lang="ar-OM" sz="2000" b="1" dirty="0">
                <a:solidFill>
                  <a:schemeClr val="accent1">
                    <a:lumMod val="75000"/>
                  </a:schemeClr>
                </a:solidFill>
              </a:rPr>
              <a:t>تحديد العوامل المؤثرة على تدني التحصيل العلمي للطلبة الذكور من أجل إعداد خطة عمل لمعالجتها.</a:t>
            </a:r>
          </a:p>
        </p:txBody>
      </p:sp>
      <p:sp>
        <p:nvSpPr>
          <p:cNvPr id="5" name="Rectangle 4"/>
          <p:cNvSpPr/>
          <p:nvPr/>
        </p:nvSpPr>
        <p:spPr>
          <a:xfrm>
            <a:off x="925417" y="4308352"/>
            <a:ext cx="7696200" cy="923330"/>
          </a:xfrm>
          <a:prstGeom prst="rect">
            <a:avLst/>
          </a:prstGeom>
        </p:spPr>
        <p:txBody>
          <a:bodyPr wrap="square">
            <a:spAutoFit/>
          </a:bodyPr>
          <a:lstStyle/>
          <a:p>
            <a:pPr algn="just" rtl="1"/>
            <a:r>
              <a:rPr lang="ar-OM" dirty="0">
                <a:solidFill>
                  <a:schemeClr val="bg2">
                    <a:lumMod val="50000"/>
                  </a:schemeClr>
                </a:solidFill>
              </a:rPr>
              <a:t>شاركت وزارة التربية والتعليم بالدراسات التقويمية الدولية </a:t>
            </a:r>
            <a:r>
              <a:rPr lang="en-US" dirty="0">
                <a:solidFill>
                  <a:schemeClr val="bg2">
                    <a:lumMod val="50000"/>
                  </a:schemeClr>
                </a:solidFill>
              </a:rPr>
              <a:t>TIMSS  </a:t>
            </a:r>
            <a:r>
              <a:rPr lang="ar-OM" dirty="0">
                <a:solidFill>
                  <a:schemeClr val="bg2">
                    <a:lumMod val="50000"/>
                  </a:schemeClr>
                </a:solidFill>
              </a:rPr>
              <a:t>للرياضيات والعلوم  في عام </a:t>
            </a:r>
            <a:r>
              <a:rPr lang="ar-OM" dirty="0" smtClean="0">
                <a:solidFill>
                  <a:schemeClr val="bg2">
                    <a:lumMod val="50000"/>
                  </a:schemeClr>
                </a:solidFill>
              </a:rPr>
              <a:t>2007  وعام 2011التي </a:t>
            </a:r>
            <a:r>
              <a:rPr lang="ar-OM" dirty="0">
                <a:solidFill>
                  <a:schemeClr val="bg2">
                    <a:lumMod val="50000"/>
                  </a:schemeClr>
                </a:solidFill>
              </a:rPr>
              <a:t>تعد من أكثر التقارير شمولية في توفير مؤشرات حول مستويات انجازات التعلم لطلبة التعليم </a:t>
            </a:r>
            <a:r>
              <a:rPr lang="ar-OM" dirty="0" smtClean="0">
                <a:solidFill>
                  <a:schemeClr val="bg2">
                    <a:lumMod val="50000"/>
                  </a:schemeClr>
                </a:solidFill>
              </a:rPr>
              <a:t>المدرسي.</a:t>
            </a:r>
            <a:endParaRPr lang="ar-OM" dirty="0">
              <a:solidFill>
                <a:schemeClr val="bg2">
                  <a:lumMod val="50000"/>
                </a:schemeClr>
              </a:solidFill>
            </a:endParaRPr>
          </a:p>
        </p:txBody>
      </p:sp>
      <p:sp>
        <p:nvSpPr>
          <p:cNvPr id="6" name="Rounded Rectangle 5"/>
          <p:cNvSpPr/>
          <p:nvPr/>
        </p:nvSpPr>
        <p:spPr>
          <a:xfrm>
            <a:off x="685799" y="5335951"/>
            <a:ext cx="8016607" cy="905470"/>
          </a:xfrm>
          <a:prstGeom prst="roundRect">
            <a:avLst/>
          </a:prstGeom>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1">
            <a:schemeClr val="dk1"/>
          </a:lnRef>
          <a:fillRef idx="2">
            <a:schemeClr val="dk1"/>
          </a:fillRef>
          <a:effectRef idx="1">
            <a:schemeClr val="dk1"/>
          </a:effectRef>
          <a:fontRef idx="minor">
            <a:schemeClr val="dk1"/>
          </a:fontRef>
        </p:style>
        <p:txBody>
          <a:bodyPr rtlCol="1" anchor="ctr"/>
          <a:lstStyle/>
          <a:p>
            <a:pPr algn="just" rtl="1"/>
            <a:r>
              <a:rPr lang="ar-OM" sz="2000" b="1" dirty="0" smtClean="0">
                <a:solidFill>
                  <a:schemeClr val="accent1">
                    <a:lumMod val="75000"/>
                  </a:schemeClr>
                </a:solidFill>
              </a:rPr>
              <a:t>التوصية </a:t>
            </a:r>
            <a:r>
              <a:rPr lang="ar-OM" sz="2000" b="1" dirty="0">
                <a:solidFill>
                  <a:schemeClr val="accent1">
                    <a:lumMod val="75000"/>
                  </a:schemeClr>
                </a:solidFill>
              </a:rPr>
              <a:t>(8</a:t>
            </a:r>
            <a:r>
              <a:rPr lang="ar-OM" sz="2000" b="1" dirty="0" smtClean="0">
                <a:solidFill>
                  <a:schemeClr val="accent1">
                    <a:lumMod val="75000"/>
                  </a:schemeClr>
                </a:solidFill>
              </a:rPr>
              <a:t>)</a:t>
            </a:r>
            <a:endParaRPr lang="ar-OM" sz="2000" b="1" dirty="0">
              <a:solidFill>
                <a:schemeClr val="accent1">
                  <a:lumMod val="75000"/>
                </a:schemeClr>
              </a:solidFill>
            </a:endParaRPr>
          </a:p>
          <a:p>
            <a:pPr algn="just" rtl="1"/>
            <a:r>
              <a:rPr lang="ar-OM" sz="2000" b="1" dirty="0">
                <a:solidFill>
                  <a:schemeClr val="accent1">
                    <a:lumMod val="75000"/>
                  </a:schemeClr>
                </a:solidFill>
              </a:rPr>
              <a:t>تبني السياسات والبرامج الكفيلة برفع مستوى </a:t>
            </a:r>
            <a:r>
              <a:rPr lang="ar-OM" sz="2000" b="1" dirty="0" smtClean="0">
                <a:solidFill>
                  <a:schemeClr val="accent1">
                    <a:lumMod val="75000"/>
                  </a:schemeClr>
                </a:solidFill>
              </a:rPr>
              <a:t>التحصيل العلمي لدى الطلبة في كل المراحل التعليمية </a:t>
            </a:r>
            <a:r>
              <a:rPr lang="ar-OM" sz="2000" b="1" dirty="0">
                <a:solidFill>
                  <a:schemeClr val="accent1">
                    <a:lumMod val="75000"/>
                  </a:schemeClr>
                </a:solidFill>
              </a:rPr>
              <a:t>وفق مؤشرات أداء </a:t>
            </a:r>
            <a:r>
              <a:rPr lang="ar-OM" sz="2000" b="1" dirty="0" smtClean="0">
                <a:solidFill>
                  <a:schemeClr val="accent1">
                    <a:lumMod val="75000"/>
                  </a:schemeClr>
                </a:solidFill>
              </a:rPr>
              <a:t>دقيقة.</a:t>
            </a:r>
            <a:endParaRPr lang="ar-OM" sz="2000" b="1" dirty="0">
              <a:solidFill>
                <a:schemeClr val="accent1">
                  <a:lumMod val="75000"/>
                </a:schemeClr>
              </a:solidFill>
            </a:endParaRPr>
          </a:p>
        </p:txBody>
      </p:sp>
      <p:sp>
        <p:nvSpPr>
          <p:cNvPr id="7" name="Pentagon 6"/>
          <p:cNvSpPr/>
          <p:nvPr/>
        </p:nvSpPr>
        <p:spPr>
          <a:xfrm>
            <a:off x="381000" y="429656"/>
            <a:ext cx="2667000" cy="484743"/>
          </a:xfrm>
          <a:prstGeom prst="homePlate">
            <a:avLst/>
          </a:prstGeom>
          <a:ln/>
        </p:spPr>
        <p:style>
          <a:lnRef idx="0">
            <a:schemeClr val="accent1"/>
          </a:lnRef>
          <a:fillRef idx="3">
            <a:schemeClr val="accent1"/>
          </a:fillRef>
          <a:effectRef idx="3">
            <a:schemeClr val="accent1"/>
          </a:effectRef>
          <a:fontRef idx="minor">
            <a:schemeClr val="lt1"/>
          </a:fontRef>
        </p:style>
        <p:txBody>
          <a:bodyPr rtlCol="1" anchor="ctr"/>
          <a:lstStyle/>
          <a:p>
            <a:pPr algn="ctr"/>
            <a:r>
              <a:rPr lang="ar-OM" sz="1600" b="1" dirty="0">
                <a:solidFill>
                  <a:schemeClr val="tx1"/>
                </a:solidFill>
              </a:rPr>
              <a:t>المحور الأول :التحاق </a:t>
            </a:r>
            <a:r>
              <a:rPr lang="ar-OM" sz="1600" b="1" dirty="0" smtClean="0">
                <a:solidFill>
                  <a:schemeClr val="tx1"/>
                </a:solidFill>
              </a:rPr>
              <a:t>الطلبة بالتعليم</a:t>
            </a:r>
            <a:endParaRPr lang="ar-OM" sz="1600" b="1" dirty="0">
              <a:solidFill>
                <a:schemeClr val="tx1"/>
              </a:solidFill>
            </a:endParaRPr>
          </a:p>
        </p:txBody>
      </p:sp>
    </p:spTree>
    <p:extLst>
      <p:ext uri="{BB962C8B-B14F-4D97-AF65-F5344CB8AC3E}">
        <p14:creationId xmlns:p14="http://schemas.microsoft.com/office/powerpoint/2010/main" val="22602754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1000" fill="hold"/>
                                        <p:tgtEl>
                                          <p:spTgt spid="3"/>
                                        </p:tgtEl>
                                        <p:attrNameLst>
                                          <p:attrName>ppt_w</p:attrName>
                                        </p:attrNameLst>
                                      </p:cBhvr>
                                      <p:tavLst>
                                        <p:tav tm="0">
                                          <p:val>
                                            <p:fltVal val="0"/>
                                          </p:val>
                                        </p:tav>
                                        <p:tav tm="100000">
                                          <p:val>
                                            <p:strVal val="#ppt_w"/>
                                          </p:val>
                                        </p:tav>
                                      </p:tavLst>
                                    </p:anim>
                                    <p:anim calcmode="lin" valueType="num">
                                      <p:cBhvr>
                                        <p:cTn id="16" dur="1000" fill="hold"/>
                                        <p:tgtEl>
                                          <p:spTgt spid="3"/>
                                        </p:tgtEl>
                                        <p:attrNameLst>
                                          <p:attrName>ppt_h</p:attrName>
                                        </p:attrNameLst>
                                      </p:cBhvr>
                                      <p:tavLst>
                                        <p:tav tm="0">
                                          <p:val>
                                            <p:fltVal val="0"/>
                                          </p:val>
                                        </p:tav>
                                        <p:tav tm="100000">
                                          <p:val>
                                            <p:strVal val="#ppt_h"/>
                                          </p:val>
                                        </p:tav>
                                      </p:tavLst>
                                    </p:anim>
                                    <p:anim calcmode="lin" valueType="num">
                                      <p:cBhvr>
                                        <p:cTn id="17" dur="1000" fill="hold"/>
                                        <p:tgtEl>
                                          <p:spTgt spid="3"/>
                                        </p:tgtEl>
                                        <p:attrNameLst>
                                          <p:attrName>style.rotation</p:attrName>
                                        </p:attrNameLst>
                                      </p:cBhvr>
                                      <p:tavLst>
                                        <p:tav tm="0">
                                          <p:val>
                                            <p:fltVal val="90"/>
                                          </p:val>
                                        </p:tav>
                                        <p:tav tm="100000">
                                          <p:val>
                                            <p:fltVal val="0"/>
                                          </p:val>
                                        </p:tav>
                                      </p:tavLst>
                                    </p:anim>
                                    <p:animEffect transition="in" filter="fade">
                                      <p:cBhvr>
                                        <p:cTn id="18" dur="1000"/>
                                        <p:tgtEl>
                                          <p:spTgt spid="3"/>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1000" fill="hold"/>
                                        <p:tgtEl>
                                          <p:spTgt spid="6"/>
                                        </p:tgtEl>
                                        <p:attrNameLst>
                                          <p:attrName>ppt_w</p:attrName>
                                        </p:attrNameLst>
                                      </p:cBhvr>
                                      <p:tavLst>
                                        <p:tav tm="0">
                                          <p:val>
                                            <p:fltVal val="0"/>
                                          </p:val>
                                        </p:tav>
                                        <p:tav tm="100000">
                                          <p:val>
                                            <p:strVal val="#ppt_w"/>
                                          </p:val>
                                        </p:tav>
                                      </p:tavLst>
                                    </p:anim>
                                    <p:anim calcmode="lin" valueType="num">
                                      <p:cBhvr>
                                        <p:cTn id="24" dur="1000" fill="hold"/>
                                        <p:tgtEl>
                                          <p:spTgt spid="6"/>
                                        </p:tgtEl>
                                        <p:attrNameLst>
                                          <p:attrName>ppt_h</p:attrName>
                                        </p:attrNameLst>
                                      </p:cBhvr>
                                      <p:tavLst>
                                        <p:tav tm="0">
                                          <p:val>
                                            <p:fltVal val="0"/>
                                          </p:val>
                                        </p:tav>
                                        <p:tav tm="100000">
                                          <p:val>
                                            <p:strVal val="#ppt_h"/>
                                          </p:val>
                                        </p:tav>
                                      </p:tavLst>
                                    </p:anim>
                                    <p:anim calcmode="lin" valueType="num">
                                      <p:cBhvr>
                                        <p:cTn id="25" dur="1000" fill="hold"/>
                                        <p:tgtEl>
                                          <p:spTgt spid="6"/>
                                        </p:tgtEl>
                                        <p:attrNameLst>
                                          <p:attrName>style.rotation</p:attrName>
                                        </p:attrNameLst>
                                      </p:cBhvr>
                                      <p:tavLst>
                                        <p:tav tm="0">
                                          <p:val>
                                            <p:fltVal val="90"/>
                                          </p:val>
                                        </p:tav>
                                        <p:tav tm="100000">
                                          <p:val>
                                            <p:fltVal val="0"/>
                                          </p:val>
                                        </p:tav>
                                      </p:tavLst>
                                    </p:anim>
                                    <p:animEffect transition="in" filter="fade">
                                      <p:cBhvr>
                                        <p:cTn id="26" dur="1000"/>
                                        <p:tgtEl>
                                          <p:spTgt spid="6"/>
                                        </p:tgtEl>
                                      </p:cBhvr>
                                    </p:animEffect>
                                  </p:childTnLst>
                                </p:cTn>
                              </p:par>
                              <p:par>
                                <p:cTn id="27" presetID="31" presetClass="entr" presetSubtype="0" fill="hold" grpId="0" nodeType="with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p:cTn id="29" dur="1000" fill="hold"/>
                                        <p:tgtEl>
                                          <p:spTgt spid="5"/>
                                        </p:tgtEl>
                                        <p:attrNameLst>
                                          <p:attrName>ppt_w</p:attrName>
                                        </p:attrNameLst>
                                      </p:cBhvr>
                                      <p:tavLst>
                                        <p:tav tm="0">
                                          <p:val>
                                            <p:fltVal val="0"/>
                                          </p:val>
                                        </p:tav>
                                        <p:tav tm="100000">
                                          <p:val>
                                            <p:strVal val="#ppt_w"/>
                                          </p:val>
                                        </p:tav>
                                      </p:tavLst>
                                    </p:anim>
                                    <p:anim calcmode="lin" valueType="num">
                                      <p:cBhvr>
                                        <p:cTn id="30" dur="1000" fill="hold"/>
                                        <p:tgtEl>
                                          <p:spTgt spid="5"/>
                                        </p:tgtEl>
                                        <p:attrNameLst>
                                          <p:attrName>ppt_h</p:attrName>
                                        </p:attrNameLst>
                                      </p:cBhvr>
                                      <p:tavLst>
                                        <p:tav tm="0">
                                          <p:val>
                                            <p:fltVal val="0"/>
                                          </p:val>
                                        </p:tav>
                                        <p:tav tm="100000">
                                          <p:val>
                                            <p:strVal val="#ppt_h"/>
                                          </p:val>
                                        </p:tav>
                                      </p:tavLst>
                                    </p:anim>
                                    <p:anim calcmode="lin" valueType="num">
                                      <p:cBhvr>
                                        <p:cTn id="31" dur="1000" fill="hold"/>
                                        <p:tgtEl>
                                          <p:spTgt spid="5"/>
                                        </p:tgtEl>
                                        <p:attrNameLst>
                                          <p:attrName>style.rotation</p:attrName>
                                        </p:attrNameLst>
                                      </p:cBhvr>
                                      <p:tavLst>
                                        <p:tav tm="0">
                                          <p:val>
                                            <p:fltVal val="90"/>
                                          </p:val>
                                        </p:tav>
                                        <p:tav tm="100000">
                                          <p:val>
                                            <p:fltVal val="0"/>
                                          </p:val>
                                        </p:tav>
                                      </p:tavLst>
                                    </p:anim>
                                    <p:animEffect transition="in" filter="fade">
                                      <p:cBhvr>
                                        <p:cTn id="32"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5" grpId="0"/>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649</TotalTime>
  <Words>2975</Words>
  <Application>Microsoft Office PowerPoint</Application>
  <PresentationFormat>On-screen Show (4:3)</PresentationFormat>
  <Paragraphs>175</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GAE</dc:creator>
  <cp:lastModifiedBy>Sami Malallah</cp:lastModifiedBy>
  <cp:revision>108</cp:revision>
  <cp:lastPrinted>2014-09-29T04:29:49Z</cp:lastPrinted>
  <dcterms:created xsi:type="dcterms:W3CDTF">2006-08-16T00:00:00Z</dcterms:created>
  <dcterms:modified xsi:type="dcterms:W3CDTF">2014-10-14T07:00:16Z</dcterms:modified>
</cp:coreProperties>
</file>