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258" r:id="rId3"/>
    <p:sldId id="259" r:id="rId4"/>
    <p:sldId id="257" r:id="rId5"/>
    <p:sldId id="260" r:id="rId6"/>
    <p:sldId id="261" r:id="rId7"/>
    <p:sldId id="262" r:id="rId8"/>
    <p:sldId id="264" r:id="rId9"/>
    <p:sldId id="276" r:id="rId10"/>
    <p:sldId id="266" r:id="rId11"/>
    <p:sldId id="290" r:id="rId12"/>
    <p:sldId id="269" r:id="rId13"/>
    <p:sldId id="270" r:id="rId14"/>
    <p:sldId id="271" r:id="rId15"/>
    <p:sldId id="272" r:id="rId16"/>
    <p:sldId id="273" r:id="rId17"/>
    <p:sldId id="274" r:id="rId18"/>
    <p:sldId id="275" r:id="rId19"/>
    <p:sldId id="277" r:id="rId20"/>
    <p:sldId id="278" r:id="rId21"/>
    <p:sldId id="279" r:id="rId22"/>
    <p:sldId id="280" r:id="rId23"/>
    <p:sldId id="281" r:id="rId24"/>
    <p:sldId id="283" r:id="rId25"/>
    <p:sldId id="289" r:id="rId26"/>
    <p:sldId id="284" r:id="rId27"/>
    <p:sldId id="285" r:id="rId28"/>
    <p:sldId id="286" r:id="rId29"/>
    <p:sldId id="287" r:id="rId30"/>
    <p:sldId id="288" r:id="rId31"/>
    <p:sldId id="291" r:id="rId32"/>
    <p:sldId id="292" r:id="rId33"/>
    <p:sldId id="293" r:id="rId34"/>
    <p:sldId id="294" r:id="rId35"/>
    <p:sldId id="295" r:id="rId36"/>
    <p:sldId id="296" r:id="rId37"/>
    <p:sldId id="297" r:id="rId38"/>
    <p:sldId id="298" r:id="rId39"/>
    <p:sldId id="299" r:id="rId40"/>
    <p:sldId id="300" r:id="rId41"/>
    <p:sldId id="301" r:id="rId42"/>
    <p:sldId id="302" r:id="rId43"/>
    <p:sldId id="303" r:id="rId44"/>
    <p:sldId id="304" r:id="rId45"/>
    <p:sldId id="305" r:id="rId46"/>
    <p:sldId id="306" r:id="rId47"/>
    <p:sldId id="307" r:id="rId48"/>
    <p:sldId id="308" r:id="rId49"/>
    <p:sldId id="309"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94" y="3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H:\&#1575;&#1604;&#1591;&#1575;&#1602;&#1577;%20&#1575;&#1604;&#1575;&#1587;&#1578;&#1610;&#1593;&#1575;&#1576;&#1610;&#1577;.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user\Desktop\&#1575;&#1604;&#1591;&#1575;&#1602;&#1577;%20&#1575;&#1604;&#1575;&#1587;&#1578;&#1610;&#1593;&#1575;&#1576;&#1610;&#1577;.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user\Desktop\&#1575;&#1604;&#1591;&#1575;&#1602;&#1577;%20&#1575;&#1604;&#1575;&#1587;&#1578;&#1610;&#1593;&#1575;&#1576;&#1610;&#1577;.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H:\&#1575;&#1604;&#1591;&#1575;&#1602;&#1577;%20&#1575;&#1604;&#1575;&#1587;&#1578;&#1610;&#1593;&#1575;&#1576;&#1610;&#1577;.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
  <c:chart>
    <c:autoTitleDeleted val="1"/>
    <c:plotArea>
      <c:layout/>
      <c:lineChart>
        <c:grouping val="standard"/>
        <c:ser>
          <c:idx val="0"/>
          <c:order val="0"/>
          <c:tx>
            <c:strRef>
              <c:f>'تطور عدد المقاعد'!$F$1</c:f>
              <c:strCache>
                <c:ptCount val="1"/>
                <c:pt idx="0">
                  <c:v>عدد المقاعد</c:v>
                </c:pt>
              </c:strCache>
            </c:strRef>
          </c:tx>
          <c:marker>
            <c:symbol val="none"/>
          </c:marker>
          <c:dLbls>
            <c:dLbl>
              <c:idx val="0"/>
              <c:layout>
                <c:manualLayout>
                  <c:x val="-3.3939393939393991E-2"/>
                  <c:y val="-6.0185185185185147E-2"/>
                </c:manualLayout>
              </c:layout>
              <c:dLblPos val="r"/>
              <c:showVal val="1"/>
            </c:dLbl>
            <c:dLbl>
              <c:idx val="1"/>
              <c:layout>
                <c:manualLayout>
                  <c:x val="-2.6666666666666682E-2"/>
                  <c:y val="-6.0185185185185147E-2"/>
                </c:manualLayout>
              </c:layout>
              <c:dLblPos val="r"/>
              <c:showVal val="1"/>
            </c:dLbl>
            <c:dLbl>
              <c:idx val="2"/>
              <c:layout>
                <c:manualLayout>
                  <c:x val="-3.1515151515151572E-2"/>
                  <c:y val="-9.7222222222222265E-2"/>
                </c:manualLayout>
              </c:layout>
              <c:dLblPos val="r"/>
              <c:showVal val="1"/>
            </c:dLbl>
            <c:dLbl>
              <c:idx val="3"/>
              <c:layout>
                <c:manualLayout>
                  <c:x val="-4.1212121212121436E-2"/>
                  <c:y val="-0.12962962962962893"/>
                </c:manualLayout>
              </c:layout>
              <c:dLblPos val="r"/>
              <c:showVal val="1"/>
            </c:dLbl>
            <c:dLbl>
              <c:idx val="4"/>
              <c:layout>
                <c:manualLayout>
                  <c:x val="-5.0909090909090959E-2"/>
                  <c:y val="-6.0185185185185147E-2"/>
                </c:manualLayout>
              </c:layout>
              <c:dLblPos val="r"/>
              <c:showVal val="1"/>
            </c:dLbl>
            <c:dLbl>
              <c:idx val="5"/>
              <c:layout>
                <c:manualLayout>
                  <c:x val="-4.3636363636363674E-2"/>
                  <c:y val="-6.9444444444444572E-2"/>
                </c:manualLayout>
              </c:layout>
              <c:dLblPos val="r"/>
              <c:showVal val="1"/>
            </c:dLbl>
            <c:dLbl>
              <c:idx val="6"/>
              <c:layout>
                <c:manualLayout>
                  <c:x val="-4.8484848484848485E-2"/>
                  <c:y val="-6.0185549722951287E-2"/>
                </c:manualLayout>
              </c:layout>
              <c:showVal val="1"/>
            </c:dLbl>
            <c:showVal val="1"/>
          </c:dLbls>
          <c:cat>
            <c:strRef>
              <c:f>'تطور عدد المقاعد'!$E$2:$E$8</c:f>
              <c:strCache>
                <c:ptCount val="7"/>
                <c:pt idx="0">
                  <c:v>2008/2007</c:v>
                </c:pt>
                <c:pt idx="1">
                  <c:v>2009/2008</c:v>
                </c:pt>
                <c:pt idx="2">
                  <c:v>2010/2009</c:v>
                </c:pt>
                <c:pt idx="3">
                  <c:v>2011/2010</c:v>
                </c:pt>
                <c:pt idx="4">
                  <c:v>2012/2011</c:v>
                </c:pt>
                <c:pt idx="5">
                  <c:v>2013/2012</c:v>
                </c:pt>
                <c:pt idx="6">
                  <c:v>2014/2013</c:v>
                </c:pt>
              </c:strCache>
            </c:strRef>
          </c:cat>
          <c:val>
            <c:numRef>
              <c:f>'تطور عدد المقاعد'!$F$2:$F$8</c:f>
              <c:numCache>
                <c:formatCode>General</c:formatCode>
                <c:ptCount val="7"/>
                <c:pt idx="0">
                  <c:v>13911</c:v>
                </c:pt>
                <c:pt idx="1">
                  <c:v>13506</c:v>
                </c:pt>
                <c:pt idx="2">
                  <c:v>14158</c:v>
                </c:pt>
                <c:pt idx="3">
                  <c:v>17403</c:v>
                </c:pt>
                <c:pt idx="4">
                  <c:v>27948</c:v>
                </c:pt>
                <c:pt idx="5">
                  <c:v>28437</c:v>
                </c:pt>
                <c:pt idx="6" formatCode="0">
                  <c:v>32930</c:v>
                </c:pt>
              </c:numCache>
            </c:numRef>
          </c:val>
        </c:ser>
        <c:dLbls>
          <c:showVal val="1"/>
        </c:dLbls>
        <c:marker val="1"/>
        <c:axId val="130615936"/>
        <c:axId val="130748800"/>
      </c:lineChart>
      <c:catAx>
        <c:axId val="130615936"/>
        <c:scaling>
          <c:orientation val="minMax"/>
        </c:scaling>
        <c:axPos val="b"/>
        <c:numFmt formatCode="General" sourceLinked="1"/>
        <c:majorTickMark val="none"/>
        <c:tickLblPos val="nextTo"/>
        <c:crossAx val="130748800"/>
        <c:crosses val="autoZero"/>
        <c:auto val="1"/>
        <c:lblAlgn val="ctr"/>
        <c:lblOffset val="100"/>
      </c:catAx>
      <c:valAx>
        <c:axId val="130748800"/>
        <c:scaling>
          <c:orientation val="minMax"/>
        </c:scaling>
        <c:axPos val="l"/>
        <c:majorGridlines/>
        <c:numFmt formatCode="General" sourceLinked="1"/>
        <c:majorTickMark val="none"/>
        <c:tickLblPos val="nextTo"/>
        <c:crossAx val="130615936"/>
        <c:crosses val="autoZero"/>
        <c:crossBetween val="between"/>
      </c:val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manualLayout>
          <c:layoutTarget val="inner"/>
          <c:xMode val="edge"/>
          <c:yMode val="edge"/>
          <c:x val="0.13578477690288715"/>
          <c:y val="5.1400554097404488E-2"/>
          <c:w val="0.81618897637795251"/>
          <c:h val="0.53288203557888825"/>
        </c:manualLayout>
      </c:layout>
      <c:bar3DChart>
        <c:barDir val="col"/>
        <c:grouping val="clustered"/>
        <c:ser>
          <c:idx val="0"/>
          <c:order val="0"/>
          <c:tx>
            <c:strRef>
              <c:f>'شكل رقم 2'!$B$1</c:f>
              <c:strCache>
                <c:ptCount val="1"/>
                <c:pt idx="0">
                  <c:v>ذكور </c:v>
                </c:pt>
              </c:strCache>
            </c:strRef>
          </c:tx>
          <c:cat>
            <c:strRef>
              <c:f>'شكل رقم 2'!$A$2:$A$10</c:f>
              <c:strCache>
                <c:ptCount val="9"/>
                <c:pt idx="0">
                  <c:v>معـــاهد تأهيل الصيادين </c:v>
                </c:pt>
                <c:pt idx="1">
                  <c:v>معهــــد العــلوم الشــرعية</c:v>
                </c:pt>
                <c:pt idx="2">
                  <c:v>معــاهد العـــلوم الصــحية</c:v>
                </c:pt>
                <c:pt idx="3">
                  <c:v>مــراكز التـدريب المهنــي</c:v>
                </c:pt>
                <c:pt idx="4">
                  <c:v>بعــــثات ومنـــح خارجية</c:v>
                </c:pt>
                <c:pt idx="5">
                  <c:v>كليات العلوم التطبيقية </c:v>
                </c:pt>
                <c:pt idx="6">
                  <c:v>جـــامعة السلطان قابوس </c:v>
                </c:pt>
                <c:pt idx="7">
                  <c:v>بعــــثات ومنـــح داخلـــية</c:v>
                </c:pt>
                <c:pt idx="8">
                  <c:v>الكلــــــــيات التقـــــــنيـــــة </c:v>
                </c:pt>
              </c:strCache>
            </c:strRef>
          </c:cat>
          <c:val>
            <c:numRef>
              <c:f>'شكل رقم 2'!$B$2:$B$10</c:f>
              <c:numCache>
                <c:formatCode>General</c:formatCode>
                <c:ptCount val="9"/>
                <c:pt idx="0">
                  <c:v>30</c:v>
                </c:pt>
                <c:pt idx="1">
                  <c:v>35</c:v>
                </c:pt>
                <c:pt idx="2">
                  <c:v>172</c:v>
                </c:pt>
                <c:pt idx="3">
                  <c:v>484</c:v>
                </c:pt>
                <c:pt idx="4">
                  <c:v>886</c:v>
                </c:pt>
                <c:pt idx="5">
                  <c:v>560</c:v>
                </c:pt>
                <c:pt idx="6">
                  <c:v>1532</c:v>
                </c:pt>
                <c:pt idx="7">
                  <c:v>1570</c:v>
                </c:pt>
                <c:pt idx="8">
                  <c:v>7560</c:v>
                </c:pt>
              </c:numCache>
            </c:numRef>
          </c:val>
        </c:ser>
        <c:ser>
          <c:idx val="1"/>
          <c:order val="1"/>
          <c:tx>
            <c:strRef>
              <c:f>'شكل رقم 2'!$C$1</c:f>
              <c:strCache>
                <c:ptCount val="1"/>
                <c:pt idx="0">
                  <c:v>إنــــاث</c:v>
                </c:pt>
              </c:strCache>
            </c:strRef>
          </c:tx>
          <c:cat>
            <c:strRef>
              <c:f>'شكل رقم 2'!$A$2:$A$10</c:f>
              <c:strCache>
                <c:ptCount val="9"/>
                <c:pt idx="0">
                  <c:v>معـــاهد تأهيل الصيادين </c:v>
                </c:pt>
                <c:pt idx="1">
                  <c:v>معهــــد العــلوم الشــرعية</c:v>
                </c:pt>
                <c:pt idx="2">
                  <c:v>معــاهد العـــلوم الصــحية</c:v>
                </c:pt>
                <c:pt idx="3">
                  <c:v>مــراكز التـدريب المهنــي</c:v>
                </c:pt>
                <c:pt idx="4">
                  <c:v>بعــــثات ومنـــح خارجية</c:v>
                </c:pt>
                <c:pt idx="5">
                  <c:v>كليات العلوم التطبيقية </c:v>
                </c:pt>
                <c:pt idx="6">
                  <c:v>جـــامعة السلطان قابوس </c:v>
                </c:pt>
                <c:pt idx="7">
                  <c:v>بعــــثات ومنـــح داخلـــية</c:v>
                </c:pt>
                <c:pt idx="8">
                  <c:v>الكلــــــــيات التقـــــــنيـــــة </c:v>
                </c:pt>
              </c:strCache>
            </c:strRef>
          </c:cat>
          <c:val>
            <c:numRef>
              <c:f>'شكل رقم 2'!$C$2:$C$10</c:f>
              <c:numCache>
                <c:formatCode>General</c:formatCode>
                <c:ptCount val="9"/>
                <c:pt idx="0">
                  <c:v>20</c:v>
                </c:pt>
                <c:pt idx="1">
                  <c:v>32</c:v>
                </c:pt>
                <c:pt idx="2">
                  <c:v>461</c:v>
                </c:pt>
                <c:pt idx="3">
                  <c:v>360</c:v>
                </c:pt>
                <c:pt idx="4">
                  <c:v>513</c:v>
                </c:pt>
                <c:pt idx="5">
                  <c:v>1517</c:v>
                </c:pt>
                <c:pt idx="6">
                  <c:v>1680</c:v>
                </c:pt>
                <c:pt idx="7">
                  <c:v>7785</c:v>
                </c:pt>
                <c:pt idx="8">
                  <c:v>3240</c:v>
                </c:pt>
              </c:numCache>
            </c:numRef>
          </c:val>
        </c:ser>
        <c:shape val="cylinder"/>
        <c:axId val="130808064"/>
        <c:axId val="130809856"/>
        <c:axId val="0"/>
      </c:bar3DChart>
      <c:catAx>
        <c:axId val="130808064"/>
        <c:scaling>
          <c:orientation val="minMax"/>
        </c:scaling>
        <c:axPos val="b"/>
        <c:tickLblPos val="nextTo"/>
        <c:crossAx val="130809856"/>
        <c:crosses val="autoZero"/>
        <c:auto val="1"/>
        <c:lblAlgn val="ctr"/>
        <c:lblOffset val="100"/>
      </c:catAx>
      <c:valAx>
        <c:axId val="130809856"/>
        <c:scaling>
          <c:orientation val="minMax"/>
        </c:scaling>
        <c:axPos val="l"/>
        <c:majorGridlines/>
        <c:numFmt formatCode="General" sourceLinked="1"/>
        <c:tickLblPos val="nextTo"/>
        <c:crossAx val="130808064"/>
        <c:crosses val="autoZero"/>
        <c:crossBetween val="between"/>
      </c:valAx>
    </c:plotArea>
    <c:legend>
      <c:legendPos val="r"/>
      <c:layout>
        <c:manualLayout>
          <c:xMode val="edge"/>
          <c:yMode val="edge"/>
          <c:x val="0.43530708661417405"/>
          <c:y val="0.11998651210265383"/>
          <c:w val="0.10080402449693802"/>
          <c:h val="0.16280475357247073"/>
        </c:manualLayout>
      </c:layout>
    </c:legend>
    <c:plotVisOnly val="1"/>
  </c:chart>
  <c:txPr>
    <a:bodyPr/>
    <a:lstStyle/>
    <a:p>
      <a:pPr>
        <a:defRPr lang="en-US"/>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dLbls>
            <c:dLbl>
              <c:idx val="1"/>
              <c:numFmt formatCode="0.0%" sourceLinked="0"/>
              <c:spPr/>
              <c:txPr>
                <a:bodyPr/>
                <a:lstStyle/>
                <a:p>
                  <a:pPr>
                    <a:defRPr/>
                  </a:pPr>
                  <a:endParaRPr lang="en-US"/>
                </a:p>
              </c:txPr>
            </c:dLbl>
            <c:dLbl>
              <c:idx val="2"/>
              <c:numFmt formatCode="0.0%" sourceLinked="0"/>
              <c:spPr/>
              <c:txPr>
                <a:bodyPr/>
                <a:lstStyle/>
                <a:p>
                  <a:pPr>
                    <a:defRPr/>
                  </a:pPr>
                  <a:endParaRPr lang="en-US"/>
                </a:p>
              </c:txPr>
            </c:dLbl>
            <c:dLbl>
              <c:idx val="3"/>
              <c:numFmt formatCode="0.0%" sourceLinked="0"/>
              <c:spPr/>
              <c:txPr>
                <a:bodyPr/>
                <a:lstStyle/>
                <a:p>
                  <a:pPr>
                    <a:defRPr/>
                  </a:pPr>
                  <a:endParaRPr lang="en-US"/>
                </a:p>
              </c:txPr>
            </c:dLbl>
            <c:showCatName val="1"/>
            <c:showPercent val="1"/>
            <c:showLeaderLines val="1"/>
          </c:dLbls>
          <c:cat>
            <c:strRef>
              <c:f>'شكل رقم 2'!$A$15:$A$23</c:f>
              <c:strCache>
                <c:ptCount val="9"/>
                <c:pt idx="0">
                  <c:v>جـــامعة السلطان قابوس </c:v>
                </c:pt>
                <c:pt idx="1">
                  <c:v>معـــاهد تأهيل الصيادين </c:v>
                </c:pt>
                <c:pt idx="2">
                  <c:v>كليات العلوم التطبيقية </c:v>
                </c:pt>
                <c:pt idx="3">
                  <c:v>معهــــد العــلوم الشــرعية</c:v>
                </c:pt>
                <c:pt idx="4">
                  <c:v>الكليات التقـنية </c:v>
                </c:pt>
                <c:pt idx="5">
                  <c:v>معــاهد العـــلوم الصــحية</c:v>
                </c:pt>
                <c:pt idx="6">
                  <c:v>مــراكز التـدريب المهنــي</c:v>
                </c:pt>
                <c:pt idx="7">
                  <c:v>بعــــثات ومنـــح داخلـــية</c:v>
                </c:pt>
                <c:pt idx="8">
                  <c:v>بعــــثات ومنـــح خارجية</c:v>
                </c:pt>
              </c:strCache>
            </c:strRef>
          </c:cat>
          <c:val>
            <c:numRef>
              <c:f>'شكل رقم 2'!$B$15:$B$23</c:f>
              <c:numCache>
                <c:formatCode>General</c:formatCode>
                <c:ptCount val="9"/>
                <c:pt idx="0">
                  <c:v>3212</c:v>
                </c:pt>
                <c:pt idx="1">
                  <c:v>50</c:v>
                </c:pt>
                <c:pt idx="2">
                  <c:v>2077</c:v>
                </c:pt>
                <c:pt idx="3">
                  <c:v>67</c:v>
                </c:pt>
                <c:pt idx="4">
                  <c:v>10800</c:v>
                </c:pt>
                <c:pt idx="5">
                  <c:v>633</c:v>
                </c:pt>
                <c:pt idx="6">
                  <c:v>844</c:v>
                </c:pt>
                <c:pt idx="7">
                  <c:v>9355</c:v>
                </c:pt>
                <c:pt idx="8">
                  <c:v>1399</c:v>
                </c:pt>
              </c:numCache>
            </c:numRef>
          </c:val>
        </c:ser>
        <c:dLbls>
          <c:showCatName val="1"/>
          <c:showPercent val="1"/>
        </c:dLbls>
        <c:firstSliceAng val="0"/>
      </c:pieChart>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2673840769903771"/>
          <c:y val="5.1400554097404488E-2"/>
          <c:w val="0.73256714785651611"/>
          <c:h val="0.66935987168270872"/>
        </c:manualLayout>
      </c:layout>
      <c:lineChart>
        <c:grouping val="standard"/>
        <c:ser>
          <c:idx val="0"/>
          <c:order val="0"/>
          <c:tx>
            <c:strRef>
              <c:f>'المقبولون بالعالي'!$C$20</c:f>
              <c:strCache>
                <c:ptCount val="1"/>
                <c:pt idx="0">
                  <c:v>الاستيعاب</c:v>
                </c:pt>
              </c:strCache>
            </c:strRef>
          </c:tx>
          <c:marker>
            <c:symbol val="none"/>
          </c:marker>
          <c:cat>
            <c:strRef>
              <c:f>'المقبولون بالعالي'!$B$21:$B$26</c:f>
              <c:strCache>
                <c:ptCount val="6"/>
                <c:pt idx="0">
                  <c:v>2013/2012</c:v>
                </c:pt>
                <c:pt idx="1">
                  <c:v>2014/2013</c:v>
                </c:pt>
                <c:pt idx="2">
                  <c:v>2015/2014</c:v>
                </c:pt>
                <c:pt idx="3">
                  <c:v>2016/2015</c:v>
                </c:pt>
                <c:pt idx="4">
                  <c:v>2017/2016</c:v>
                </c:pt>
                <c:pt idx="5">
                  <c:v>2018/2017</c:v>
                </c:pt>
              </c:strCache>
            </c:strRef>
          </c:cat>
          <c:val>
            <c:numRef>
              <c:f>'المقبولون بالعالي'!$C$21:$C$26</c:f>
              <c:numCache>
                <c:formatCode>0</c:formatCode>
                <c:ptCount val="6"/>
                <c:pt idx="0" formatCode="General">
                  <c:v>28437</c:v>
                </c:pt>
                <c:pt idx="1">
                  <c:v>32930</c:v>
                </c:pt>
                <c:pt idx="2">
                  <c:v>33266.583600000005</c:v>
                </c:pt>
                <c:pt idx="3">
                  <c:v>33615.68023144015</c:v>
                </c:pt>
                <c:pt idx="4">
                  <c:v>33981.290448196181</c:v>
                </c:pt>
                <c:pt idx="5">
                  <c:v>34364.484536173193</c:v>
                </c:pt>
              </c:numCache>
            </c:numRef>
          </c:val>
        </c:ser>
        <c:ser>
          <c:idx val="1"/>
          <c:order val="1"/>
          <c:tx>
            <c:strRef>
              <c:f>'المقبولون بالعالي'!$D$20</c:f>
              <c:strCache>
                <c:ptCount val="1"/>
                <c:pt idx="0">
                  <c:v>الخريجون</c:v>
                </c:pt>
              </c:strCache>
            </c:strRef>
          </c:tx>
          <c:marker>
            <c:symbol val="none"/>
          </c:marker>
          <c:cat>
            <c:strRef>
              <c:f>'المقبولون بالعالي'!$B$21:$B$26</c:f>
              <c:strCache>
                <c:ptCount val="6"/>
                <c:pt idx="0">
                  <c:v>2013/2012</c:v>
                </c:pt>
                <c:pt idx="1">
                  <c:v>2014/2013</c:v>
                </c:pt>
                <c:pt idx="2">
                  <c:v>2015/2014</c:v>
                </c:pt>
                <c:pt idx="3">
                  <c:v>2016/2015</c:v>
                </c:pt>
                <c:pt idx="4">
                  <c:v>2017/2016</c:v>
                </c:pt>
                <c:pt idx="5">
                  <c:v>2018/2017</c:v>
                </c:pt>
              </c:strCache>
            </c:strRef>
          </c:cat>
          <c:val>
            <c:numRef>
              <c:f>'المقبولون بالعالي'!$D$21:$D$26</c:f>
              <c:numCache>
                <c:formatCode>0</c:formatCode>
                <c:ptCount val="6"/>
                <c:pt idx="0">
                  <c:v>35187</c:v>
                </c:pt>
                <c:pt idx="1">
                  <c:v>35368.928800000002</c:v>
                </c:pt>
                <c:pt idx="2">
                  <c:v>32666.7336</c:v>
                </c:pt>
                <c:pt idx="3">
                  <c:v>32118.424200000001</c:v>
                </c:pt>
                <c:pt idx="4">
                  <c:v>33796.906800000012</c:v>
                </c:pt>
                <c:pt idx="5">
                  <c:v>33330.195599999999</c:v>
                </c:pt>
              </c:numCache>
            </c:numRef>
          </c:val>
        </c:ser>
        <c:marker val="1"/>
        <c:axId val="130891136"/>
        <c:axId val="130892928"/>
      </c:lineChart>
      <c:catAx>
        <c:axId val="130891136"/>
        <c:scaling>
          <c:orientation val="minMax"/>
        </c:scaling>
        <c:axPos val="b"/>
        <c:numFmt formatCode="General" sourceLinked="1"/>
        <c:tickLblPos val="nextTo"/>
        <c:crossAx val="130892928"/>
        <c:crosses val="autoZero"/>
        <c:auto val="1"/>
        <c:lblAlgn val="ctr"/>
        <c:lblOffset val="100"/>
      </c:catAx>
      <c:valAx>
        <c:axId val="130892928"/>
        <c:scaling>
          <c:orientation val="minMax"/>
          <c:min val="25000"/>
        </c:scaling>
        <c:axPos val="l"/>
        <c:majorGridlines/>
        <c:numFmt formatCode="General" sourceLinked="1"/>
        <c:tickLblPos val="nextTo"/>
        <c:crossAx val="130891136"/>
        <c:crosses val="autoZero"/>
        <c:crossBetween val="between"/>
      </c:valAx>
    </c:plotArea>
    <c:legend>
      <c:legendPos val="r"/>
      <c:layout>
        <c:manualLayout>
          <c:xMode val="edge"/>
          <c:yMode val="edge"/>
          <c:x val="0.61208339523597288"/>
          <c:y val="0.39028292566091016"/>
          <c:w val="0.17124993809736175"/>
          <c:h val="0.22739079668273421"/>
        </c:manualLayout>
      </c:layout>
    </c:legend>
    <c:plotVisOnly val="1"/>
    <c:dispBlanksAs val="gap"/>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16D288-9EB7-4FA0-A7A1-E952BC88A2E9}" type="datetimeFigureOut">
              <a:rPr lang="en-US" smtClean="0"/>
              <a:t>10/2/2014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98C08B-2D89-4CE3-96CD-720DD0C94E8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398C08B-2D89-4CE3-96CD-720DD0C94E85}" type="slidenum">
              <a:rPr lang="en-US" smtClean="0"/>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537"/>
            <a:ext cx="9144000" cy="6857463"/>
          </a:xfrm>
          <a:prstGeom prst="rect">
            <a:avLst/>
          </a:prstGeom>
        </p:spPr>
      </p:pic>
      <p:sp>
        <p:nvSpPr>
          <p:cNvPr id="2" name="Title 1"/>
          <p:cNvSpPr>
            <a:spLocks noGrp="1"/>
          </p:cNvSpPr>
          <p:nvPr>
            <p:ph type="ctrTitle"/>
          </p:nvPr>
        </p:nvSpPr>
        <p:spPr>
          <a:xfrm>
            <a:off x="685800" y="762000"/>
            <a:ext cx="7772400" cy="3886200"/>
          </a:xfrm>
          <a:ln>
            <a:solidFill>
              <a:schemeClr val="tx2">
                <a:lumMod val="50000"/>
              </a:schemeClr>
            </a:solidFill>
          </a:ln>
        </p:spPr>
        <p:txBody>
          <a:bodyPr>
            <a:normAutofit fontScale="90000"/>
          </a:bodyPr>
          <a:lstStyle/>
          <a:p>
            <a:pPr rtl="1"/>
            <a:r>
              <a:rPr lang="ar-OM" sz="2800" b="1" dirty="0" smtClean="0">
                <a:solidFill>
                  <a:srgbClr val="0070C0"/>
                </a:solidFill>
                <a:latin typeface="Omani Text" pitchFamily="18" charset="-78"/>
                <a:ea typeface="Omani Text" pitchFamily="18" charset="-78"/>
                <a:cs typeface="Omani Text" pitchFamily="18" charset="-78"/>
              </a:rPr>
              <a:t/>
            </a:r>
            <a:br>
              <a:rPr lang="ar-OM" sz="2800" b="1" dirty="0" smtClean="0">
                <a:solidFill>
                  <a:srgbClr val="0070C0"/>
                </a:solidFill>
                <a:latin typeface="Omani Text" pitchFamily="18" charset="-78"/>
                <a:ea typeface="Omani Text" pitchFamily="18" charset="-78"/>
                <a:cs typeface="Omani Text" pitchFamily="18" charset="-78"/>
              </a:rPr>
            </a:br>
            <a:r>
              <a:rPr lang="ar-OM" sz="2800" b="1" dirty="0" smtClean="0">
                <a:solidFill>
                  <a:srgbClr val="0070C0"/>
                </a:solidFill>
                <a:latin typeface="Omani Text" pitchFamily="18" charset="-78"/>
                <a:ea typeface="Omani Text" pitchFamily="18" charset="-78"/>
                <a:cs typeface="Omani Text" pitchFamily="18" charset="-78"/>
              </a:rPr>
              <a:t>دراسة إعادة هيكلة التعليم</a:t>
            </a:r>
            <a:r>
              <a:rPr lang="en-US" sz="2800" dirty="0" smtClean="0">
                <a:solidFill>
                  <a:srgbClr val="0070C0"/>
                </a:solidFill>
                <a:latin typeface="Omani Text" pitchFamily="18" charset="-78"/>
                <a:ea typeface="Omani Text" pitchFamily="18" charset="-78"/>
                <a:cs typeface="Omani Text" pitchFamily="18" charset="-78"/>
              </a:rPr>
              <a:t/>
            </a:r>
            <a:br>
              <a:rPr lang="en-US" sz="2800" dirty="0" smtClean="0">
                <a:solidFill>
                  <a:srgbClr val="0070C0"/>
                </a:solidFill>
                <a:latin typeface="Omani Text" pitchFamily="18" charset="-78"/>
                <a:ea typeface="Omani Text" pitchFamily="18" charset="-78"/>
                <a:cs typeface="Omani Text" pitchFamily="18" charset="-78"/>
              </a:rPr>
            </a:br>
            <a:r>
              <a:rPr lang="ar-OM" sz="2800" b="1" u="sng" dirty="0" smtClean="0">
                <a:solidFill>
                  <a:srgbClr val="0070C0"/>
                </a:solidFill>
                <a:latin typeface="Omani Text" pitchFamily="18" charset="-78"/>
                <a:ea typeface="Omani Text" pitchFamily="18" charset="-78"/>
                <a:cs typeface="Omani Text" pitchFamily="18" charset="-78"/>
              </a:rPr>
              <a:t>المحور الثالث</a:t>
            </a:r>
            <a:br>
              <a:rPr lang="ar-OM" sz="2800" b="1" u="sng" dirty="0" smtClean="0">
                <a:solidFill>
                  <a:srgbClr val="0070C0"/>
                </a:solidFill>
                <a:latin typeface="Omani Text" pitchFamily="18" charset="-78"/>
                <a:ea typeface="Omani Text" pitchFamily="18" charset="-78"/>
                <a:cs typeface="Omani Text" pitchFamily="18" charset="-78"/>
              </a:rPr>
            </a:br>
            <a:r>
              <a:rPr lang="en-US" sz="3100" b="1" dirty="0" smtClean="0">
                <a:solidFill>
                  <a:srgbClr val="0070C0"/>
                </a:solidFill>
                <a:latin typeface="Omani Text" pitchFamily="18" charset="-78"/>
                <a:ea typeface="Omani Text" pitchFamily="18" charset="-78"/>
                <a:cs typeface="Omani Text" pitchFamily="18" charset="-78"/>
              </a:rPr>
              <a:t/>
            </a:r>
            <a:br>
              <a:rPr lang="en-US" sz="3100" b="1" dirty="0" smtClean="0">
                <a:solidFill>
                  <a:srgbClr val="0070C0"/>
                </a:solidFill>
                <a:latin typeface="Omani Text" pitchFamily="18" charset="-78"/>
                <a:ea typeface="Omani Text" pitchFamily="18" charset="-78"/>
                <a:cs typeface="Omani Text" pitchFamily="18" charset="-78"/>
              </a:rPr>
            </a:br>
            <a:r>
              <a:rPr lang="ar-OM" sz="3100" b="1" dirty="0" smtClean="0">
                <a:solidFill>
                  <a:srgbClr val="0070C0"/>
                </a:solidFill>
                <a:latin typeface="Omani Text" pitchFamily="18" charset="-78"/>
                <a:ea typeface="Omani Text" pitchFamily="18" charset="-78"/>
                <a:cs typeface="Omani Text" pitchFamily="18" charset="-78"/>
              </a:rPr>
              <a:t>ملخص دراسة الطاقة الاستيعابية بمؤسسات التعليم العالي</a:t>
            </a:r>
            <a:r>
              <a:rPr lang="en-US" sz="3100" b="1" dirty="0" smtClean="0">
                <a:solidFill>
                  <a:srgbClr val="0070C0"/>
                </a:solidFill>
                <a:latin typeface="Omani Text" pitchFamily="18" charset="-78"/>
                <a:ea typeface="Omani Text" pitchFamily="18" charset="-78"/>
                <a:cs typeface="Omani Text" pitchFamily="18" charset="-78"/>
              </a:rPr>
              <a:t/>
            </a:r>
            <a:br>
              <a:rPr lang="en-US" sz="3100" b="1" dirty="0" smtClean="0">
                <a:solidFill>
                  <a:srgbClr val="0070C0"/>
                </a:solidFill>
                <a:latin typeface="Omani Text" pitchFamily="18" charset="-78"/>
                <a:ea typeface="Omani Text" pitchFamily="18" charset="-78"/>
                <a:cs typeface="Omani Text" pitchFamily="18" charset="-78"/>
              </a:rPr>
            </a:br>
            <a:r>
              <a:rPr lang="ar-OM" sz="3100" b="1" dirty="0" smtClean="0">
                <a:solidFill>
                  <a:srgbClr val="0070C0"/>
                </a:solidFill>
                <a:latin typeface="Omani Text" pitchFamily="18" charset="-78"/>
                <a:ea typeface="Omani Text" pitchFamily="18" charset="-78"/>
                <a:cs typeface="Omani Text" pitchFamily="18" charset="-78"/>
              </a:rPr>
              <a:t>ديسمبر 2013</a:t>
            </a:r>
            <a:r>
              <a:rPr lang="en-US" sz="3100" b="1" dirty="0" smtClean="0">
                <a:solidFill>
                  <a:srgbClr val="0070C0"/>
                </a:solidFill>
                <a:latin typeface="Omani Text" pitchFamily="18" charset="-78"/>
                <a:ea typeface="Omani Text" pitchFamily="18" charset="-78"/>
                <a:cs typeface="Omani Text" pitchFamily="18" charset="-78"/>
              </a:rPr>
              <a:t/>
            </a:r>
            <a:br>
              <a:rPr lang="en-US" sz="3100" b="1" dirty="0" smtClean="0">
                <a:solidFill>
                  <a:srgbClr val="0070C0"/>
                </a:solidFill>
                <a:latin typeface="Omani Text" pitchFamily="18" charset="-78"/>
                <a:ea typeface="Omani Text" pitchFamily="18" charset="-78"/>
                <a:cs typeface="Omani Text" pitchFamily="18" charset="-78"/>
              </a:rPr>
            </a:br>
            <a:r>
              <a:rPr lang="en-US" sz="3100" b="1" dirty="0" smtClean="0">
                <a:solidFill>
                  <a:srgbClr val="FF0000"/>
                </a:solidFill>
                <a:latin typeface="Omani Text" pitchFamily="18" charset="-78"/>
                <a:ea typeface="Omani Text" pitchFamily="18" charset="-78"/>
                <a:cs typeface="Omani Text" pitchFamily="18" charset="-78"/>
              </a:rPr>
              <a:t/>
            </a:r>
            <a:br>
              <a:rPr lang="en-US" sz="3100" b="1" dirty="0" smtClean="0">
                <a:solidFill>
                  <a:srgbClr val="FF0000"/>
                </a:solidFill>
                <a:latin typeface="Omani Text" pitchFamily="18" charset="-78"/>
                <a:ea typeface="Omani Text" pitchFamily="18" charset="-78"/>
                <a:cs typeface="Omani Text" pitchFamily="18" charset="-78"/>
              </a:rPr>
            </a:br>
            <a:r>
              <a:rPr lang="en-US" sz="2800" b="1" dirty="0" smtClean="0">
                <a:solidFill>
                  <a:schemeClr val="tx1">
                    <a:lumMod val="85000"/>
                    <a:lumOff val="15000"/>
                  </a:schemeClr>
                </a:solidFill>
                <a:latin typeface="Arial" pitchFamily="34" charset="0"/>
                <a:cs typeface="Arial" pitchFamily="34" charset="0"/>
              </a:rPr>
              <a:t/>
            </a:r>
            <a:br>
              <a:rPr lang="en-US" sz="2800" b="1" dirty="0" smtClean="0">
                <a:solidFill>
                  <a:schemeClr val="tx1">
                    <a:lumMod val="85000"/>
                    <a:lumOff val="15000"/>
                  </a:schemeClr>
                </a:solidFill>
                <a:latin typeface="Arial" pitchFamily="34" charset="0"/>
                <a:cs typeface="Arial" pitchFamily="34" charset="0"/>
              </a:rPr>
            </a:br>
            <a:r>
              <a:rPr lang="en-US" sz="2800" b="1" dirty="0" smtClean="0">
                <a:solidFill>
                  <a:schemeClr val="tx1">
                    <a:lumMod val="85000"/>
                    <a:lumOff val="15000"/>
                  </a:schemeClr>
                </a:solidFill>
                <a:latin typeface="Arial" pitchFamily="34" charset="0"/>
                <a:cs typeface="Arial" pitchFamily="34" charset="0"/>
              </a:rPr>
              <a:t/>
            </a:r>
            <a:br>
              <a:rPr lang="en-US" sz="2800" b="1" dirty="0" smtClean="0">
                <a:solidFill>
                  <a:schemeClr val="tx1">
                    <a:lumMod val="85000"/>
                    <a:lumOff val="15000"/>
                  </a:schemeClr>
                </a:solidFill>
                <a:latin typeface="Arial" pitchFamily="34" charset="0"/>
                <a:cs typeface="Arial" pitchFamily="34" charset="0"/>
              </a:rPr>
            </a:br>
            <a:endParaRPr lang="en-US" sz="2800" b="1" dirty="0">
              <a:latin typeface="Omani Text" pitchFamily="18" charset="-78"/>
              <a:ea typeface="Omani Text" pitchFamily="18" charset="-78"/>
              <a:cs typeface="Omani Text" pitchFamily="18" charset="-78"/>
            </a:endParaRPr>
          </a:p>
        </p:txBody>
      </p:sp>
      <p:sp>
        <p:nvSpPr>
          <p:cNvPr id="5" name="Subtitle 4"/>
          <p:cNvSpPr>
            <a:spLocks noGrp="1"/>
          </p:cNvSpPr>
          <p:nvPr>
            <p:ph type="subTitle" idx="1"/>
          </p:nvPr>
        </p:nvSpPr>
        <p:spPr>
          <a:xfrm>
            <a:off x="-609600" y="4724400"/>
            <a:ext cx="6400800" cy="1219200"/>
          </a:xfrm>
        </p:spPr>
        <p:txBody>
          <a:bodyPr>
            <a:normAutofit lnSpcReduction="10000"/>
          </a:bodyPr>
          <a:lstStyle/>
          <a:p>
            <a:pPr rtl="1"/>
            <a:r>
              <a:rPr lang="ar-OM" sz="2400" b="1" dirty="0" smtClean="0">
                <a:solidFill>
                  <a:schemeClr val="tx1">
                    <a:lumMod val="85000"/>
                    <a:lumOff val="15000"/>
                  </a:schemeClr>
                </a:solidFill>
                <a:latin typeface="Arial" pitchFamily="34" charset="0"/>
                <a:cs typeface="Arial" pitchFamily="34" charset="0"/>
              </a:rPr>
              <a:t>تقديم: </a:t>
            </a:r>
            <a:r>
              <a:rPr lang="ar-OM" sz="2400" b="1" dirty="0" err="1" smtClean="0">
                <a:solidFill>
                  <a:schemeClr val="tx1">
                    <a:lumMod val="85000"/>
                    <a:lumOff val="15000"/>
                  </a:schemeClr>
                </a:solidFill>
                <a:latin typeface="Arial" pitchFamily="34" charset="0"/>
                <a:cs typeface="Arial" pitchFamily="34" charset="0"/>
              </a:rPr>
              <a:t>د.</a:t>
            </a:r>
            <a:r>
              <a:rPr lang="ar-OM" sz="2400" b="1" dirty="0" smtClean="0">
                <a:solidFill>
                  <a:schemeClr val="tx1">
                    <a:lumMod val="85000"/>
                    <a:lumOff val="15000"/>
                  </a:schemeClr>
                </a:solidFill>
                <a:latin typeface="Arial" pitchFamily="34" charset="0"/>
                <a:cs typeface="Arial" pitchFamily="34" charset="0"/>
              </a:rPr>
              <a:t> أحمد بن محمد بن عبدان </a:t>
            </a:r>
            <a:r>
              <a:rPr lang="ar-OM" sz="2400" b="1" dirty="0" smtClean="0">
                <a:solidFill>
                  <a:schemeClr val="tx1">
                    <a:lumMod val="85000"/>
                    <a:lumOff val="15000"/>
                  </a:schemeClr>
                </a:solidFill>
                <a:latin typeface="Arial" pitchFamily="34" charset="0"/>
                <a:cs typeface="Arial" pitchFamily="34" charset="0"/>
              </a:rPr>
              <a:t>الهنائي</a:t>
            </a:r>
            <a:endParaRPr lang="en-US" sz="2400" b="1" dirty="0" smtClean="0">
              <a:solidFill>
                <a:schemeClr val="tx1">
                  <a:lumMod val="85000"/>
                  <a:lumOff val="15000"/>
                </a:schemeClr>
              </a:solidFill>
              <a:latin typeface="Arial" pitchFamily="34" charset="0"/>
              <a:cs typeface="Arial" pitchFamily="34" charset="0"/>
            </a:endParaRPr>
          </a:p>
          <a:p>
            <a:pPr rtl="1"/>
            <a:r>
              <a:rPr lang="en-US" sz="2400" b="1" dirty="0" smtClean="0">
                <a:solidFill>
                  <a:schemeClr val="tx1">
                    <a:lumMod val="85000"/>
                    <a:lumOff val="15000"/>
                  </a:schemeClr>
                </a:solidFill>
                <a:latin typeface="Arial" pitchFamily="34" charset="0"/>
                <a:cs typeface="Arial" pitchFamily="34" charset="0"/>
              </a:rPr>
              <a:t>99353494  </a:t>
            </a:r>
            <a:r>
              <a:rPr lang="ar-OM" sz="2400" b="1" dirty="0" smtClean="0">
                <a:solidFill>
                  <a:schemeClr val="tx1">
                    <a:lumMod val="85000"/>
                    <a:lumOff val="15000"/>
                  </a:schemeClr>
                </a:solidFill>
                <a:latin typeface="Arial" pitchFamily="34" charset="0"/>
                <a:cs typeface="Arial" pitchFamily="34" charset="0"/>
              </a:rPr>
              <a:t>مكتب 24773310</a:t>
            </a:r>
            <a:r>
              <a:rPr lang="en-US" sz="2400" b="1" dirty="0" smtClean="0">
                <a:solidFill>
                  <a:schemeClr val="tx1">
                    <a:lumMod val="85000"/>
                    <a:lumOff val="15000"/>
                  </a:schemeClr>
                </a:solidFill>
                <a:latin typeface="Arial" pitchFamily="34" charset="0"/>
                <a:cs typeface="Arial" pitchFamily="34" charset="0"/>
              </a:rPr>
              <a:t/>
            </a:r>
            <a:br>
              <a:rPr lang="en-US" sz="2400" b="1" dirty="0" smtClean="0">
                <a:solidFill>
                  <a:schemeClr val="tx1">
                    <a:lumMod val="85000"/>
                    <a:lumOff val="15000"/>
                  </a:schemeClr>
                </a:solidFill>
                <a:latin typeface="Arial" pitchFamily="34" charset="0"/>
                <a:cs typeface="Arial" pitchFamily="34" charset="0"/>
              </a:rPr>
            </a:br>
            <a:r>
              <a:rPr lang="en-US" sz="2400" b="1" dirty="0" smtClean="0">
                <a:solidFill>
                  <a:schemeClr val="tx1">
                    <a:lumMod val="85000"/>
                    <a:lumOff val="15000"/>
                  </a:schemeClr>
                </a:solidFill>
                <a:latin typeface="Arial" pitchFamily="34" charset="0"/>
                <a:cs typeface="Arial" pitchFamily="34" charset="0"/>
              </a:rPr>
              <a:t>alhinai@moe.om</a:t>
            </a:r>
            <a:endParaRPr lang="en-US" sz="2400" b="1" dirty="0" smtClean="0">
              <a:solidFill>
                <a:schemeClr val="tx1">
                  <a:lumMod val="85000"/>
                  <a:lumOff val="15000"/>
                </a:schemeClr>
              </a:solidFill>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Title 4"/>
          <p:cNvSpPr>
            <a:spLocks noGrp="1"/>
          </p:cNvSpPr>
          <p:nvPr>
            <p:ph type="title"/>
          </p:nvPr>
        </p:nvSpPr>
        <p:spPr>
          <a:xfrm>
            <a:off x="457200" y="381000"/>
            <a:ext cx="8229600" cy="1143000"/>
          </a:xfrm>
        </p:spPr>
        <p:txBody>
          <a:bodyPr>
            <a:normAutofit/>
          </a:bodyPr>
          <a:lstStyle/>
          <a:p>
            <a:pPr rtl="1"/>
            <a:r>
              <a:rPr lang="ar-OM" sz="2800" b="1" dirty="0" smtClean="0">
                <a:solidFill>
                  <a:srgbClr val="0070C0"/>
                </a:solidFill>
                <a:latin typeface="Omani Text" pitchFamily="18" charset="-78"/>
                <a:ea typeface="Omani Text" pitchFamily="18" charset="-78"/>
                <a:cs typeface="Omani Text" pitchFamily="18" charset="-78"/>
              </a:rPr>
              <a:t>التعليم التقني</a:t>
            </a:r>
            <a:endParaRPr lang="en-US" sz="2800" b="1" dirty="0">
              <a:solidFill>
                <a:srgbClr val="0070C0"/>
              </a:solidFill>
              <a:latin typeface="Omani Text" pitchFamily="18" charset="-78"/>
              <a:ea typeface="Omani Text" pitchFamily="18" charset="-78"/>
              <a:cs typeface="Omani Text" pitchFamily="18" charset="-78"/>
            </a:endParaRPr>
          </a:p>
        </p:txBody>
      </p:sp>
      <p:sp>
        <p:nvSpPr>
          <p:cNvPr id="3" name="Subtitle 2"/>
          <p:cNvSpPr>
            <a:spLocks noGrp="1"/>
          </p:cNvSpPr>
          <p:nvPr>
            <p:ph idx="1"/>
          </p:nvPr>
        </p:nvSpPr>
        <p:spPr>
          <a:xfrm>
            <a:off x="457200" y="2027237"/>
            <a:ext cx="8229600" cy="4525963"/>
          </a:xfrm>
        </p:spPr>
        <p:txBody>
          <a:bodyPr>
            <a:noAutofit/>
          </a:bodyPr>
          <a:lstStyle/>
          <a:p>
            <a:pPr lvl="0" algn="r" rtl="1">
              <a:spcBef>
                <a:spcPts val="2400"/>
              </a:spcBef>
            </a:pPr>
            <a:r>
              <a:rPr lang="ar-OM" sz="1800" b="1" dirty="0" smtClean="0"/>
              <a:t>بدأ التعليم التقني بإنشاء الكلية التقنية العليا عام 1984</a:t>
            </a:r>
            <a:r>
              <a:rPr lang="en-US" sz="1800" b="1" dirty="0" smtClean="0"/>
              <a:t>- </a:t>
            </a:r>
            <a:r>
              <a:rPr lang="ar-OM" sz="1800" b="1" dirty="0" smtClean="0"/>
              <a:t>الكلية الفنية الصناعية بمسقط</a:t>
            </a:r>
            <a:r>
              <a:rPr lang="en-US" sz="1800" b="1" dirty="0" smtClean="0"/>
              <a:t>-</a:t>
            </a:r>
            <a:r>
              <a:rPr lang="ar-OM" sz="1800" b="1" dirty="0" smtClean="0"/>
              <a:t> وتمنح </a:t>
            </a:r>
            <a:r>
              <a:rPr lang="ar-OM" sz="1800" b="1" dirty="0" err="1" smtClean="0"/>
              <a:t>الدبلوم.</a:t>
            </a:r>
            <a:r>
              <a:rPr lang="ar-OM" sz="1800" b="1" dirty="0" smtClean="0"/>
              <a:t> </a:t>
            </a:r>
            <a:endParaRPr lang="en-US" sz="1800" b="1" dirty="0" smtClean="0"/>
          </a:p>
          <a:p>
            <a:pPr lvl="0" algn="r" rtl="1">
              <a:spcBef>
                <a:spcPts val="2400"/>
              </a:spcBef>
            </a:pPr>
            <a:r>
              <a:rPr lang="ar-OM" sz="1800" b="1" dirty="0" smtClean="0"/>
              <a:t>أنشئت بعدها كليات: </a:t>
            </a:r>
            <a:r>
              <a:rPr lang="ar-OM" sz="1800" b="1" dirty="0" err="1" smtClean="0"/>
              <a:t>صلالة</a:t>
            </a:r>
            <a:r>
              <a:rPr lang="ar-OM" sz="1800" b="1" dirty="0" smtClean="0"/>
              <a:t> والمصنعة ونزوى وإبراء، ثم كليتي </a:t>
            </a:r>
            <a:r>
              <a:rPr lang="ar-OM" sz="1800" b="1" dirty="0" err="1" smtClean="0"/>
              <a:t>شناص</a:t>
            </a:r>
            <a:r>
              <a:rPr lang="ar-OM" sz="1800" b="1" dirty="0" smtClean="0"/>
              <a:t> وعبري لتصبح بمجمل(7) كليات.</a:t>
            </a:r>
            <a:endParaRPr lang="en-US" sz="1800" b="1" dirty="0" smtClean="0"/>
          </a:p>
          <a:p>
            <a:pPr lvl="0" algn="r" rtl="1">
              <a:spcBef>
                <a:spcPts val="2400"/>
              </a:spcBef>
            </a:pPr>
            <a:r>
              <a:rPr lang="ar-OM" sz="1800" b="1" dirty="0" smtClean="0"/>
              <a:t>تطور عدد الدارسين منذ العام الأكاديمي 2007/2008 وحتى 2012/2013 </a:t>
            </a:r>
            <a:r>
              <a:rPr lang="ar-OM" sz="1800" b="1" dirty="0" err="1" smtClean="0"/>
              <a:t>من </a:t>
            </a:r>
            <a:r>
              <a:rPr lang="ar-OM" sz="1800" b="1" dirty="0" smtClean="0"/>
              <a:t>(20154) </a:t>
            </a:r>
            <a:r>
              <a:rPr lang="ar-OM" sz="1800" b="1" dirty="0" err="1" smtClean="0"/>
              <a:t>إلى </a:t>
            </a:r>
            <a:r>
              <a:rPr lang="ar-OM" sz="1800" b="1" dirty="0" smtClean="0"/>
              <a:t>(31747</a:t>
            </a:r>
            <a:r>
              <a:rPr lang="ar-OM" sz="1800" b="1" dirty="0" err="1" smtClean="0"/>
              <a:t>).</a:t>
            </a:r>
            <a:endParaRPr lang="en-US" sz="1800" b="1" dirty="0" smtClean="0"/>
          </a:p>
          <a:p>
            <a:pPr lvl="0" algn="r" rtl="1">
              <a:spcBef>
                <a:spcPts val="2400"/>
              </a:spcBef>
            </a:pPr>
            <a:r>
              <a:rPr lang="ar-OM" sz="1800" b="1" dirty="0" smtClean="0"/>
              <a:t>ارتفع عدد أعضاء هيئات تدريسية </a:t>
            </a:r>
            <a:r>
              <a:rPr lang="ar-OM" sz="1800" b="1" dirty="0" err="1" smtClean="0"/>
              <a:t>من </a:t>
            </a:r>
            <a:r>
              <a:rPr lang="ar-OM" sz="1800" b="1" dirty="0" smtClean="0"/>
              <a:t>(405) عام 2005 </a:t>
            </a:r>
            <a:r>
              <a:rPr lang="ar-OM" sz="1800" b="1" dirty="0" err="1" smtClean="0"/>
              <a:t>إلى </a:t>
            </a:r>
            <a:r>
              <a:rPr lang="ar-OM" sz="1800" b="1" dirty="0" smtClean="0"/>
              <a:t>(2282) في العام الأكاديمي 2012/ </a:t>
            </a:r>
            <a:r>
              <a:rPr lang="ar-OM" sz="1800" b="1" dirty="0" err="1" smtClean="0"/>
              <a:t>2013.</a:t>
            </a:r>
            <a:r>
              <a:rPr lang="ar-OM" sz="1800" b="1" dirty="0" smtClean="0"/>
              <a:t> </a:t>
            </a:r>
            <a:endParaRPr lang="en-US" sz="1800" b="1" dirty="0" smtClean="0"/>
          </a:p>
          <a:p>
            <a:pPr lvl="0" algn="r" rtl="1">
              <a:spcBef>
                <a:spcPts val="2400"/>
              </a:spcBef>
            </a:pPr>
            <a:r>
              <a:rPr lang="ar-OM" sz="1800" b="1" dirty="0" smtClean="0"/>
              <a:t>ارتفع عدد الفنيين العاملين بالمختبرات والورش الفنية من(91) فنياُ عام </a:t>
            </a:r>
            <a:r>
              <a:rPr lang="ar-OM" sz="1800" b="1" dirty="0" err="1" smtClean="0"/>
              <a:t>2005م</a:t>
            </a:r>
            <a:r>
              <a:rPr lang="ar-OM" sz="1800" b="1" dirty="0" smtClean="0"/>
              <a:t> </a:t>
            </a:r>
            <a:r>
              <a:rPr lang="ar-OM" sz="1800" b="1" dirty="0" err="1" smtClean="0"/>
              <a:t>إلى </a:t>
            </a:r>
            <a:r>
              <a:rPr lang="ar-OM" sz="1800" b="1" dirty="0" smtClean="0"/>
              <a:t>(583) عام </a:t>
            </a:r>
            <a:r>
              <a:rPr lang="ar-OM" sz="1800" b="1" dirty="0" err="1" smtClean="0"/>
              <a:t>2012م.</a:t>
            </a:r>
            <a:endParaRPr lang="en-US" sz="18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457200" y="381000"/>
            <a:ext cx="8229600" cy="1143000"/>
          </a:xfrm>
        </p:spPr>
        <p:txBody>
          <a:bodyPr>
            <a:normAutofit/>
          </a:bodyPr>
          <a:lstStyle/>
          <a:p>
            <a:r>
              <a:rPr lang="ar-OM" sz="2800" b="1" dirty="0" smtClean="0">
                <a:solidFill>
                  <a:srgbClr val="0070C0"/>
                </a:solidFill>
                <a:latin typeface="Omani Text" pitchFamily="18" charset="-78"/>
                <a:ea typeface="Omani Text" pitchFamily="18" charset="-78"/>
                <a:cs typeface="Omani Text" pitchFamily="18" charset="-78"/>
              </a:rPr>
              <a:t>كلية الدراسات المصرفية والمالية </a:t>
            </a:r>
            <a:endParaRPr lang="en-US" sz="2800" b="1" dirty="0" smtClean="0">
              <a:solidFill>
                <a:srgbClr val="0070C0"/>
              </a:solidFill>
              <a:latin typeface="Omani Text" pitchFamily="18" charset="-78"/>
              <a:ea typeface="Omani Text" pitchFamily="18" charset="-78"/>
              <a:cs typeface="Omani Text" pitchFamily="18" charset="-78"/>
            </a:endParaRPr>
          </a:p>
        </p:txBody>
      </p:sp>
      <p:sp>
        <p:nvSpPr>
          <p:cNvPr id="3" name="Content Placeholder 2"/>
          <p:cNvSpPr>
            <a:spLocks noGrp="1"/>
          </p:cNvSpPr>
          <p:nvPr>
            <p:ph idx="1"/>
          </p:nvPr>
        </p:nvSpPr>
        <p:spPr/>
        <p:txBody>
          <a:bodyPr>
            <a:noAutofit/>
          </a:bodyPr>
          <a:lstStyle/>
          <a:p>
            <a:pPr lvl="0" algn="r" rtl="1">
              <a:spcBef>
                <a:spcPts val="2400"/>
              </a:spcBef>
            </a:pPr>
            <a:r>
              <a:rPr lang="ar-OM" sz="1800" b="1" dirty="0" smtClean="0"/>
              <a:t>بدأت الكلية كمؤسسة للتعليم العالي اعتبارا من 2004، وكانت البداية بمنح الدبلوم بعدد من التخصصات.</a:t>
            </a:r>
            <a:endParaRPr lang="en-US" sz="1800" dirty="0" smtClean="0"/>
          </a:p>
          <a:p>
            <a:pPr lvl="0" algn="r" rtl="1">
              <a:spcBef>
                <a:spcPts val="2400"/>
              </a:spcBef>
            </a:pPr>
            <a:r>
              <a:rPr lang="ar-OM" sz="1800" b="1" dirty="0" smtClean="0"/>
              <a:t>تقدم الكلية حاليا برنامج البكالوريوس في: المحاسبة والمالية، والأعمال والإدارة، </a:t>
            </a:r>
            <a:r>
              <a:rPr lang="ar-OM" sz="1800" b="1" dirty="0" err="1" smtClean="0"/>
              <a:t>والصيرفة</a:t>
            </a:r>
            <a:r>
              <a:rPr lang="ar-OM" sz="1800" b="1" dirty="0" smtClean="0"/>
              <a:t> والعلوم </a:t>
            </a:r>
            <a:r>
              <a:rPr lang="ar-OM" sz="1800" b="1" dirty="0" err="1" smtClean="0"/>
              <a:t>المالية.</a:t>
            </a:r>
            <a:r>
              <a:rPr lang="ar-OM" sz="1800" b="1" dirty="0" smtClean="0"/>
              <a:t> </a:t>
            </a:r>
            <a:endParaRPr lang="en-US" sz="1800" dirty="0" smtClean="0"/>
          </a:p>
          <a:p>
            <a:pPr lvl="0" algn="r" rtl="1">
              <a:spcBef>
                <a:spcPts val="2400"/>
              </a:spcBef>
            </a:pPr>
            <a:r>
              <a:rPr lang="ar-OM" sz="1800" b="1" dirty="0" smtClean="0"/>
              <a:t>كما تقدم الكلية برنامج الماجستير في إدارة الأعمال كمركز إقليمي لجامعة </a:t>
            </a:r>
            <a:r>
              <a:rPr lang="ar-OM" sz="1800" b="1" dirty="0" err="1" smtClean="0"/>
              <a:t>ستراثكلايد</a:t>
            </a:r>
            <a:r>
              <a:rPr lang="ar-OM" sz="1800" b="1" dirty="0" smtClean="0"/>
              <a:t> في المملكة المتحدة.</a:t>
            </a:r>
            <a:endParaRPr lang="en-US" sz="1800" dirty="0" smtClean="0"/>
          </a:p>
          <a:p>
            <a:pPr lvl="0" algn="r" rtl="1">
              <a:spcBef>
                <a:spcPts val="2400"/>
              </a:spcBef>
            </a:pPr>
            <a:r>
              <a:rPr lang="ar-OM" sz="1800" b="1" dirty="0" smtClean="0"/>
              <a:t>ارتفع عدد الطلبة الدارسين بالفترة من </a:t>
            </a:r>
            <a:r>
              <a:rPr lang="ar-OM" sz="1800" b="1" dirty="0" err="1" smtClean="0"/>
              <a:t>2007/2008 </a:t>
            </a:r>
            <a:r>
              <a:rPr lang="ar-OM" sz="1800" b="1" dirty="0" smtClean="0"/>
              <a:t>- 2012/2013 </a:t>
            </a:r>
            <a:r>
              <a:rPr lang="ar-OM" sz="1800" b="1" dirty="0" err="1" smtClean="0"/>
              <a:t>من </a:t>
            </a:r>
            <a:r>
              <a:rPr lang="ar-OM" sz="1800" b="1" dirty="0" smtClean="0"/>
              <a:t>(584) </a:t>
            </a:r>
            <a:r>
              <a:rPr lang="ar-OM" sz="1800" b="1" dirty="0" err="1" smtClean="0"/>
              <a:t>إلى </a:t>
            </a:r>
            <a:r>
              <a:rPr lang="ar-OM" sz="1800" b="1" dirty="0" smtClean="0"/>
              <a:t>(1703) طالباً وطالبة.</a:t>
            </a:r>
            <a:endParaRPr lang="en-US" sz="1800" dirty="0" smtClean="0"/>
          </a:p>
          <a:p>
            <a:pPr lvl="0" algn="r" rtl="1">
              <a:spcBef>
                <a:spcPts val="2400"/>
              </a:spcBef>
            </a:pPr>
            <a:r>
              <a:rPr lang="ar-OM" sz="1800" b="1" dirty="0" smtClean="0"/>
              <a:t>حالياً تضم </a:t>
            </a:r>
            <a:r>
              <a:rPr lang="ar-OM" sz="1800" b="1" dirty="0" err="1" smtClean="0"/>
              <a:t>الكلية: </a:t>
            </a:r>
            <a:r>
              <a:rPr lang="ar-OM" sz="1800" b="1" dirty="0" smtClean="0"/>
              <a:t>(104) موظفين، </a:t>
            </a:r>
            <a:r>
              <a:rPr lang="ar-OM" sz="1800" b="1" dirty="0" err="1" smtClean="0"/>
              <a:t>منهم </a:t>
            </a:r>
            <a:r>
              <a:rPr lang="ar-OM" sz="1800" b="1" dirty="0" smtClean="0"/>
              <a:t>(55) من الجدول الأكاديمي و(49) من القطاع الإداري </a:t>
            </a:r>
            <a:r>
              <a:rPr lang="ar-OM" sz="1800" b="1" dirty="0" err="1" smtClean="0"/>
              <a:t>والفني.</a:t>
            </a:r>
            <a:r>
              <a:rPr lang="ar-OM" sz="1800" b="1" dirty="0" smtClean="0"/>
              <a:t> </a:t>
            </a:r>
            <a:endParaRPr lang="en-US"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Title 4"/>
          <p:cNvSpPr>
            <a:spLocks noGrp="1"/>
          </p:cNvSpPr>
          <p:nvPr>
            <p:ph type="title"/>
          </p:nvPr>
        </p:nvSpPr>
        <p:spPr>
          <a:xfrm>
            <a:off x="457200" y="381000"/>
            <a:ext cx="8229600" cy="1143000"/>
          </a:xfrm>
        </p:spPr>
        <p:txBody>
          <a:bodyPr>
            <a:normAutofit/>
          </a:bodyPr>
          <a:lstStyle/>
          <a:p>
            <a:pPr rtl="1"/>
            <a:r>
              <a:rPr lang="ar-OM" sz="2800" b="1" dirty="0" smtClean="0">
                <a:solidFill>
                  <a:srgbClr val="0070C0"/>
                </a:solidFill>
                <a:latin typeface="Omani Text" pitchFamily="18" charset="-78"/>
                <a:ea typeface="Omani Text" pitchFamily="18" charset="-78"/>
                <a:cs typeface="Omani Text" pitchFamily="18" charset="-78"/>
              </a:rPr>
              <a:t>الجامعات والكليات الخاصة</a:t>
            </a:r>
            <a:endParaRPr lang="en-US" sz="2800" b="1" dirty="0" smtClean="0">
              <a:solidFill>
                <a:srgbClr val="0070C0"/>
              </a:solidFill>
              <a:latin typeface="Omani Text" pitchFamily="18" charset="-78"/>
              <a:ea typeface="Omani Text" pitchFamily="18" charset="-78"/>
              <a:cs typeface="Omani Text" pitchFamily="18" charset="-78"/>
            </a:endParaRPr>
          </a:p>
        </p:txBody>
      </p:sp>
      <p:sp>
        <p:nvSpPr>
          <p:cNvPr id="3" name="Subtitle 2"/>
          <p:cNvSpPr>
            <a:spLocks noGrp="1"/>
          </p:cNvSpPr>
          <p:nvPr>
            <p:ph idx="1"/>
          </p:nvPr>
        </p:nvSpPr>
        <p:spPr>
          <a:xfrm>
            <a:off x="457200" y="1874837"/>
            <a:ext cx="8229600" cy="4525963"/>
          </a:xfrm>
        </p:spPr>
        <p:txBody>
          <a:bodyPr>
            <a:normAutofit/>
          </a:bodyPr>
          <a:lstStyle/>
          <a:p>
            <a:pPr lvl="0" algn="r" rtl="1">
              <a:spcBef>
                <a:spcPts val="2400"/>
              </a:spcBef>
            </a:pPr>
            <a:r>
              <a:rPr lang="ar-OM" sz="1800" b="1" dirty="0" smtClean="0"/>
              <a:t>بدأت مسيرة التعليم العالي الخاص في السلطنة بافتتاح أول كلية خاصة في العام الأكاديمي 1995/</a:t>
            </a:r>
            <a:r>
              <a:rPr lang="ar-OM" sz="1800" b="1" dirty="0" err="1" smtClean="0"/>
              <a:t>1996م.</a:t>
            </a:r>
            <a:endParaRPr lang="en-US" sz="1800" dirty="0" smtClean="0"/>
          </a:p>
          <a:p>
            <a:pPr lvl="0" algn="r" rtl="1">
              <a:spcBef>
                <a:spcPts val="2400"/>
              </a:spcBef>
            </a:pPr>
            <a:r>
              <a:rPr lang="ar-OM" sz="1800" b="1" dirty="0" smtClean="0"/>
              <a:t>نمت تلك المؤسسات باضطراد، وبلغ عددها بالعام الأكاديمي </a:t>
            </a:r>
            <a:r>
              <a:rPr lang="ar-OM" sz="1800" b="1" dirty="0" err="1" smtClean="0"/>
              <a:t>2010/2011  </a:t>
            </a:r>
            <a:r>
              <a:rPr lang="ar-OM" sz="1800" b="1" dirty="0" smtClean="0"/>
              <a:t>(26) منها(7)جامعات و(19</a:t>
            </a:r>
            <a:r>
              <a:rPr lang="ar-OM" sz="1800" b="1" dirty="0" err="1" smtClean="0"/>
              <a:t>)كلية.</a:t>
            </a:r>
            <a:r>
              <a:rPr lang="ar-OM" sz="1800" b="1" dirty="0" smtClean="0"/>
              <a:t> </a:t>
            </a:r>
            <a:endParaRPr lang="en-US" sz="1800" dirty="0" smtClean="0"/>
          </a:p>
          <a:p>
            <a:pPr lvl="0" algn="r" rtl="1">
              <a:spcBef>
                <a:spcPts val="2400"/>
              </a:spcBef>
            </a:pPr>
            <a:r>
              <a:rPr lang="ar-OM" sz="1800" b="1" dirty="0" smtClean="0"/>
              <a:t>ارتفع عدد الطلبة الدارسين </a:t>
            </a:r>
            <a:r>
              <a:rPr lang="ar-OM" sz="1800" b="1" dirty="0" err="1" smtClean="0"/>
              <a:t>من </a:t>
            </a:r>
            <a:r>
              <a:rPr lang="ar-OM" sz="1800" b="1" dirty="0" smtClean="0"/>
              <a:t>(25988) في العام الأكاديمي 2007/2008 </a:t>
            </a:r>
            <a:r>
              <a:rPr lang="ar-OM" sz="1800" b="1" dirty="0" err="1" smtClean="0"/>
              <a:t>إلى </a:t>
            </a:r>
            <a:r>
              <a:rPr lang="ar-OM" sz="1800" b="1" dirty="0" smtClean="0"/>
              <a:t>(46054) عام 2011/2012.</a:t>
            </a:r>
            <a:endParaRPr lang="en-US" sz="1800" dirty="0" smtClean="0"/>
          </a:p>
          <a:p>
            <a:pPr lvl="0" algn="r" rtl="1">
              <a:spcBef>
                <a:spcPts val="2400"/>
              </a:spcBef>
            </a:pPr>
            <a:r>
              <a:rPr lang="ar-OM" sz="1800" b="1" dirty="0" smtClean="0"/>
              <a:t>بلغ إجمالي الهيئة الأكاديمية في العام الأكاديمي </a:t>
            </a:r>
            <a:r>
              <a:rPr lang="ar-OM" sz="1800" b="1" dirty="0" err="1" smtClean="0"/>
              <a:t>2011/2012 </a:t>
            </a:r>
            <a:r>
              <a:rPr lang="ar-OM" sz="1800" b="1" dirty="0" smtClean="0"/>
              <a:t>(2020) عضواً مقارنةً </a:t>
            </a:r>
            <a:r>
              <a:rPr lang="ar-OM" sz="1800" b="1" dirty="0" err="1" smtClean="0"/>
              <a:t>بـ</a:t>
            </a:r>
            <a:r>
              <a:rPr lang="ar-OM" sz="1800" b="1" dirty="0" smtClean="0"/>
              <a:t>(1937) عضواً في العام الأكاديمي 2010/2011، بزيادة </a:t>
            </a:r>
            <a:r>
              <a:rPr lang="ar-OM" sz="1800" b="1" dirty="0" err="1" smtClean="0"/>
              <a:t>قدرها (4.3%</a:t>
            </a:r>
            <a:r>
              <a:rPr lang="ar-OM" sz="1800" b="1" dirty="0" smtClean="0"/>
              <a:t>) تقريباً.</a:t>
            </a:r>
            <a:endParaRPr lang="en-US"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a:solidFill>
            <a:schemeClr val="bg2">
              <a:lumMod val="25000"/>
            </a:schemeClr>
          </a:solidFill>
        </p:spPr>
      </p:pic>
      <p:sp>
        <p:nvSpPr>
          <p:cNvPr id="2" name="Title 1"/>
          <p:cNvSpPr>
            <a:spLocks noGrp="1"/>
          </p:cNvSpPr>
          <p:nvPr>
            <p:ph type="ctrTitle"/>
          </p:nvPr>
        </p:nvSpPr>
        <p:spPr>
          <a:xfrm>
            <a:off x="685800" y="2130425"/>
            <a:ext cx="7772400" cy="2060575"/>
          </a:xfrm>
          <a:ln>
            <a:noFill/>
          </a:ln>
          <a:effectLst>
            <a:outerShdw blurRad="50800" dist="38100" dir="2700000" algn="tl" rotWithShape="0">
              <a:prstClr val="black">
                <a:alpha val="40000"/>
              </a:prstClr>
            </a:outerShdw>
          </a:effectLst>
        </p:spPr>
        <p:txBody>
          <a:bodyPr>
            <a:normAutofit/>
          </a:bodyPr>
          <a:lstStyle/>
          <a:p>
            <a:r>
              <a:rPr lang="ar-SA" sz="3200" b="1" dirty="0" smtClean="0">
                <a:solidFill>
                  <a:schemeClr val="bg2">
                    <a:lumMod val="50000"/>
                  </a:schemeClr>
                </a:solidFill>
                <a:latin typeface="Omani Text" pitchFamily="18" charset="-78"/>
                <a:ea typeface="Omani Text" pitchFamily="18" charset="-78"/>
                <a:cs typeface="Omani Text" pitchFamily="18" charset="-78"/>
              </a:rPr>
              <a:t>واقع الطاقة الاستيعابية لمؤسسات التعليم العالي الحكومية والخاصة</a:t>
            </a:r>
            <a:endParaRPr lang="en-US" sz="3200" dirty="0">
              <a:solidFill>
                <a:schemeClr val="bg2">
                  <a:lumMod val="50000"/>
                </a:schemeClr>
              </a:solidFill>
              <a:latin typeface="Omani Text" pitchFamily="18" charset="-78"/>
              <a:ea typeface="Omani Text" pitchFamily="18" charset="-78"/>
              <a:cs typeface="Omani Text" pitchFamily="18"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Title 4"/>
          <p:cNvSpPr>
            <a:spLocks noGrp="1"/>
          </p:cNvSpPr>
          <p:nvPr>
            <p:ph type="title"/>
          </p:nvPr>
        </p:nvSpPr>
        <p:spPr>
          <a:xfrm>
            <a:off x="457200" y="381000"/>
            <a:ext cx="8229600" cy="1143000"/>
          </a:xfrm>
        </p:spPr>
        <p:txBody>
          <a:bodyPr>
            <a:normAutofit/>
          </a:bodyPr>
          <a:lstStyle/>
          <a:p>
            <a:pPr rtl="1"/>
            <a:r>
              <a:rPr lang="ar-OM" sz="2800" b="1" dirty="0" smtClean="0">
                <a:solidFill>
                  <a:srgbClr val="0070C0"/>
                </a:solidFill>
                <a:latin typeface="Omani Text" pitchFamily="18" charset="-78"/>
                <a:ea typeface="Omani Text" pitchFamily="18" charset="-78"/>
                <a:cs typeface="Omani Text" pitchFamily="18" charset="-78"/>
              </a:rPr>
              <a:t>التوسع في استيعاب مخرجات التعليم العام</a:t>
            </a:r>
            <a:endParaRPr lang="en-US" sz="2800" b="1" dirty="0" smtClean="0">
              <a:solidFill>
                <a:srgbClr val="0070C0"/>
              </a:solidFill>
              <a:latin typeface="Omani Text" pitchFamily="18" charset="-78"/>
              <a:ea typeface="Omani Text" pitchFamily="18" charset="-78"/>
              <a:cs typeface="Omani Text" pitchFamily="18" charset="-78"/>
            </a:endParaRPr>
          </a:p>
        </p:txBody>
      </p:sp>
      <p:sp>
        <p:nvSpPr>
          <p:cNvPr id="3" name="Subtitle 2"/>
          <p:cNvSpPr>
            <a:spLocks noGrp="1"/>
          </p:cNvSpPr>
          <p:nvPr>
            <p:ph idx="1"/>
          </p:nvPr>
        </p:nvSpPr>
        <p:spPr>
          <a:xfrm>
            <a:off x="457200" y="2408237"/>
            <a:ext cx="8229600" cy="2468563"/>
          </a:xfrm>
        </p:spPr>
        <p:txBody>
          <a:bodyPr>
            <a:normAutofit/>
          </a:bodyPr>
          <a:lstStyle/>
          <a:p>
            <a:pPr lvl="0" algn="r" rtl="1"/>
            <a:r>
              <a:rPr lang="ar-SA" sz="1800" b="1" dirty="0" smtClean="0"/>
              <a:t>تشير بيانات </a:t>
            </a:r>
            <a:r>
              <a:rPr lang="ar-OM" sz="1800" b="1" dirty="0" smtClean="0"/>
              <a:t>النظام الإحصائي لمؤسسات التعليم العالي بمركز القبول الموحد </a:t>
            </a:r>
            <a:r>
              <a:rPr lang="ar-SA" sz="1800" b="1" dirty="0" smtClean="0"/>
              <a:t>إلى أن عدد </a:t>
            </a:r>
            <a:r>
              <a:rPr lang="ar-OM" sz="1800" b="1" dirty="0" smtClean="0"/>
              <a:t>المقاعد المتاحة ب</a:t>
            </a:r>
            <a:r>
              <a:rPr lang="ar-SA" sz="1800" b="1" dirty="0" smtClean="0"/>
              <a:t>الجامعات والكليات داخل وخارج السلطنة في العام الأكاديمي 2011/2012 </a:t>
            </a:r>
            <a:r>
              <a:rPr lang="ar-SA" sz="1800" b="1" dirty="0" err="1" smtClean="0"/>
              <a:t>بلغ </a:t>
            </a:r>
            <a:r>
              <a:rPr lang="ar-SA" sz="1800" b="1" dirty="0" smtClean="0"/>
              <a:t>(27948) طالبا وطالبة، وهو ما يمثل </a:t>
            </a:r>
            <a:r>
              <a:rPr lang="ar-SA" sz="1800" b="1" dirty="0" err="1" smtClean="0"/>
              <a:t>قرابة (66%</a:t>
            </a:r>
            <a:r>
              <a:rPr lang="ar-SA" sz="1800" b="1" dirty="0" smtClean="0"/>
              <a:t>) من إجمالي خريجي دبلوم التعليم العام وما يعادله.</a:t>
            </a:r>
            <a:endParaRPr lang="en-US" sz="1800" dirty="0" smtClean="0"/>
          </a:p>
          <a:p>
            <a:pPr lvl="0" algn="r" rtl="1">
              <a:spcBef>
                <a:spcPts val="2400"/>
              </a:spcBef>
            </a:pPr>
            <a:r>
              <a:rPr lang="ar-SA" sz="1800" b="1" dirty="0" smtClean="0"/>
              <a:t>تبين البيانات الأولية للعام الأكاديمي 2013/</a:t>
            </a:r>
            <a:r>
              <a:rPr lang="ar-SA" sz="1800" b="1" dirty="0" err="1" smtClean="0"/>
              <a:t>2014م</a:t>
            </a:r>
            <a:r>
              <a:rPr lang="ar-SA" sz="1800" b="1" dirty="0" smtClean="0"/>
              <a:t> أن هذه النسبة تجاوزت حاجز الـ</a:t>
            </a:r>
            <a:r>
              <a:rPr lang="ar-SA" sz="1800" b="1" dirty="0" err="1" smtClean="0"/>
              <a:t>(90%).</a:t>
            </a:r>
            <a:r>
              <a:rPr lang="ar-SA" sz="1800" b="1" dirty="0" smtClean="0"/>
              <a:t> </a:t>
            </a:r>
            <a:endParaRPr lang="en-US" sz="1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Title 4"/>
          <p:cNvSpPr>
            <a:spLocks noGrp="1"/>
          </p:cNvSpPr>
          <p:nvPr>
            <p:ph type="title"/>
          </p:nvPr>
        </p:nvSpPr>
        <p:spPr>
          <a:xfrm>
            <a:off x="457200" y="609600"/>
            <a:ext cx="8229600" cy="1143000"/>
          </a:xfrm>
        </p:spPr>
        <p:txBody>
          <a:bodyPr>
            <a:noAutofit/>
          </a:bodyPr>
          <a:lstStyle/>
          <a:p>
            <a:r>
              <a:rPr lang="ar-SA" sz="2000" b="1" dirty="0" smtClean="0">
                <a:solidFill>
                  <a:srgbClr val="0070C0"/>
                </a:solidFill>
                <a:latin typeface="Omani Text" pitchFamily="18" charset="-78"/>
                <a:ea typeface="Omani Text" pitchFamily="18" charset="-78"/>
                <a:cs typeface="Omani Text" pitchFamily="18" charset="-78"/>
              </a:rPr>
              <a:t>تطور أعداد المقاعد المتوفرة بمؤسسات التعليم العالي خلال الفترة من 2007/</a:t>
            </a:r>
            <a:r>
              <a:rPr lang="ar-SA" sz="2000" b="1" dirty="0" err="1" smtClean="0">
                <a:solidFill>
                  <a:srgbClr val="0070C0"/>
                </a:solidFill>
                <a:latin typeface="Omani Text" pitchFamily="18" charset="-78"/>
                <a:ea typeface="Omani Text" pitchFamily="18" charset="-78"/>
                <a:cs typeface="Omani Text" pitchFamily="18" charset="-78"/>
              </a:rPr>
              <a:t>2008م</a:t>
            </a:r>
            <a:r>
              <a:rPr lang="ar-SA" sz="2000" b="1" dirty="0" smtClean="0">
                <a:solidFill>
                  <a:srgbClr val="0070C0"/>
                </a:solidFill>
                <a:latin typeface="Omani Text" pitchFamily="18" charset="-78"/>
                <a:ea typeface="Omani Text" pitchFamily="18" charset="-78"/>
                <a:cs typeface="Omani Text" pitchFamily="18" charset="-78"/>
              </a:rPr>
              <a:t> وحتى 2013/</a:t>
            </a:r>
            <a:r>
              <a:rPr lang="ar-SA" sz="2000" b="1" dirty="0" err="1" smtClean="0">
                <a:solidFill>
                  <a:srgbClr val="0070C0"/>
                </a:solidFill>
                <a:latin typeface="Omani Text" pitchFamily="18" charset="-78"/>
                <a:ea typeface="Omani Text" pitchFamily="18" charset="-78"/>
                <a:cs typeface="Omani Text" pitchFamily="18" charset="-78"/>
              </a:rPr>
              <a:t>2014م</a:t>
            </a:r>
            <a:endParaRPr lang="en-US" sz="2000" dirty="0">
              <a:solidFill>
                <a:srgbClr val="0070C0"/>
              </a:solidFill>
              <a:latin typeface="Omani Text" pitchFamily="18" charset="-78"/>
              <a:ea typeface="Omani Text" pitchFamily="18" charset="-78"/>
              <a:cs typeface="Omani Text" pitchFamily="18" charset="-78"/>
            </a:endParaRPr>
          </a:p>
        </p:txBody>
      </p:sp>
      <p:graphicFrame>
        <p:nvGraphicFramePr>
          <p:cNvPr id="9" name="Picture 5"/>
          <p:cNvGraphicFramePr/>
          <p:nvPr/>
        </p:nvGraphicFramePr>
        <p:xfrm>
          <a:off x="1295399" y="1981200"/>
          <a:ext cx="6553202" cy="3505200"/>
        </p:xfrm>
        <a:graphic>
          <a:graphicData uri="http://schemas.openxmlformats.org/drawingml/2006/chart">
            <c:chart xmlns:c="http://schemas.openxmlformats.org/drawingml/2006/chart" xmlns:r="http://schemas.openxmlformats.org/officeDocument/2006/relationships" r:id="rId3"/>
          </a:graphicData>
        </a:graphic>
      </p:graphicFrame>
      <p:sp>
        <p:nvSpPr>
          <p:cNvPr id="11" name="Rectangle 10"/>
          <p:cNvSpPr/>
          <p:nvPr/>
        </p:nvSpPr>
        <p:spPr>
          <a:xfrm>
            <a:off x="1295400" y="1905000"/>
            <a:ext cx="6553200" cy="365760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537"/>
            <a:ext cx="9144000" cy="6857463"/>
          </a:xfrm>
          <a:prstGeom prst="rect">
            <a:avLst/>
          </a:prstGeom>
        </p:spPr>
      </p:pic>
      <p:sp>
        <p:nvSpPr>
          <p:cNvPr id="2" name="Title 1"/>
          <p:cNvSpPr>
            <a:spLocks noGrp="1"/>
          </p:cNvSpPr>
          <p:nvPr>
            <p:ph type="ctrTitle"/>
          </p:nvPr>
        </p:nvSpPr>
        <p:spPr>
          <a:xfrm>
            <a:off x="685800" y="663575"/>
            <a:ext cx="7772400" cy="1470025"/>
          </a:xfrm>
        </p:spPr>
        <p:txBody>
          <a:bodyPr>
            <a:normAutofit/>
          </a:bodyPr>
          <a:lstStyle/>
          <a:p>
            <a:r>
              <a:rPr lang="ar-OM" sz="2000" b="1" dirty="0" smtClean="0">
                <a:solidFill>
                  <a:srgbClr val="0070C0"/>
                </a:solidFill>
                <a:latin typeface="Omani Text" pitchFamily="18" charset="-78"/>
                <a:ea typeface="Omani Text" pitchFamily="18" charset="-78"/>
                <a:cs typeface="Omani Text" pitchFamily="18" charset="-78"/>
              </a:rPr>
              <a:t>توزيع الطلبة المقبولين للعـــام الأكاديمي 2012/ </a:t>
            </a:r>
            <a:r>
              <a:rPr lang="ar-OM" sz="2000" b="1" dirty="0" err="1" smtClean="0">
                <a:solidFill>
                  <a:srgbClr val="0070C0"/>
                </a:solidFill>
                <a:latin typeface="Omani Text" pitchFamily="18" charset="-78"/>
                <a:ea typeface="Omani Text" pitchFamily="18" charset="-78"/>
                <a:cs typeface="Omani Text" pitchFamily="18" charset="-78"/>
              </a:rPr>
              <a:t>2013م</a:t>
            </a:r>
            <a:r>
              <a:rPr lang="ar-OM" sz="2000" b="1" dirty="0" smtClean="0">
                <a:solidFill>
                  <a:srgbClr val="0070C0"/>
                </a:solidFill>
                <a:latin typeface="Omani Text" pitchFamily="18" charset="-78"/>
                <a:ea typeface="Omani Text" pitchFamily="18" charset="-78"/>
                <a:cs typeface="Omani Text" pitchFamily="18" charset="-78"/>
              </a:rPr>
              <a:t> حسب المؤسســـة والنــوع</a:t>
            </a:r>
            <a:endParaRPr lang="en-US" dirty="0">
              <a:latin typeface="Arabic Typesetting" pitchFamily="66" charset="-78"/>
              <a:cs typeface="Arabic Typesetting" pitchFamily="66" charset="-78"/>
            </a:endParaRPr>
          </a:p>
        </p:txBody>
      </p:sp>
      <p:sp>
        <p:nvSpPr>
          <p:cNvPr id="3" name="Subtitle 2"/>
          <p:cNvSpPr>
            <a:spLocks noGrp="1"/>
          </p:cNvSpPr>
          <p:nvPr>
            <p:ph type="subTitle" idx="1"/>
          </p:nvPr>
        </p:nvSpPr>
        <p:spPr/>
        <p:txBody>
          <a:bodyPr>
            <a:normAutofit/>
          </a:bodyPr>
          <a:lstStyle/>
          <a:p>
            <a:pPr rtl="1"/>
            <a:r>
              <a:rPr lang="en-US" b="1" dirty="0" smtClean="0"/>
              <a:t> </a:t>
            </a:r>
            <a:endParaRPr lang="en-US" dirty="0" smtClean="0"/>
          </a:p>
          <a:p>
            <a:pPr rtl="1"/>
            <a:r>
              <a:rPr lang="ar-OM" b="1" dirty="0" smtClean="0"/>
              <a:t> </a:t>
            </a:r>
            <a:endParaRPr lang="en-US" dirty="0" smtClean="0"/>
          </a:p>
          <a:p>
            <a:pPr rtl="1"/>
            <a:r>
              <a:rPr lang="ar-OM" b="1" dirty="0" smtClean="0"/>
              <a:t> </a:t>
            </a:r>
            <a:endParaRPr lang="en-US" dirty="0" smtClean="0"/>
          </a:p>
        </p:txBody>
      </p:sp>
      <p:graphicFrame>
        <p:nvGraphicFramePr>
          <p:cNvPr id="5" name="Chart 4"/>
          <p:cNvGraphicFramePr/>
          <p:nvPr/>
        </p:nvGraphicFramePr>
        <p:xfrm>
          <a:off x="1905000" y="2209800"/>
          <a:ext cx="5410201" cy="3886201"/>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1905000" y="2286000"/>
            <a:ext cx="5257800" cy="327660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6" name="Title 5"/>
          <p:cNvSpPr>
            <a:spLocks noGrp="1"/>
          </p:cNvSpPr>
          <p:nvPr>
            <p:ph type="title"/>
          </p:nvPr>
        </p:nvSpPr>
        <p:spPr>
          <a:xfrm>
            <a:off x="533400" y="457200"/>
            <a:ext cx="8229600" cy="1143000"/>
          </a:xfrm>
        </p:spPr>
        <p:txBody>
          <a:bodyPr>
            <a:noAutofit/>
          </a:bodyPr>
          <a:lstStyle/>
          <a:p>
            <a:r>
              <a:rPr lang="ar-OM" sz="2000" b="1" dirty="0" smtClean="0">
                <a:solidFill>
                  <a:srgbClr val="0070C0"/>
                </a:solidFill>
                <a:latin typeface="Omani Text" pitchFamily="18" charset="-78"/>
                <a:ea typeface="Omani Text" pitchFamily="18" charset="-78"/>
                <a:cs typeface="Omani Text" pitchFamily="18" charset="-78"/>
              </a:rPr>
              <a:t>نسب الطلبة المقبولين للعـــام الأكاديمي 2012/ </a:t>
            </a:r>
            <a:r>
              <a:rPr lang="ar-OM" sz="2000" b="1" dirty="0" err="1" smtClean="0">
                <a:solidFill>
                  <a:srgbClr val="0070C0"/>
                </a:solidFill>
                <a:latin typeface="Omani Text" pitchFamily="18" charset="-78"/>
                <a:ea typeface="Omani Text" pitchFamily="18" charset="-78"/>
                <a:cs typeface="Omani Text" pitchFamily="18" charset="-78"/>
              </a:rPr>
              <a:t>2013م</a:t>
            </a:r>
            <a:r>
              <a:rPr lang="ar-OM" sz="2000" b="1" dirty="0" smtClean="0">
                <a:solidFill>
                  <a:srgbClr val="0070C0"/>
                </a:solidFill>
                <a:latin typeface="Omani Text" pitchFamily="18" charset="-78"/>
                <a:ea typeface="Omani Text" pitchFamily="18" charset="-78"/>
                <a:cs typeface="Omani Text" pitchFamily="18" charset="-78"/>
              </a:rPr>
              <a:t> حســـــــب المؤسســـة</a:t>
            </a:r>
            <a:endParaRPr lang="en-US" sz="2000" dirty="0">
              <a:solidFill>
                <a:srgbClr val="0070C0"/>
              </a:solidFill>
              <a:latin typeface="Omani Text" pitchFamily="18" charset="-78"/>
              <a:ea typeface="Omani Text" pitchFamily="18" charset="-78"/>
              <a:cs typeface="Omani Text" pitchFamily="18" charset="-78"/>
            </a:endParaRPr>
          </a:p>
        </p:txBody>
      </p:sp>
      <p:sp>
        <p:nvSpPr>
          <p:cNvPr id="3" name="Subtitle 2"/>
          <p:cNvSpPr>
            <a:spLocks noGrp="1"/>
          </p:cNvSpPr>
          <p:nvPr>
            <p:ph type="body" idx="1"/>
          </p:nvPr>
        </p:nvSpPr>
        <p:spPr/>
        <p:txBody>
          <a:bodyPr>
            <a:normAutofit fontScale="47500" lnSpcReduction="20000"/>
          </a:bodyPr>
          <a:lstStyle/>
          <a:p>
            <a:pPr rtl="1"/>
            <a:r>
              <a:rPr lang="en-US" b="1" dirty="0" smtClean="0"/>
              <a:t> </a:t>
            </a:r>
            <a:endParaRPr lang="en-US" dirty="0" smtClean="0"/>
          </a:p>
          <a:p>
            <a:pPr rtl="1"/>
            <a:r>
              <a:rPr lang="ar-OM" b="1" dirty="0" smtClean="0"/>
              <a:t> </a:t>
            </a:r>
            <a:endParaRPr lang="en-US" dirty="0" smtClean="0"/>
          </a:p>
          <a:p>
            <a:pPr rtl="1"/>
            <a:r>
              <a:rPr lang="ar-OM" b="1" dirty="0" smtClean="0"/>
              <a:t> </a:t>
            </a:r>
            <a:endParaRPr lang="en-US" dirty="0" smtClean="0"/>
          </a:p>
        </p:txBody>
      </p:sp>
      <p:sp>
        <p:nvSpPr>
          <p:cNvPr id="9" name="Content Placeholder 8"/>
          <p:cNvSpPr>
            <a:spLocks noGrp="1"/>
          </p:cNvSpPr>
          <p:nvPr>
            <p:ph sz="quarter" idx="4"/>
          </p:nvPr>
        </p:nvSpPr>
        <p:spPr>
          <a:xfrm>
            <a:off x="4800600" y="1905000"/>
            <a:ext cx="4041775" cy="3951288"/>
          </a:xfrm>
        </p:spPr>
        <p:txBody>
          <a:bodyPr>
            <a:normAutofit/>
          </a:bodyPr>
          <a:lstStyle/>
          <a:p>
            <a:pPr algn="r" rtl="1">
              <a:spcBef>
                <a:spcPts val="2400"/>
              </a:spcBef>
              <a:buNone/>
            </a:pPr>
            <a:r>
              <a:rPr lang="ar-OM" sz="2000" b="1" dirty="0" smtClean="0"/>
              <a:t>ومن خلال المعطيات يتبين الآتي:</a:t>
            </a:r>
            <a:endParaRPr lang="en-US" sz="2000" b="1" dirty="0" smtClean="0"/>
          </a:p>
          <a:p>
            <a:pPr lvl="0" algn="r" rtl="1">
              <a:spcBef>
                <a:spcPts val="2400"/>
              </a:spcBef>
            </a:pPr>
            <a:r>
              <a:rPr lang="ar-OM" sz="1800" b="1" dirty="0" err="1" smtClean="0"/>
              <a:t>(45.1%</a:t>
            </a:r>
            <a:r>
              <a:rPr lang="ar-OM" sz="1800" b="1" dirty="0" smtClean="0"/>
              <a:t>) من الطلبة المقبولين هم من الذكور، و</a:t>
            </a:r>
            <a:r>
              <a:rPr lang="ar-OM" sz="1800" b="1" dirty="0" err="1" smtClean="0"/>
              <a:t>(54.9%</a:t>
            </a:r>
            <a:r>
              <a:rPr lang="ar-OM" sz="1800" b="1" dirty="0" smtClean="0"/>
              <a:t>) من الإناث.</a:t>
            </a:r>
            <a:endParaRPr lang="en-US" sz="1800" b="1" dirty="0" smtClean="0"/>
          </a:p>
          <a:p>
            <a:pPr lvl="0" algn="r" rtl="1">
              <a:spcBef>
                <a:spcPts val="2400"/>
              </a:spcBef>
            </a:pPr>
            <a:r>
              <a:rPr lang="ar-OM" sz="1800" b="1" dirty="0" smtClean="0"/>
              <a:t>أكثر </a:t>
            </a:r>
            <a:r>
              <a:rPr lang="ar-OM" sz="1800" b="1" dirty="0" err="1" smtClean="0"/>
              <a:t>من (70%</a:t>
            </a:r>
            <a:r>
              <a:rPr lang="ar-OM" sz="1800" b="1" dirty="0" smtClean="0"/>
              <a:t>) من الطلبة تم قبولهم بالكليات التقنية والبعثات والمنح الداخلية.</a:t>
            </a:r>
            <a:endParaRPr lang="en-US" sz="1800" b="1" dirty="0" smtClean="0"/>
          </a:p>
          <a:p>
            <a:pPr lvl="0" algn="r" rtl="1">
              <a:spcBef>
                <a:spcPts val="2400"/>
              </a:spcBef>
            </a:pPr>
            <a:r>
              <a:rPr lang="ar-OM" sz="1800" b="1" dirty="0" smtClean="0"/>
              <a:t>عدد المقبولات الإناث يفوق عدد الذكور المقبولين بجامعة السلطان قابوس وكليات العلوم التطبيقية والمعاهد الصحية والبعثات والمنح الداخلية، ويفوق عدد المقبولين الذكور أعداد الإناث بباقي المؤسسات.</a:t>
            </a:r>
            <a:endParaRPr lang="en-US" sz="1800" b="1" dirty="0" smtClean="0"/>
          </a:p>
          <a:p>
            <a:pPr algn="r">
              <a:spcBef>
                <a:spcPts val="2400"/>
              </a:spcBef>
            </a:pPr>
            <a:endParaRPr lang="en-US" sz="1800" b="1" dirty="0"/>
          </a:p>
        </p:txBody>
      </p:sp>
      <p:graphicFrame>
        <p:nvGraphicFramePr>
          <p:cNvPr id="5" name="Chart 4"/>
          <p:cNvGraphicFramePr/>
          <p:nvPr/>
        </p:nvGraphicFramePr>
        <p:xfrm>
          <a:off x="304800" y="2514600"/>
          <a:ext cx="4571941" cy="3361580"/>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9"/>
          <p:cNvSpPr/>
          <p:nvPr/>
        </p:nvSpPr>
        <p:spPr>
          <a:xfrm>
            <a:off x="381000" y="2438400"/>
            <a:ext cx="4419600" cy="358140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p:txBody>
          <a:bodyPr>
            <a:normAutofit/>
          </a:bodyPr>
          <a:lstStyle/>
          <a:p>
            <a:r>
              <a:rPr lang="ar-OM" sz="2800" b="1" dirty="0" smtClean="0">
                <a:solidFill>
                  <a:srgbClr val="0070C0"/>
                </a:solidFill>
                <a:latin typeface="Omani Text" pitchFamily="18" charset="-78"/>
                <a:ea typeface="Omani Text" pitchFamily="18" charset="-78"/>
                <a:cs typeface="Omani Text" pitchFamily="18" charset="-78"/>
              </a:rPr>
              <a:t>تطور الطاقة الاستيعابية بمؤسسات التعليم العالي </a:t>
            </a:r>
            <a:endParaRPr lang="en-US" sz="2800" b="1" dirty="0">
              <a:solidFill>
                <a:srgbClr val="0070C0"/>
              </a:solidFill>
              <a:latin typeface="Omani Text" pitchFamily="18" charset="-78"/>
              <a:ea typeface="Omani Text" pitchFamily="18" charset="-78"/>
              <a:cs typeface="Omani Text" pitchFamily="18" charset="-78"/>
            </a:endParaRPr>
          </a:p>
        </p:txBody>
      </p:sp>
      <p:sp>
        <p:nvSpPr>
          <p:cNvPr id="3" name="Subtitle 2"/>
          <p:cNvSpPr>
            <a:spLocks noGrp="1"/>
          </p:cNvSpPr>
          <p:nvPr>
            <p:ph idx="1"/>
          </p:nvPr>
        </p:nvSpPr>
        <p:spPr>
          <a:xfrm>
            <a:off x="457200" y="2027237"/>
            <a:ext cx="8229600" cy="3230563"/>
          </a:xfrm>
        </p:spPr>
        <p:txBody>
          <a:bodyPr>
            <a:normAutofit/>
          </a:bodyPr>
          <a:lstStyle/>
          <a:p>
            <a:pPr lvl="0" algn="r" rtl="1">
              <a:spcBef>
                <a:spcPts val="2400"/>
              </a:spcBef>
            </a:pPr>
            <a:r>
              <a:rPr lang="ar-OM" sz="1800" b="1" dirty="0" smtClean="0"/>
              <a:t>ازدادت أعداد مؤسسات التعليم العالي </a:t>
            </a:r>
            <a:r>
              <a:rPr lang="ar-OM" sz="1800" b="1" dirty="0" err="1" smtClean="0"/>
              <a:t>من </a:t>
            </a:r>
            <a:r>
              <a:rPr lang="ar-OM" sz="1800" b="1" dirty="0" smtClean="0"/>
              <a:t>(43) بالعام الأكاديمي 2003/</a:t>
            </a:r>
            <a:r>
              <a:rPr lang="ar-OM" sz="1800" b="1" dirty="0" err="1" smtClean="0"/>
              <a:t>2004م</a:t>
            </a:r>
            <a:r>
              <a:rPr lang="ar-OM" sz="1800" b="1" dirty="0" smtClean="0"/>
              <a:t> </a:t>
            </a:r>
            <a:r>
              <a:rPr lang="ar-OM" sz="1800" b="1" dirty="0" err="1" smtClean="0"/>
              <a:t>إلى </a:t>
            </a:r>
            <a:r>
              <a:rPr lang="ar-OM" sz="1800" b="1" dirty="0" smtClean="0"/>
              <a:t>(56) عام 2012/</a:t>
            </a:r>
            <a:r>
              <a:rPr lang="ar-OM" sz="1800" b="1" dirty="0" err="1" smtClean="0"/>
              <a:t>2013م.</a:t>
            </a:r>
            <a:endParaRPr lang="en-US" sz="1800" b="1" dirty="0" smtClean="0"/>
          </a:p>
          <a:p>
            <a:pPr lvl="0" algn="r" rtl="1">
              <a:spcBef>
                <a:spcPts val="2400"/>
              </a:spcBef>
            </a:pPr>
            <a:r>
              <a:rPr lang="ar-OM" sz="1800" b="1" dirty="0" smtClean="0"/>
              <a:t>تطورت الطاقة الاستيعابية بهذه المؤسسات فازداد عدد الطلبة الملتحقين </a:t>
            </a:r>
            <a:r>
              <a:rPr lang="ar-OM" sz="1800" b="1" dirty="0" err="1" smtClean="0"/>
              <a:t>بها</a:t>
            </a:r>
            <a:r>
              <a:rPr lang="ar-OM" sz="1800" b="1" dirty="0" smtClean="0"/>
              <a:t> </a:t>
            </a:r>
            <a:r>
              <a:rPr lang="ar-OM" sz="1800" b="1" dirty="0" err="1" smtClean="0"/>
              <a:t>من </a:t>
            </a:r>
            <a:r>
              <a:rPr lang="ar-OM" sz="1800" b="1" dirty="0" smtClean="0"/>
              <a:t>( 097</a:t>
            </a:r>
            <a:r>
              <a:rPr lang="en-US" sz="1800" b="1" dirty="0" smtClean="0"/>
              <a:t>,</a:t>
            </a:r>
            <a:r>
              <a:rPr lang="ar-OM" sz="1800" b="1" dirty="0" err="1" smtClean="0"/>
              <a:t>68 </a:t>
            </a:r>
            <a:r>
              <a:rPr lang="ar-OM" sz="1800" b="1" dirty="0" smtClean="0"/>
              <a:t>) طالباً وطالبة في العام الأكاديمي 2007/</a:t>
            </a:r>
            <a:r>
              <a:rPr lang="ar-OM" sz="1800" b="1" dirty="0" err="1" smtClean="0"/>
              <a:t>2008م</a:t>
            </a:r>
            <a:r>
              <a:rPr lang="ar-OM" sz="1800" b="1" dirty="0" smtClean="0"/>
              <a:t> </a:t>
            </a:r>
            <a:r>
              <a:rPr lang="ar-OM" sz="1800" b="1" dirty="0" err="1" smtClean="0"/>
              <a:t>إلى </a:t>
            </a:r>
            <a:r>
              <a:rPr lang="ar-OM" sz="1800" b="1" dirty="0" smtClean="0"/>
              <a:t>(765</a:t>
            </a:r>
            <a:r>
              <a:rPr lang="en-US" sz="1800" b="1" dirty="0" smtClean="0"/>
              <a:t>,</a:t>
            </a:r>
            <a:r>
              <a:rPr lang="ar-OM" sz="1800" b="1" dirty="0" err="1" smtClean="0"/>
              <a:t>107 </a:t>
            </a:r>
            <a:r>
              <a:rPr lang="ar-OM" sz="1800" b="1" dirty="0" smtClean="0"/>
              <a:t>) طالباً وطالبة في العام الأكاديمي 2012/</a:t>
            </a:r>
            <a:r>
              <a:rPr lang="ar-OM" sz="1800" b="1" dirty="0" err="1" smtClean="0"/>
              <a:t>2013م</a:t>
            </a:r>
            <a:r>
              <a:rPr lang="ar-OM" sz="1800" b="1" dirty="0" smtClean="0"/>
              <a:t> </a:t>
            </a:r>
            <a:r>
              <a:rPr lang="ar-OM" sz="1800" b="1" dirty="0" err="1" smtClean="0"/>
              <a:t>.</a:t>
            </a:r>
            <a:endParaRPr lang="en-US" sz="1800" b="1" dirty="0" smtClean="0"/>
          </a:p>
          <a:p>
            <a:pPr lvl="0" algn="r" rtl="1">
              <a:spcBef>
                <a:spcPts val="2400"/>
              </a:spcBef>
            </a:pPr>
            <a:r>
              <a:rPr lang="ar-OM" sz="1800" b="1" dirty="0" smtClean="0"/>
              <a:t>يبين الشكل </a:t>
            </a:r>
            <a:r>
              <a:rPr lang="ar-OM" sz="1800" b="1" dirty="0" err="1" smtClean="0"/>
              <a:t>رقم </a:t>
            </a:r>
            <a:r>
              <a:rPr lang="ar-OM" sz="1800" b="1" dirty="0" smtClean="0"/>
              <a:t>(4): مقارنة أعداد الدارسين فـــــي العاميـــــن 2007/</a:t>
            </a:r>
            <a:r>
              <a:rPr lang="ar-OM" sz="1800" b="1" dirty="0" err="1" smtClean="0"/>
              <a:t>2008م</a:t>
            </a:r>
            <a:r>
              <a:rPr lang="ar-OM" sz="1800" b="1" dirty="0" smtClean="0"/>
              <a:t> و 2012/</a:t>
            </a:r>
            <a:r>
              <a:rPr lang="ar-OM" sz="1800" b="1" dirty="0" err="1" smtClean="0"/>
              <a:t>2013م.</a:t>
            </a:r>
            <a:endParaRPr lang="en-US" sz="18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537"/>
            <a:ext cx="9144000" cy="6857463"/>
          </a:xfrm>
          <a:prstGeom prst="rect">
            <a:avLst/>
          </a:prstGeom>
        </p:spPr>
      </p:pic>
      <p:sp>
        <p:nvSpPr>
          <p:cNvPr id="5" name="Title 4"/>
          <p:cNvSpPr>
            <a:spLocks noGrp="1"/>
          </p:cNvSpPr>
          <p:nvPr>
            <p:ph type="title"/>
          </p:nvPr>
        </p:nvSpPr>
        <p:spPr>
          <a:xfrm>
            <a:off x="457200" y="381000"/>
            <a:ext cx="8229600" cy="1143000"/>
          </a:xfrm>
        </p:spPr>
        <p:txBody>
          <a:bodyPr>
            <a:noAutofit/>
          </a:bodyPr>
          <a:lstStyle/>
          <a:p>
            <a:r>
              <a:rPr lang="ar-OM" sz="2400" b="1" dirty="0" smtClean="0">
                <a:solidFill>
                  <a:srgbClr val="0070C0"/>
                </a:solidFill>
                <a:latin typeface="Omani Text" pitchFamily="18" charset="-78"/>
                <a:ea typeface="Omani Text" pitchFamily="18" charset="-78"/>
                <a:cs typeface="Omani Text" pitchFamily="18" charset="-78"/>
              </a:rPr>
              <a:t>مقارنة أعداد الدارسين بمؤسسات التعليم العالي فـــــي العاميـــــن 2007/</a:t>
            </a:r>
            <a:r>
              <a:rPr lang="ar-OM" sz="2400" b="1" dirty="0" err="1" smtClean="0">
                <a:solidFill>
                  <a:srgbClr val="0070C0"/>
                </a:solidFill>
                <a:latin typeface="Omani Text" pitchFamily="18" charset="-78"/>
                <a:ea typeface="Omani Text" pitchFamily="18" charset="-78"/>
                <a:cs typeface="Omani Text" pitchFamily="18" charset="-78"/>
              </a:rPr>
              <a:t>2008م</a:t>
            </a:r>
            <a:r>
              <a:rPr lang="ar-OM" sz="2400" b="1" dirty="0" smtClean="0">
                <a:solidFill>
                  <a:srgbClr val="0070C0"/>
                </a:solidFill>
                <a:latin typeface="Omani Text" pitchFamily="18" charset="-78"/>
                <a:ea typeface="Omani Text" pitchFamily="18" charset="-78"/>
                <a:cs typeface="Omani Text" pitchFamily="18" charset="-78"/>
              </a:rPr>
              <a:t> و 2012/</a:t>
            </a:r>
            <a:r>
              <a:rPr lang="ar-OM" sz="2400" b="1" dirty="0" err="1" smtClean="0">
                <a:solidFill>
                  <a:srgbClr val="0070C0"/>
                </a:solidFill>
                <a:latin typeface="Omani Text" pitchFamily="18" charset="-78"/>
                <a:ea typeface="Omani Text" pitchFamily="18" charset="-78"/>
                <a:cs typeface="Omani Text" pitchFamily="18" charset="-78"/>
              </a:rPr>
              <a:t>2013م</a:t>
            </a:r>
            <a:endParaRPr lang="en-US" sz="2400" b="1" dirty="0">
              <a:solidFill>
                <a:srgbClr val="0070C0"/>
              </a:solidFill>
              <a:latin typeface="Omani Text" pitchFamily="18" charset="-78"/>
              <a:ea typeface="Omani Text" pitchFamily="18" charset="-78"/>
              <a:cs typeface="Omani Text" pitchFamily="18" charset="-78"/>
            </a:endParaRPr>
          </a:p>
        </p:txBody>
      </p:sp>
      <p:pic>
        <p:nvPicPr>
          <p:cNvPr id="6" name="Chart 2"/>
          <p:cNvPicPr/>
          <p:nvPr/>
        </p:nvPicPr>
        <p:blipFill>
          <a:blip r:embed="rId3" cstate="print"/>
          <a:srcRect/>
          <a:stretch>
            <a:fillRect/>
          </a:stretch>
        </p:blipFill>
        <p:spPr bwMode="auto">
          <a:xfrm>
            <a:off x="1066800" y="1905000"/>
            <a:ext cx="6890824" cy="3713060"/>
          </a:xfrm>
          <a:prstGeom prst="rect">
            <a:avLst/>
          </a:prstGeom>
          <a:noFill/>
          <a:ln w="12700">
            <a:solidFill>
              <a:srgbClr val="000000"/>
            </a:solidFill>
            <a:miter lim="800000"/>
            <a:headEnd/>
            <a:tailEnd/>
          </a:ln>
        </p:spPr>
      </p:pic>
      <p:sp>
        <p:nvSpPr>
          <p:cNvPr id="10" name="Title 4"/>
          <p:cNvSpPr txBox="1">
            <a:spLocks/>
          </p:cNvSpPr>
          <p:nvPr/>
        </p:nvSpPr>
        <p:spPr>
          <a:xfrm>
            <a:off x="3505200" y="5638800"/>
            <a:ext cx="1905000" cy="685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ar-OM" sz="1600" dirty="0" err="1" smtClean="0">
                <a:solidFill>
                  <a:schemeClr val="tx1">
                    <a:lumMod val="95000"/>
                    <a:lumOff val="5000"/>
                  </a:schemeClr>
                </a:solidFill>
                <a:latin typeface="Omani Text" pitchFamily="18" charset="-78"/>
                <a:ea typeface="Omani Text" pitchFamily="18" charset="-78"/>
              </a:rPr>
              <a:t>الشكل </a:t>
            </a:r>
            <a:r>
              <a:rPr lang="ar-OM" sz="1600" dirty="0" smtClean="0">
                <a:solidFill>
                  <a:schemeClr val="tx1">
                    <a:lumMod val="95000"/>
                    <a:lumOff val="5000"/>
                  </a:schemeClr>
                </a:solidFill>
                <a:latin typeface="Omani Text" pitchFamily="18" charset="-78"/>
                <a:ea typeface="Omani Text" pitchFamily="18" charset="-78"/>
              </a:rPr>
              <a:t>(4</a:t>
            </a:r>
            <a:r>
              <a:rPr lang="ar-OM" sz="1600" dirty="0" err="1" smtClean="0">
                <a:solidFill>
                  <a:schemeClr val="tx1">
                    <a:lumMod val="95000"/>
                    <a:lumOff val="5000"/>
                  </a:schemeClr>
                </a:solidFill>
                <a:latin typeface="Omani Text" pitchFamily="18" charset="-78"/>
                <a:ea typeface="Omani Text" pitchFamily="18" charset="-78"/>
              </a:rPr>
              <a:t>)</a:t>
            </a:r>
            <a:endParaRPr kumimoji="0" lang="en-US" sz="1600" i="0" u="none" strike="noStrike" kern="1200" cap="none" spc="0" normalizeH="0" baseline="0" noProof="0" dirty="0">
              <a:ln>
                <a:noFill/>
              </a:ln>
              <a:solidFill>
                <a:schemeClr val="tx1">
                  <a:lumMod val="95000"/>
                  <a:lumOff val="5000"/>
                </a:schemeClr>
              </a:solidFill>
              <a:effectLst/>
              <a:uLnTx/>
              <a:uFillTx/>
              <a:latin typeface="Omani Text" pitchFamily="18" charset="-78"/>
              <a:ea typeface="Omani Text" pitchFamily="18"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3"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1295400"/>
            <a:ext cx="7772400" cy="761999"/>
          </a:xfrm>
        </p:spPr>
        <p:txBody>
          <a:bodyPr>
            <a:noAutofit/>
          </a:bodyPr>
          <a:lstStyle/>
          <a:p>
            <a:r>
              <a:rPr lang="ar-OM" sz="2800" b="1" dirty="0" smtClean="0">
                <a:solidFill>
                  <a:srgbClr val="0070C0"/>
                </a:solidFill>
                <a:latin typeface="Omani Text" pitchFamily="18" charset="-78"/>
                <a:ea typeface="Omani Text" pitchFamily="18" charset="-78"/>
                <a:cs typeface="Omani Text" pitchFamily="18" charset="-78"/>
              </a:rPr>
              <a:t>الجهات التي شاركت في الدراسة وإعداد التقرير:</a:t>
            </a:r>
            <a:r>
              <a:rPr lang="en-US" sz="2800" dirty="0" smtClean="0"/>
              <a:t/>
            </a:r>
            <a:br>
              <a:rPr lang="en-US" sz="2800" dirty="0" smtClean="0"/>
            </a:br>
            <a:endParaRPr lang="en-US" sz="2800" dirty="0">
              <a:latin typeface="Arabic Typesetting" pitchFamily="66" charset="-78"/>
              <a:cs typeface="Arabic Typesetting" pitchFamily="66" charset="-78"/>
            </a:endParaRPr>
          </a:p>
        </p:txBody>
      </p:sp>
      <p:sp>
        <p:nvSpPr>
          <p:cNvPr id="3" name="Subtitle 2"/>
          <p:cNvSpPr>
            <a:spLocks noGrp="1"/>
          </p:cNvSpPr>
          <p:nvPr>
            <p:ph type="subTitle" idx="1"/>
          </p:nvPr>
        </p:nvSpPr>
        <p:spPr>
          <a:xfrm>
            <a:off x="457200" y="1981200"/>
            <a:ext cx="8458200" cy="4495800"/>
          </a:xfrm>
          <a:noFill/>
          <a:ln>
            <a:noFill/>
          </a:ln>
        </p:spPr>
        <p:txBody>
          <a:bodyPr anchor="ctr">
            <a:normAutofit lnSpcReduction="10000"/>
          </a:bodyPr>
          <a:lstStyle/>
          <a:p>
            <a:pPr lvl="0" algn="r" rtl="1">
              <a:lnSpc>
                <a:spcPct val="150000"/>
              </a:lnSpc>
              <a:buFont typeface="Arial" pitchFamily="34" charset="0"/>
              <a:buChar char="•"/>
            </a:pPr>
            <a:r>
              <a:rPr lang="en-US" sz="2000" b="1" dirty="0" smtClean="0">
                <a:solidFill>
                  <a:schemeClr val="tx1">
                    <a:lumMod val="95000"/>
                    <a:lumOff val="5000"/>
                  </a:schemeClr>
                </a:solidFill>
              </a:rPr>
              <a:t> </a:t>
            </a:r>
            <a:r>
              <a:rPr lang="ar-OM" sz="2600" b="1" dirty="0" smtClean="0">
                <a:solidFill>
                  <a:schemeClr val="tx1">
                    <a:lumMod val="95000"/>
                    <a:lumOff val="5000"/>
                  </a:schemeClr>
                </a:solidFill>
              </a:rPr>
              <a:t>وزارة القوى </a:t>
            </a:r>
            <a:r>
              <a:rPr lang="ar-OM" sz="2600" b="1" dirty="0" err="1" smtClean="0">
                <a:solidFill>
                  <a:schemeClr val="tx1">
                    <a:lumMod val="95000"/>
                    <a:lumOff val="5000"/>
                  </a:schemeClr>
                </a:solidFill>
              </a:rPr>
              <a:t>العاملة </a:t>
            </a:r>
            <a:r>
              <a:rPr lang="ar-OM" sz="2600" b="1" dirty="0" smtClean="0">
                <a:solidFill>
                  <a:schemeClr val="tx1">
                    <a:lumMod val="95000"/>
                    <a:lumOff val="5000"/>
                  </a:schemeClr>
                </a:solidFill>
              </a:rPr>
              <a:t>(الكليات التقنية</a:t>
            </a:r>
            <a:r>
              <a:rPr lang="ar-OM" sz="2600" b="1" dirty="0" err="1" smtClean="0">
                <a:solidFill>
                  <a:schemeClr val="tx1">
                    <a:lumMod val="95000"/>
                    <a:lumOff val="5000"/>
                  </a:schemeClr>
                </a:solidFill>
              </a:rPr>
              <a:t>)</a:t>
            </a:r>
            <a:endParaRPr lang="en-US" sz="2600" b="1" dirty="0" smtClean="0">
              <a:solidFill>
                <a:schemeClr val="tx1">
                  <a:lumMod val="95000"/>
                  <a:lumOff val="5000"/>
                </a:schemeClr>
              </a:solidFill>
            </a:endParaRPr>
          </a:p>
          <a:p>
            <a:pPr lvl="0" algn="r" rtl="1">
              <a:lnSpc>
                <a:spcPct val="150000"/>
              </a:lnSpc>
              <a:buFont typeface="Arial" pitchFamily="34" charset="0"/>
              <a:buChar char="•"/>
            </a:pPr>
            <a:r>
              <a:rPr lang="en-US" sz="2600" b="1" dirty="0" smtClean="0">
                <a:solidFill>
                  <a:schemeClr val="tx1">
                    <a:lumMod val="95000"/>
                    <a:lumOff val="5000"/>
                  </a:schemeClr>
                </a:solidFill>
              </a:rPr>
              <a:t> </a:t>
            </a:r>
            <a:r>
              <a:rPr lang="ar-OM" sz="2600" b="1" dirty="0" smtClean="0">
                <a:solidFill>
                  <a:schemeClr val="tx1">
                    <a:lumMod val="95000"/>
                    <a:lumOff val="5000"/>
                  </a:schemeClr>
                </a:solidFill>
              </a:rPr>
              <a:t>وزارة التعليم </a:t>
            </a:r>
            <a:r>
              <a:rPr lang="ar-OM" sz="2600" b="1" dirty="0" err="1" smtClean="0">
                <a:solidFill>
                  <a:schemeClr val="tx1">
                    <a:lumMod val="95000"/>
                    <a:lumOff val="5000"/>
                  </a:schemeClr>
                </a:solidFill>
              </a:rPr>
              <a:t>العالي </a:t>
            </a:r>
            <a:r>
              <a:rPr lang="ar-OM" sz="2600" b="1" dirty="0" smtClean="0">
                <a:solidFill>
                  <a:schemeClr val="tx1">
                    <a:lumMod val="95000"/>
                    <a:lumOff val="5000"/>
                  </a:schemeClr>
                </a:solidFill>
              </a:rPr>
              <a:t>(كليات العلوم التطبيقية، الجامعات والكليات الخاصة</a:t>
            </a:r>
            <a:r>
              <a:rPr lang="ar-OM" sz="2600" b="1" dirty="0" err="1" smtClean="0">
                <a:solidFill>
                  <a:schemeClr val="tx1">
                    <a:lumMod val="95000"/>
                    <a:lumOff val="5000"/>
                  </a:schemeClr>
                </a:solidFill>
              </a:rPr>
              <a:t>)</a:t>
            </a:r>
            <a:endParaRPr lang="en-US" sz="2600" b="1" dirty="0" smtClean="0">
              <a:solidFill>
                <a:schemeClr val="tx1">
                  <a:lumMod val="95000"/>
                  <a:lumOff val="5000"/>
                </a:schemeClr>
              </a:solidFill>
            </a:endParaRPr>
          </a:p>
          <a:p>
            <a:pPr lvl="0" algn="r" rtl="1">
              <a:lnSpc>
                <a:spcPct val="150000"/>
              </a:lnSpc>
              <a:buFont typeface="Arial" pitchFamily="34" charset="0"/>
              <a:buChar char="•"/>
            </a:pPr>
            <a:r>
              <a:rPr lang="en-US" sz="2600" b="1" dirty="0" smtClean="0">
                <a:solidFill>
                  <a:schemeClr val="tx1">
                    <a:lumMod val="95000"/>
                    <a:lumOff val="5000"/>
                  </a:schemeClr>
                </a:solidFill>
              </a:rPr>
              <a:t> </a:t>
            </a:r>
            <a:r>
              <a:rPr lang="ar-OM" sz="2600" b="1" dirty="0" smtClean="0">
                <a:solidFill>
                  <a:schemeClr val="tx1">
                    <a:lumMod val="95000"/>
                    <a:lumOff val="5000"/>
                  </a:schemeClr>
                </a:solidFill>
              </a:rPr>
              <a:t>وزارة </a:t>
            </a:r>
            <a:r>
              <a:rPr lang="ar-OM" sz="2600" b="1" dirty="0" err="1" smtClean="0">
                <a:solidFill>
                  <a:schemeClr val="tx1">
                    <a:lumMod val="95000"/>
                    <a:lumOff val="5000"/>
                  </a:schemeClr>
                </a:solidFill>
              </a:rPr>
              <a:t>الصحة </a:t>
            </a:r>
            <a:r>
              <a:rPr lang="ar-OM" sz="2600" b="1" dirty="0" smtClean="0">
                <a:solidFill>
                  <a:schemeClr val="tx1">
                    <a:lumMod val="95000"/>
                    <a:lumOff val="5000"/>
                  </a:schemeClr>
                </a:solidFill>
              </a:rPr>
              <a:t>(المعاهد الصحية</a:t>
            </a:r>
            <a:r>
              <a:rPr lang="ar-OM" sz="2600" b="1" dirty="0" err="1" smtClean="0">
                <a:solidFill>
                  <a:schemeClr val="tx1">
                    <a:lumMod val="95000"/>
                    <a:lumOff val="5000"/>
                  </a:schemeClr>
                </a:solidFill>
              </a:rPr>
              <a:t>)</a:t>
            </a:r>
            <a:endParaRPr lang="en-US" sz="2600" b="1" dirty="0" smtClean="0">
              <a:solidFill>
                <a:schemeClr val="tx1">
                  <a:lumMod val="95000"/>
                  <a:lumOff val="5000"/>
                </a:schemeClr>
              </a:solidFill>
            </a:endParaRPr>
          </a:p>
          <a:p>
            <a:pPr lvl="0" algn="r" rtl="1">
              <a:lnSpc>
                <a:spcPct val="150000"/>
              </a:lnSpc>
              <a:buFont typeface="Arial" pitchFamily="34" charset="0"/>
              <a:buChar char="•"/>
            </a:pPr>
            <a:r>
              <a:rPr lang="en-US" sz="2600" b="1" dirty="0" smtClean="0">
                <a:solidFill>
                  <a:schemeClr val="tx1">
                    <a:lumMod val="95000"/>
                    <a:lumOff val="5000"/>
                  </a:schemeClr>
                </a:solidFill>
              </a:rPr>
              <a:t> </a:t>
            </a:r>
            <a:r>
              <a:rPr lang="ar-OM" sz="2600" b="1" dirty="0" smtClean="0">
                <a:solidFill>
                  <a:schemeClr val="tx1">
                    <a:lumMod val="95000"/>
                    <a:lumOff val="5000"/>
                  </a:schemeClr>
                </a:solidFill>
              </a:rPr>
              <a:t>وزارة التربية والتعليم</a:t>
            </a:r>
            <a:endParaRPr lang="en-US" sz="2600" b="1" dirty="0" smtClean="0">
              <a:solidFill>
                <a:schemeClr val="tx1">
                  <a:lumMod val="95000"/>
                  <a:lumOff val="5000"/>
                </a:schemeClr>
              </a:solidFill>
            </a:endParaRPr>
          </a:p>
          <a:p>
            <a:pPr lvl="0" algn="r" rtl="1">
              <a:lnSpc>
                <a:spcPct val="150000"/>
              </a:lnSpc>
              <a:buFont typeface="Arial" pitchFamily="34" charset="0"/>
              <a:buChar char="•"/>
            </a:pPr>
            <a:r>
              <a:rPr lang="en-US" sz="2600" b="1" dirty="0" smtClean="0">
                <a:solidFill>
                  <a:schemeClr val="tx1">
                    <a:lumMod val="95000"/>
                    <a:lumOff val="5000"/>
                  </a:schemeClr>
                </a:solidFill>
              </a:rPr>
              <a:t> </a:t>
            </a:r>
            <a:r>
              <a:rPr lang="ar-OM" sz="2600" b="1" dirty="0" smtClean="0">
                <a:solidFill>
                  <a:schemeClr val="tx1">
                    <a:lumMod val="95000"/>
                    <a:lumOff val="5000"/>
                  </a:schemeClr>
                </a:solidFill>
              </a:rPr>
              <a:t>وزارة الأوقاف والشؤون </a:t>
            </a:r>
            <a:r>
              <a:rPr lang="ar-OM" sz="2600" b="1" dirty="0" err="1" smtClean="0">
                <a:solidFill>
                  <a:schemeClr val="tx1">
                    <a:lumMod val="95000"/>
                    <a:lumOff val="5000"/>
                  </a:schemeClr>
                </a:solidFill>
              </a:rPr>
              <a:t>الدينية </a:t>
            </a:r>
            <a:r>
              <a:rPr lang="ar-OM" sz="2600" b="1" dirty="0" smtClean="0">
                <a:solidFill>
                  <a:schemeClr val="tx1">
                    <a:lumMod val="95000"/>
                    <a:lumOff val="5000"/>
                  </a:schemeClr>
                </a:solidFill>
              </a:rPr>
              <a:t>(معهد العلوم الشرعية</a:t>
            </a:r>
            <a:r>
              <a:rPr lang="ar-OM" sz="2600" b="1" dirty="0" err="1" smtClean="0">
                <a:solidFill>
                  <a:schemeClr val="tx1">
                    <a:lumMod val="95000"/>
                    <a:lumOff val="5000"/>
                  </a:schemeClr>
                </a:solidFill>
              </a:rPr>
              <a:t>)</a:t>
            </a:r>
            <a:endParaRPr lang="en-US" sz="2600" b="1" dirty="0" smtClean="0">
              <a:solidFill>
                <a:schemeClr val="tx1">
                  <a:lumMod val="95000"/>
                  <a:lumOff val="5000"/>
                </a:schemeClr>
              </a:solidFill>
            </a:endParaRPr>
          </a:p>
          <a:p>
            <a:pPr lvl="0" algn="r" rtl="1">
              <a:lnSpc>
                <a:spcPct val="150000"/>
              </a:lnSpc>
              <a:buFont typeface="Arial" pitchFamily="34" charset="0"/>
              <a:buChar char="•"/>
            </a:pPr>
            <a:r>
              <a:rPr lang="en-US" sz="2600" b="1" dirty="0" smtClean="0">
                <a:solidFill>
                  <a:schemeClr val="tx1">
                    <a:lumMod val="95000"/>
                    <a:lumOff val="5000"/>
                  </a:schemeClr>
                </a:solidFill>
              </a:rPr>
              <a:t> </a:t>
            </a:r>
            <a:r>
              <a:rPr lang="ar-OM" sz="2600" b="1" dirty="0" smtClean="0">
                <a:solidFill>
                  <a:schemeClr val="tx1">
                    <a:lumMod val="95000"/>
                    <a:lumOff val="5000"/>
                  </a:schemeClr>
                </a:solidFill>
              </a:rPr>
              <a:t>جامعة السلطان قابوس</a:t>
            </a:r>
            <a:endParaRPr lang="en-US" sz="2600" b="1" dirty="0" smtClean="0">
              <a:solidFill>
                <a:schemeClr val="tx1">
                  <a:lumMod val="95000"/>
                  <a:lumOff val="5000"/>
                </a:schemeClr>
              </a:solidFill>
            </a:endParaRPr>
          </a:p>
          <a:p>
            <a:pPr lvl="0" algn="r" rtl="1">
              <a:lnSpc>
                <a:spcPct val="150000"/>
              </a:lnSpc>
              <a:buFont typeface="Arial" pitchFamily="34" charset="0"/>
              <a:buChar char="•"/>
            </a:pPr>
            <a:r>
              <a:rPr lang="en-US" sz="2600" b="1" dirty="0" smtClean="0">
                <a:solidFill>
                  <a:schemeClr val="tx1">
                    <a:lumMod val="95000"/>
                    <a:lumOff val="5000"/>
                  </a:schemeClr>
                </a:solidFill>
              </a:rPr>
              <a:t> </a:t>
            </a:r>
            <a:r>
              <a:rPr lang="ar-OM" sz="2600" b="1" dirty="0" smtClean="0">
                <a:solidFill>
                  <a:schemeClr val="tx1">
                    <a:lumMod val="95000"/>
                    <a:lumOff val="5000"/>
                  </a:schemeClr>
                </a:solidFill>
              </a:rPr>
              <a:t>كلية الدراسات المصرفية والمالية </a:t>
            </a:r>
            <a:endParaRPr lang="en-US" sz="2600" b="1" dirty="0" smtClean="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537"/>
            <a:ext cx="9144000" cy="6857463"/>
          </a:xfrm>
          <a:prstGeom prst="rect">
            <a:avLst/>
          </a:prstGeom>
        </p:spPr>
      </p:pic>
      <p:sp>
        <p:nvSpPr>
          <p:cNvPr id="3" name="Subtitle 2"/>
          <p:cNvSpPr>
            <a:spLocks noGrp="1"/>
          </p:cNvSpPr>
          <p:nvPr>
            <p:ph idx="1"/>
          </p:nvPr>
        </p:nvSpPr>
        <p:spPr>
          <a:xfrm>
            <a:off x="457200" y="1905000"/>
            <a:ext cx="8229600" cy="3429000"/>
          </a:xfrm>
        </p:spPr>
        <p:txBody>
          <a:bodyPr>
            <a:noAutofit/>
          </a:bodyPr>
          <a:lstStyle/>
          <a:p>
            <a:pPr lvl="0" algn="r" rtl="1">
              <a:spcBef>
                <a:spcPts val="2400"/>
              </a:spcBef>
            </a:pPr>
            <a:r>
              <a:rPr lang="ar-SA" sz="1800" b="1" dirty="0" smtClean="0"/>
              <a:t>شهد العامان الاكاديميان 2011/2012 و 2012/2013 تحديات كبيرة في الكليات التقنيه، تمثلت في </a:t>
            </a:r>
            <a:r>
              <a:rPr lang="ar-SA" sz="1800" b="1" dirty="0" err="1" smtClean="0"/>
              <a:t>قبول (38%</a:t>
            </a:r>
            <a:r>
              <a:rPr lang="ar-SA" sz="1800" b="1" dirty="0" smtClean="0"/>
              <a:t>) من الاجمالي العام للمقبولين دفعة 2012/2013، حيث تمت </a:t>
            </a:r>
            <a:r>
              <a:rPr lang="ar-SA" sz="1800" b="1" dirty="0" err="1" smtClean="0"/>
              <a:t>الإستجابه</a:t>
            </a:r>
            <a:r>
              <a:rPr lang="ar-SA" sz="1800" b="1" dirty="0" smtClean="0"/>
              <a:t> لهذا التحدي بطرق </a:t>
            </a:r>
            <a:r>
              <a:rPr lang="ar-SA" sz="1800" b="1" dirty="0" err="1" smtClean="0"/>
              <a:t>عديده</a:t>
            </a:r>
            <a:r>
              <a:rPr lang="ar-SA" sz="1800" b="1" dirty="0" smtClean="0"/>
              <a:t> منها الاستغلال الاقصى للموارد بتمديد فترة الدوام من الساعة الثامنة صباحاً وحتى الساعة الثامنة مساءً.</a:t>
            </a:r>
            <a:endParaRPr lang="en-US" sz="1800" b="1" dirty="0" smtClean="0"/>
          </a:p>
          <a:p>
            <a:pPr lvl="0" algn="r" rtl="1">
              <a:spcBef>
                <a:spcPts val="2400"/>
              </a:spcBef>
            </a:pPr>
            <a:r>
              <a:rPr lang="ar-SA" sz="1800" b="1" dirty="0" smtClean="0"/>
              <a:t>بعض المؤسسات الحكومية تسير في خطوات مدروسة ومتمعنة للتوسع في القبول، أما بعض المؤسسات الأخرى؛ فقد لوحظ أنها تخطو خطوات كبيرة في هذا التوسع.</a:t>
            </a:r>
            <a:endParaRPr lang="en-US" sz="1800" b="1" dirty="0" smtClean="0"/>
          </a:p>
          <a:p>
            <a:pPr lvl="0" algn="r" rtl="1">
              <a:spcBef>
                <a:spcPts val="2400"/>
              </a:spcBef>
            </a:pPr>
            <a:r>
              <a:rPr lang="ar-SA" sz="1800" b="1" dirty="0" smtClean="0"/>
              <a:t>أكبر عدد للطلبة الدارسين في مؤسسات التعليم الخاصة، وبالأخص الجامعات الخاصة؛ هم مبعوثون من قبل الحكومة ودراستهم في مؤسسات حكومية لا يغير من التبعات المالية على قطاع التعليم، وإنما يخفف من الضغوط على المؤسسات الحكومية كما يسهم في تنشيط ودعم دور التعليم </a:t>
            </a:r>
            <a:r>
              <a:rPr lang="ar-SA" sz="1800" b="1" dirty="0" err="1" smtClean="0"/>
              <a:t>الخاص.</a:t>
            </a:r>
            <a:r>
              <a:rPr lang="ar-SA" sz="1800" b="1" dirty="0" smtClean="0"/>
              <a:t> </a:t>
            </a:r>
            <a:endParaRPr lang="en-US" sz="18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Title 4"/>
          <p:cNvSpPr>
            <a:spLocks noGrp="1"/>
          </p:cNvSpPr>
          <p:nvPr>
            <p:ph type="title"/>
          </p:nvPr>
        </p:nvSpPr>
        <p:spPr>
          <a:xfrm>
            <a:off x="457200" y="457200"/>
            <a:ext cx="8229600" cy="1143000"/>
          </a:xfrm>
        </p:spPr>
        <p:txBody>
          <a:bodyPr>
            <a:normAutofit/>
          </a:bodyPr>
          <a:lstStyle/>
          <a:p>
            <a:r>
              <a:rPr lang="ar-OM" sz="2400" b="1" dirty="0" smtClean="0">
                <a:solidFill>
                  <a:srgbClr val="0070C0"/>
                </a:solidFill>
                <a:latin typeface="Omani Text" pitchFamily="18" charset="-78"/>
                <a:ea typeface="Omani Text" pitchFamily="18" charset="-78"/>
                <a:cs typeface="Omani Text" pitchFamily="18" charset="-78"/>
              </a:rPr>
              <a:t>التخصصات الدراسية للطلبة الملتحقين بمؤسسات التعليم العالي </a:t>
            </a:r>
            <a:endParaRPr lang="en-US" sz="2400" b="1" dirty="0" smtClean="0">
              <a:solidFill>
                <a:srgbClr val="0070C0"/>
              </a:solidFill>
              <a:latin typeface="Omani Text" pitchFamily="18" charset="-78"/>
              <a:ea typeface="Omani Text" pitchFamily="18" charset="-78"/>
              <a:cs typeface="Omani Text" pitchFamily="18" charset="-78"/>
            </a:endParaRPr>
          </a:p>
        </p:txBody>
      </p:sp>
      <p:sp>
        <p:nvSpPr>
          <p:cNvPr id="3" name="Subtitle 2"/>
          <p:cNvSpPr>
            <a:spLocks noGrp="1"/>
          </p:cNvSpPr>
          <p:nvPr>
            <p:ph idx="1"/>
          </p:nvPr>
        </p:nvSpPr>
        <p:spPr>
          <a:xfrm>
            <a:off x="457200" y="1646237"/>
            <a:ext cx="8229600" cy="4525963"/>
          </a:xfrm>
        </p:spPr>
        <p:txBody>
          <a:bodyPr>
            <a:noAutofit/>
          </a:bodyPr>
          <a:lstStyle/>
          <a:p>
            <a:pPr lvl="0" algn="r" rtl="1">
              <a:spcBef>
                <a:spcPts val="1200"/>
              </a:spcBef>
            </a:pPr>
            <a:r>
              <a:rPr lang="ar-OM" sz="1600" b="1" dirty="0" smtClean="0"/>
              <a:t>في العام الأكاديمي 2011/</a:t>
            </a:r>
            <a:r>
              <a:rPr lang="ar-OM" sz="1600" b="1" dirty="0" err="1" smtClean="0"/>
              <a:t>2012م</a:t>
            </a:r>
            <a:r>
              <a:rPr lang="ar-OM" sz="1600" b="1" dirty="0" smtClean="0"/>
              <a:t>، نجد </a:t>
            </a:r>
            <a:r>
              <a:rPr lang="ar-SA" sz="1600" b="1" dirty="0" smtClean="0"/>
              <a:t>أن غالب الطلبة توجهوا الى تخصصات الإدارة والتجارة.</a:t>
            </a:r>
            <a:endParaRPr lang="en-US" sz="1600" dirty="0" smtClean="0"/>
          </a:p>
          <a:p>
            <a:pPr lvl="0" algn="r" rtl="1">
              <a:spcBef>
                <a:spcPts val="1200"/>
              </a:spcBef>
            </a:pPr>
            <a:r>
              <a:rPr lang="ar-SA" sz="1600" b="1" dirty="0" smtClean="0"/>
              <a:t>غالبية الطلاب الذكور اتجهوا لدراسة الهندسة والتكنولوجيا المرتبطة </a:t>
            </a:r>
            <a:r>
              <a:rPr lang="ar-SA" sz="1600" b="1" dirty="0" err="1" smtClean="0"/>
              <a:t>بها</a:t>
            </a:r>
            <a:r>
              <a:rPr lang="ar-SA" sz="1600" b="1" dirty="0" smtClean="0"/>
              <a:t>، وبنسبة تصل إلى 35% من إجمالي الطلاب الذكور، تلتها من حيث العدد والنسبة تخصصات: الإدارة والتجارة، وتكنولوجيا </a:t>
            </a:r>
            <a:r>
              <a:rPr lang="ar-SA" sz="1600" b="1" dirty="0" err="1" smtClean="0"/>
              <a:t>المعلومات.</a:t>
            </a:r>
            <a:r>
              <a:rPr lang="ar-SA" sz="1600" b="1" dirty="0" smtClean="0"/>
              <a:t> </a:t>
            </a:r>
            <a:endParaRPr lang="en-US" sz="1600" dirty="0" smtClean="0"/>
          </a:p>
          <a:p>
            <a:pPr lvl="0" algn="r" rtl="1">
              <a:spcBef>
                <a:spcPts val="1200"/>
              </a:spcBef>
            </a:pPr>
            <a:r>
              <a:rPr lang="ar-SA" sz="1600" b="1" dirty="0" smtClean="0"/>
              <a:t>بالنسبة للطالبات الإناث؛ فقد اتجهن لدراسة الإدارة والتجارة، وتكنولوجيا المعلومات، تلتها تخصصات: الهندسة وتكنولوجيا المعلومات المرتبطة </a:t>
            </a:r>
            <a:r>
              <a:rPr lang="ar-SA" sz="1600" b="1" dirty="0" err="1" smtClean="0"/>
              <a:t>بها</a:t>
            </a:r>
            <a:r>
              <a:rPr lang="ar-SA" sz="1600" b="1" dirty="0" smtClean="0"/>
              <a:t>، والصحة، والثقافة والمجتمع.</a:t>
            </a:r>
            <a:endParaRPr lang="en-US" sz="1600" dirty="0" smtClean="0"/>
          </a:p>
          <a:p>
            <a:pPr lvl="0" algn="r" rtl="1">
              <a:spcBef>
                <a:spcPts val="1200"/>
              </a:spcBef>
            </a:pPr>
            <a:r>
              <a:rPr lang="ar-SA" sz="1600" b="1" dirty="0" smtClean="0"/>
              <a:t>إن العوامل المؤثرة في هذه التوجهات قد تشير ظاهرياً إلى رغبات الطلبة، في حين أن هناك عوامل أخرى لها أثر في هذا التوزيع من أهمها:</a:t>
            </a:r>
            <a:endParaRPr lang="en-US" sz="1600" dirty="0" smtClean="0"/>
          </a:p>
          <a:p>
            <a:pPr lvl="0" algn="r" rtl="1">
              <a:spcBef>
                <a:spcPts val="1200"/>
              </a:spcBef>
            </a:pPr>
            <a:r>
              <a:rPr lang="ar-SA" sz="1600" b="1" dirty="0" smtClean="0"/>
              <a:t>عدد المقاعد المتوفرة في التخصصات.</a:t>
            </a:r>
            <a:endParaRPr lang="en-US" sz="1600" dirty="0" smtClean="0"/>
          </a:p>
          <a:p>
            <a:pPr lvl="0" algn="r" rtl="1">
              <a:spcBef>
                <a:spcPts val="1200"/>
              </a:spcBef>
            </a:pPr>
            <a:r>
              <a:rPr lang="ar-SA" sz="1600" b="1" dirty="0" smtClean="0"/>
              <a:t>متطلبات القبول لكل تخصص.</a:t>
            </a:r>
            <a:endParaRPr lang="en-US" sz="1600" dirty="0" smtClean="0"/>
          </a:p>
          <a:p>
            <a:pPr lvl="0" algn="r" rtl="1">
              <a:spcBef>
                <a:spcPts val="1200"/>
              </a:spcBef>
            </a:pPr>
            <a:r>
              <a:rPr lang="ar-SA" sz="1600" b="1" dirty="0" smtClean="0"/>
              <a:t>تأثير اولياء الأمور على </a:t>
            </a:r>
            <a:r>
              <a:rPr lang="ar-SA" sz="1600" b="1" dirty="0" err="1" smtClean="0"/>
              <a:t>أختيار</a:t>
            </a:r>
            <a:r>
              <a:rPr lang="ar-SA" sz="1600" b="1" dirty="0" smtClean="0"/>
              <a:t> الطلبة للتخصصات.</a:t>
            </a:r>
            <a:endParaRPr lang="en-US" sz="1600" dirty="0" smtClean="0"/>
          </a:p>
          <a:p>
            <a:pPr lvl="0" algn="r" rtl="1">
              <a:spcBef>
                <a:spcPts val="1200"/>
              </a:spcBef>
            </a:pPr>
            <a:r>
              <a:rPr lang="ar-SA" sz="1600" b="1" dirty="0" smtClean="0"/>
              <a:t>الفرص الوظيفية المتاحة للتخصص.</a:t>
            </a:r>
            <a:endParaRPr lang="en-US" sz="1600" dirty="0" smtClean="0"/>
          </a:p>
          <a:p>
            <a:pPr lvl="0" algn="r" rtl="1">
              <a:spcBef>
                <a:spcPts val="1200"/>
              </a:spcBef>
            </a:pPr>
            <a:r>
              <a:rPr lang="ar-SA" sz="1600" b="1" dirty="0" smtClean="0"/>
              <a:t>هناك عوامل اخرى قد تكون غير جوهرية ومنها على سبيل المثال: توافر فرص التدريب في مجالات الدراسات الطبية والتخصصات المساندة لها والتوزيع الجغرافي </a:t>
            </a:r>
            <a:r>
              <a:rPr lang="ar-SA" sz="1600" b="1" dirty="0" err="1" smtClean="0"/>
              <a:t>للمؤسسات.</a:t>
            </a:r>
            <a:r>
              <a:rPr lang="ar-SA" sz="1600" b="1" dirty="0" smtClean="0"/>
              <a:t> </a:t>
            </a:r>
            <a:endParaRPr lang="en-US" sz="16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Title 4"/>
          <p:cNvSpPr>
            <a:spLocks noGrp="1"/>
          </p:cNvSpPr>
          <p:nvPr>
            <p:ph type="title"/>
          </p:nvPr>
        </p:nvSpPr>
        <p:spPr/>
        <p:txBody>
          <a:bodyPr>
            <a:noAutofit/>
          </a:bodyPr>
          <a:lstStyle/>
          <a:p>
            <a:r>
              <a:rPr lang="ar-OM" sz="2800" b="1" dirty="0" smtClean="0">
                <a:solidFill>
                  <a:srgbClr val="0070C0"/>
                </a:solidFill>
                <a:latin typeface="Omani Text" pitchFamily="18" charset="-78"/>
                <a:ea typeface="Omani Text" pitchFamily="18" charset="-78"/>
                <a:cs typeface="Omani Text" pitchFamily="18" charset="-78"/>
              </a:rPr>
              <a:t>التمويل وتوزيع الطلبة بين مؤسسات التعليم العالي</a:t>
            </a:r>
            <a:endParaRPr lang="en-US" sz="2800" dirty="0">
              <a:solidFill>
                <a:srgbClr val="0070C0"/>
              </a:solidFill>
              <a:latin typeface="Omani Text" pitchFamily="18" charset="-78"/>
              <a:ea typeface="Omani Text" pitchFamily="18" charset="-78"/>
              <a:cs typeface="Omani Text" pitchFamily="18" charset="-78"/>
            </a:endParaRPr>
          </a:p>
        </p:txBody>
      </p:sp>
      <p:sp>
        <p:nvSpPr>
          <p:cNvPr id="3" name="Subtitle 2"/>
          <p:cNvSpPr>
            <a:spLocks noGrp="1"/>
          </p:cNvSpPr>
          <p:nvPr>
            <p:ph idx="1"/>
          </p:nvPr>
        </p:nvSpPr>
        <p:spPr>
          <a:xfrm>
            <a:off x="457200" y="2057400"/>
            <a:ext cx="8229600" cy="3048000"/>
          </a:xfrm>
        </p:spPr>
        <p:txBody>
          <a:bodyPr>
            <a:noAutofit/>
          </a:bodyPr>
          <a:lstStyle/>
          <a:p>
            <a:pPr lvl="0" algn="r" rtl="1">
              <a:spcBef>
                <a:spcPts val="2400"/>
              </a:spcBef>
            </a:pPr>
            <a:r>
              <a:rPr lang="ar-SA" sz="1800" b="1" dirty="0" smtClean="0"/>
              <a:t> </a:t>
            </a:r>
            <a:r>
              <a:rPr lang="ar-SA" sz="1800" b="1" dirty="0" err="1" smtClean="0"/>
              <a:t>(47.6 %</a:t>
            </a:r>
            <a:r>
              <a:rPr lang="ar-SA" sz="1800" b="1" dirty="0" smtClean="0"/>
              <a:t>) من العدد الإجمالي للدارسين في العام الأكاديمي 2011/</a:t>
            </a:r>
            <a:r>
              <a:rPr lang="ar-SA" sz="1800" b="1" dirty="0" err="1" smtClean="0"/>
              <a:t>2012م</a:t>
            </a:r>
            <a:r>
              <a:rPr lang="ar-SA" sz="1800" b="1" dirty="0" smtClean="0"/>
              <a:t> يتلقون تعليمهم في الجامعات والكليات الخاصة في </a:t>
            </a:r>
            <a:r>
              <a:rPr lang="ar-SA" sz="1800" b="1" dirty="0" err="1" smtClean="0"/>
              <a:t>مقابل (52.4%)</a:t>
            </a:r>
            <a:r>
              <a:rPr lang="ar-SA" sz="1800" b="1" dirty="0" smtClean="0"/>
              <a:t> </a:t>
            </a:r>
            <a:r>
              <a:rPr lang="ar-OM" sz="1800" b="1" dirty="0" smtClean="0"/>
              <a:t>يتلقون تعليمهم في مؤسسات التعليم العالي </a:t>
            </a:r>
            <a:r>
              <a:rPr lang="ar-OM" sz="1800" b="1" dirty="0" err="1" smtClean="0"/>
              <a:t>الحكومية </a:t>
            </a:r>
            <a:r>
              <a:rPr lang="ar-OM" sz="1800" b="1" dirty="0" smtClean="0"/>
              <a:t>- أكثر من نصفهم يدرسون بالكليات </a:t>
            </a:r>
            <a:r>
              <a:rPr lang="ar-OM" sz="1800" b="1" dirty="0" err="1" smtClean="0"/>
              <a:t>التقنية (26.6%) .</a:t>
            </a:r>
            <a:endParaRPr lang="en-US" sz="1800" b="1" dirty="0" smtClean="0"/>
          </a:p>
          <a:p>
            <a:pPr lvl="0" algn="r" rtl="1">
              <a:spcBef>
                <a:spcPts val="2400"/>
              </a:spcBef>
            </a:pPr>
            <a:r>
              <a:rPr lang="ar-OM" sz="1800" b="1" dirty="0" smtClean="0"/>
              <a:t>نسبة الطلبة العُمانيين الدارسين بمؤسسات التعليم العالي بالعام الأكاديمي 2011/</a:t>
            </a:r>
            <a:r>
              <a:rPr lang="ar-OM" sz="1800" b="1" dirty="0" err="1" smtClean="0"/>
              <a:t>2012م</a:t>
            </a:r>
            <a:r>
              <a:rPr lang="ar-OM" sz="1800" b="1" dirty="0" smtClean="0"/>
              <a:t> </a:t>
            </a:r>
            <a:r>
              <a:rPr lang="ar-OM" sz="1800" b="1" dirty="0" err="1" smtClean="0"/>
              <a:t>بلغت (97.5%).</a:t>
            </a:r>
            <a:endParaRPr lang="en-US" sz="1800" b="1" dirty="0" smtClean="0"/>
          </a:p>
          <a:p>
            <a:pPr lvl="0" algn="r" rtl="1">
              <a:spcBef>
                <a:spcPts val="2400"/>
              </a:spcBef>
            </a:pPr>
            <a:r>
              <a:rPr lang="ar-OM" sz="1800" b="1" dirty="0" err="1" smtClean="0"/>
              <a:t>قرابة (72%</a:t>
            </a:r>
            <a:r>
              <a:rPr lang="ar-OM" sz="1800" b="1" dirty="0" smtClean="0"/>
              <a:t>) من العدد الإجمالي </a:t>
            </a:r>
            <a:r>
              <a:rPr lang="ar-OM" sz="1800" b="1" dirty="0" err="1" smtClean="0"/>
              <a:t>للطلبة </a:t>
            </a:r>
            <a:r>
              <a:rPr lang="ar-OM" sz="1800" b="1" dirty="0" smtClean="0"/>
              <a:t>- في العام الأكاديمي 2012/</a:t>
            </a:r>
            <a:r>
              <a:rPr lang="ar-OM" sz="1800" b="1" dirty="0" err="1" smtClean="0"/>
              <a:t>2013م</a:t>
            </a:r>
            <a:r>
              <a:rPr lang="ar-OM" sz="1800" b="1" dirty="0" smtClean="0"/>
              <a:t> - يدرسون على نفقة الحكومة بمؤسسات التعليم العالي الحكومية والبعثات الداخليــة </a:t>
            </a:r>
            <a:r>
              <a:rPr lang="ar-OM" sz="1800" b="1" dirty="0" err="1" smtClean="0"/>
              <a:t>و (28%</a:t>
            </a:r>
            <a:r>
              <a:rPr lang="ar-OM" sz="1800" b="1" dirty="0" smtClean="0"/>
              <a:t>) يدرسون على نفقتهم الخاصــة.</a:t>
            </a:r>
            <a:endParaRPr lang="en-US" sz="18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Title 4"/>
          <p:cNvSpPr>
            <a:spLocks noGrp="1"/>
          </p:cNvSpPr>
          <p:nvPr>
            <p:ph type="title"/>
          </p:nvPr>
        </p:nvSpPr>
        <p:spPr/>
        <p:txBody>
          <a:bodyPr>
            <a:normAutofit/>
          </a:bodyPr>
          <a:lstStyle/>
          <a:p>
            <a:r>
              <a:rPr lang="ar-OM" sz="3200" b="1" dirty="0" smtClean="0">
                <a:solidFill>
                  <a:srgbClr val="0070C0"/>
                </a:solidFill>
                <a:latin typeface="Omani Text" pitchFamily="18" charset="-78"/>
                <a:ea typeface="Omani Text" pitchFamily="18" charset="-78"/>
                <a:cs typeface="Omani Text" pitchFamily="18" charset="-78"/>
              </a:rPr>
              <a:t>الامكانيات والمرافق والبنى الأساسية</a:t>
            </a:r>
            <a:endParaRPr lang="en-US" sz="3200" dirty="0">
              <a:solidFill>
                <a:srgbClr val="0070C0"/>
              </a:solidFill>
              <a:latin typeface="Omani Text" pitchFamily="18" charset="-78"/>
              <a:ea typeface="Omani Text" pitchFamily="18" charset="-78"/>
              <a:cs typeface="Omani Text" pitchFamily="18" charset="-78"/>
            </a:endParaRPr>
          </a:p>
        </p:txBody>
      </p:sp>
      <p:sp>
        <p:nvSpPr>
          <p:cNvPr id="3" name="Subtitle 2"/>
          <p:cNvSpPr>
            <a:spLocks noGrp="1"/>
          </p:cNvSpPr>
          <p:nvPr>
            <p:ph idx="1"/>
          </p:nvPr>
        </p:nvSpPr>
        <p:spPr>
          <a:xfrm>
            <a:off x="457200" y="2133600"/>
            <a:ext cx="8229600" cy="2286000"/>
          </a:xfrm>
        </p:spPr>
        <p:txBody>
          <a:bodyPr>
            <a:normAutofit/>
          </a:bodyPr>
          <a:lstStyle/>
          <a:p>
            <a:pPr lvl="0" algn="r" rtl="1">
              <a:spcBef>
                <a:spcPts val="1800"/>
              </a:spcBef>
            </a:pPr>
            <a:r>
              <a:rPr lang="ar-SA" sz="1800" b="1" dirty="0" smtClean="0"/>
              <a:t>أشارت التقارير الفرعية إلى علاقة الطاقة الاستيعابية بمدى توفر </a:t>
            </a:r>
            <a:r>
              <a:rPr lang="ar-OM" sz="1800" b="1" dirty="0" smtClean="0"/>
              <a:t>المقومات والمرافق والإمكانيات المالية المناسبة كالقاعات الدراسية والمختبرات التعليمية المجهزة بشكل يتناسب مع العملية التعليمية.</a:t>
            </a:r>
            <a:endParaRPr lang="en-US" sz="1800" b="1" dirty="0" smtClean="0"/>
          </a:p>
          <a:p>
            <a:pPr lvl="0" algn="r" rtl="1">
              <a:spcBef>
                <a:spcPts val="1800"/>
              </a:spcBef>
            </a:pPr>
            <a:r>
              <a:rPr lang="ar-OM" sz="1800" b="1" dirty="0" smtClean="0"/>
              <a:t>تبين التقارير الفرعية تفاصيل القاعات الدراسية والمختبرات التعليمية والكادر التدريسي والإداري والفني والمرافق الأخرى: المطاعم والمقاهي، وأجهزة الصرف الآلي، وخدمات النسخ والتصوير، والملاعب </a:t>
            </a:r>
            <a:r>
              <a:rPr lang="ar-OM" sz="1800" b="1" dirty="0" err="1" smtClean="0"/>
              <a:t>وغيرها.</a:t>
            </a:r>
            <a:r>
              <a:rPr lang="ar-OM" sz="1800" b="1" dirty="0" smtClean="0"/>
              <a:t> </a:t>
            </a:r>
            <a:endParaRPr lang="en-US" sz="18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6" name="Title 5"/>
          <p:cNvSpPr>
            <a:spLocks noGrp="1"/>
          </p:cNvSpPr>
          <p:nvPr>
            <p:ph type="title"/>
          </p:nvPr>
        </p:nvSpPr>
        <p:spPr>
          <a:xfrm>
            <a:off x="457200" y="609600"/>
            <a:ext cx="8229600" cy="990600"/>
          </a:xfrm>
        </p:spPr>
        <p:txBody>
          <a:bodyPr>
            <a:normAutofit/>
          </a:bodyPr>
          <a:lstStyle/>
          <a:p>
            <a:r>
              <a:rPr lang="ar-OM" sz="2800" b="1" dirty="0" smtClean="0">
                <a:solidFill>
                  <a:srgbClr val="0070C0"/>
                </a:solidFill>
                <a:latin typeface="Omani Text" pitchFamily="18" charset="-78"/>
                <a:ea typeface="Omani Text" pitchFamily="18" charset="-78"/>
                <a:cs typeface="Omani Text" pitchFamily="18" charset="-78"/>
              </a:rPr>
              <a:t>جامعة السلطان قابوس</a:t>
            </a:r>
            <a:endParaRPr lang="en-US" sz="2800" dirty="0">
              <a:solidFill>
                <a:srgbClr val="0070C0"/>
              </a:solidFill>
              <a:latin typeface="Omani Text" pitchFamily="18" charset="-78"/>
              <a:ea typeface="Omani Text" pitchFamily="18" charset="-78"/>
              <a:cs typeface="Omani Text" pitchFamily="18" charset="-78"/>
            </a:endParaRPr>
          </a:p>
        </p:txBody>
      </p:sp>
      <p:sp>
        <p:nvSpPr>
          <p:cNvPr id="3" name="Subtitle 2"/>
          <p:cNvSpPr>
            <a:spLocks noGrp="1"/>
          </p:cNvSpPr>
          <p:nvPr>
            <p:ph idx="1"/>
          </p:nvPr>
        </p:nvSpPr>
        <p:spPr>
          <a:xfrm>
            <a:off x="533400" y="2332037"/>
            <a:ext cx="8229600" cy="4525963"/>
          </a:xfrm>
        </p:spPr>
        <p:txBody>
          <a:bodyPr>
            <a:normAutofit/>
          </a:bodyPr>
          <a:lstStyle/>
          <a:p>
            <a:pPr lvl="0" algn="r" rtl="1">
              <a:spcBef>
                <a:spcPts val="2400"/>
              </a:spcBef>
            </a:pPr>
            <a:r>
              <a:rPr lang="ar-OM" sz="1600" b="1" dirty="0" smtClean="0"/>
              <a:t>لديها منظومة متكاملة من الخدمات التي تحتاجها أية مؤسسة تعليمية مع ميزة توفر هذه الخدمات جميعا في موقع واحد، وهو ما تفتقده منظومة مؤسسات التعليم العالي الأخرى سواء الحكومية منها أو </a:t>
            </a:r>
            <a:r>
              <a:rPr lang="ar-OM" sz="1600" b="1" dirty="0" err="1" smtClean="0"/>
              <a:t>الخاصة.</a:t>
            </a:r>
            <a:r>
              <a:rPr lang="ar-OM" sz="1600" b="1" dirty="0" smtClean="0"/>
              <a:t> </a:t>
            </a:r>
            <a:endParaRPr lang="en-US" sz="1600" dirty="0" smtClean="0"/>
          </a:p>
          <a:p>
            <a:pPr lvl="0" algn="r" rtl="1">
              <a:spcBef>
                <a:spcPts val="2400"/>
              </a:spcBef>
            </a:pPr>
            <a:r>
              <a:rPr lang="ar-OM" sz="1600" b="1" dirty="0" smtClean="0"/>
              <a:t>توفر الجامعة المسكن الداخلي لجميع الطالبات اللاتي يقطنّ على بعد أكثر من 100 كيلومتر، وتدفع في المقابل علاوة السكن للطلبة الذكور.</a:t>
            </a:r>
            <a:endParaRPr lang="en-US" sz="1600" dirty="0" smtClean="0"/>
          </a:p>
          <a:p>
            <a:pPr lvl="0" algn="r" rtl="1">
              <a:spcBef>
                <a:spcPts val="2400"/>
              </a:spcBef>
            </a:pPr>
            <a:r>
              <a:rPr lang="ar-OM" sz="1600" b="1" dirty="0" smtClean="0"/>
              <a:t>توفر الجامعة التغذية لجميع الطلبة خلال أوقات الدوام الرسمي، إضافة إلى تقديم خدمات الإرشاد النفسي والديني، والعلاج الداخلي للطلبة في عيادة الطلبة ومستشفى الجامعة.</a:t>
            </a:r>
            <a:endParaRPr lang="en-US" sz="1600" dirty="0" smtClean="0"/>
          </a:p>
          <a:p>
            <a:pPr lvl="0" algn="r" rtl="1">
              <a:spcBef>
                <a:spcPts val="2400"/>
              </a:spcBef>
            </a:pPr>
            <a:r>
              <a:rPr lang="ar-OM" sz="1600" b="1" dirty="0" smtClean="0"/>
              <a:t>تقدم الجامعة خدمة النقل الداخلي للطلبة بين مرافق الجامعة المختلفة، وغيرها من الخدمات المرتبطة بالطلبة.</a:t>
            </a:r>
            <a:endParaRPr lang="en-US" sz="16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3" name="Content Placeholder 2"/>
          <p:cNvSpPr>
            <a:spLocks noGrp="1"/>
          </p:cNvSpPr>
          <p:nvPr>
            <p:ph idx="1"/>
          </p:nvPr>
        </p:nvSpPr>
        <p:spPr>
          <a:xfrm>
            <a:off x="457200" y="762000"/>
            <a:ext cx="8229600" cy="5440363"/>
          </a:xfrm>
        </p:spPr>
        <p:txBody>
          <a:bodyPr>
            <a:normAutofit/>
          </a:bodyPr>
          <a:lstStyle/>
          <a:p>
            <a:pPr algn="r" rtl="1">
              <a:buNone/>
            </a:pPr>
            <a:r>
              <a:rPr lang="ar-OM" b="1" dirty="0" smtClean="0"/>
              <a:t>غير </a:t>
            </a:r>
            <a:r>
              <a:rPr lang="ar-OM" b="1" dirty="0" err="1" smtClean="0"/>
              <a:t>أنه:-</a:t>
            </a:r>
            <a:r>
              <a:rPr lang="ar-OM" b="1" dirty="0" smtClean="0"/>
              <a:t> </a:t>
            </a:r>
            <a:endParaRPr lang="en-US" dirty="0" smtClean="0"/>
          </a:p>
          <a:p>
            <a:pPr lvl="0" algn="r" rtl="1">
              <a:spcBef>
                <a:spcPts val="1200"/>
              </a:spcBef>
            </a:pPr>
            <a:r>
              <a:rPr lang="ar-OM" sz="1600" b="1" dirty="0" smtClean="0"/>
              <a:t>النسبة المئوية لمتوسط أشغال القاعة الدراسية الواحدة </a:t>
            </a:r>
            <a:r>
              <a:rPr lang="ar-OM" sz="1600" b="1" dirty="0" err="1" smtClean="0"/>
              <a:t>بالأسبوع: (70%</a:t>
            </a:r>
            <a:r>
              <a:rPr lang="ar-OM" sz="1600" b="1" dirty="0" smtClean="0"/>
              <a:t>) والنسبة المتبقية تستغل في أنشطة غير تدريسية، كالدورات أو الفعاليات المختلفة للأنشطة الطلابية أو إجراء الامتحانات </a:t>
            </a:r>
            <a:r>
              <a:rPr lang="ar-OM" sz="1600" b="1" dirty="0" err="1" smtClean="0"/>
              <a:t>الفصلية.</a:t>
            </a:r>
            <a:r>
              <a:rPr lang="ar-OM" sz="1600" b="1" dirty="0" smtClean="0"/>
              <a:t> </a:t>
            </a:r>
            <a:endParaRPr lang="en-US" sz="1600" b="1" dirty="0" smtClean="0"/>
          </a:p>
          <a:p>
            <a:pPr lvl="0" algn="r" rtl="1">
              <a:spcBef>
                <a:spcPts val="1200"/>
              </a:spcBef>
            </a:pPr>
            <a:r>
              <a:rPr lang="ar-OM" sz="1600" b="1" dirty="0" smtClean="0"/>
              <a:t>النسبة المئوية لمتوسط إشغال مختبرات الحاسوب الواحد </a:t>
            </a:r>
            <a:r>
              <a:rPr lang="ar-OM" sz="1600" b="1" dirty="0" err="1" smtClean="0"/>
              <a:t>بالأسبوع :(50%</a:t>
            </a:r>
            <a:r>
              <a:rPr lang="ar-OM" sz="1600" b="1" dirty="0" smtClean="0"/>
              <a:t>)، وهي نفسها النسبة لمتوسط إشغال مختبر العلوم الواحد بالأسبوع، ويظهر تدني هذه النسبة كون أن هذه المختبرات تخصصية ولا يتم تشغيلها إلا من قبل الكلية نفسها أو لمقررات خاصة تدرس في هذه المختبرات، كما إن إجراء التجارب </a:t>
            </a:r>
            <a:r>
              <a:rPr lang="ar-OM" sz="1600" b="1" dirty="0" err="1" smtClean="0"/>
              <a:t>المخبرية</a:t>
            </a:r>
            <a:r>
              <a:rPr lang="ar-OM" sz="1600" b="1" dirty="0" smtClean="0"/>
              <a:t> وانتظار نتائجها يحتم في بعضها عدم استغلال تلك المختبرات من قبل المقررات الأخرى.</a:t>
            </a:r>
            <a:endParaRPr lang="en-US" sz="1600" b="1" dirty="0" smtClean="0"/>
          </a:p>
          <a:p>
            <a:pPr lvl="0" algn="r" rtl="1">
              <a:spcBef>
                <a:spcPts val="1200"/>
              </a:spcBef>
            </a:pPr>
            <a:r>
              <a:rPr lang="ar-OM" sz="1600" b="1" dirty="0" smtClean="0"/>
              <a:t>أن الجامعة لا تستطيع منافسة الجامعات الخاصة داخليا وجامعات المنطقة إقليميا من حيث الحوافز والعروض المقدمة للأكاديميين والفنيين والإداريين ذوي الخبرة والكفاءة.</a:t>
            </a:r>
            <a:endParaRPr lang="en-US" sz="1600" b="1" dirty="0" smtClean="0"/>
          </a:p>
          <a:p>
            <a:pPr lvl="0" algn="r" rtl="1">
              <a:spcBef>
                <a:spcPts val="1200"/>
              </a:spcBef>
            </a:pPr>
            <a:r>
              <a:rPr lang="ar-OM" sz="1600" b="1" dirty="0" smtClean="0"/>
              <a:t>أن الجامعة لم توظف طلبة الدراسات العليا في تخفيف العبء التدريسي عن أعضاء الهيئة الأكاديمية بحيث تكون إسهامات هذه الفئة ذات مردود عالٍ علميا كالبحوث وخدمة </a:t>
            </a:r>
            <a:r>
              <a:rPr lang="ar-OM" sz="1600" b="1" dirty="0" err="1" smtClean="0"/>
              <a:t>المجتمع.</a:t>
            </a:r>
            <a:r>
              <a:rPr lang="ar-OM" sz="1600" b="1" dirty="0" smtClean="0"/>
              <a:t> </a:t>
            </a:r>
            <a:endParaRPr lang="en-US" sz="1600" b="1" dirty="0" smtClean="0"/>
          </a:p>
          <a:p>
            <a:pPr lvl="0" algn="r" rtl="1">
              <a:spcBef>
                <a:spcPts val="1200"/>
              </a:spcBef>
            </a:pPr>
            <a:r>
              <a:rPr lang="ar-OM" sz="1600" b="1" dirty="0" smtClean="0"/>
              <a:t>أن الجامعة لم تستغل المرافق المتوفرة لديها في برامج موازية لتأمين مصدر دخل إضافي يساعدها على دعم مصروفاتها العلمية والبحثية حال الكثير من جامعات العالم المتقدمة.</a:t>
            </a:r>
            <a:endParaRPr lang="en-US" sz="1600" b="1" dirty="0" smtClean="0"/>
          </a:p>
          <a:p>
            <a:pPr lvl="0" algn="r" rtl="1">
              <a:spcBef>
                <a:spcPts val="1200"/>
              </a:spcBef>
            </a:pPr>
            <a:r>
              <a:rPr lang="ar-OM" sz="1600" b="1" dirty="0" smtClean="0"/>
              <a:t>أن مهام الجامعة الثلاث، التدريس، والبحث، وخدمة المجتمع وإن كانت واضحة الدلالات في الجامعة، إلا أنها لا تحتل المرتبة الأولى من حيث الأولويات، إذ أن للقطاع الإداري سطوة بيّنة ظاهرة في كثير من النواحي.</a:t>
            </a:r>
            <a:endParaRPr lang="en-US" sz="1600" b="1" dirty="0" smtClean="0"/>
          </a:p>
          <a:p>
            <a:pPr algn="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6" name="Title 5"/>
          <p:cNvSpPr>
            <a:spLocks noGrp="1"/>
          </p:cNvSpPr>
          <p:nvPr>
            <p:ph type="title"/>
          </p:nvPr>
        </p:nvSpPr>
        <p:spPr>
          <a:xfrm>
            <a:off x="457200" y="609600"/>
            <a:ext cx="8229600" cy="990600"/>
          </a:xfrm>
        </p:spPr>
        <p:txBody>
          <a:bodyPr>
            <a:normAutofit/>
          </a:bodyPr>
          <a:lstStyle/>
          <a:p>
            <a:pPr rtl="1"/>
            <a:r>
              <a:rPr lang="ar-OM" sz="2800" b="1" dirty="0" smtClean="0">
                <a:solidFill>
                  <a:srgbClr val="0070C0"/>
                </a:solidFill>
                <a:latin typeface="Omani Text" pitchFamily="18" charset="-78"/>
                <a:ea typeface="Omani Text" pitchFamily="18" charset="-78"/>
                <a:cs typeface="Omani Text" pitchFamily="18" charset="-78"/>
              </a:rPr>
              <a:t>كليات العلوم التطبيقية</a:t>
            </a:r>
            <a:endParaRPr lang="en-US" sz="2800" b="1" dirty="0">
              <a:solidFill>
                <a:srgbClr val="0070C0"/>
              </a:solidFill>
              <a:latin typeface="Omani Text" pitchFamily="18" charset="-78"/>
              <a:ea typeface="Omani Text" pitchFamily="18" charset="-78"/>
              <a:cs typeface="Omani Text" pitchFamily="18" charset="-78"/>
            </a:endParaRPr>
          </a:p>
        </p:txBody>
      </p:sp>
      <p:sp>
        <p:nvSpPr>
          <p:cNvPr id="3" name="Subtitle 2"/>
          <p:cNvSpPr>
            <a:spLocks noGrp="1"/>
          </p:cNvSpPr>
          <p:nvPr>
            <p:ph idx="1"/>
          </p:nvPr>
        </p:nvSpPr>
        <p:spPr>
          <a:xfrm>
            <a:off x="533400" y="1951037"/>
            <a:ext cx="8229600" cy="4297363"/>
          </a:xfrm>
        </p:spPr>
        <p:txBody>
          <a:bodyPr>
            <a:normAutofit/>
          </a:bodyPr>
          <a:lstStyle/>
          <a:p>
            <a:pPr lvl="0" algn="r" rtl="1">
              <a:spcBef>
                <a:spcPts val="2400"/>
              </a:spcBef>
            </a:pPr>
            <a:r>
              <a:rPr lang="ar-OM" sz="1800" b="1" dirty="0" smtClean="0"/>
              <a:t>يوجد لدى معظمها أراضي إضافية للتوسع المستقبلي.</a:t>
            </a:r>
            <a:endParaRPr lang="en-US" sz="1800" dirty="0" smtClean="0"/>
          </a:p>
          <a:p>
            <a:pPr lvl="0" algn="r" rtl="1">
              <a:spcBef>
                <a:spcPts val="2400"/>
              </a:spcBef>
            </a:pPr>
            <a:r>
              <a:rPr lang="ar-OM" sz="1800" b="1" dirty="0" smtClean="0"/>
              <a:t>يبلغ متوسط نسبة إشغال المختبر الواحد </a:t>
            </a:r>
            <a:r>
              <a:rPr lang="ar-OM" sz="1800" b="1" dirty="0" err="1" smtClean="0"/>
              <a:t>بالأسبوع </a:t>
            </a:r>
            <a:r>
              <a:rPr lang="ar-OM" sz="1800" b="1" dirty="0" smtClean="0"/>
              <a:t>( </a:t>
            </a:r>
            <a:r>
              <a:rPr lang="ar-OM" sz="1800" b="1" dirty="0" err="1" smtClean="0"/>
              <a:t>63.9%).</a:t>
            </a:r>
            <a:r>
              <a:rPr lang="ar-OM" sz="1800" b="1" dirty="0" smtClean="0"/>
              <a:t> </a:t>
            </a:r>
            <a:endParaRPr lang="en-US" sz="1800" dirty="0" smtClean="0"/>
          </a:p>
          <a:p>
            <a:pPr lvl="0" algn="r" rtl="1">
              <a:spcBef>
                <a:spcPts val="2400"/>
              </a:spcBef>
            </a:pPr>
            <a:r>
              <a:rPr lang="ar-OM" sz="1800" b="1" dirty="0" smtClean="0"/>
              <a:t>يبلغ متوسط نسبة إشغال القاعة الدراسية الواحدة </a:t>
            </a:r>
            <a:r>
              <a:rPr lang="ar-OM" sz="1800" b="1" dirty="0" err="1" smtClean="0"/>
              <a:t>بالأسبوع (80.6%).</a:t>
            </a:r>
            <a:endParaRPr lang="en-US" sz="1800" dirty="0" smtClean="0"/>
          </a:p>
          <a:p>
            <a:pPr lvl="0" algn="r" rtl="1">
              <a:spcBef>
                <a:spcPts val="2400"/>
              </a:spcBef>
            </a:pPr>
            <a:r>
              <a:rPr lang="ar-OM" sz="1800" b="1" dirty="0" smtClean="0"/>
              <a:t>تتوفر بغالبها المقومات الأساسية والخدمية مثل المطاعم والسكنات الداخلية.</a:t>
            </a:r>
            <a:endParaRPr lang="en-US" sz="1800" dirty="0" smtClean="0"/>
          </a:p>
          <a:p>
            <a:pPr lvl="0" algn="r" rtl="1">
              <a:spcBef>
                <a:spcPts val="2400"/>
              </a:spcBef>
            </a:pPr>
            <a:r>
              <a:rPr lang="ar-OM" sz="1800" b="1" dirty="0" smtClean="0"/>
              <a:t>هذه الكليات تنقصها: مراكز الإرشاد النفسي والتوجيه الوظيفي والعيادات والصالات الرياضية المناسبة.</a:t>
            </a:r>
            <a:endParaRPr lang="en-US" sz="1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Title 4"/>
          <p:cNvSpPr>
            <a:spLocks noGrp="1"/>
          </p:cNvSpPr>
          <p:nvPr>
            <p:ph type="title"/>
          </p:nvPr>
        </p:nvSpPr>
        <p:spPr>
          <a:xfrm>
            <a:off x="457200" y="457200"/>
            <a:ext cx="8229600" cy="1143000"/>
          </a:xfrm>
        </p:spPr>
        <p:txBody>
          <a:bodyPr>
            <a:normAutofit/>
          </a:bodyPr>
          <a:lstStyle/>
          <a:p>
            <a:pPr rtl="1"/>
            <a:r>
              <a:rPr lang="ar-OM" sz="2800" b="1" dirty="0" smtClean="0">
                <a:solidFill>
                  <a:srgbClr val="0070C0"/>
                </a:solidFill>
                <a:latin typeface="Omani Text" pitchFamily="18" charset="-78"/>
                <a:ea typeface="Omani Text" pitchFamily="18" charset="-78"/>
                <a:cs typeface="Omani Text" pitchFamily="18" charset="-78"/>
              </a:rPr>
              <a:t>الكليات التقنية</a:t>
            </a:r>
            <a:endParaRPr lang="en-US" sz="2800" b="1" dirty="0">
              <a:solidFill>
                <a:srgbClr val="0070C0"/>
              </a:solidFill>
              <a:latin typeface="Omani Text" pitchFamily="18" charset="-78"/>
              <a:ea typeface="Omani Text" pitchFamily="18" charset="-78"/>
              <a:cs typeface="Omani Text" pitchFamily="18" charset="-78"/>
            </a:endParaRPr>
          </a:p>
        </p:txBody>
      </p:sp>
      <p:sp>
        <p:nvSpPr>
          <p:cNvPr id="3" name="Subtitle 2"/>
          <p:cNvSpPr>
            <a:spLocks noGrp="1"/>
          </p:cNvSpPr>
          <p:nvPr>
            <p:ph idx="1"/>
          </p:nvPr>
        </p:nvSpPr>
        <p:spPr>
          <a:xfrm>
            <a:off x="457200" y="2027237"/>
            <a:ext cx="8229600" cy="4525963"/>
          </a:xfrm>
        </p:spPr>
        <p:txBody>
          <a:bodyPr>
            <a:noAutofit/>
          </a:bodyPr>
          <a:lstStyle/>
          <a:p>
            <a:pPr lvl="0" algn="r" rtl="1">
              <a:spcBef>
                <a:spcPts val="1800"/>
              </a:spcBef>
            </a:pPr>
            <a:r>
              <a:rPr lang="ar-OM" sz="1800" b="1" dirty="0" smtClean="0"/>
              <a:t>ازداد عدد المختبرات ومعدات العلوم </a:t>
            </a:r>
            <a:r>
              <a:rPr lang="ar-OM" sz="1800" b="1" dirty="0" err="1" smtClean="0"/>
              <a:t>إلى </a:t>
            </a:r>
            <a:r>
              <a:rPr lang="ar-OM" sz="1800" b="1" dirty="0" smtClean="0"/>
              <a:t>(124) مختبراً ومعدة، والورش الهندسية </a:t>
            </a:r>
            <a:r>
              <a:rPr lang="ar-OM" sz="1800" b="1" dirty="0" err="1" smtClean="0"/>
              <a:t>إلى </a:t>
            </a:r>
            <a:r>
              <a:rPr lang="ar-OM" sz="1800" b="1" dirty="0" smtClean="0"/>
              <a:t>(27) ورشة، ومختبرات الحاسوب </a:t>
            </a:r>
            <a:r>
              <a:rPr lang="ar-OM" sz="1800" b="1" dirty="0" err="1" smtClean="0"/>
              <a:t>إلى </a:t>
            </a:r>
            <a:r>
              <a:rPr lang="ar-OM" sz="1800" b="1" dirty="0" smtClean="0"/>
              <a:t>(160) </a:t>
            </a:r>
            <a:r>
              <a:rPr lang="ar-OM" sz="1800" b="1" dirty="0" err="1" smtClean="0"/>
              <a:t>مختبراً،</a:t>
            </a:r>
            <a:r>
              <a:rPr lang="ar-OM" sz="1800" b="1" dirty="0" smtClean="0"/>
              <a:t> </a:t>
            </a:r>
            <a:endParaRPr lang="en-US" sz="1800" dirty="0" smtClean="0"/>
          </a:p>
          <a:p>
            <a:pPr lvl="0" algn="r" rtl="1">
              <a:spcBef>
                <a:spcPts val="1800"/>
              </a:spcBef>
            </a:pPr>
            <a:r>
              <a:rPr lang="ar-OM" sz="1800" b="1" dirty="0" smtClean="0"/>
              <a:t>غير أنه وبالرجوع إلى دليل المواصفات ومعايير مباني مؤسسات التعليم العالي-2007؛ نجد أن هنالك فرقاً واضحاً بين معايير ذلك الدليل وواقع الكليات التقنية، نذكر منها:</a:t>
            </a:r>
            <a:endParaRPr lang="en-US" sz="1800" dirty="0" smtClean="0"/>
          </a:p>
          <a:p>
            <a:pPr lvl="1" algn="r" rtl="1">
              <a:spcBef>
                <a:spcPts val="1800"/>
              </a:spcBef>
            </a:pPr>
            <a:r>
              <a:rPr lang="ar-OM" sz="1800" b="1" dirty="0" smtClean="0"/>
              <a:t>المساحة المطلوبة للقاعات التدريسية ينبغي أن تكون </a:t>
            </a:r>
            <a:r>
              <a:rPr lang="ar-OM" sz="1800" b="1" dirty="0" err="1" smtClean="0"/>
              <a:t>بمعدل </a:t>
            </a:r>
            <a:r>
              <a:rPr lang="ar-OM" sz="1800" b="1" dirty="0" smtClean="0"/>
              <a:t>(1.8)</a:t>
            </a:r>
            <a:r>
              <a:rPr lang="ar-OM" sz="1800" b="1" dirty="0" err="1" smtClean="0"/>
              <a:t>م</a:t>
            </a:r>
            <a:r>
              <a:rPr lang="ar-OM" sz="1800" b="1" baseline="30000" dirty="0" err="1" smtClean="0"/>
              <a:t>2</a:t>
            </a:r>
            <a:r>
              <a:rPr lang="ar-OM" sz="1800" b="1" dirty="0" smtClean="0"/>
              <a:t> لكل طالب، وبالنظر إلى مجموع المساحات الموجودة حالياً نجد أن المعدل </a:t>
            </a:r>
            <a:r>
              <a:rPr lang="ar-OM" sz="1800" b="1" dirty="0" err="1" smtClean="0"/>
              <a:t>هو </a:t>
            </a:r>
            <a:r>
              <a:rPr lang="ar-OM" sz="1800" b="1" dirty="0" smtClean="0"/>
              <a:t>(0.6) </a:t>
            </a:r>
            <a:r>
              <a:rPr lang="ar-OM" sz="1800" b="1" dirty="0" err="1" smtClean="0"/>
              <a:t>م</a:t>
            </a:r>
            <a:r>
              <a:rPr lang="ar-OM" sz="1800" b="1" baseline="30000" dirty="0" err="1" smtClean="0"/>
              <a:t>2</a:t>
            </a:r>
            <a:r>
              <a:rPr lang="ar-OM" sz="1800" b="1" baseline="30000" dirty="0" smtClean="0"/>
              <a:t> </a:t>
            </a:r>
            <a:r>
              <a:rPr lang="ar-OM" sz="1800" b="1" dirty="0" smtClean="0"/>
              <a:t>فقط.</a:t>
            </a:r>
            <a:endParaRPr lang="en-US" sz="1800" dirty="0" smtClean="0"/>
          </a:p>
          <a:p>
            <a:pPr lvl="1" algn="r" rtl="1">
              <a:spcBef>
                <a:spcPts val="1800"/>
              </a:spcBef>
            </a:pPr>
            <a:r>
              <a:rPr lang="ar-OM" sz="1800" b="1" dirty="0" smtClean="0"/>
              <a:t>حاجة الكليات إلى مساحات إضافية فيما يخص المرافق الخدمية والترفيهية لتلبية الزيادة في أعداد الطلبة.</a:t>
            </a:r>
            <a:endParaRPr lang="en-US" sz="1800" dirty="0" smtClean="0"/>
          </a:p>
          <a:p>
            <a:pPr lvl="1" algn="r" rtl="1">
              <a:spcBef>
                <a:spcPts val="1800"/>
              </a:spcBef>
            </a:pPr>
            <a:r>
              <a:rPr lang="ar-OM" sz="1800" b="1" dirty="0" smtClean="0"/>
              <a:t>عموما: يمكن القول أن المرافق الموجودة بالكليات لا تكفي لتتماشى مع الزيادة في أعداد الطلبة، خاصة وإذا ما علمنا أن رؤية وزارة القوى العاملة رفع الطاقة الاستيعابية بهذه المؤسسات في السنوات القادمة.</a:t>
            </a:r>
            <a:endParaRPr lang="en-US" sz="1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Title 4"/>
          <p:cNvSpPr>
            <a:spLocks noGrp="1"/>
          </p:cNvSpPr>
          <p:nvPr>
            <p:ph type="title"/>
          </p:nvPr>
        </p:nvSpPr>
        <p:spPr>
          <a:xfrm>
            <a:off x="457200" y="381000"/>
            <a:ext cx="8229600" cy="1143000"/>
          </a:xfrm>
        </p:spPr>
        <p:txBody>
          <a:bodyPr>
            <a:normAutofit/>
          </a:bodyPr>
          <a:lstStyle/>
          <a:p>
            <a:pPr rtl="1"/>
            <a:r>
              <a:rPr lang="ar-OM" sz="2800" b="1" dirty="0" smtClean="0">
                <a:solidFill>
                  <a:srgbClr val="0070C0"/>
                </a:solidFill>
                <a:latin typeface="Omani Text" pitchFamily="18" charset="-78"/>
                <a:ea typeface="Omani Text" pitchFamily="18" charset="-78"/>
                <a:cs typeface="Omani Text" pitchFamily="18" charset="-78"/>
              </a:rPr>
              <a:t>معاهد العلوم الصحية</a:t>
            </a:r>
            <a:endParaRPr lang="en-US" sz="2800" b="1" dirty="0" smtClean="0">
              <a:solidFill>
                <a:srgbClr val="0070C0"/>
              </a:solidFill>
              <a:latin typeface="Omani Text" pitchFamily="18" charset="-78"/>
              <a:ea typeface="Omani Text" pitchFamily="18" charset="-78"/>
              <a:cs typeface="Omani Text" pitchFamily="18" charset="-78"/>
            </a:endParaRPr>
          </a:p>
        </p:txBody>
      </p:sp>
      <p:sp>
        <p:nvSpPr>
          <p:cNvPr id="3" name="Subtitle 2"/>
          <p:cNvSpPr>
            <a:spLocks noGrp="1"/>
          </p:cNvSpPr>
          <p:nvPr>
            <p:ph idx="1"/>
          </p:nvPr>
        </p:nvSpPr>
        <p:spPr>
          <a:xfrm>
            <a:off x="457200" y="1951037"/>
            <a:ext cx="8229600" cy="4525963"/>
          </a:xfrm>
        </p:spPr>
        <p:txBody>
          <a:bodyPr>
            <a:normAutofit/>
          </a:bodyPr>
          <a:lstStyle/>
          <a:p>
            <a:pPr lvl="0" algn="r" rtl="1">
              <a:spcBef>
                <a:spcPts val="2400"/>
              </a:spcBef>
            </a:pPr>
            <a:r>
              <a:rPr lang="ar-OM" sz="1800" b="1" dirty="0" smtClean="0"/>
              <a:t>كانت ولا زالت تستقبل العدد المحدد لها وفق قدرتها الاستيعابية، والتي تصل </a:t>
            </a:r>
            <a:r>
              <a:rPr lang="ar-OM" sz="1800" b="1" dirty="0" err="1" smtClean="0"/>
              <a:t>إلى </a:t>
            </a:r>
            <a:r>
              <a:rPr lang="ar-OM" sz="1800" b="1" dirty="0" smtClean="0"/>
              <a:t>(660) طالباً وطالبة سنوياً.</a:t>
            </a:r>
            <a:endParaRPr lang="en-US" sz="1800" b="1" dirty="0" smtClean="0"/>
          </a:p>
          <a:p>
            <a:pPr lvl="0" algn="r" rtl="1">
              <a:spcBef>
                <a:spcPts val="2400"/>
              </a:spcBef>
            </a:pPr>
            <a:r>
              <a:rPr lang="ar-OM" sz="1800" b="1" dirty="0" smtClean="0"/>
              <a:t>لا يمكن التوسع في أعدا المقبولين بالمعاهد إلا بزيادة عددها أو توسعة المباني الحالية وزيادة كادرهــا.</a:t>
            </a:r>
            <a:endParaRPr lang="en-US" sz="1800" b="1" dirty="0" smtClean="0"/>
          </a:p>
          <a:p>
            <a:pPr lvl="0" algn="r" rtl="1">
              <a:spcBef>
                <a:spcPts val="2400"/>
              </a:spcBef>
            </a:pPr>
            <a:r>
              <a:rPr lang="ar-OM" sz="1800" b="1" dirty="0" smtClean="0"/>
              <a:t>المستشفيات ومراكز التدريب تمثل العقبة الأكبر في قبول أعداد أكبر من الطلبة بسبب محدودية فرص التدريب.</a:t>
            </a:r>
            <a:endParaRPr lang="en-US" sz="1800" b="1" dirty="0" smtClean="0"/>
          </a:p>
          <a:p>
            <a:pPr lvl="0" algn="r" rtl="1">
              <a:spcBef>
                <a:spcPts val="2400"/>
              </a:spcBef>
            </a:pPr>
            <a:r>
              <a:rPr lang="ar-OM" sz="1800" b="1" dirty="0" smtClean="0"/>
              <a:t>المعاهد بحاجة إلى مساحات إضافية فيما يخص المرافق الخدمية والترفيهية تماشياً مع الزيادة في عدد الطلبة.</a:t>
            </a:r>
            <a:endParaRPr lang="en-US" sz="1800"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Title 4"/>
          <p:cNvSpPr>
            <a:spLocks noGrp="1"/>
          </p:cNvSpPr>
          <p:nvPr>
            <p:ph type="title"/>
          </p:nvPr>
        </p:nvSpPr>
        <p:spPr>
          <a:xfrm>
            <a:off x="457200" y="381000"/>
            <a:ext cx="8229600" cy="1143000"/>
          </a:xfrm>
        </p:spPr>
        <p:txBody>
          <a:bodyPr>
            <a:normAutofit/>
          </a:bodyPr>
          <a:lstStyle/>
          <a:p>
            <a:r>
              <a:rPr lang="ar-OM" sz="2800" b="1" dirty="0" smtClean="0">
                <a:solidFill>
                  <a:srgbClr val="0070C0"/>
                </a:solidFill>
                <a:latin typeface="Omani Text" pitchFamily="18" charset="-78"/>
                <a:ea typeface="Omani Text" pitchFamily="18" charset="-78"/>
                <a:cs typeface="Omani Text" pitchFamily="18" charset="-78"/>
              </a:rPr>
              <a:t>معهد العلوم الشرعية</a:t>
            </a:r>
            <a:endParaRPr lang="en-US" sz="2800" b="1" dirty="0" smtClean="0">
              <a:solidFill>
                <a:srgbClr val="0070C0"/>
              </a:solidFill>
              <a:latin typeface="Omani Text" pitchFamily="18" charset="-78"/>
              <a:ea typeface="Omani Text" pitchFamily="18" charset="-78"/>
              <a:cs typeface="Omani Text" pitchFamily="18" charset="-78"/>
            </a:endParaRPr>
          </a:p>
        </p:txBody>
      </p:sp>
      <p:sp>
        <p:nvSpPr>
          <p:cNvPr id="3" name="Subtitle 2"/>
          <p:cNvSpPr>
            <a:spLocks noGrp="1"/>
          </p:cNvSpPr>
          <p:nvPr>
            <p:ph idx="1"/>
          </p:nvPr>
        </p:nvSpPr>
        <p:spPr>
          <a:xfrm>
            <a:off x="533400" y="2179637"/>
            <a:ext cx="8229600" cy="4525963"/>
          </a:xfrm>
        </p:spPr>
        <p:txBody>
          <a:bodyPr>
            <a:normAutofit/>
          </a:bodyPr>
          <a:lstStyle/>
          <a:p>
            <a:pPr lvl="0" algn="r" rtl="1">
              <a:spcBef>
                <a:spcPts val="2400"/>
              </a:spcBef>
            </a:pPr>
            <a:r>
              <a:rPr lang="ar-OM" sz="1800" b="1" dirty="0" smtClean="0"/>
              <a:t>تتوفر </a:t>
            </a:r>
            <a:r>
              <a:rPr lang="ar-OM" sz="1800" b="1" dirty="0" err="1" smtClean="0"/>
              <a:t>به</a:t>
            </a:r>
            <a:r>
              <a:rPr lang="ar-OM" sz="1800" b="1" dirty="0" smtClean="0"/>
              <a:t> الكثير من المرافق التعليمية والخدمية التي تتناسب وطاقته الاستيعابية.</a:t>
            </a:r>
            <a:endParaRPr lang="en-US" sz="1800" dirty="0" smtClean="0"/>
          </a:p>
          <a:p>
            <a:pPr lvl="0" algn="r" rtl="1">
              <a:spcBef>
                <a:spcPts val="2400"/>
              </a:spcBef>
            </a:pPr>
            <a:r>
              <a:rPr lang="ar-OM" sz="1800" b="1" dirty="0" smtClean="0"/>
              <a:t>غير أنه يُلاحظ ارتفاع معدل عدد الطلبة لكل عضو هيئة تدريسية والذي وصل </a:t>
            </a:r>
            <a:r>
              <a:rPr lang="ar-OM" sz="1800" b="1" dirty="0" err="1" smtClean="0"/>
              <a:t>إلى </a:t>
            </a:r>
            <a:r>
              <a:rPr lang="ar-OM" sz="1800" b="1" dirty="0" smtClean="0"/>
              <a:t>(28.4</a:t>
            </a:r>
            <a:r>
              <a:rPr lang="ar-OM" sz="1800" b="1" dirty="0" err="1" smtClean="0"/>
              <a:t>).</a:t>
            </a:r>
            <a:r>
              <a:rPr lang="ar-OM" sz="1800" b="1" dirty="0" smtClean="0"/>
              <a:t> </a:t>
            </a:r>
            <a:endParaRPr lang="en-US" sz="1800" dirty="0" smtClean="0"/>
          </a:p>
          <a:p>
            <a:pPr lvl="0" algn="r" rtl="1">
              <a:spcBef>
                <a:spcPts val="2400"/>
              </a:spcBef>
            </a:pPr>
            <a:r>
              <a:rPr lang="ar-OM" sz="1800" b="1" dirty="0" smtClean="0"/>
              <a:t>يفتقد المعهد لعدد من المتطلبات التعليمية المساندة، مثل: الصالات الرياضية، ومركز الترفيه ومراكز خدمات الرعاية النفسية والاجتماعية.</a:t>
            </a:r>
            <a:endParaRPr lang="en-US"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537"/>
            <a:ext cx="9144000" cy="6857463"/>
          </a:xfrm>
          <a:prstGeom prst="rect">
            <a:avLst/>
          </a:prstGeom>
        </p:spPr>
      </p:pic>
      <p:sp>
        <p:nvSpPr>
          <p:cNvPr id="2" name="Title 1"/>
          <p:cNvSpPr>
            <a:spLocks noGrp="1"/>
          </p:cNvSpPr>
          <p:nvPr>
            <p:ph type="ctrTitle"/>
          </p:nvPr>
        </p:nvSpPr>
        <p:spPr>
          <a:xfrm>
            <a:off x="685800" y="1219200"/>
            <a:ext cx="7772400" cy="1219199"/>
          </a:xfrm>
        </p:spPr>
        <p:txBody>
          <a:bodyPr>
            <a:normAutofit/>
          </a:bodyPr>
          <a:lstStyle/>
          <a:p>
            <a:r>
              <a:rPr lang="ar-OM" sz="2800" b="1" dirty="0" smtClean="0">
                <a:solidFill>
                  <a:srgbClr val="0070C0"/>
                </a:solidFill>
                <a:latin typeface="Omani Text" pitchFamily="18" charset="-78"/>
                <a:ea typeface="Omani Text" pitchFamily="18" charset="-78"/>
                <a:cs typeface="Omani Text" pitchFamily="18" charset="-78"/>
              </a:rPr>
              <a:t>منهجية عمل اللجنة:</a:t>
            </a:r>
            <a:r>
              <a:rPr lang="en-US" b="1" dirty="0" smtClean="0">
                <a:latin typeface="Omani Text" pitchFamily="18" charset="-78"/>
                <a:ea typeface="Omani Text" pitchFamily="18" charset="-78"/>
                <a:cs typeface="Omani Text" pitchFamily="18" charset="-78"/>
              </a:rPr>
              <a:t/>
            </a:r>
            <a:br>
              <a:rPr lang="en-US" b="1" dirty="0" smtClean="0">
                <a:latin typeface="Omani Text" pitchFamily="18" charset="-78"/>
                <a:ea typeface="Omani Text" pitchFamily="18" charset="-78"/>
                <a:cs typeface="Omani Text" pitchFamily="18" charset="-78"/>
              </a:rPr>
            </a:br>
            <a:endParaRPr lang="en-US" dirty="0">
              <a:latin typeface="Omani Text" pitchFamily="18" charset="-78"/>
              <a:ea typeface="Omani Text" pitchFamily="18" charset="-78"/>
              <a:cs typeface="Omani Text" pitchFamily="18" charset="-78"/>
            </a:endParaRPr>
          </a:p>
        </p:txBody>
      </p:sp>
      <p:sp>
        <p:nvSpPr>
          <p:cNvPr id="3" name="Subtitle 2"/>
          <p:cNvSpPr>
            <a:spLocks noGrp="1"/>
          </p:cNvSpPr>
          <p:nvPr>
            <p:ph type="subTitle" idx="1"/>
          </p:nvPr>
        </p:nvSpPr>
        <p:spPr>
          <a:xfrm>
            <a:off x="304800" y="1828800"/>
            <a:ext cx="8610600" cy="4648200"/>
          </a:xfrm>
        </p:spPr>
        <p:txBody>
          <a:bodyPr>
            <a:normAutofit fontScale="25000" lnSpcReduction="20000"/>
          </a:bodyPr>
          <a:lstStyle/>
          <a:p>
            <a:pPr rtl="1"/>
            <a:r>
              <a:rPr lang="en-US" sz="4800" b="1" dirty="0" smtClean="0">
                <a:solidFill>
                  <a:schemeClr val="tx1">
                    <a:lumMod val="95000"/>
                    <a:lumOff val="5000"/>
                  </a:schemeClr>
                </a:solidFill>
                <a:latin typeface="Arabic Typesetting" pitchFamily="66" charset="-78"/>
              </a:rPr>
              <a:t> </a:t>
            </a:r>
          </a:p>
          <a:p>
            <a:pPr lvl="0" algn="r" rtl="1">
              <a:lnSpc>
                <a:spcPct val="170000"/>
              </a:lnSpc>
              <a:buFont typeface="Arial" pitchFamily="34" charset="0"/>
              <a:buChar char="•"/>
            </a:pPr>
            <a:r>
              <a:rPr lang="ar-OM" sz="9600" b="1" dirty="0" smtClean="0">
                <a:solidFill>
                  <a:schemeClr val="tx1">
                    <a:lumMod val="95000"/>
                    <a:lumOff val="5000"/>
                  </a:schemeClr>
                </a:solidFill>
                <a:latin typeface="Arabic Typesetting" pitchFamily="66" charset="-78"/>
              </a:rPr>
              <a:t>إجراء اتصالات مع ذوي الاختصاص ممن اقتضى إعداد التقرير التواصل معهم أو </a:t>
            </a:r>
            <a:r>
              <a:rPr lang="ar-OM" sz="9600" b="1" dirty="0" err="1" smtClean="0">
                <a:solidFill>
                  <a:schemeClr val="tx1">
                    <a:lumMod val="95000"/>
                    <a:lumOff val="5000"/>
                  </a:schemeClr>
                </a:solidFill>
                <a:latin typeface="Arabic Typesetting" pitchFamily="66" charset="-78"/>
              </a:rPr>
              <a:t>مقابلتهم.</a:t>
            </a:r>
            <a:r>
              <a:rPr lang="ar-OM" sz="9600" b="1" dirty="0" smtClean="0">
                <a:solidFill>
                  <a:schemeClr val="tx1">
                    <a:lumMod val="95000"/>
                    <a:lumOff val="5000"/>
                  </a:schemeClr>
                </a:solidFill>
                <a:latin typeface="Arabic Typesetting" pitchFamily="66" charset="-78"/>
              </a:rPr>
              <a:t> </a:t>
            </a:r>
            <a:endParaRPr lang="en-US" sz="9600" b="1" dirty="0" smtClean="0">
              <a:solidFill>
                <a:schemeClr val="tx1">
                  <a:lumMod val="95000"/>
                  <a:lumOff val="5000"/>
                </a:schemeClr>
              </a:solidFill>
              <a:latin typeface="Arabic Typesetting" pitchFamily="66" charset="-78"/>
            </a:endParaRPr>
          </a:p>
          <a:p>
            <a:pPr lvl="0" algn="r" rtl="1">
              <a:lnSpc>
                <a:spcPct val="170000"/>
              </a:lnSpc>
              <a:buFont typeface="Arial" pitchFamily="34" charset="0"/>
              <a:buChar char="•"/>
            </a:pPr>
            <a:r>
              <a:rPr lang="ar-OM" sz="9600" b="1" dirty="0" smtClean="0">
                <a:solidFill>
                  <a:schemeClr val="tx1">
                    <a:lumMod val="95000"/>
                    <a:lumOff val="5000"/>
                  </a:schemeClr>
                </a:solidFill>
                <a:latin typeface="Arabic Typesetting" pitchFamily="66" charset="-78"/>
              </a:rPr>
              <a:t>الزيارات التي تمت إلى عدد من الدول </a:t>
            </a:r>
            <a:r>
              <a:rPr lang="ar-OM" sz="9600" b="1" dirty="0" err="1" smtClean="0">
                <a:solidFill>
                  <a:schemeClr val="tx1">
                    <a:lumMod val="95000"/>
                    <a:lumOff val="5000"/>
                  </a:schemeClr>
                </a:solidFill>
                <a:latin typeface="Arabic Typesetting" pitchFamily="66" charset="-78"/>
              </a:rPr>
              <a:t>الأوربية </a:t>
            </a:r>
            <a:r>
              <a:rPr lang="ar-OM" sz="9600" b="1" dirty="0" smtClean="0">
                <a:solidFill>
                  <a:schemeClr val="tx1">
                    <a:lumMod val="95000"/>
                    <a:lumOff val="5000"/>
                  </a:schemeClr>
                </a:solidFill>
                <a:latin typeface="Arabic Typesetting" pitchFamily="66" charset="-78"/>
              </a:rPr>
              <a:t>(ألمانيا، هولندا، بريطانيا، </a:t>
            </a:r>
            <a:r>
              <a:rPr lang="ar-OM" sz="9600" b="1" dirty="0" err="1" smtClean="0">
                <a:solidFill>
                  <a:schemeClr val="tx1">
                    <a:lumMod val="95000"/>
                    <a:lumOff val="5000"/>
                  </a:schemeClr>
                </a:solidFill>
                <a:latin typeface="Arabic Typesetting" pitchFamily="66" charset="-78"/>
              </a:rPr>
              <a:t>إيرلندا)</a:t>
            </a:r>
            <a:r>
              <a:rPr lang="en-US" sz="9600" b="1" dirty="0" smtClean="0">
                <a:solidFill>
                  <a:schemeClr val="tx1">
                    <a:lumMod val="95000"/>
                    <a:lumOff val="5000"/>
                  </a:schemeClr>
                </a:solidFill>
                <a:latin typeface="Arabic Typesetting" pitchFamily="66" charset="-78"/>
              </a:rPr>
              <a:t> </a:t>
            </a:r>
            <a:r>
              <a:rPr lang="ar-OM" sz="9600" b="1" dirty="0" err="1" smtClean="0">
                <a:solidFill>
                  <a:schemeClr val="tx1">
                    <a:lumMod val="95000"/>
                    <a:lumOff val="5000"/>
                  </a:schemeClr>
                </a:solidFill>
                <a:latin typeface="Arabic Typesetting" pitchFamily="66" charset="-78"/>
              </a:rPr>
              <a:t>.</a:t>
            </a:r>
            <a:endParaRPr lang="en-US" sz="9600" b="1" dirty="0" smtClean="0">
              <a:solidFill>
                <a:schemeClr val="tx1">
                  <a:lumMod val="95000"/>
                  <a:lumOff val="5000"/>
                </a:schemeClr>
              </a:solidFill>
              <a:latin typeface="Arabic Typesetting" pitchFamily="66" charset="-78"/>
            </a:endParaRPr>
          </a:p>
          <a:p>
            <a:pPr lvl="0" algn="r" rtl="1">
              <a:lnSpc>
                <a:spcPct val="170000"/>
              </a:lnSpc>
              <a:buFont typeface="Arial" pitchFamily="34" charset="0"/>
              <a:buChar char="•"/>
            </a:pPr>
            <a:r>
              <a:rPr lang="ar-OM" sz="9600" b="1" dirty="0" smtClean="0">
                <a:solidFill>
                  <a:schemeClr val="tx1">
                    <a:lumMod val="95000"/>
                    <a:lumOff val="5000"/>
                  </a:schemeClr>
                </a:solidFill>
                <a:latin typeface="Arabic Typesetting" pitchFamily="66" charset="-78"/>
              </a:rPr>
              <a:t>المعرفة المباشرة لمعدي التقرير بواقع مؤسسات التعليم العالي بحكم عملهم</a:t>
            </a:r>
            <a:r>
              <a:rPr lang="en-US" sz="9600" b="1" dirty="0" smtClean="0">
                <a:solidFill>
                  <a:schemeClr val="tx1">
                    <a:lumMod val="95000"/>
                    <a:lumOff val="5000"/>
                  </a:schemeClr>
                </a:solidFill>
                <a:latin typeface="Arabic Typesetting" pitchFamily="66" charset="-78"/>
              </a:rPr>
              <a:t> </a:t>
            </a:r>
            <a:r>
              <a:rPr lang="ar-OM" sz="9600" b="1" dirty="0" err="1" smtClean="0">
                <a:solidFill>
                  <a:schemeClr val="tx1">
                    <a:lumMod val="95000"/>
                    <a:lumOff val="5000"/>
                  </a:schemeClr>
                </a:solidFill>
                <a:latin typeface="Arabic Typesetting" pitchFamily="66" charset="-78"/>
              </a:rPr>
              <a:t>.</a:t>
            </a:r>
            <a:r>
              <a:rPr lang="ar-OM" sz="9600" b="1" dirty="0" smtClean="0">
                <a:solidFill>
                  <a:schemeClr val="tx1">
                    <a:lumMod val="95000"/>
                    <a:lumOff val="5000"/>
                  </a:schemeClr>
                </a:solidFill>
                <a:latin typeface="Arabic Typesetting" pitchFamily="66" charset="-78"/>
              </a:rPr>
              <a:t> </a:t>
            </a:r>
            <a:endParaRPr lang="en-US" sz="9600" b="1" dirty="0" smtClean="0">
              <a:solidFill>
                <a:schemeClr val="tx1">
                  <a:lumMod val="95000"/>
                  <a:lumOff val="5000"/>
                </a:schemeClr>
              </a:solidFill>
              <a:latin typeface="Arabic Typesetting" pitchFamily="66" charset="-78"/>
            </a:endParaRPr>
          </a:p>
          <a:p>
            <a:pPr lvl="0" algn="r" rtl="1">
              <a:lnSpc>
                <a:spcPct val="170000"/>
              </a:lnSpc>
              <a:buFont typeface="Arial" pitchFamily="34" charset="0"/>
              <a:buChar char="•"/>
            </a:pPr>
            <a:r>
              <a:rPr lang="ar-OM" sz="9600" b="1" dirty="0" smtClean="0">
                <a:solidFill>
                  <a:schemeClr val="tx1">
                    <a:lumMod val="95000"/>
                    <a:lumOff val="5000"/>
                  </a:schemeClr>
                </a:solidFill>
                <a:latin typeface="Arabic Typesetting" pitchFamily="66" charset="-78"/>
              </a:rPr>
              <a:t>الزيارات الميدانية من قبل فرق العمل الفرعية من مؤسسات التعليم العالي</a:t>
            </a:r>
            <a:r>
              <a:rPr lang="en-US" sz="9600" b="1" dirty="0" smtClean="0">
                <a:solidFill>
                  <a:schemeClr val="tx1">
                    <a:lumMod val="95000"/>
                    <a:lumOff val="5000"/>
                  </a:schemeClr>
                </a:solidFill>
                <a:latin typeface="Arabic Typesetting" pitchFamily="66" charset="-78"/>
              </a:rPr>
              <a:t> </a:t>
            </a:r>
            <a:r>
              <a:rPr lang="ar-OM" sz="9600" b="1" dirty="0" err="1" smtClean="0">
                <a:solidFill>
                  <a:schemeClr val="tx1">
                    <a:lumMod val="95000"/>
                    <a:lumOff val="5000"/>
                  </a:schemeClr>
                </a:solidFill>
                <a:latin typeface="Arabic Typesetting" pitchFamily="66" charset="-78"/>
              </a:rPr>
              <a:t>.</a:t>
            </a:r>
            <a:r>
              <a:rPr lang="ar-OM" sz="9600" b="1" dirty="0" smtClean="0">
                <a:solidFill>
                  <a:schemeClr val="tx1">
                    <a:lumMod val="95000"/>
                    <a:lumOff val="5000"/>
                  </a:schemeClr>
                </a:solidFill>
                <a:latin typeface="Arabic Typesetting" pitchFamily="66" charset="-78"/>
              </a:rPr>
              <a:t> </a:t>
            </a:r>
            <a:endParaRPr lang="en-US" sz="9600" b="1" dirty="0" smtClean="0">
              <a:solidFill>
                <a:schemeClr val="tx1">
                  <a:lumMod val="95000"/>
                  <a:lumOff val="5000"/>
                </a:schemeClr>
              </a:solidFill>
              <a:latin typeface="Arabic Typesetting" pitchFamily="66" charset="-78"/>
            </a:endParaRPr>
          </a:p>
          <a:p>
            <a:pPr lvl="0" algn="r" rtl="1">
              <a:lnSpc>
                <a:spcPct val="170000"/>
              </a:lnSpc>
              <a:buFont typeface="Arial" pitchFamily="34" charset="0"/>
              <a:buChar char="•"/>
            </a:pPr>
            <a:r>
              <a:rPr lang="ar-OM" sz="9600" b="1" dirty="0" smtClean="0">
                <a:solidFill>
                  <a:schemeClr val="tx1">
                    <a:lumMod val="95000"/>
                    <a:lumOff val="5000"/>
                  </a:schemeClr>
                </a:solidFill>
                <a:latin typeface="Arabic Typesetting" pitchFamily="66" charset="-78"/>
              </a:rPr>
              <a:t>الإصدارات الصادرة عن وزارة التعليم العالي ومؤسسات التعليم العالي</a:t>
            </a:r>
            <a:r>
              <a:rPr lang="en-US" sz="9600" b="1" dirty="0" smtClean="0">
                <a:solidFill>
                  <a:schemeClr val="tx1">
                    <a:lumMod val="95000"/>
                    <a:lumOff val="5000"/>
                  </a:schemeClr>
                </a:solidFill>
                <a:latin typeface="Arabic Typesetting" pitchFamily="66" charset="-78"/>
              </a:rPr>
              <a:t> </a:t>
            </a:r>
            <a:r>
              <a:rPr lang="ar-OM" sz="9600" b="1" dirty="0" err="1" smtClean="0">
                <a:solidFill>
                  <a:schemeClr val="tx1">
                    <a:lumMod val="95000"/>
                    <a:lumOff val="5000"/>
                  </a:schemeClr>
                </a:solidFill>
                <a:latin typeface="Arabic Typesetting" pitchFamily="66" charset="-78"/>
              </a:rPr>
              <a:t>.</a:t>
            </a:r>
            <a:endParaRPr lang="en-US" sz="9600" b="1" dirty="0" smtClean="0">
              <a:solidFill>
                <a:schemeClr val="tx1">
                  <a:lumMod val="95000"/>
                  <a:lumOff val="5000"/>
                </a:schemeClr>
              </a:solidFill>
              <a:latin typeface="Arabic Typesetting" pitchFamily="66" charset="-78"/>
            </a:endParaRPr>
          </a:p>
          <a:p>
            <a:pPr lvl="0" algn="r" rtl="1">
              <a:lnSpc>
                <a:spcPct val="170000"/>
              </a:lnSpc>
              <a:buFont typeface="Arial" pitchFamily="34" charset="0"/>
              <a:buChar char="•"/>
            </a:pPr>
            <a:r>
              <a:rPr lang="ar-OM" sz="9600" b="1" dirty="0" smtClean="0">
                <a:solidFill>
                  <a:schemeClr val="tx1">
                    <a:lumMod val="95000"/>
                    <a:lumOff val="5000"/>
                  </a:schemeClr>
                </a:solidFill>
                <a:latin typeface="Arabic Typesetting" pitchFamily="66" charset="-78"/>
              </a:rPr>
              <a:t>البيانات الإحصائية الخاصة وفق قاعدة بيانات مركز القبول الموحد</a:t>
            </a:r>
            <a:r>
              <a:rPr lang="en-US" sz="9600" b="1" dirty="0" smtClean="0">
                <a:solidFill>
                  <a:schemeClr val="tx1">
                    <a:lumMod val="95000"/>
                    <a:lumOff val="5000"/>
                  </a:schemeClr>
                </a:solidFill>
                <a:latin typeface="Arabic Typesetting" pitchFamily="66" charset="-78"/>
              </a:rPr>
              <a:t> </a:t>
            </a:r>
            <a:r>
              <a:rPr lang="ar-OM" sz="9600" b="1" dirty="0" err="1" smtClean="0">
                <a:solidFill>
                  <a:schemeClr val="tx1">
                    <a:lumMod val="95000"/>
                    <a:lumOff val="5000"/>
                  </a:schemeClr>
                </a:solidFill>
                <a:latin typeface="Arabic Typesetting" pitchFamily="66" charset="-78"/>
              </a:rPr>
              <a:t>.</a:t>
            </a:r>
            <a:endParaRPr lang="en-US" sz="9600" b="1" dirty="0" smtClean="0">
              <a:solidFill>
                <a:schemeClr val="tx1">
                  <a:lumMod val="95000"/>
                  <a:lumOff val="5000"/>
                </a:schemeClr>
              </a:solidFill>
              <a:latin typeface="Arabic Typesetting" pitchFamily="66" charset="-78"/>
            </a:endParaRPr>
          </a:p>
          <a:p>
            <a:pPr lvl="0" algn="r" rtl="1">
              <a:lnSpc>
                <a:spcPct val="170000"/>
              </a:lnSpc>
              <a:buFont typeface="Arial" pitchFamily="34" charset="0"/>
              <a:buChar char="•"/>
            </a:pPr>
            <a:r>
              <a:rPr lang="ar-OM" sz="9600" b="1" dirty="0" smtClean="0">
                <a:solidFill>
                  <a:schemeClr val="tx1">
                    <a:lumMod val="95000"/>
                    <a:lumOff val="5000"/>
                  </a:schemeClr>
                </a:solidFill>
                <a:latin typeface="Arabic Typesetting" pitchFamily="66" charset="-78"/>
              </a:rPr>
              <a:t>الرجوع إلى بعض الدراسات العلمية ذات الصلة بالموضوع</a:t>
            </a:r>
            <a:r>
              <a:rPr lang="en-US" sz="9600" b="1" dirty="0" smtClean="0">
                <a:solidFill>
                  <a:schemeClr val="tx1">
                    <a:lumMod val="95000"/>
                    <a:lumOff val="5000"/>
                  </a:schemeClr>
                </a:solidFill>
                <a:latin typeface="Arabic Typesetting" pitchFamily="66" charset="-78"/>
              </a:rPr>
              <a:t> </a:t>
            </a:r>
            <a:r>
              <a:rPr lang="ar-OM" sz="9600" b="1" dirty="0" err="1" smtClean="0">
                <a:solidFill>
                  <a:schemeClr val="tx1">
                    <a:lumMod val="95000"/>
                    <a:lumOff val="5000"/>
                  </a:schemeClr>
                </a:solidFill>
                <a:latin typeface="Arabic Typesetting" pitchFamily="66" charset="-78"/>
              </a:rPr>
              <a:t>.</a:t>
            </a:r>
            <a:endParaRPr lang="en-US" sz="9600" b="1" dirty="0" smtClean="0">
              <a:solidFill>
                <a:schemeClr val="tx1">
                  <a:lumMod val="95000"/>
                  <a:lumOff val="5000"/>
                </a:schemeClr>
              </a:solidFill>
              <a:latin typeface="Arabic Typesetting" pitchFamily="66" charset="-78"/>
            </a:endParaRPr>
          </a:p>
          <a:p>
            <a:pPr rtl="1"/>
            <a:r>
              <a:rPr lang="ar-OM" b="1" dirty="0" smtClean="0">
                <a:latin typeface="Arabic Typesetting" pitchFamily="66" charset="-78"/>
              </a:rPr>
              <a:t> </a:t>
            </a:r>
            <a:endParaRPr lang="en-US" b="1" dirty="0" smtClean="0">
              <a:latin typeface="Arabic Typesetting" pitchFamily="66" charset="-78"/>
            </a:endParaRPr>
          </a:p>
          <a:p>
            <a:pPr rtl="1"/>
            <a:r>
              <a:rPr lang="ar-OM" b="1" dirty="0" smtClean="0">
                <a:latin typeface="Arabic Typesetting" pitchFamily="66" charset="-78"/>
              </a:rPr>
              <a:t> </a:t>
            </a:r>
            <a:endParaRPr lang="en-US" b="1" dirty="0" smtClean="0">
              <a:latin typeface="Arabic Typesetting" pitchFamily="66"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Title 4"/>
          <p:cNvSpPr>
            <a:spLocks noGrp="1"/>
          </p:cNvSpPr>
          <p:nvPr>
            <p:ph type="title"/>
          </p:nvPr>
        </p:nvSpPr>
        <p:spPr>
          <a:xfrm>
            <a:off x="457200" y="381000"/>
            <a:ext cx="8229600" cy="1143000"/>
          </a:xfrm>
        </p:spPr>
        <p:txBody>
          <a:bodyPr>
            <a:normAutofit/>
          </a:bodyPr>
          <a:lstStyle/>
          <a:p>
            <a:pPr rtl="1"/>
            <a:r>
              <a:rPr lang="ar-OM" sz="2800" b="1" dirty="0" smtClean="0">
                <a:solidFill>
                  <a:srgbClr val="0070C0"/>
                </a:solidFill>
                <a:latin typeface="Omani Text" pitchFamily="18" charset="-78"/>
                <a:ea typeface="Omani Text" pitchFamily="18" charset="-78"/>
                <a:cs typeface="Omani Text" pitchFamily="18" charset="-78"/>
              </a:rPr>
              <a:t>الجامعات والكليات الخاصة</a:t>
            </a:r>
            <a:endParaRPr lang="en-US" sz="2800" b="1" dirty="0" smtClean="0">
              <a:solidFill>
                <a:srgbClr val="0070C0"/>
              </a:solidFill>
              <a:latin typeface="Omani Text" pitchFamily="18" charset="-78"/>
              <a:ea typeface="Omani Text" pitchFamily="18" charset="-78"/>
              <a:cs typeface="Omani Text" pitchFamily="18" charset="-78"/>
            </a:endParaRPr>
          </a:p>
        </p:txBody>
      </p:sp>
      <p:sp>
        <p:nvSpPr>
          <p:cNvPr id="3" name="Subtitle 2"/>
          <p:cNvSpPr>
            <a:spLocks noGrp="1"/>
          </p:cNvSpPr>
          <p:nvPr>
            <p:ph idx="1"/>
          </p:nvPr>
        </p:nvSpPr>
        <p:spPr>
          <a:xfrm>
            <a:off x="457200" y="1874837"/>
            <a:ext cx="8229600" cy="4525963"/>
          </a:xfrm>
        </p:spPr>
        <p:txBody>
          <a:bodyPr>
            <a:normAutofit/>
          </a:bodyPr>
          <a:lstStyle/>
          <a:p>
            <a:pPr lvl="0" algn="r" rtl="1">
              <a:spcBef>
                <a:spcPts val="2400"/>
              </a:spcBef>
            </a:pPr>
            <a:r>
              <a:rPr lang="ar-OM" sz="1800" b="1" dirty="0" smtClean="0"/>
              <a:t>هنالك تفاوتاً بين مرافق هذه المؤسسات، حيث يمكن أن توجد كليات مرافقها أكثر من تلك الموجودة في بعض الجامعات، والعكس صحيح، وقد يُعزى ذلك إلى اعتبارات الفترة الزمنية لإنشاء المؤسسة وعدد </a:t>
            </a:r>
            <a:r>
              <a:rPr lang="ar-OM" sz="1800" b="1" dirty="0" err="1" smtClean="0"/>
              <a:t>طلبتها.</a:t>
            </a:r>
            <a:r>
              <a:rPr lang="ar-OM" sz="1800" b="1" dirty="0" smtClean="0"/>
              <a:t> </a:t>
            </a:r>
            <a:endParaRPr lang="en-US" sz="1800" dirty="0" smtClean="0"/>
          </a:p>
          <a:p>
            <a:pPr lvl="0" algn="r" rtl="1">
              <a:spcBef>
                <a:spcPts val="2400"/>
              </a:spcBef>
            </a:pPr>
            <a:r>
              <a:rPr lang="ar-OM" sz="1800" b="1" dirty="0" smtClean="0"/>
              <a:t>نسبة المؤسسات التي تزاول عملها في مبانيها </a:t>
            </a:r>
            <a:r>
              <a:rPr lang="ar-OM" sz="1800" b="1" dirty="0" err="1" smtClean="0"/>
              <a:t>الدائمة (77%</a:t>
            </a:r>
            <a:r>
              <a:rPr lang="ar-OM" sz="1800" b="1" dirty="0" smtClean="0"/>
              <a:t>)، والنسبة المتبقية لا زالت في مبان مستأجرة.</a:t>
            </a:r>
            <a:endParaRPr lang="en-US" sz="1800" dirty="0" smtClean="0"/>
          </a:p>
          <a:p>
            <a:pPr lvl="0" algn="r" rtl="1">
              <a:spcBef>
                <a:spcPts val="2400"/>
              </a:spcBef>
            </a:pPr>
            <a:r>
              <a:rPr lang="en-US" sz="1800" b="1" dirty="0" smtClean="0"/>
              <a:t> </a:t>
            </a:r>
            <a:r>
              <a:rPr lang="ar-OM" sz="1800" b="1" dirty="0" smtClean="0"/>
              <a:t>تواجه هذه المؤسسات عدة تحديات، منها:</a:t>
            </a:r>
            <a:endParaRPr lang="en-US" sz="1800" dirty="0" smtClean="0"/>
          </a:p>
          <a:p>
            <a:pPr lvl="1" algn="r" rtl="1">
              <a:spcBef>
                <a:spcPts val="2400"/>
              </a:spcBef>
            </a:pPr>
            <a:r>
              <a:rPr lang="ar-OM" sz="1800" b="1" dirty="0" smtClean="0"/>
              <a:t>لا تتوفر السكنات الداخلية بعدد منها، وفي حالة قيام المؤسسة بتوفير النقل من وإلى مقر الدراسة تكون التكلفة عالية جداً.</a:t>
            </a:r>
            <a:endParaRPr lang="en-US" sz="1800" dirty="0" smtClean="0"/>
          </a:p>
          <a:p>
            <a:pPr lvl="1" algn="r" rtl="1">
              <a:spcBef>
                <a:spcPts val="2400"/>
              </a:spcBef>
            </a:pPr>
            <a:r>
              <a:rPr lang="ar-OM" sz="1800" b="1" dirty="0" smtClean="0"/>
              <a:t>عدد من المباني المستأجرة من قبل الجامعات والكليات الخاصة لا تتوفر </a:t>
            </a:r>
            <a:r>
              <a:rPr lang="ar-OM" sz="1800" b="1" dirty="0" err="1" smtClean="0"/>
              <a:t>بها</a:t>
            </a:r>
            <a:r>
              <a:rPr lang="ar-OM" sz="1800" b="1" dirty="0" smtClean="0"/>
              <a:t> بعض المرافق التعليمية والخدمية، خاصة فيما يتعلق بمحدودية القاعات الدراسية.</a:t>
            </a:r>
            <a:endParaRPr lang="en-US" sz="1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p:txBody>
          <a:bodyPr>
            <a:normAutofit/>
          </a:bodyPr>
          <a:lstStyle/>
          <a:p>
            <a:pPr rtl="1"/>
            <a:r>
              <a:rPr lang="ar-OM" sz="2800" b="1" dirty="0" smtClean="0">
                <a:solidFill>
                  <a:srgbClr val="0070C0"/>
                </a:solidFill>
                <a:latin typeface="Omani Text" pitchFamily="18" charset="-78"/>
                <a:ea typeface="Omani Text" pitchFamily="18" charset="-78"/>
                <a:cs typeface="Omani Text" pitchFamily="18" charset="-78"/>
              </a:rPr>
              <a:t>كلية الدراسات المصرفية والمالية </a:t>
            </a:r>
            <a:endParaRPr lang="en-US" sz="2800" b="1" dirty="0" smtClean="0">
              <a:solidFill>
                <a:srgbClr val="0070C0"/>
              </a:solidFill>
              <a:latin typeface="Omani Text" pitchFamily="18" charset="-78"/>
              <a:ea typeface="Omani Text" pitchFamily="18" charset="-78"/>
              <a:cs typeface="Omani Text" pitchFamily="18" charset="-78"/>
            </a:endParaRPr>
          </a:p>
        </p:txBody>
      </p:sp>
      <p:sp>
        <p:nvSpPr>
          <p:cNvPr id="3" name="Content Placeholder 2"/>
          <p:cNvSpPr>
            <a:spLocks noGrp="1"/>
          </p:cNvSpPr>
          <p:nvPr>
            <p:ph idx="1"/>
          </p:nvPr>
        </p:nvSpPr>
        <p:spPr>
          <a:xfrm>
            <a:off x="457200" y="1828800"/>
            <a:ext cx="8229600" cy="3505200"/>
          </a:xfrm>
        </p:spPr>
        <p:txBody>
          <a:bodyPr>
            <a:noAutofit/>
          </a:bodyPr>
          <a:lstStyle/>
          <a:p>
            <a:pPr lvl="0" algn="r" rtl="1">
              <a:spcBef>
                <a:spcPts val="2400"/>
              </a:spcBef>
            </a:pPr>
            <a:r>
              <a:rPr lang="ar-OM" sz="1800" b="1" dirty="0" smtClean="0"/>
              <a:t>سعت الكلية خلال السنوات الأخيرة نحو استغلال مواردها المتاحة ومرافقها للمستوى الأعلى.</a:t>
            </a:r>
            <a:endParaRPr lang="en-US" sz="1800" dirty="0" smtClean="0"/>
          </a:p>
          <a:p>
            <a:pPr lvl="0" algn="r" rtl="1">
              <a:spcBef>
                <a:spcPts val="2400"/>
              </a:spcBef>
            </a:pPr>
            <a:r>
              <a:rPr lang="ar-OM" sz="1800" b="1" dirty="0" smtClean="0"/>
              <a:t>يقتضي أي توسع في الطاقة الاستيعابية للمرحلة القادمة أن يتم التوسع في مباني الكلية ومرافقها.</a:t>
            </a:r>
            <a:endParaRPr lang="en-US" sz="1800" dirty="0" smtClean="0"/>
          </a:p>
          <a:p>
            <a:pPr lvl="0" algn="r" rtl="1">
              <a:spcBef>
                <a:spcPts val="2400"/>
              </a:spcBef>
            </a:pPr>
            <a:r>
              <a:rPr lang="ar-OM" sz="1800" b="1" dirty="0" smtClean="0"/>
              <a:t>أن الكلية تفتقد إلى مرافق الترفيه إلا من مطعم واحد لطلبة الكلية.</a:t>
            </a:r>
            <a:endParaRPr lang="en-US" sz="1800" dirty="0" smtClean="0"/>
          </a:p>
          <a:p>
            <a:pPr lvl="0" algn="r" rtl="1">
              <a:spcBef>
                <a:spcPts val="2400"/>
              </a:spcBef>
            </a:pPr>
            <a:r>
              <a:rPr lang="ar-OM" sz="1800" b="1" dirty="0" smtClean="0"/>
              <a:t>من الملاحظ ان الكلية تحوي عددا لا بأس </a:t>
            </a:r>
            <a:r>
              <a:rPr lang="ar-OM" sz="1800" b="1" dirty="0" err="1" smtClean="0"/>
              <a:t>به</a:t>
            </a:r>
            <a:r>
              <a:rPr lang="ar-OM" sz="1800" b="1" dirty="0" smtClean="0"/>
              <a:t> من الطلبة غير العمانيين الذين يدرسون على حسابهم الشخصي أو على حساب مؤسسات وشركات، وهو ما يجعل الكلية متقدمة على سواها من مؤسسات التعليم العالي الحكومية في استثمار مواردها وفتح آفاق للطلبة خارج البعثات </a:t>
            </a:r>
            <a:r>
              <a:rPr lang="ar-OM" sz="1800" b="1" dirty="0" err="1" smtClean="0"/>
              <a:t>الحكومية.</a:t>
            </a:r>
            <a:r>
              <a:rPr lang="ar-OM" sz="1800" b="1" dirty="0" smtClean="0"/>
              <a:t> </a:t>
            </a:r>
            <a:endParaRPr lang="en-US" sz="1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7" name="Title 1"/>
          <p:cNvSpPr txBox="1">
            <a:spLocks/>
          </p:cNvSpPr>
          <p:nvPr/>
        </p:nvSpPr>
        <p:spPr>
          <a:xfrm>
            <a:off x="685800" y="2130425"/>
            <a:ext cx="7772400" cy="2060575"/>
          </a:xfrm>
          <a:prstGeom prst="rect">
            <a:avLst/>
          </a:prstGeom>
          <a:ln>
            <a:noFill/>
          </a:ln>
          <a:effectLst>
            <a:outerShdw blurRad="50800" dist="38100" dir="2700000" algn="tl" rotWithShape="0">
              <a:prstClr val="black">
                <a:alpha val="40000"/>
              </a:prstClr>
            </a:outerShdw>
          </a:effectLst>
        </p:spPr>
        <p:txBody>
          <a:bodyPr vert="horz" lIns="91440" tIns="45720" rIns="91440" bIns="45720" rtlCol="0" anchor="ctr">
            <a:normAutofit/>
          </a:bodyPr>
          <a:lstStyle/>
          <a:p>
            <a:pPr algn="ctr" rtl="1"/>
            <a:r>
              <a:rPr lang="ar-OM" sz="3200" b="1" dirty="0" smtClean="0">
                <a:solidFill>
                  <a:schemeClr val="bg2">
                    <a:lumMod val="50000"/>
                  </a:schemeClr>
                </a:solidFill>
                <a:latin typeface="Omani Text" pitchFamily="18" charset="-78"/>
                <a:ea typeface="Omani Text" pitchFamily="18" charset="-78"/>
                <a:cs typeface="Omani Text" pitchFamily="18" charset="-78"/>
              </a:rPr>
              <a:t>التوقعات المستقبلية للاستيعاب في مؤسسات التعليم العالي</a:t>
            </a:r>
            <a:endParaRPr lang="en-US" sz="3200" b="1" dirty="0">
              <a:solidFill>
                <a:schemeClr val="bg2">
                  <a:lumMod val="50000"/>
                </a:schemeClr>
              </a:solidFill>
              <a:latin typeface="Omani Text" pitchFamily="18" charset="-78"/>
              <a:ea typeface="Omani Text" pitchFamily="18" charset="-78"/>
              <a:cs typeface="Omani Text" pitchFamily="18" charset="-7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Title 4"/>
          <p:cNvSpPr>
            <a:spLocks noGrp="1"/>
          </p:cNvSpPr>
          <p:nvPr>
            <p:ph type="title"/>
          </p:nvPr>
        </p:nvSpPr>
        <p:spPr>
          <a:xfrm>
            <a:off x="457200" y="381000"/>
            <a:ext cx="8229600" cy="1143000"/>
          </a:xfrm>
        </p:spPr>
        <p:txBody>
          <a:bodyPr>
            <a:normAutofit/>
          </a:bodyPr>
          <a:lstStyle/>
          <a:p>
            <a:r>
              <a:rPr lang="ar-OM" sz="2800" b="1" dirty="0" smtClean="0">
                <a:solidFill>
                  <a:srgbClr val="0070C0"/>
                </a:solidFill>
                <a:latin typeface="Omani Text" pitchFamily="18" charset="-78"/>
                <a:ea typeface="Omani Text" pitchFamily="18" charset="-78"/>
                <a:cs typeface="Omani Text" pitchFamily="18" charset="-78"/>
              </a:rPr>
              <a:t>معهد العلوم الشرعية</a:t>
            </a:r>
            <a:endParaRPr lang="en-US" sz="2800" b="1" dirty="0" smtClean="0">
              <a:solidFill>
                <a:srgbClr val="0070C0"/>
              </a:solidFill>
              <a:latin typeface="Omani Text" pitchFamily="18" charset="-78"/>
              <a:ea typeface="Omani Text" pitchFamily="18" charset="-78"/>
              <a:cs typeface="Omani Text" pitchFamily="18" charset="-78"/>
            </a:endParaRPr>
          </a:p>
        </p:txBody>
      </p:sp>
      <p:sp>
        <p:nvSpPr>
          <p:cNvPr id="6" name="Content Placeholder 5"/>
          <p:cNvSpPr>
            <a:spLocks noGrp="1"/>
          </p:cNvSpPr>
          <p:nvPr>
            <p:ph idx="1"/>
          </p:nvPr>
        </p:nvSpPr>
        <p:spPr>
          <a:xfrm>
            <a:off x="457200" y="1828800"/>
            <a:ext cx="8229600" cy="3505200"/>
          </a:xfrm>
        </p:spPr>
        <p:txBody>
          <a:bodyPr>
            <a:noAutofit/>
          </a:bodyPr>
          <a:lstStyle/>
          <a:p>
            <a:pPr lvl="0" algn="r" rtl="1">
              <a:spcBef>
                <a:spcPts val="2400"/>
              </a:spcBef>
            </a:pPr>
            <a:r>
              <a:rPr lang="ar-SA" sz="1800" b="1" dirty="0" smtClean="0"/>
              <a:t>باستثناء الجامعات والكليات الخاصة فإن مؤسسات التعليم العالي لها خطتها الاستيعابية حتى عام 2015، </a:t>
            </a:r>
            <a:r>
              <a:rPr lang="ar-SA" sz="1800" b="1" dirty="0" err="1" smtClean="0"/>
              <a:t>وبعضها </a:t>
            </a:r>
            <a:r>
              <a:rPr lang="ar-SA" sz="1800" b="1" dirty="0" smtClean="0"/>
              <a:t>(جامعة السلطان قابوس) تصل خطتها إلى عام </a:t>
            </a:r>
            <a:r>
              <a:rPr lang="ar-SA" sz="1800" b="1" dirty="0" err="1" smtClean="0"/>
              <a:t>2025م.</a:t>
            </a:r>
            <a:endParaRPr lang="en-US" sz="1800" dirty="0" smtClean="0"/>
          </a:p>
          <a:p>
            <a:pPr lvl="0" algn="r" rtl="1">
              <a:spcBef>
                <a:spcPts val="2400"/>
              </a:spcBef>
            </a:pPr>
            <a:r>
              <a:rPr lang="ar-SA" sz="1800" b="1" dirty="0" smtClean="0"/>
              <a:t>بالنسبة للجامعات والكليات الخاصة فإن</a:t>
            </a:r>
            <a:r>
              <a:rPr lang="ar-OM" sz="1800" b="1" dirty="0" smtClean="0"/>
              <a:t>ها</a:t>
            </a:r>
            <a:r>
              <a:rPr lang="ar-SA" sz="1800" b="1" dirty="0" smtClean="0"/>
              <a:t> تمتلك مرونة أكبر في زيادة أعداد طلبتها، وغالب الأمر أنه مرهون بما تحدده لها وزارة التعليم العالي من بعثات داخلية، حيث أصبحت تلك البعثات- خاصة في العامين الأكاديميين  2012/</a:t>
            </a:r>
            <a:r>
              <a:rPr lang="ar-SA" sz="1800" b="1" dirty="0" err="1" smtClean="0"/>
              <a:t>2013م</a:t>
            </a:r>
            <a:r>
              <a:rPr lang="ar-SA" sz="1800" b="1" dirty="0" smtClean="0"/>
              <a:t>، 2013/</a:t>
            </a:r>
            <a:r>
              <a:rPr lang="ar-SA" sz="1800" b="1" dirty="0" err="1" smtClean="0"/>
              <a:t>2014م</a:t>
            </a:r>
            <a:r>
              <a:rPr lang="ar-SA" sz="1800" b="1" dirty="0" smtClean="0"/>
              <a:t>- تشكل أهم مصادر </a:t>
            </a:r>
            <a:r>
              <a:rPr lang="ar-SA" sz="1800" b="1" dirty="0" err="1" smtClean="0"/>
              <a:t>التمويل.</a:t>
            </a:r>
            <a:r>
              <a:rPr lang="ar-SA" sz="1800" b="1" dirty="0" smtClean="0"/>
              <a:t> </a:t>
            </a:r>
            <a:endParaRPr lang="en-US" sz="1800" dirty="0" smtClean="0"/>
          </a:p>
          <a:p>
            <a:pPr lvl="0" algn="r" rtl="1">
              <a:spcBef>
                <a:spcPts val="2400"/>
              </a:spcBef>
            </a:pPr>
            <a:r>
              <a:rPr lang="ar-OM" sz="1800" b="1" dirty="0" smtClean="0"/>
              <a:t>استناداً لتقارير فرق العمل المقدمة للجنة المكلفة بإعداد هذه الدراسة تم تحديد التوقعات المستقبلية للاستيعاب على النحو </a:t>
            </a:r>
            <a:r>
              <a:rPr lang="ar-OM" sz="1800" b="1" dirty="0" err="1" smtClean="0"/>
              <a:t>الآتي:</a:t>
            </a:r>
            <a:r>
              <a:rPr lang="ar-OM" sz="1800" b="1" dirty="0" smtClean="0"/>
              <a:t> </a:t>
            </a:r>
            <a:endParaRPr lang="en-US" sz="18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6" name="Content Placeholder 5"/>
          <p:cNvSpPr>
            <a:spLocks noGrp="1"/>
          </p:cNvSpPr>
          <p:nvPr>
            <p:ph idx="1"/>
          </p:nvPr>
        </p:nvSpPr>
        <p:spPr>
          <a:xfrm>
            <a:off x="457200" y="1112837"/>
            <a:ext cx="8229600" cy="4906963"/>
          </a:xfrm>
        </p:spPr>
        <p:txBody>
          <a:bodyPr>
            <a:normAutofit/>
          </a:bodyPr>
          <a:lstStyle/>
          <a:p>
            <a:pPr lvl="1" algn="r" rtl="1">
              <a:spcBef>
                <a:spcPts val="1800"/>
              </a:spcBef>
            </a:pPr>
            <a:r>
              <a:rPr lang="ar-OM" sz="1800" b="1" dirty="0" smtClean="0"/>
              <a:t>جامعة السلطان قابوس: ثبات نسبة الزيادة السنوية للطلبة </a:t>
            </a:r>
            <a:r>
              <a:rPr lang="ar-OM" sz="1800" b="1" dirty="0" err="1" smtClean="0"/>
              <a:t>المقبولين </a:t>
            </a:r>
            <a:r>
              <a:rPr lang="ar-OM" sz="1800" b="1" dirty="0" smtClean="0"/>
              <a:t>- </a:t>
            </a:r>
            <a:r>
              <a:rPr lang="ar-OM" sz="1800" b="1" dirty="0" err="1" smtClean="0"/>
              <a:t>وهي (1.6%) </a:t>
            </a:r>
            <a:r>
              <a:rPr lang="ar-OM" sz="1800" b="1" dirty="0" smtClean="0"/>
              <a:t>- خلال الفترة حتى العام 2017/</a:t>
            </a:r>
            <a:r>
              <a:rPr lang="ar-OM" sz="1800" b="1" dirty="0" err="1" smtClean="0"/>
              <a:t>2018م.</a:t>
            </a:r>
            <a:endParaRPr lang="en-US" sz="1800" dirty="0" smtClean="0"/>
          </a:p>
          <a:p>
            <a:pPr lvl="1" algn="r" rtl="1">
              <a:spcBef>
                <a:spcPts val="1800"/>
              </a:spcBef>
            </a:pPr>
            <a:r>
              <a:rPr lang="ar-OM" sz="1800" b="1" dirty="0" smtClean="0"/>
              <a:t> كليات العلوم التطبيقية: يمكن رفع الطاقة الاستيعابية لها لتصل مساهمتها </a:t>
            </a:r>
            <a:r>
              <a:rPr lang="ar-OM" sz="1800" b="1" dirty="0" err="1" smtClean="0"/>
              <a:t>إلى (20%</a:t>
            </a:r>
            <a:r>
              <a:rPr lang="ar-OM" sz="1800" b="1" dirty="0" smtClean="0"/>
              <a:t>) من إجمالي النسبة المخصصة لمؤسسات التعليم العالي الحكومية بنهاية العام الأكاديمي 2014/</a:t>
            </a:r>
            <a:r>
              <a:rPr lang="ar-OM" sz="1800" b="1" dirty="0" err="1" smtClean="0"/>
              <a:t>2015م</a:t>
            </a:r>
            <a:r>
              <a:rPr lang="ar-OM" sz="1800" b="1" dirty="0" smtClean="0"/>
              <a:t> بدلاً </a:t>
            </a:r>
            <a:r>
              <a:rPr lang="ar-OM" sz="1800" b="1" dirty="0" err="1" smtClean="0"/>
              <a:t>من (14%</a:t>
            </a:r>
            <a:r>
              <a:rPr lang="ar-OM" sz="1800" b="1" dirty="0" smtClean="0"/>
              <a:t>) بواقع 3% كل عام.</a:t>
            </a:r>
            <a:endParaRPr lang="en-US" sz="1800" dirty="0" smtClean="0"/>
          </a:p>
          <a:p>
            <a:pPr lvl="1" algn="r" rtl="1">
              <a:spcBef>
                <a:spcPts val="1800"/>
              </a:spcBef>
            </a:pPr>
            <a:r>
              <a:rPr lang="ar-OM" sz="1800" b="1" dirty="0" smtClean="0"/>
              <a:t>الكليات التقنية: توجه الوزارة لرفع الطاقة الاستيعابية بكلياتها </a:t>
            </a:r>
            <a:r>
              <a:rPr lang="ar-OM" sz="1800" b="1" dirty="0" err="1" smtClean="0"/>
              <a:t>بواقع (10%</a:t>
            </a:r>
            <a:r>
              <a:rPr lang="ar-OM" sz="1800" b="1" dirty="0" smtClean="0"/>
              <a:t>) سنوياً، غير أن هذه الخطة سوف تتطلب زيادة عدد المرافق والقاعات الدراسية والمختبرات والورش وغيرها، و توفير الكادر التدريسي والفني.</a:t>
            </a:r>
            <a:endParaRPr lang="en-US" sz="1800" dirty="0" smtClean="0"/>
          </a:p>
          <a:p>
            <a:pPr lvl="1" algn="r" rtl="1">
              <a:spcBef>
                <a:spcPts val="1800"/>
              </a:spcBef>
            </a:pPr>
            <a:r>
              <a:rPr lang="ar-OM" sz="1800" b="1" dirty="0" smtClean="0"/>
              <a:t>مؤسسات التعليم العالي الخاصة: معظم هذه المؤسسات- وكما أشرنا سابقاً- قادرة على التوسع في مبانيها والمرافق والخدمات التعليمية </a:t>
            </a:r>
            <a:r>
              <a:rPr lang="ar-OM" sz="1800" b="1" dirty="0" err="1" smtClean="0"/>
              <a:t>بها</a:t>
            </a:r>
            <a:r>
              <a:rPr lang="ar-OM" sz="1800" b="1" dirty="0" smtClean="0"/>
              <a:t>، والبيانات الواردة من تلك المؤسسات توضح قدرتها على استيعاب أعداد أكبر في السنوات القادمة، وقد بلغ متوسط زيادة الطاقة الاستيعابية المتوقعة بين العامين الأكاديميين 2012/2013 </a:t>
            </a:r>
            <a:r>
              <a:rPr lang="ar-OM" sz="1800" b="1" dirty="0" err="1" smtClean="0"/>
              <a:t>و2015</a:t>
            </a:r>
            <a:r>
              <a:rPr lang="ar-OM" sz="1800" b="1" dirty="0" smtClean="0"/>
              <a:t>/2016 </a:t>
            </a:r>
            <a:r>
              <a:rPr lang="ar-OM" sz="1800" b="1" dirty="0" err="1" smtClean="0"/>
              <a:t>حوالي (50%).</a:t>
            </a:r>
            <a:r>
              <a:rPr lang="ar-OM" sz="1800" b="1" dirty="0" smtClean="0"/>
              <a:t> </a:t>
            </a:r>
            <a:endParaRPr lang="en-US" sz="1800" dirty="0" smtClean="0"/>
          </a:p>
          <a:p>
            <a:pPr algn="r">
              <a:spcBef>
                <a:spcPts val="1800"/>
              </a:spcBef>
            </a:pPr>
            <a:endParaRPr lang="en-US" sz="18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Content Placeholder 4"/>
          <p:cNvSpPr>
            <a:spLocks noGrp="1"/>
          </p:cNvSpPr>
          <p:nvPr>
            <p:ph idx="1"/>
          </p:nvPr>
        </p:nvSpPr>
        <p:spPr>
          <a:xfrm>
            <a:off x="457200" y="685800"/>
            <a:ext cx="8229600" cy="2514600"/>
          </a:xfrm>
        </p:spPr>
        <p:txBody>
          <a:bodyPr>
            <a:noAutofit/>
          </a:bodyPr>
          <a:lstStyle/>
          <a:p>
            <a:pPr marL="0" algn="justLow" rtl="1">
              <a:buNone/>
            </a:pPr>
            <a:r>
              <a:rPr lang="ar-OM" sz="2200" b="1" dirty="0" smtClean="0"/>
              <a:t>وخلصت الدراسة إلى أن الطاقة الاستيعابية لمؤسسات التعليم العالي حتى العام 2017/</a:t>
            </a:r>
            <a:r>
              <a:rPr lang="ar-OM" sz="2200" b="1" dirty="0" err="1" smtClean="0"/>
              <a:t>2018م</a:t>
            </a:r>
            <a:r>
              <a:rPr lang="ar-OM" sz="2200" b="1" dirty="0" smtClean="0"/>
              <a:t> قد تفوق العدد المتوقع من مخرجات دبلوم التعليم العام، وذلك استناداً إلى مؤشرات وزارة التربية والتعليم فيما يتعلق بأعداد طلبة الصف الثاني عشر حتى العام الدراسي 2017/</a:t>
            </a:r>
            <a:r>
              <a:rPr lang="ar-OM" sz="2200" b="1" dirty="0" err="1" smtClean="0"/>
              <a:t>2018م</a:t>
            </a:r>
            <a:r>
              <a:rPr lang="ar-OM" sz="2200" b="1" dirty="0" smtClean="0"/>
              <a:t>، بالإضافة إلى الإسقاطات للأعداد المتوقعة من المقبولين بمؤسسات التعليم العالي من خلال استقراء واقع تلك الأعداد خلال الثلاثة أعوام </a:t>
            </a:r>
            <a:r>
              <a:rPr lang="ar-OM" sz="2200" b="1" dirty="0" err="1" smtClean="0"/>
              <a:t>الأخيرة.</a:t>
            </a:r>
            <a:r>
              <a:rPr lang="ar-OM" sz="2200" b="1" dirty="0" smtClean="0"/>
              <a:t> وهو ما يبينه الشكل أدناه:</a:t>
            </a:r>
            <a:endParaRPr lang="en-US" sz="2200" dirty="0" smtClean="0"/>
          </a:p>
          <a:p>
            <a:pPr algn="justLow" rtl="1"/>
            <a:endParaRPr lang="en-US" sz="2200" dirty="0"/>
          </a:p>
        </p:txBody>
      </p:sp>
      <p:graphicFrame>
        <p:nvGraphicFramePr>
          <p:cNvPr id="6" name="Picture 4"/>
          <p:cNvGraphicFramePr/>
          <p:nvPr/>
        </p:nvGraphicFramePr>
        <p:xfrm>
          <a:off x="990600" y="2971800"/>
          <a:ext cx="6858000" cy="304800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1295400" y="2971800"/>
            <a:ext cx="5791200" cy="2590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61" name="Rectangle 1"/>
          <p:cNvSpPr>
            <a:spLocks noChangeArrowheads="1"/>
          </p:cNvSpPr>
          <p:nvPr/>
        </p:nvSpPr>
        <p:spPr bwMode="auto">
          <a:xfrm>
            <a:off x="685800" y="5638800"/>
            <a:ext cx="7086600"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200" b="1" i="0"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توقعات بأعداد المقبولين بمؤسسات التعليم العالي مقارنة بأعداد المتوقع تخرجهم بدبلوم التعليم العام </a:t>
            </a:r>
            <a:endParaRPr kumimoji="0" lang="ar-SA" b="1" i="0"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Content Placeholder 4"/>
          <p:cNvSpPr>
            <a:spLocks noGrp="1"/>
          </p:cNvSpPr>
          <p:nvPr>
            <p:ph idx="1"/>
          </p:nvPr>
        </p:nvSpPr>
        <p:spPr>
          <a:xfrm>
            <a:off x="457200" y="1143000"/>
            <a:ext cx="8229600" cy="4525963"/>
          </a:xfrm>
        </p:spPr>
        <p:txBody>
          <a:bodyPr>
            <a:normAutofit/>
          </a:bodyPr>
          <a:lstStyle/>
          <a:p>
            <a:pPr algn="r" rtl="1">
              <a:spcBef>
                <a:spcPts val="2400"/>
              </a:spcBef>
            </a:pPr>
            <a:r>
              <a:rPr lang="ar-OM" sz="1800" b="1" dirty="0" smtClean="0"/>
              <a:t>يُلاحظ التقارب بين الرقمين بداية من العام الأكاديمي 2013/</a:t>
            </a:r>
            <a:r>
              <a:rPr lang="ar-OM" sz="1800" b="1" dirty="0" err="1" smtClean="0"/>
              <a:t>2014م</a:t>
            </a:r>
            <a:r>
              <a:rPr lang="ar-OM" sz="1800" b="1" dirty="0" smtClean="0"/>
              <a:t>، على أن تتخطى الخطة الاستيعابية الأعداد المتوقعة من مخرجات دبلوم التعليم العام وما يعادله في العام الأكاديمي </a:t>
            </a:r>
            <a:r>
              <a:rPr lang="ar-OM" sz="1800" b="1" dirty="0" err="1" smtClean="0"/>
              <a:t>التالي.</a:t>
            </a:r>
            <a:r>
              <a:rPr lang="ar-OM" sz="1800" b="1" dirty="0" smtClean="0"/>
              <a:t> مع الأخذ في الاعتبار الافتراضات التي بُنيت عليها هذه التوقعات، ولعل من أبرزها:</a:t>
            </a:r>
            <a:endParaRPr lang="en-US" sz="1800" dirty="0" smtClean="0"/>
          </a:p>
          <a:p>
            <a:pPr marL="504000" lvl="0" algn="r" rtl="1">
              <a:spcBef>
                <a:spcPts val="2400"/>
              </a:spcBef>
              <a:buFont typeface="Calibri" pitchFamily="34" charset="0"/>
              <a:buChar char="-"/>
            </a:pPr>
            <a:r>
              <a:rPr lang="ar-SA" sz="1800" b="1" dirty="0" smtClean="0"/>
              <a:t>ثبات نسبة النجاح بالصف الثاني </a:t>
            </a:r>
            <a:r>
              <a:rPr lang="ar-SA" sz="1800" b="1" dirty="0" err="1" smtClean="0"/>
              <a:t>عشر </a:t>
            </a:r>
            <a:r>
              <a:rPr lang="ar-SA" sz="1800" b="1" dirty="0" smtClean="0"/>
              <a:t>– </a:t>
            </a:r>
            <a:r>
              <a:rPr lang="ar-SA" sz="1800" b="1" dirty="0" err="1" smtClean="0"/>
              <a:t>وهي (82%) </a:t>
            </a:r>
            <a:r>
              <a:rPr lang="ar-SA" sz="1800" b="1" dirty="0" smtClean="0"/>
              <a:t>- حتى العام الأكاديمي 2017/</a:t>
            </a:r>
            <a:r>
              <a:rPr lang="ar-SA" sz="1800" b="1" dirty="0" err="1" smtClean="0"/>
              <a:t>2018م.</a:t>
            </a:r>
            <a:endParaRPr lang="en-US" sz="1800" dirty="0" smtClean="0"/>
          </a:p>
          <a:p>
            <a:pPr marL="504000" lvl="0" algn="r" rtl="1">
              <a:spcBef>
                <a:spcPts val="2400"/>
              </a:spcBef>
              <a:buFont typeface="Calibri" pitchFamily="34" charset="0"/>
              <a:buChar char="-"/>
            </a:pPr>
            <a:r>
              <a:rPr lang="ar-SA" sz="1800" b="1" dirty="0" smtClean="0"/>
              <a:t>ثبات نسب الانقطاع عن الدراسة بالصف الثاني </a:t>
            </a:r>
            <a:r>
              <a:rPr lang="ar-SA" sz="1800" b="1" dirty="0" err="1" smtClean="0"/>
              <a:t>عشر </a:t>
            </a:r>
            <a:r>
              <a:rPr lang="ar-SA" sz="1800" b="1" dirty="0" smtClean="0"/>
              <a:t>– </a:t>
            </a:r>
            <a:r>
              <a:rPr lang="ar-SA" sz="1800" b="1" dirty="0" err="1" smtClean="0"/>
              <a:t>وهي (7%</a:t>
            </a:r>
            <a:r>
              <a:rPr lang="ar-SA" sz="1800" b="1" dirty="0" smtClean="0"/>
              <a:t>)- حتى العام الأكاديمي 2017/</a:t>
            </a:r>
            <a:r>
              <a:rPr lang="ar-SA" sz="1800" b="1" dirty="0" err="1" smtClean="0"/>
              <a:t>2018م</a:t>
            </a:r>
            <a:r>
              <a:rPr lang="ar-SA" sz="1800" b="1" dirty="0" smtClean="0"/>
              <a:t>، مع أن هذه النسب ارتفعت في السنوات القليلة الماضية بسبب ترك الطلبة للمدرسة للانخراط بسوق العمل، خاصة في القطاع الخاص والمؤسسات العسكرية.</a:t>
            </a:r>
            <a:endParaRPr lang="en-US" sz="1800" dirty="0" smtClean="0"/>
          </a:p>
          <a:p>
            <a:pPr marL="504000" lvl="0" algn="r" rtl="1">
              <a:spcBef>
                <a:spcPts val="2400"/>
              </a:spcBef>
              <a:buFont typeface="Calibri" pitchFamily="34" charset="0"/>
              <a:buChar char="-"/>
            </a:pPr>
            <a:r>
              <a:rPr lang="ar-SA" sz="1800" b="1" dirty="0" smtClean="0"/>
              <a:t>هنالك نسبة من الطلبة تقوم بإعادة الصف الثاني عشر بهدف تحسين درجاتها، وبالتالي تحسب ضمن فئة تعليم الكبار، لم يتم إدراجها عند عمل التوقعات، لأن هذه الفئة تشمل كبار السن أيضاً ممن لا تنطبق عليهم شروط الالتحاق بمؤسسات التعليم العالي، مع العلم بأن عدد خريجي تعليم الكبار للعام الدراسي 2013/</a:t>
            </a:r>
            <a:r>
              <a:rPr lang="ar-SA" sz="1800" b="1" dirty="0" err="1" smtClean="0"/>
              <a:t>2014م</a:t>
            </a:r>
            <a:r>
              <a:rPr lang="ar-SA" sz="1800" b="1" dirty="0" smtClean="0"/>
              <a:t> وصل </a:t>
            </a:r>
            <a:r>
              <a:rPr lang="ar-SA" sz="1800" b="1" dirty="0" err="1" smtClean="0"/>
              <a:t>إلى </a:t>
            </a:r>
            <a:r>
              <a:rPr lang="ar-SA" sz="1800" b="1" dirty="0" smtClean="0"/>
              <a:t>(1396) طالباً وطالبة.</a:t>
            </a:r>
            <a:endParaRPr lang="en-US" sz="1800" dirty="0" smtClean="0"/>
          </a:p>
          <a:p>
            <a:pPr algn="r">
              <a:spcBef>
                <a:spcPts val="2400"/>
              </a:spcBef>
            </a:pPr>
            <a:endParaRPr lang="en-US" sz="18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457200" y="381000"/>
            <a:ext cx="8229600" cy="1143000"/>
          </a:xfrm>
        </p:spPr>
        <p:txBody>
          <a:bodyPr>
            <a:normAutofit/>
          </a:bodyPr>
          <a:lstStyle/>
          <a:p>
            <a:pPr rtl="1"/>
            <a:r>
              <a:rPr lang="ar-OM" sz="2400" b="1" dirty="0" smtClean="0">
                <a:solidFill>
                  <a:srgbClr val="0070C0"/>
                </a:solidFill>
                <a:latin typeface="Omani Text" pitchFamily="18" charset="-78"/>
                <a:ea typeface="Omani Text" pitchFamily="18" charset="-78"/>
                <a:cs typeface="Omani Text" pitchFamily="18" charset="-78"/>
              </a:rPr>
              <a:t>التصورات للمتطلبات المالية والبشرية التي يتطلبها رفع الطاقة الاستيعابية</a:t>
            </a:r>
            <a:endParaRPr lang="en-US" sz="2400" b="1" dirty="0" smtClean="0">
              <a:solidFill>
                <a:srgbClr val="0070C0"/>
              </a:solidFill>
              <a:latin typeface="Omani Text" pitchFamily="18" charset="-78"/>
              <a:ea typeface="Omani Text" pitchFamily="18" charset="-78"/>
              <a:cs typeface="Omani Text" pitchFamily="18" charset="-78"/>
            </a:endParaRPr>
          </a:p>
        </p:txBody>
      </p:sp>
      <p:sp>
        <p:nvSpPr>
          <p:cNvPr id="5" name="Content Placeholder 4"/>
          <p:cNvSpPr>
            <a:spLocks noGrp="1"/>
          </p:cNvSpPr>
          <p:nvPr>
            <p:ph idx="1"/>
          </p:nvPr>
        </p:nvSpPr>
        <p:spPr/>
        <p:txBody>
          <a:bodyPr>
            <a:normAutofit/>
          </a:bodyPr>
          <a:lstStyle/>
          <a:p>
            <a:pPr lvl="0" algn="r" rtl="1">
              <a:spcBef>
                <a:spcPts val="1800"/>
              </a:spcBef>
            </a:pPr>
            <a:r>
              <a:rPr lang="ar-OM" sz="1800" b="1" dirty="0" smtClean="0"/>
              <a:t>خلصت الدراسة إلى حاجة كليات العلوم التطبيقية إلى زيادة أعضاء هيئة التدريس </a:t>
            </a:r>
            <a:r>
              <a:rPr lang="ar-OM" sz="1800" b="1" dirty="0" err="1" smtClean="0"/>
              <a:t>بـ</a:t>
            </a:r>
            <a:r>
              <a:rPr lang="ar-OM" sz="1800" b="1" dirty="0" smtClean="0"/>
              <a:t> (36) عضواً في العام الأكاديمي 2013/</a:t>
            </a:r>
            <a:r>
              <a:rPr lang="ar-OM" sz="1800" b="1" dirty="0" err="1" smtClean="0"/>
              <a:t>2014م</a:t>
            </a:r>
            <a:r>
              <a:rPr lang="ar-OM" sz="1800" b="1" dirty="0" smtClean="0"/>
              <a:t>، و(32) عضواً في العام الأكاديمي 2014/</a:t>
            </a:r>
            <a:r>
              <a:rPr lang="ar-OM" sz="1800" b="1" dirty="0" err="1" smtClean="0"/>
              <a:t>2015م</a:t>
            </a:r>
            <a:r>
              <a:rPr lang="ar-OM" sz="1800" b="1" dirty="0" smtClean="0"/>
              <a:t>، وبتكلفة إجمالية تصل </a:t>
            </a:r>
            <a:r>
              <a:rPr lang="ar-OM" sz="1800" b="1" dirty="0" err="1" smtClean="0"/>
              <a:t>إلى </a:t>
            </a:r>
            <a:r>
              <a:rPr lang="ar-OM" sz="1800" b="1" dirty="0" smtClean="0"/>
              <a:t>(1,655,120) ريالاً عمانياً في العامين الأكاديميين 2013/</a:t>
            </a:r>
            <a:r>
              <a:rPr lang="ar-OM" sz="1800" b="1" dirty="0" err="1" smtClean="0"/>
              <a:t>2014م</a:t>
            </a:r>
            <a:r>
              <a:rPr lang="ar-OM" sz="1800" b="1" dirty="0" smtClean="0"/>
              <a:t> </a:t>
            </a:r>
            <a:r>
              <a:rPr lang="ar-OM" sz="1800" b="1" dirty="0" err="1" smtClean="0"/>
              <a:t>و2014</a:t>
            </a:r>
            <a:r>
              <a:rPr lang="ar-OM" sz="1800" b="1" dirty="0" smtClean="0"/>
              <a:t>/</a:t>
            </a:r>
            <a:r>
              <a:rPr lang="ar-OM" sz="1800" b="1" dirty="0" err="1" smtClean="0"/>
              <a:t>2015م</a:t>
            </a:r>
            <a:r>
              <a:rPr lang="ar-OM" sz="1800" b="1" dirty="0" smtClean="0"/>
              <a:t>، وتكلفة </a:t>
            </a:r>
            <a:r>
              <a:rPr lang="ar-OM" sz="1800" b="1" dirty="0" err="1" smtClean="0"/>
              <a:t>الحواسيب </a:t>
            </a:r>
            <a:r>
              <a:rPr lang="ar-OM" sz="1800" b="1" dirty="0" smtClean="0"/>
              <a:t>(151,500) ريالاً عُمانياً خلال ذات </a:t>
            </a:r>
            <a:r>
              <a:rPr lang="ar-OM" sz="1800" b="1" dirty="0" err="1" smtClean="0"/>
              <a:t>العامين.</a:t>
            </a:r>
            <a:r>
              <a:rPr lang="ar-OM" sz="1800" b="1" dirty="0" smtClean="0"/>
              <a:t> </a:t>
            </a:r>
            <a:endParaRPr lang="en-US" sz="1800" b="1" dirty="0" smtClean="0"/>
          </a:p>
          <a:p>
            <a:pPr lvl="0" algn="r" rtl="1">
              <a:spcBef>
                <a:spcPts val="1800"/>
              </a:spcBef>
            </a:pPr>
            <a:r>
              <a:rPr lang="ar-OM" sz="1800" b="1" dirty="0" smtClean="0"/>
              <a:t>تم الاعتماد في دراسة وضعية الكليات التقنية على دليل المواصفات ومعايير مباني مؤسسات التعليم </a:t>
            </a:r>
            <a:r>
              <a:rPr lang="ar-OM" sz="1800" b="1" dirty="0" err="1" smtClean="0"/>
              <a:t>العالي </a:t>
            </a:r>
            <a:r>
              <a:rPr lang="ar-OM" sz="1800" b="1" dirty="0" smtClean="0"/>
              <a:t>(2007) وذلك لتحديد الاحتياج من المرافق التعليمية حتى العام 2017/2018:</a:t>
            </a:r>
            <a:endParaRPr lang="en-US" sz="1800" b="1" dirty="0" smtClean="0"/>
          </a:p>
          <a:p>
            <a:pPr lvl="1" algn="r" rtl="1">
              <a:spcBef>
                <a:spcPts val="1800"/>
              </a:spcBef>
            </a:pPr>
            <a:r>
              <a:rPr lang="ar-OM" sz="1800" b="1" dirty="0" smtClean="0"/>
              <a:t>كانت خلاصة المتطلبات تبين الحاجة </a:t>
            </a:r>
            <a:r>
              <a:rPr lang="ar-OM" sz="1800" b="1" dirty="0" err="1" smtClean="0"/>
              <a:t>لتوفير </a:t>
            </a:r>
            <a:r>
              <a:rPr lang="ar-OM" sz="1800" b="1" dirty="0" smtClean="0"/>
              <a:t>(3424) محاضراً في العام الأكاديمي 2017/</a:t>
            </a:r>
            <a:r>
              <a:rPr lang="ar-OM" sz="1800" b="1" dirty="0" err="1" smtClean="0"/>
              <a:t>2018م</a:t>
            </a:r>
            <a:r>
              <a:rPr lang="ar-OM" sz="1800" b="1" dirty="0" smtClean="0"/>
              <a:t>، أي بزيادة </a:t>
            </a:r>
            <a:r>
              <a:rPr lang="ar-OM" sz="1800" b="1" dirty="0" err="1" smtClean="0"/>
              <a:t>تبلغ (50%</a:t>
            </a:r>
            <a:r>
              <a:rPr lang="ar-OM" sz="1800" b="1" dirty="0" smtClean="0"/>
              <a:t>) عن السنة المرجعية 2012/</a:t>
            </a:r>
            <a:r>
              <a:rPr lang="ar-OM" sz="1800" b="1" dirty="0" err="1" smtClean="0"/>
              <a:t>2013م</a:t>
            </a:r>
            <a:r>
              <a:rPr lang="ar-OM" sz="1800" b="1" dirty="0" smtClean="0"/>
              <a:t>، وزيادة عدد القاعات الدراسية </a:t>
            </a:r>
            <a:r>
              <a:rPr lang="ar-OM" sz="1800" b="1" dirty="0" err="1" smtClean="0"/>
              <a:t>إلى </a:t>
            </a:r>
            <a:r>
              <a:rPr lang="ar-OM" sz="1800" b="1" dirty="0" smtClean="0"/>
              <a:t>(563) قاعة، والمختبرات التخصصية </a:t>
            </a:r>
            <a:r>
              <a:rPr lang="ar-OM" sz="1800" b="1" dirty="0" err="1" smtClean="0"/>
              <a:t>إلى </a:t>
            </a:r>
            <a:r>
              <a:rPr lang="ar-OM" sz="1800" b="1" dirty="0" smtClean="0"/>
              <a:t>(272) مختبراً، والورش </a:t>
            </a:r>
            <a:r>
              <a:rPr lang="ar-OM" sz="1800" b="1" dirty="0" err="1" smtClean="0"/>
              <a:t>إلى </a:t>
            </a:r>
            <a:r>
              <a:rPr lang="ar-OM" sz="1800" b="1" dirty="0" smtClean="0"/>
              <a:t>(50) ورشة، ومختبرات الحاسوب </a:t>
            </a:r>
            <a:r>
              <a:rPr lang="ar-OM" sz="1800" b="1" dirty="0" err="1" smtClean="0"/>
              <a:t>إلى </a:t>
            </a:r>
            <a:r>
              <a:rPr lang="ar-OM" sz="1800" b="1" dirty="0" smtClean="0"/>
              <a:t>(242) مختبراً، ورفع مساحة المطاعم </a:t>
            </a:r>
            <a:r>
              <a:rPr lang="ar-OM" sz="1800" b="1" dirty="0" err="1" smtClean="0"/>
              <a:t>من </a:t>
            </a:r>
            <a:r>
              <a:rPr lang="ar-OM" sz="1800" b="1" dirty="0" smtClean="0"/>
              <a:t>(3364) </a:t>
            </a:r>
            <a:r>
              <a:rPr lang="ar-OM" sz="1800" b="1" dirty="0" err="1" smtClean="0"/>
              <a:t>م</a:t>
            </a:r>
            <a:r>
              <a:rPr lang="ar-OM" sz="1800" b="1" baseline="30000" dirty="0" err="1" smtClean="0"/>
              <a:t>2</a:t>
            </a:r>
            <a:r>
              <a:rPr lang="ar-OM" sz="1800" b="1" dirty="0" smtClean="0"/>
              <a:t> </a:t>
            </a:r>
            <a:r>
              <a:rPr lang="ar-OM" sz="1800" b="1" dirty="0" err="1" smtClean="0"/>
              <a:t>إلى </a:t>
            </a:r>
            <a:r>
              <a:rPr lang="ar-OM" sz="1800" b="1" dirty="0" smtClean="0"/>
              <a:t>(9547) </a:t>
            </a:r>
            <a:r>
              <a:rPr lang="ar-OM" sz="1800" b="1" dirty="0" err="1" smtClean="0"/>
              <a:t>م</a:t>
            </a:r>
            <a:r>
              <a:rPr lang="ar-OM" sz="1800" b="1" baseline="30000" dirty="0" err="1" smtClean="0"/>
              <a:t>2</a:t>
            </a:r>
            <a:r>
              <a:rPr lang="ar-OM" sz="1800" b="1" dirty="0" smtClean="0"/>
              <a:t>، وتوفير المصليات والمرافق الرياضية، ومساحات إضافية للمباني في كل من الكلية التقنية العليا بمسقط وكليات </a:t>
            </a:r>
            <a:r>
              <a:rPr lang="ar-OM" sz="1800" b="1" dirty="0" err="1" smtClean="0"/>
              <a:t>صلالة</a:t>
            </a:r>
            <a:r>
              <a:rPr lang="ar-OM" sz="1800" b="1" dirty="0" smtClean="0"/>
              <a:t> والمصنعة </a:t>
            </a:r>
            <a:r>
              <a:rPr lang="ar-OM" sz="1800" b="1" dirty="0" err="1" smtClean="0"/>
              <a:t>وشناص</a:t>
            </a:r>
            <a:r>
              <a:rPr lang="ar-OM" sz="1800" b="1" dirty="0" smtClean="0"/>
              <a:t> وعبري.</a:t>
            </a:r>
            <a:endParaRPr lang="en-US" sz="1800" b="1" dirty="0" smtClean="0"/>
          </a:p>
          <a:p>
            <a:pPr algn="r">
              <a:spcBef>
                <a:spcPts val="1800"/>
              </a:spcBef>
            </a:pPr>
            <a:endParaRPr lang="en-US" sz="1800" b="1"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Content Placeholder 4"/>
          <p:cNvSpPr>
            <a:spLocks noGrp="1"/>
          </p:cNvSpPr>
          <p:nvPr>
            <p:ph idx="1"/>
          </p:nvPr>
        </p:nvSpPr>
        <p:spPr>
          <a:xfrm>
            <a:off x="457200" y="1874837"/>
            <a:ext cx="8229600" cy="3459163"/>
          </a:xfrm>
        </p:spPr>
        <p:txBody>
          <a:bodyPr>
            <a:noAutofit/>
          </a:bodyPr>
          <a:lstStyle/>
          <a:p>
            <a:pPr lvl="0" algn="r" rtl="1">
              <a:spcBef>
                <a:spcPts val="2400"/>
              </a:spcBef>
            </a:pPr>
            <a:r>
              <a:rPr lang="ar-OM" sz="1800" b="1" dirty="0" smtClean="0"/>
              <a:t>مع تأكيد الإشارة إلى أن الجامعات والكليات الخاصة لها طابعها الخاص، وهو أن هذه المؤسسات لها قدرة ولديها مرونة أكبر على التكيف مع عملية رفع طاقتها الاستيعابية، من خلال بناء أو استئجار أو إيجاد المرافق التي تحتاجها بهدف زيادة عدد </a:t>
            </a:r>
            <a:r>
              <a:rPr lang="ar-OM" sz="1800" b="1" dirty="0" err="1" smtClean="0"/>
              <a:t>الطلبة.</a:t>
            </a:r>
            <a:r>
              <a:rPr lang="ar-OM" sz="1800" b="1" dirty="0" smtClean="0"/>
              <a:t> وبالتالي يمكن القول أنه من الصعوبة بمكان إيجاد اتفاق عام موحد حول معطيات محددة يمكن من خلالها تحديد الطاقة الاستيعابية لهذه المؤسسات، إذ أن المؤسسة هي من تضع توقعاتها وخططها لتوسيع وزيادة المرافق والخدمات والهيئات العاملة </a:t>
            </a:r>
            <a:r>
              <a:rPr lang="ar-OM" sz="1800" b="1" dirty="0" err="1" smtClean="0"/>
              <a:t>بها</a:t>
            </a:r>
            <a:r>
              <a:rPr lang="ar-OM" sz="1800" b="1" dirty="0" smtClean="0"/>
              <a:t> بهدف تجويد الخدمات التعليمية والبحثية واستقطاب أعداد أكبر من الدارسين أو القيام بخدمات أخرى، مثل: البحث العلمي، وخدمة المجتمع، وإقامة دورات تدريبية.</a:t>
            </a:r>
            <a:endParaRPr lang="en-US" sz="1800" dirty="0" smtClean="0"/>
          </a:p>
          <a:p>
            <a:pPr lvl="0" algn="r" rtl="1">
              <a:spcBef>
                <a:spcPts val="2400"/>
              </a:spcBef>
            </a:pPr>
            <a:r>
              <a:rPr lang="ar-OM" sz="1800" b="1" dirty="0" smtClean="0"/>
              <a:t>تتناول التقارير الفرعية المتطلبات المالية والبشرية بنوع من التفصيل، كما تم تتناول بعض الجوانب المتعلقة بهذه المتطلبات عند الحديث عن التوقعات المستقبلية للاستيعاب بمؤسسات التعليم العالي.</a:t>
            </a:r>
            <a:endParaRPr lang="en-US" sz="180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6" name="Title 1"/>
          <p:cNvSpPr txBox="1">
            <a:spLocks/>
          </p:cNvSpPr>
          <p:nvPr/>
        </p:nvSpPr>
        <p:spPr>
          <a:xfrm>
            <a:off x="685800" y="2130425"/>
            <a:ext cx="7772400" cy="2060575"/>
          </a:xfrm>
          <a:prstGeom prst="rect">
            <a:avLst/>
          </a:prstGeom>
          <a:ln>
            <a:noFill/>
          </a:ln>
          <a:effectLst>
            <a:outerShdw blurRad="50800" dist="38100" dir="2700000" algn="tl" rotWithShape="0">
              <a:prstClr val="black">
                <a:alpha val="40000"/>
              </a:prstClr>
            </a:outerShdw>
          </a:effectLst>
        </p:spPr>
        <p:txBody>
          <a:bodyPr vert="horz" lIns="91440" tIns="45720" rIns="91440" bIns="45720" rtlCol="0" anchor="ctr">
            <a:normAutofit/>
          </a:bodyPr>
          <a:lstStyle/>
          <a:p>
            <a:pPr algn="ctr" rtl="1"/>
            <a:r>
              <a:rPr lang="ar-OM" sz="4000" b="1" dirty="0" smtClean="0">
                <a:solidFill>
                  <a:schemeClr val="bg2">
                    <a:lumMod val="50000"/>
                  </a:schemeClr>
                </a:solidFill>
              </a:rPr>
              <a:t>الصعوبات والتحديات وأثرها على الطاقة الاستيعابية</a:t>
            </a:r>
            <a:endParaRPr lang="en-US" sz="4000" b="1"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537"/>
            <a:ext cx="9144000" cy="6857463"/>
          </a:xfrm>
          <a:prstGeom prst="rect">
            <a:avLst/>
          </a:prstGeom>
        </p:spPr>
      </p:pic>
      <p:sp>
        <p:nvSpPr>
          <p:cNvPr id="2" name="Title 1"/>
          <p:cNvSpPr>
            <a:spLocks noGrp="1"/>
          </p:cNvSpPr>
          <p:nvPr>
            <p:ph type="ctrTitle"/>
          </p:nvPr>
        </p:nvSpPr>
        <p:spPr>
          <a:xfrm>
            <a:off x="685800" y="835025"/>
            <a:ext cx="7772400" cy="688975"/>
          </a:xfrm>
        </p:spPr>
        <p:txBody>
          <a:bodyPr>
            <a:normAutofit/>
          </a:bodyPr>
          <a:lstStyle/>
          <a:p>
            <a:pPr rtl="1"/>
            <a:r>
              <a:rPr lang="ar-OM" sz="2800" b="1" dirty="0" smtClean="0">
                <a:solidFill>
                  <a:srgbClr val="0070C0"/>
                </a:solidFill>
                <a:latin typeface="Omani Text" pitchFamily="18" charset="-78"/>
                <a:ea typeface="Omani Text" pitchFamily="18" charset="-78"/>
                <a:cs typeface="Omani Text" pitchFamily="18" charset="-78"/>
              </a:rPr>
              <a:t>معطيات عامة:</a:t>
            </a:r>
            <a:endParaRPr lang="en-US" sz="2800" b="1" dirty="0">
              <a:solidFill>
                <a:srgbClr val="0070C0"/>
              </a:solidFill>
              <a:latin typeface="Omani Text" pitchFamily="18" charset="-78"/>
              <a:ea typeface="Omani Text" pitchFamily="18" charset="-78"/>
              <a:cs typeface="Omani Text" pitchFamily="18" charset="-78"/>
            </a:endParaRPr>
          </a:p>
        </p:txBody>
      </p:sp>
      <p:sp>
        <p:nvSpPr>
          <p:cNvPr id="3" name="Subtitle 2"/>
          <p:cNvSpPr>
            <a:spLocks noGrp="1"/>
          </p:cNvSpPr>
          <p:nvPr>
            <p:ph type="subTitle" idx="1"/>
          </p:nvPr>
        </p:nvSpPr>
        <p:spPr>
          <a:xfrm>
            <a:off x="304800" y="1524000"/>
            <a:ext cx="8610600" cy="4953000"/>
          </a:xfrm>
        </p:spPr>
        <p:txBody>
          <a:bodyPr>
            <a:noAutofit/>
          </a:bodyPr>
          <a:lstStyle/>
          <a:p>
            <a:pPr algn="r" rtl="1">
              <a:lnSpc>
                <a:spcPct val="170000"/>
              </a:lnSpc>
              <a:buFont typeface="Arial" pitchFamily="34" charset="0"/>
              <a:buChar char="•"/>
            </a:pPr>
            <a:r>
              <a:rPr lang="ar-OM" sz="2400" b="1" dirty="0" smtClean="0">
                <a:solidFill>
                  <a:schemeClr val="tx1">
                    <a:lumMod val="95000"/>
                    <a:lumOff val="5000"/>
                  </a:schemeClr>
                </a:solidFill>
                <a:latin typeface="Arial" pitchFamily="34" charset="0"/>
                <a:cs typeface="Arial" pitchFamily="34" charset="0"/>
              </a:rPr>
              <a:t>التقدم المعرفي الذي أدى إلى إيجاد عدد من التغيرات في سلم أولويات المجتمع</a:t>
            </a:r>
            <a:r>
              <a:rPr lang="en-US" sz="2400" b="1" dirty="0" smtClean="0">
                <a:solidFill>
                  <a:schemeClr val="tx1">
                    <a:lumMod val="95000"/>
                    <a:lumOff val="5000"/>
                  </a:schemeClr>
                </a:solidFill>
                <a:latin typeface="Arial" pitchFamily="34" charset="0"/>
                <a:cs typeface="Arial" pitchFamily="34" charset="0"/>
              </a:rPr>
              <a:t> .</a:t>
            </a:r>
            <a:endParaRPr lang="en-US" sz="2400" dirty="0" smtClean="0">
              <a:solidFill>
                <a:schemeClr val="tx1">
                  <a:lumMod val="95000"/>
                  <a:lumOff val="5000"/>
                </a:schemeClr>
              </a:solidFill>
              <a:latin typeface="Arial" pitchFamily="34" charset="0"/>
              <a:cs typeface="Arial" pitchFamily="34" charset="0"/>
            </a:endParaRPr>
          </a:p>
          <a:p>
            <a:pPr algn="r" rtl="1">
              <a:lnSpc>
                <a:spcPct val="170000"/>
              </a:lnSpc>
              <a:buFont typeface="Arial" pitchFamily="34" charset="0"/>
              <a:buChar char="•"/>
            </a:pPr>
            <a:r>
              <a:rPr lang="ar-OM" sz="2400" b="1" dirty="0" smtClean="0">
                <a:solidFill>
                  <a:schemeClr val="tx1">
                    <a:lumMod val="95000"/>
                    <a:lumOff val="5000"/>
                  </a:schemeClr>
                </a:solidFill>
                <a:latin typeface="Arial" pitchFamily="34" charset="0"/>
                <a:cs typeface="Arial" pitchFamily="34" charset="0"/>
              </a:rPr>
              <a:t>تغير حاجة سوق العمل من التخصصات المختلفة؛</a:t>
            </a:r>
            <a:endParaRPr lang="en-US" sz="2400" dirty="0" smtClean="0">
              <a:solidFill>
                <a:schemeClr val="tx1">
                  <a:lumMod val="95000"/>
                  <a:lumOff val="5000"/>
                </a:schemeClr>
              </a:solidFill>
              <a:latin typeface="Arial" pitchFamily="34" charset="0"/>
              <a:cs typeface="Arial" pitchFamily="34" charset="0"/>
            </a:endParaRPr>
          </a:p>
          <a:p>
            <a:pPr algn="r" rtl="1">
              <a:lnSpc>
                <a:spcPct val="170000"/>
              </a:lnSpc>
              <a:buFont typeface="Arial" pitchFamily="34" charset="0"/>
              <a:buChar char="•"/>
            </a:pPr>
            <a:r>
              <a:rPr lang="ar-OM" sz="2400" b="1" dirty="0" smtClean="0">
                <a:solidFill>
                  <a:schemeClr val="tx1">
                    <a:lumMod val="95000"/>
                    <a:lumOff val="5000"/>
                  </a:schemeClr>
                </a:solidFill>
                <a:latin typeface="Arial" pitchFamily="34" charset="0"/>
                <a:cs typeface="Arial" pitchFamily="34" charset="0"/>
              </a:rPr>
              <a:t>زيادة </a:t>
            </a:r>
            <a:r>
              <a:rPr lang="ar-OM" sz="2400" b="1" dirty="0" smtClean="0">
                <a:solidFill>
                  <a:schemeClr val="tx1">
                    <a:lumMod val="95000"/>
                    <a:lumOff val="5000"/>
                  </a:schemeClr>
                </a:solidFill>
                <a:latin typeface="Arial" pitchFamily="34" charset="0"/>
                <a:cs typeface="Arial" pitchFamily="34" charset="0"/>
              </a:rPr>
              <a:t>أعداد مؤسسات التعليم العالي الحكومية وفتح المجال للقطاع الخاص للاستثمار في مجال التعليم العالي؛ فتنوعت التخصصات وطرحت تخصصات إضافية تلبي حاجة سوق العمل</a:t>
            </a:r>
            <a:r>
              <a:rPr lang="en-US" sz="2400" b="1" dirty="0" smtClean="0">
                <a:solidFill>
                  <a:schemeClr val="tx1">
                    <a:lumMod val="95000"/>
                    <a:lumOff val="5000"/>
                  </a:schemeClr>
                </a:solidFill>
                <a:latin typeface="Arial" pitchFamily="34" charset="0"/>
                <a:cs typeface="Arial" pitchFamily="34" charset="0"/>
              </a:rPr>
              <a:t> .</a:t>
            </a:r>
            <a:endParaRPr lang="en-US" sz="2400" dirty="0" smtClean="0">
              <a:solidFill>
                <a:schemeClr val="tx1">
                  <a:lumMod val="95000"/>
                  <a:lumOff val="5000"/>
                </a:schemeClr>
              </a:solidFill>
              <a:latin typeface="Arial" pitchFamily="34" charset="0"/>
              <a:cs typeface="Arial" pitchFamily="34" charset="0"/>
            </a:endParaRPr>
          </a:p>
          <a:p>
            <a:pPr algn="r" rtl="1">
              <a:lnSpc>
                <a:spcPct val="170000"/>
              </a:lnSpc>
              <a:buFont typeface="Arial" pitchFamily="34" charset="0"/>
              <a:buChar char="•"/>
            </a:pPr>
            <a:r>
              <a:rPr lang="ar-OM" sz="2400" b="1" dirty="0" smtClean="0">
                <a:solidFill>
                  <a:schemeClr val="tx1">
                    <a:lumMod val="95000"/>
                    <a:lumOff val="5000"/>
                  </a:schemeClr>
                </a:solidFill>
                <a:latin typeface="Arial" pitchFamily="34" charset="0"/>
                <a:cs typeface="Arial" pitchFamily="34" charset="0"/>
              </a:rPr>
              <a:t>الوصول للنسبة المستهدفة ورفع الطاقة الاستيعابية في مؤسسات التعليم العالي الحكومية تواجهها العديد من الصعوبات والتحديات</a:t>
            </a:r>
            <a:r>
              <a:rPr lang="en-US" sz="2400" b="1" dirty="0" smtClean="0">
                <a:solidFill>
                  <a:schemeClr val="tx1">
                    <a:lumMod val="95000"/>
                    <a:lumOff val="5000"/>
                  </a:schemeClr>
                </a:solidFill>
                <a:latin typeface="Arial" pitchFamily="34" charset="0"/>
                <a:cs typeface="Arial" pitchFamily="34" charset="0"/>
              </a:rPr>
              <a:t> .</a:t>
            </a:r>
            <a:endParaRPr lang="en-US" sz="2400" dirty="0" smtClean="0">
              <a:solidFill>
                <a:schemeClr val="tx1">
                  <a:lumMod val="95000"/>
                  <a:lumOff val="5000"/>
                </a:schemeClr>
              </a:solidFill>
              <a:latin typeface="Arial" pitchFamily="34" charset="0"/>
              <a:cs typeface="Arial" pitchFamily="34" charset="0"/>
            </a:endParaRPr>
          </a:p>
          <a:p>
            <a:pPr algn="r" rtl="1"/>
            <a:r>
              <a:rPr lang="ar-OM" sz="2400" b="1" dirty="0" smtClean="0">
                <a:solidFill>
                  <a:schemeClr val="tx1">
                    <a:lumMod val="95000"/>
                    <a:lumOff val="5000"/>
                  </a:schemeClr>
                </a:solidFill>
                <a:latin typeface="Arial" pitchFamily="34" charset="0"/>
                <a:cs typeface="Arial" pitchFamily="34" charset="0"/>
              </a:rPr>
              <a:t> </a:t>
            </a:r>
            <a:endParaRPr lang="en-US" sz="2400" dirty="0" smtClean="0">
              <a:solidFill>
                <a:schemeClr val="tx1">
                  <a:lumMod val="95000"/>
                  <a:lumOff val="5000"/>
                </a:schemeClr>
              </a:solidFill>
              <a:latin typeface="Arial" pitchFamily="34" charset="0"/>
              <a:cs typeface="Arial" pitchFamily="34" charset="0"/>
            </a:endParaRPr>
          </a:p>
          <a:p>
            <a:pPr rtl="1"/>
            <a:r>
              <a:rPr lang="ar-OM" sz="1800" b="1" dirty="0" smtClean="0"/>
              <a:t> </a:t>
            </a:r>
            <a:endParaRPr lang="en-US" sz="18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457200" y="381000"/>
            <a:ext cx="8229600" cy="715962"/>
          </a:xfrm>
        </p:spPr>
        <p:txBody>
          <a:bodyPr>
            <a:noAutofit/>
          </a:bodyPr>
          <a:lstStyle/>
          <a:p>
            <a:pPr lvl="0" rtl="1"/>
            <a:r>
              <a:rPr lang="ar-OM" sz="2400" b="1" dirty="0" smtClean="0">
                <a:solidFill>
                  <a:srgbClr val="0070C0"/>
                </a:solidFill>
                <a:latin typeface="Omani Text" pitchFamily="18" charset="-78"/>
                <a:ea typeface="Omani Text" pitchFamily="18" charset="-78"/>
                <a:cs typeface="Omani Text" pitchFamily="18" charset="-78"/>
              </a:rPr>
              <a:t>التحديات العامة </a:t>
            </a:r>
            <a:r>
              <a:rPr lang="ar-OM" sz="2400" b="1" dirty="0" err="1" smtClean="0">
                <a:solidFill>
                  <a:srgbClr val="0070C0"/>
                </a:solidFill>
                <a:latin typeface="Omani Text" pitchFamily="18" charset="-78"/>
                <a:ea typeface="Omani Text" pitchFamily="18" charset="-78"/>
                <a:cs typeface="Omani Text" pitchFamily="18" charset="-78"/>
              </a:rPr>
              <a:t>وتشمل:</a:t>
            </a:r>
            <a:r>
              <a:rPr lang="ar-OM" sz="2400" b="1" dirty="0" smtClean="0">
                <a:solidFill>
                  <a:srgbClr val="0070C0"/>
                </a:solidFill>
                <a:latin typeface="Omani Text" pitchFamily="18" charset="-78"/>
                <a:ea typeface="Omani Text" pitchFamily="18" charset="-78"/>
                <a:cs typeface="Omani Text" pitchFamily="18" charset="-78"/>
              </a:rPr>
              <a:t> </a:t>
            </a:r>
            <a:endParaRPr lang="en-US" sz="2400" b="1" dirty="0" smtClean="0">
              <a:solidFill>
                <a:srgbClr val="0070C0"/>
              </a:solidFill>
              <a:latin typeface="Omani Text" pitchFamily="18" charset="-78"/>
              <a:ea typeface="Omani Text" pitchFamily="18" charset="-78"/>
              <a:cs typeface="Omani Text" pitchFamily="18" charset="-78"/>
            </a:endParaRPr>
          </a:p>
        </p:txBody>
      </p:sp>
      <p:sp>
        <p:nvSpPr>
          <p:cNvPr id="5" name="Content Placeholder 4"/>
          <p:cNvSpPr>
            <a:spLocks noGrp="1"/>
          </p:cNvSpPr>
          <p:nvPr>
            <p:ph idx="1"/>
          </p:nvPr>
        </p:nvSpPr>
        <p:spPr>
          <a:xfrm>
            <a:off x="609600" y="1066800"/>
            <a:ext cx="8229600" cy="5105400"/>
          </a:xfrm>
        </p:spPr>
        <p:txBody>
          <a:bodyPr>
            <a:noAutofit/>
          </a:bodyPr>
          <a:lstStyle/>
          <a:p>
            <a:pPr lvl="1" algn="r" rtl="1">
              <a:spcBef>
                <a:spcPts val="600"/>
              </a:spcBef>
            </a:pPr>
            <a:r>
              <a:rPr lang="ar-OM" sz="1400" b="1" dirty="0" smtClean="0"/>
              <a:t>عدم القدرة على استقطاب الكفاءات التدريسية المناسبة: لقد أصبح الطلب على هذه الكفاءات في تزايد مستمر، واتسعت المنافسة في الحصول على الكادر الأكاديمي المؤهل على نطاق محلي وإقليمي ودولي.</a:t>
            </a:r>
            <a:endParaRPr lang="en-US" sz="1400" dirty="0" smtClean="0"/>
          </a:p>
          <a:p>
            <a:pPr lvl="1" algn="r" rtl="1">
              <a:spcBef>
                <a:spcPts val="600"/>
              </a:spcBef>
            </a:pPr>
            <a:r>
              <a:rPr lang="ar-OM" sz="1400" b="1" dirty="0" smtClean="0"/>
              <a:t>عدم وجود السكنات المناسبة: في معظم المؤسسات يجد الطلبة صعوبة في إيجاد سكن ملائم بالقرب من أماكن دراستهم وبالذات الذكور، ناهيك عن الارتفاع الكبير في الإيجارات الذي يعتبر هو الأخر أحد التحديات.</a:t>
            </a:r>
            <a:endParaRPr lang="en-US" sz="1400" dirty="0" smtClean="0"/>
          </a:p>
          <a:p>
            <a:pPr lvl="1" algn="r" rtl="1">
              <a:spcBef>
                <a:spcPts val="600"/>
              </a:spcBef>
            </a:pPr>
            <a:r>
              <a:rPr lang="ar-OM" sz="1400" b="1" dirty="0" smtClean="0"/>
              <a:t>عدم توفر وسائل النقل المناسبة وارتفاع أسعارها: والتي تكون أحياناً مرتفعة، هذا فضلاً عن عدم تناسب موعد تحرك الحافلات مع الجدول الدراسي اليومي للطالب، أو بُعد نقطة التجمع عن مكان الإقامة.</a:t>
            </a:r>
            <a:endParaRPr lang="en-US" sz="1400" dirty="0" smtClean="0"/>
          </a:p>
          <a:p>
            <a:pPr lvl="1" algn="r" rtl="1">
              <a:spcBef>
                <a:spcPts val="600"/>
              </a:spcBef>
            </a:pPr>
            <a:r>
              <a:rPr lang="ar-OM" sz="1400" b="1" dirty="0" smtClean="0"/>
              <a:t>الموائمة مع احتياجات سوق العمل: إن زيادة الطاقة الاستيعابية ينبغي أن ترافقها دراسة لاحتياجات سوق العمل ومعدلات النمو المتوقعة في القطاعات المختلفة والرؤية المستقبلية في تنمية الموارد البشرية.</a:t>
            </a:r>
            <a:endParaRPr lang="en-US" sz="1400" dirty="0" smtClean="0"/>
          </a:p>
          <a:p>
            <a:pPr lvl="1" algn="r" rtl="1">
              <a:spcBef>
                <a:spcPts val="600"/>
              </a:spcBef>
            </a:pPr>
            <a:r>
              <a:rPr lang="ar-OM" sz="1400" b="1" dirty="0" smtClean="0"/>
              <a:t>ارتفاع التكاليف المباشرة وغير المباشرة للتعليم: إن تكاليف الأجور والأجهزة والمعدات والمستلزمات التعليمية ومخصصات الطلبة عالية جداً، وكذلك أيضا التكاليف غير المباشرة كصيانة المباني ووسائل النقل.</a:t>
            </a:r>
            <a:endParaRPr lang="en-US" sz="1400" dirty="0" smtClean="0"/>
          </a:p>
          <a:p>
            <a:pPr lvl="1" algn="r" rtl="1">
              <a:spcBef>
                <a:spcPts val="600"/>
              </a:spcBef>
            </a:pPr>
            <a:r>
              <a:rPr lang="ar-OM" sz="1400" b="1" dirty="0" smtClean="0"/>
              <a:t>انسحاب الطلبة من الجامعات أو الكليات أو المعاهد: لأسباب قد تعود إلى حصولهم على فرص عمل أو صعوبة المواد الدراسية وعدم تناسبها مع ميولهم وتوجهاتهم، أو نتيجة عدم تحقيقهم للمستويات المطلوبة.</a:t>
            </a:r>
            <a:endParaRPr lang="en-US" sz="1400" dirty="0" smtClean="0"/>
          </a:p>
          <a:p>
            <a:pPr lvl="1" algn="r" rtl="1">
              <a:spcBef>
                <a:spcPts val="600"/>
              </a:spcBef>
            </a:pPr>
            <a:r>
              <a:rPr lang="ar-OM" sz="1400" b="1" dirty="0" smtClean="0"/>
              <a:t>عدم وجود رؤية أو سياسة واضحة المعالم بشأن زيادة نسب الاستيعاب بمؤسسات التعليم العالي، أو السماح لمؤسسات جديدة للاستثمار في مجال التعليم العالي.</a:t>
            </a:r>
            <a:endParaRPr lang="en-US" sz="1400" dirty="0" smtClean="0"/>
          </a:p>
          <a:p>
            <a:pPr lvl="1" algn="r" rtl="1">
              <a:spcBef>
                <a:spcPts val="600"/>
              </a:spcBef>
            </a:pPr>
            <a:r>
              <a:rPr lang="ar-OM" sz="1400" b="1" dirty="0" smtClean="0"/>
              <a:t>محدودية أعداد ومساحات القاعات الدراسية والمختبرات: إن أعدادها بمعظم مؤسسات التعليم </a:t>
            </a:r>
            <a:r>
              <a:rPr lang="ar-OM" sz="1400" b="1" dirty="0" err="1" smtClean="0"/>
              <a:t>العالي </a:t>
            </a:r>
            <a:r>
              <a:rPr lang="ar-OM" sz="1400" b="1" dirty="0" smtClean="0"/>
              <a:t>(لاسيما كليات العلوم التطبيقية والكليات التقنية ومعهد العلوم الشرعية) لا تكفي الأعداد الحالية من الطلبة.</a:t>
            </a:r>
            <a:endParaRPr lang="en-US" sz="1400" dirty="0" smtClean="0"/>
          </a:p>
          <a:p>
            <a:pPr lvl="1" algn="r" rtl="1">
              <a:spcBef>
                <a:spcPts val="600"/>
              </a:spcBef>
            </a:pPr>
            <a:r>
              <a:rPr lang="ar-OM" sz="1400" b="1" dirty="0" smtClean="0"/>
              <a:t>محدودية المرافق الخدمية: مساحة وعدد المرافق الخدمية بالكثير من المؤسسات لا تتناسب والزيادة في الطاقة الاستيعابية </a:t>
            </a:r>
            <a:r>
              <a:rPr lang="ar-OM" sz="1400" b="1" dirty="0" err="1" smtClean="0"/>
              <a:t>بها</a:t>
            </a:r>
            <a:r>
              <a:rPr lang="ar-OM" sz="1400" b="1" dirty="0" smtClean="0"/>
              <a:t>، وبالتالي فهي بحاجة إلى التوسع في مساحة وعدد المرافق الخدمية بكافة أنواعها.</a:t>
            </a:r>
            <a:endParaRPr lang="en-US" sz="1400" dirty="0" smtClean="0"/>
          </a:p>
          <a:p>
            <a:pPr lvl="1" algn="r" rtl="1">
              <a:spcBef>
                <a:spcPts val="600"/>
              </a:spcBef>
            </a:pPr>
            <a:r>
              <a:rPr lang="ar-OM" sz="1400" b="1" dirty="0" smtClean="0"/>
              <a:t>محدودية الموازنات المالية: إن </a:t>
            </a:r>
            <a:r>
              <a:rPr lang="ar-OM" sz="1400" b="1" dirty="0" err="1" smtClean="0"/>
              <a:t>الاعتمادات</a:t>
            </a:r>
            <a:r>
              <a:rPr lang="ar-OM" sz="1400" b="1" dirty="0" smtClean="0"/>
              <a:t> المالية بموازنات بعض المؤسسات لا تفي بمتطلبات رفع الطاقة الاستيعابية في ظل الارتفاع العالمي لأسعار الأجهزة والمستلزمات التعليمية، وندرة الكفاءات من أعضاء هيئة التدريس وسط التنافس المحموم عليها، وارتفاع تكاليف الخدمات المرتبطة بصفة مباشرة وغير مباشرة بالعملية التعليمية.</a:t>
            </a:r>
            <a:endParaRPr lang="en-US" sz="1400" dirty="0" smtClean="0"/>
          </a:p>
          <a:p>
            <a:pPr algn="r">
              <a:spcBef>
                <a:spcPts val="600"/>
              </a:spcBef>
            </a:pPr>
            <a:endParaRPr lang="en-US" sz="14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457200" y="152400"/>
            <a:ext cx="8229600" cy="1143000"/>
          </a:xfrm>
        </p:spPr>
        <p:txBody>
          <a:bodyPr>
            <a:normAutofit/>
          </a:bodyPr>
          <a:lstStyle/>
          <a:p>
            <a:pPr rtl="1"/>
            <a:r>
              <a:rPr lang="ar-OM" sz="2400" b="1" dirty="0" smtClean="0">
                <a:solidFill>
                  <a:srgbClr val="0070C0"/>
                </a:solidFill>
                <a:latin typeface="Omani Text" pitchFamily="18" charset="-78"/>
                <a:ea typeface="Omani Text" pitchFamily="18" charset="-78"/>
                <a:cs typeface="Omani Text" pitchFamily="18" charset="-78"/>
              </a:rPr>
              <a:t>التحديات الخاصة وتشمل:</a:t>
            </a:r>
            <a:endParaRPr lang="en-US" sz="2400" b="1" dirty="0" smtClean="0">
              <a:solidFill>
                <a:srgbClr val="0070C0"/>
              </a:solidFill>
              <a:latin typeface="Omani Text" pitchFamily="18" charset="-78"/>
              <a:ea typeface="Omani Text" pitchFamily="18" charset="-78"/>
              <a:cs typeface="Omani Text" pitchFamily="18" charset="-78"/>
            </a:endParaRPr>
          </a:p>
        </p:txBody>
      </p:sp>
      <p:sp>
        <p:nvSpPr>
          <p:cNvPr id="5" name="Content Placeholder 4"/>
          <p:cNvSpPr>
            <a:spLocks noGrp="1"/>
          </p:cNvSpPr>
          <p:nvPr>
            <p:ph idx="1"/>
          </p:nvPr>
        </p:nvSpPr>
        <p:spPr>
          <a:xfrm>
            <a:off x="457200" y="1341437"/>
            <a:ext cx="8229600" cy="4525963"/>
          </a:xfrm>
        </p:spPr>
        <p:txBody>
          <a:bodyPr>
            <a:normAutofit lnSpcReduction="10000"/>
          </a:bodyPr>
          <a:lstStyle/>
          <a:p>
            <a:pPr lvl="0" algn="r" rtl="1">
              <a:buNone/>
            </a:pPr>
            <a:r>
              <a:rPr lang="ar-OM" sz="1800" b="1" u="sng" dirty="0" smtClean="0">
                <a:solidFill>
                  <a:schemeClr val="bg2">
                    <a:lumMod val="50000"/>
                  </a:schemeClr>
                </a:solidFill>
              </a:rPr>
              <a:t>جامعة السلطان قابوس</a:t>
            </a:r>
            <a:endParaRPr lang="en-US" sz="1800" b="1" u="sng" dirty="0" smtClean="0">
              <a:solidFill>
                <a:schemeClr val="bg2">
                  <a:lumMod val="50000"/>
                </a:schemeClr>
              </a:solidFill>
            </a:endParaRPr>
          </a:p>
          <a:p>
            <a:pPr lvl="0" algn="r" rtl="1">
              <a:buNone/>
            </a:pPr>
            <a:endParaRPr lang="en-US" sz="1800" dirty="0" smtClean="0">
              <a:solidFill>
                <a:schemeClr val="bg2">
                  <a:lumMod val="50000"/>
                </a:schemeClr>
              </a:solidFill>
            </a:endParaRPr>
          </a:p>
          <a:p>
            <a:pPr lvl="0" algn="r" rtl="1"/>
            <a:r>
              <a:rPr lang="ar-OM" sz="1800" b="1" dirty="0" smtClean="0"/>
              <a:t>عدم وجود توجه نحو استقطاب طلبة من خارج حدود الوطن لدعم موازنات التعليم </a:t>
            </a:r>
            <a:r>
              <a:rPr lang="ar-OM" sz="1800" b="1" dirty="0" err="1" smtClean="0"/>
              <a:t>العالي.</a:t>
            </a:r>
            <a:r>
              <a:rPr lang="ar-OM" sz="1800" b="1" dirty="0" smtClean="0"/>
              <a:t> </a:t>
            </a:r>
            <a:endParaRPr lang="en-US" sz="1800" dirty="0" smtClean="0"/>
          </a:p>
          <a:p>
            <a:pPr lvl="0" algn="r" rtl="1"/>
            <a:r>
              <a:rPr lang="ar-OM" sz="1800" b="1" dirty="0" smtClean="0"/>
              <a:t>عدم توجه الحكومة نحو تبني البرامج الموازية، والتي لها دور كبير في رفع طاقات المجتمع </a:t>
            </a:r>
            <a:r>
              <a:rPr lang="ar-OM" sz="1800" b="1" dirty="0" err="1" smtClean="0"/>
              <a:t>وكفاءاته.</a:t>
            </a:r>
            <a:r>
              <a:rPr lang="ar-OM" sz="1800" b="1" dirty="0" smtClean="0"/>
              <a:t> </a:t>
            </a:r>
            <a:endParaRPr lang="en-US" sz="1800" dirty="0" smtClean="0"/>
          </a:p>
          <a:p>
            <a:pPr lvl="0" algn="r" rtl="1"/>
            <a:r>
              <a:rPr lang="ar-OM" sz="1800" b="1" dirty="0" smtClean="0"/>
              <a:t>عدم وجود جدول رواتب منافس للجامعات في المنطقة، مما يمثل تحديا كبيرا لاستقطاب الكفاءات </a:t>
            </a:r>
            <a:r>
              <a:rPr lang="ar-OM" sz="1800" b="1" dirty="0" err="1" smtClean="0"/>
              <a:t>العالية.</a:t>
            </a:r>
            <a:r>
              <a:rPr lang="ar-OM" sz="1800" b="1" dirty="0" smtClean="0"/>
              <a:t> </a:t>
            </a:r>
            <a:endParaRPr lang="en-US" sz="1800" b="1" dirty="0" smtClean="0"/>
          </a:p>
          <a:p>
            <a:pPr lvl="0" algn="r" rtl="1"/>
            <a:endParaRPr lang="en-US" sz="1800" dirty="0" smtClean="0"/>
          </a:p>
          <a:p>
            <a:pPr lvl="0" algn="r" rtl="1">
              <a:buNone/>
            </a:pPr>
            <a:r>
              <a:rPr lang="ar-OM" sz="1800" b="1" u="sng" dirty="0" smtClean="0">
                <a:solidFill>
                  <a:schemeClr val="bg2">
                    <a:lumMod val="50000"/>
                  </a:schemeClr>
                </a:solidFill>
              </a:rPr>
              <a:t>كليات العلوم التطبيقية</a:t>
            </a:r>
            <a:endParaRPr lang="en-US" sz="1800" b="1" u="sng" dirty="0" smtClean="0">
              <a:solidFill>
                <a:schemeClr val="bg2">
                  <a:lumMod val="50000"/>
                </a:schemeClr>
              </a:solidFill>
            </a:endParaRPr>
          </a:p>
          <a:p>
            <a:pPr lvl="0" algn="r" rtl="1">
              <a:buNone/>
            </a:pPr>
            <a:endParaRPr lang="en-US" sz="1800" dirty="0" smtClean="0">
              <a:solidFill>
                <a:schemeClr val="bg2">
                  <a:lumMod val="50000"/>
                </a:schemeClr>
              </a:solidFill>
            </a:endParaRPr>
          </a:p>
          <a:p>
            <a:pPr lvl="0" algn="r" rtl="1"/>
            <a:r>
              <a:rPr lang="ar-OM" sz="1800" b="1" dirty="0" smtClean="0"/>
              <a:t>الوضع الإداري للكليات: لا زالت هذه الكليات ضمن الهيكل التنظيمي لوزارة التعليم العالي وتدار من خلال مديرية عامة، وهذا يتنافى مع العرف </a:t>
            </a:r>
            <a:r>
              <a:rPr lang="ar-OM" sz="1800" b="1" dirty="0" err="1" smtClean="0"/>
              <a:t>الأكاديمي </a:t>
            </a:r>
            <a:r>
              <a:rPr lang="ar-OM" sz="1800" b="1" dirty="0" smtClean="0"/>
              <a:t>، والتي يفترض أن تحظى بالاستقلالية الإدارية والمالية وتشرف عليها مجالس متخصصة، وذات الأمر ينطبق على معهد العلوم الشرعية.</a:t>
            </a:r>
            <a:endParaRPr lang="en-US" sz="1800" dirty="0" smtClean="0"/>
          </a:p>
          <a:p>
            <a:pPr lvl="0" algn="r" rtl="1"/>
            <a:r>
              <a:rPr lang="ar-OM" sz="1800" b="1" dirty="0" smtClean="0"/>
              <a:t>قلة توفر الخدمات المجانية للطلبة: الطلبة الذين يقطنون المناطق المحيطة بالكليات ويتنقلون حضوراً وانصرافاً من وإلى الكلية على حسابهم الخاص، ويعانون من الحصول على وسيلة النقل في ذهابهم وإيابهم من وإلى الكلية التي يدرسون فيها، كما أنهم لا يحصلون على وجبات غذائية مجانية أثناء اليوم الدراسي.</a:t>
            </a:r>
            <a:endParaRPr lang="en-US" sz="1800" dirty="0" smtClean="0"/>
          </a:p>
          <a:p>
            <a:pPr algn="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Content Placeholder 4"/>
          <p:cNvSpPr>
            <a:spLocks noGrp="1"/>
          </p:cNvSpPr>
          <p:nvPr>
            <p:ph idx="1"/>
          </p:nvPr>
        </p:nvSpPr>
        <p:spPr>
          <a:xfrm>
            <a:off x="457200" y="457200"/>
            <a:ext cx="8229600" cy="5668963"/>
          </a:xfrm>
        </p:spPr>
        <p:txBody>
          <a:bodyPr>
            <a:noAutofit/>
          </a:bodyPr>
          <a:lstStyle/>
          <a:p>
            <a:pPr lvl="0" algn="r" rtl="1">
              <a:buNone/>
            </a:pPr>
            <a:r>
              <a:rPr lang="ar-OM" sz="2000" b="1" u="sng" dirty="0" smtClean="0">
                <a:solidFill>
                  <a:schemeClr val="bg2">
                    <a:lumMod val="50000"/>
                  </a:schemeClr>
                </a:solidFill>
              </a:rPr>
              <a:t>الكليات التقنية</a:t>
            </a:r>
            <a:endParaRPr lang="en-US" sz="2000" dirty="0" smtClean="0">
              <a:solidFill>
                <a:schemeClr val="bg2">
                  <a:lumMod val="50000"/>
                </a:schemeClr>
              </a:solidFill>
            </a:endParaRPr>
          </a:p>
          <a:p>
            <a:pPr lvl="0" algn="r" rtl="1">
              <a:spcBef>
                <a:spcPts val="600"/>
              </a:spcBef>
            </a:pPr>
            <a:r>
              <a:rPr lang="ar-OM" sz="1600" b="1" dirty="0" smtClean="0"/>
              <a:t>عدم توافق العامل الزمني بين تأمين المتطلبات من المباني والتوسع في مساحة الابنية للمختبرات والمشاغل من جهة  وازدياد أعداد الطلبة من جهة أخرى.</a:t>
            </a:r>
            <a:endParaRPr lang="en-US" sz="1600" dirty="0" smtClean="0"/>
          </a:p>
          <a:p>
            <a:pPr lvl="0" algn="r" rtl="1"/>
            <a:r>
              <a:rPr lang="ar-OM" sz="1600" b="1" dirty="0" smtClean="0"/>
              <a:t>محدودية  المساحات المتوفرة لكل من الكلية التقنية بمسقط، وكليات </a:t>
            </a:r>
            <a:r>
              <a:rPr lang="ar-OM" sz="1600" b="1" dirty="0" err="1" smtClean="0"/>
              <a:t>صلالة</a:t>
            </a:r>
            <a:r>
              <a:rPr lang="ar-OM" sz="1600" b="1" dirty="0" smtClean="0"/>
              <a:t> والمصنعة </a:t>
            </a:r>
            <a:r>
              <a:rPr lang="ar-OM" sz="1600" b="1" dirty="0" err="1" smtClean="0"/>
              <a:t>وشناص</a:t>
            </a:r>
            <a:r>
              <a:rPr lang="ar-OM" sz="1600" b="1" dirty="0" smtClean="0"/>
              <a:t> </a:t>
            </a:r>
            <a:r>
              <a:rPr lang="ar-OM" sz="1600" b="1" dirty="0" err="1" smtClean="0"/>
              <a:t>وعبري.</a:t>
            </a:r>
            <a:r>
              <a:rPr lang="ar-OM" sz="1600" b="1" dirty="0" smtClean="0"/>
              <a:t> </a:t>
            </a:r>
            <a:endParaRPr lang="en-US" sz="1600" dirty="0" smtClean="0"/>
          </a:p>
          <a:p>
            <a:pPr lvl="0" algn="r" rtl="1"/>
            <a:r>
              <a:rPr lang="ar-OM" sz="1600" b="1" dirty="0" smtClean="0"/>
              <a:t>التباين الزمني  بين </a:t>
            </a:r>
            <a:r>
              <a:rPr lang="ar-OM" sz="1600" b="1" dirty="0" err="1" smtClean="0"/>
              <a:t>سرعه</a:t>
            </a:r>
            <a:r>
              <a:rPr lang="ar-OM" sz="1600" b="1" dirty="0" smtClean="0"/>
              <a:t> تلبية هذا المتطلب وبين التغيرات الديناميكية في متطلبات هذا السوق من التخصصات والمستويات من وقت </a:t>
            </a:r>
            <a:r>
              <a:rPr lang="ar-OM" sz="1600" b="1" dirty="0" err="1" smtClean="0"/>
              <a:t>لاخر</a:t>
            </a:r>
            <a:r>
              <a:rPr lang="ar-OM" sz="1600" b="1" dirty="0" smtClean="0"/>
              <a:t>، وهذا يتطلب من الجميع السعي نحو تذليل هذا التحدي عن طريق المراجعة الدورية السريعة للمناهج وتحديثها، وانتهاج مبدأ"التدريب على رأس </a:t>
            </a:r>
            <a:r>
              <a:rPr lang="ar-OM" sz="1600" b="1" dirty="0" err="1" smtClean="0"/>
              <a:t>العمل".</a:t>
            </a:r>
            <a:endParaRPr lang="en-US" sz="1600" b="1" dirty="0" smtClean="0"/>
          </a:p>
          <a:p>
            <a:pPr lvl="0" algn="r" rtl="1"/>
            <a:endParaRPr lang="en-US" sz="1600" dirty="0" smtClean="0"/>
          </a:p>
          <a:p>
            <a:pPr lvl="0" algn="r" rtl="1">
              <a:buNone/>
            </a:pPr>
            <a:r>
              <a:rPr lang="ar-OM" sz="2000" b="1" u="sng" dirty="0" smtClean="0">
                <a:solidFill>
                  <a:schemeClr val="bg2">
                    <a:lumMod val="50000"/>
                  </a:schemeClr>
                </a:solidFill>
              </a:rPr>
              <a:t>معاهد العلوم الصحية</a:t>
            </a:r>
            <a:endParaRPr lang="en-US" sz="2000" dirty="0" smtClean="0">
              <a:solidFill>
                <a:schemeClr val="bg2">
                  <a:lumMod val="50000"/>
                </a:schemeClr>
              </a:solidFill>
            </a:endParaRPr>
          </a:p>
          <a:p>
            <a:pPr lvl="0" algn="r" rtl="1">
              <a:spcBef>
                <a:spcPts val="600"/>
              </a:spcBef>
            </a:pPr>
            <a:r>
              <a:rPr lang="ar-OM" sz="1600" b="1" dirty="0" smtClean="0"/>
              <a:t>قبول الطلبة الحاصلين على مستويات منخفضة في دبلوم التعليم العام، وذلك بسبب التوسع في فرص التسجيل والبرامج المطروحة بالجامعات والكليات، علاوة على أن الطالب يطمح للحصول على شهادة البكالوريوس التي لا تتوفر بالمعاهد الصحية.</a:t>
            </a:r>
            <a:endParaRPr lang="en-US" sz="1600" dirty="0" smtClean="0"/>
          </a:p>
          <a:p>
            <a:pPr lvl="0" algn="r" rtl="1"/>
            <a:r>
              <a:rPr lang="ar-OM" sz="1600" b="1" dirty="0" smtClean="0"/>
              <a:t>محدودية أماكن التدريب بسبب التنافس من قبل المؤسسات الأكاديمية على استخدام نفس الأماكن للتدريب.</a:t>
            </a:r>
            <a:endParaRPr lang="en-US" sz="1600" dirty="0" smtClean="0"/>
          </a:p>
          <a:p>
            <a:pPr lvl="0" algn="r" rtl="1"/>
            <a:r>
              <a:rPr lang="ar-OM" sz="1600" b="1" dirty="0" smtClean="0"/>
              <a:t> عدم وجود مكتبة الكترونية ومركز لمصادر الدعم لعملية التعليم والتعلم، بالإضافة الى عدم وجود شبكة تربطها بمكتبات أخرى أو بالشبكة العالمية </a:t>
            </a:r>
            <a:r>
              <a:rPr lang="ar-OM" sz="1600" b="1" dirty="0" err="1" smtClean="0"/>
              <a:t>العنكبوتية</a:t>
            </a:r>
            <a:r>
              <a:rPr lang="ar-OM" sz="1600" b="1" dirty="0" smtClean="0"/>
              <a:t>، علاوة على ان المساحات في المكتبات غير كافية.</a:t>
            </a:r>
            <a:endParaRPr lang="en-US" sz="1600" dirty="0" smtClean="0"/>
          </a:p>
          <a:p>
            <a:pPr lvl="0" algn="r" rtl="1"/>
            <a:r>
              <a:rPr lang="ar-OM" sz="1600" b="1" dirty="0" smtClean="0"/>
              <a:t>عدم توفر مرافق رياضية أو ترفيهية تواكب الأنشطة </a:t>
            </a:r>
            <a:r>
              <a:rPr lang="ar-OM" sz="1600" b="1" dirty="0" err="1" smtClean="0"/>
              <a:t>الإثرائية</a:t>
            </a:r>
            <a:r>
              <a:rPr lang="ar-OM" sz="1600" b="1" dirty="0" smtClean="0"/>
              <a:t> والتي تمارس داخل مباني هذه المؤسسات.</a:t>
            </a:r>
            <a:endParaRPr lang="en-US" sz="1600" dirty="0" smtClean="0"/>
          </a:p>
          <a:p>
            <a:pPr lvl="0" algn="r" rtl="1"/>
            <a:r>
              <a:rPr lang="ar-OM" sz="1600" b="1" dirty="0" smtClean="0"/>
              <a:t>شح الموارد  </a:t>
            </a:r>
            <a:r>
              <a:rPr lang="ar-OM" sz="1600" b="1" dirty="0" err="1" smtClean="0"/>
              <a:t>الوطنية </a:t>
            </a:r>
            <a:r>
              <a:rPr lang="ar-OM" sz="1600" b="1" dirty="0" smtClean="0"/>
              <a:t>(فئة المدرسين) علاوة على ان الوقت اللازم لتعمين الكفاءات الوطنية غير كاف، حيث أن إلحاقهم في بعثات دراسية وبرامج تدريبية يتطلب توفير كادر بديل والإبقاء على الكفاءات من غير العمانيين لفترة أطول.</a:t>
            </a:r>
            <a:endParaRPr lang="en-US" sz="1600" dirty="0" smtClean="0"/>
          </a:p>
          <a:p>
            <a:pPr lvl="0" algn="r" rtl="1"/>
            <a:r>
              <a:rPr lang="ar-OM" sz="1600" b="1" dirty="0" smtClean="0"/>
              <a:t>تفاوت في الدرجات التي يتم تعيين اعضاء هيئة التدريس عليها في مؤسسات التعليم العالي الحكومية مما يشكل عدم رضا للمدرسين بالمعاهد الصحية.</a:t>
            </a:r>
            <a:endParaRPr lang="en-US" sz="1600" dirty="0" smtClean="0"/>
          </a:p>
          <a:p>
            <a:pPr algn="r"/>
            <a:endParaRPr lang="en-US" sz="16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6" name="Title 1"/>
          <p:cNvSpPr txBox="1">
            <a:spLocks/>
          </p:cNvSpPr>
          <p:nvPr/>
        </p:nvSpPr>
        <p:spPr>
          <a:xfrm>
            <a:off x="685800" y="1981200"/>
            <a:ext cx="7772400" cy="2060575"/>
          </a:xfrm>
          <a:prstGeom prst="rect">
            <a:avLst/>
          </a:prstGeom>
          <a:ln>
            <a:noFill/>
          </a:ln>
          <a:effectLst>
            <a:outerShdw blurRad="50800" dist="38100" dir="2700000" algn="tl" rotWithShape="0">
              <a:prstClr val="black">
                <a:alpha val="40000"/>
              </a:prstClr>
            </a:outerShdw>
          </a:effectLst>
        </p:spPr>
        <p:txBody>
          <a:bodyPr vert="horz" lIns="91440" tIns="45720" rIns="91440" bIns="45720" rtlCol="0" anchor="ctr">
            <a:normAutofit/>
          </a:bodyPr>
          <a:lstStyle/>
          <a:p>
            <a:pPr algn="ctr" rtl="1"/>
            <a:r>
              <a:rPr lang="ar-OM" sz="4400" b="1" dirty="0" smtClean="0">
                <a:solidFill>
                  <a:schemeClr val="bg2">
                    <a:lumMod val="50000"/>
                  </a:schemeClr>
                </a:solidFill>
              </a:rPr>
              <a:t>التوصيـــات</a:t>
            </a:r>
            <a:endParaRPr lang="en-US" sz="4400" b="1"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457200" y="381000"/>
            <a:ext cx="8229600" cy="1143000"/>
          </a:xfrm>
        </p:spPr>
        <p:txBody>
          <a:bodyPr>
            <a:normAutofit/>
          </a:bodyPr>
          <a:lstStyle/>
          <a:p>
            <a:pPr rtl="1"/>
            <a:r>
              <a:rPr lang="ar-OM" sz="2800" b="1" dirty="0" smtClean="0">
                <a:solidFill>
                  <a:srgbClr val="0070C0"/>
                </a:solidFill>
                <a:latin typeface="Omani Text" pitchFamily="18" charset="-78"/>
                <a:ea typeface="Omani Text" pitchFamily="18" charset="-78"/>
                <a:cs typeface="Omani Text" pitchFamily="18" charset="-78"/>
              </a:rPr>
              <a:t>التوصيات المتعلقة بالتمويل والاستثمار</a:t>
            </a:r>
            <a:endParaRPr lang="en-US" sz="2800" b="1" dirty="0" smtClean="0">
              <a:solidFill>
                <a:srgbClr val="0070C0"/>
              </a:solidFill>
              <a:latin typeface="Omani Text" pitchFamily="18" charset="-78"/>
              <a:ea typeface="Omani Text" pitchFamily="18" charset="-78"/>
              <a:cs typeface="Omani Text" pitchFamily="18" charset="-78"/>
            </a:endParaRPr>
          </a:p>
        </p:txBody>
      </p:sp>
      <p:sp>
        <p:nvSpPr>
          <p:cNvPr id="5" name="Content Placeholder 4"/>
          <p:cNvSpPr>
            <a:spLocks noGrp="1"/>
          </p:cNvSpPr>
          <p:nvPr>
            <p:ph idx="1"/>
          </p:nvPr>
        </p:nvSpPr>
        <p:spPr>
          <a:xfrm>
            <a:off x="457200" y="1646237"/>
            <a:ext cx="8229600" cy="4525963"/>
          </a:xfrm>
        </p:spPr>
        <p:txBody>
          <a:bodyPr>
            <a:noAutofit/>
          </a:bodyPr>
          <a:lstStyle/>
          <a:p>
            <a:pPr lvl="0" algn="r" rtl="1">
              <a:spcBef>
                <a:spcPts val="1800"/>
              </a:spcBef>
            </a:pPr>
            <a:r>
              <a:rPr lang="ar-OM" sz="2000" b="1" dirty="0" smtClean="0"/>
              <a:t>تعزيز الميزانيات السنوية لمؤسسات التعليم العالي الحكومية لتستطيع القيام بالدور الموكل إليها، بما يتواكب مع زيادة الطاقة الاستيعابية </a:t>
            </a:r>
            <a:r>
              <a:rPr lang="ar-OM" sz="2000" b="1" dirty="0" err="1" smtClean="0"/>
              <a:t>بها</a:t>
            </a:r>
            <a:r>
              <a:rPr lang="ar-OM" sz="2000" b="1" dirty="0" smtClean="0"/>
              <a:t> وفقا </a:t>
            </a:r>
            <a:r>
              <a:rPr lang="ar-OM" sz="2000" b="1" dirty="0" err="1" smtClean="0"/>
              <a:t>للإحتياجات</a:t>
            </a:r>
            <a:r>
              <a:rPr lang="ar-OM" sz="2000" b="1" dirty="0" smtClean="0"/>
              <a:t> القائمة وخطط </a:t>
            </a:r>
            <a:r>
              <a:rPr lang="ar-OM" sz="2000" b="1" dirty="0" err="1" smtClean="0"/>
              <a:t>الإستيعاب</a:t>
            </a:r>
            <a:r>
              <a:rPr lang="ar-OM" sz="2000" b="1" dirty="0" smtClean="0"/>
              <a:t> المذكورة سابقا.</a:t>
            </a:r>
            <a:endParaRPr lang="en-US" sz="2000" dirty="0" smtClean="0"/>
          </a:p>
          <a:p>
            <a:pPr lvl="0" algn="r" rtl="1">
              <a:spcBef>
                <a:spcPts val="1800"/>
              </a:spcBef>
            </a:pPr>
            <a:r>
              <a:rPr lang="ar-OM" sz="2000" b="1" dirty="0" smtClean="0"/>
              <a:t>دراسة إمكانية التوسع في قبول الطلبة غير العمانيين بمؤسسات التعليم العالي بنسب محددة بما يسهم في إثراء العملية التعليمية ويعزز المكانة الدولية لهذه المؤسسات ودعم </a:t>
            </a:r>
            <a:r>
              <a:rPr lang="ar-OM" sz="2000" b="1" dirty="0" err="1" smtClean="0"/>
              <a:t>إيراداتها.</a:t>
            </a:r>
            <a:r>
              <a:rPr lang="ar-OM" sz="2000" b="1" dirty="0" smtClean="0"/>
              <a:t> </a:t>
            </a:r>
            <a:endParaRPr lang="en-US" sz="2000" dirty="0" smtClean="0"/>
          </a:p>
          <a:p>
            <a:pPr lvl="0" algn="r" rtl="1">
              <a:spcBef>
                <a:spcPts val="1800"/>
              </a:spcBef>
            </a:pPr>
            <a:r>
              <a:rPr lang="ar-OM" sz="2000" b="1" dirty="0" smtClean="0"/>
              <a:t>السماح لشركات القطاع الخاص وتشجيعها على الاستثمار في مجال توفير الخدمات التعليمية والخدمات المساندة وفي مجالات النقل وبناء وإدارة المجمعات السكنية للطلبة.</a:t>
            </a:r>
            <a:endParaRPr lang="en-US" sz="2000" dirty="0" smtClean="0"/>
          </a:p>
          <a:p>
            <a:pPr lvl="0" algn="r" rtl="1">
              <a:spcBef>
                <a:spcPts val="1800"/>
              </a:spcBef>
            </a:pPr>
            <a:r>
              <a:rPr lang="ar-SA" sz="2000" b="1" dirty="0" smtClean="0"/>
              <a:t>تنويع مصادر التمويل للجامعات والكليات بحيث تأتي من مصادر عدة، كالاستثمارات والبحوث والمشاريع المجتمعية والرسوم الدراسية وكذلك من الدعم الحكومي لهذه المؤسسات، وفق أسس وضوابط </a:t>
            </a:r>
            <a:r>
              <a:rPr lang="ar-SA" sz="2000" b="1" dirty="0" err="1" smtClean="0"/>
              <a:t>محددة.</a:t>
            </a:r>
            <a:r>
              <a:rPr lang="ar-SA" sz="2000" b="1" dirty="0" smtClean="0"/>
              <a:t> </a:t>
            </a:r>
            <a:endParaRPr lang="en-US" sz="2000" dirty="0" smtClean="0"/>
          </a:p>
          <a:p>
            <a:pPr algn="r">
              <a:spcBef>
                <a:spcPts val="1800"/>
              </a:spcBef>
              <a:buNone/>
            </a:pPr>
            <a:endParaRPr lang="en-US" sz="20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p:txBody>
          <a:bodyPr>
            <a:normAutofit/>
          </a:bodyPr>
          <a:lstStyle/>
          <a:p>
            <a:pPr rtl="1"/>
            <a:r>
              <a:rPr lang="ar-OM" sz="2800" b="1" dirty="0" smtClean="0">
                <a:solidFill>
                  <a:srgbClr val="0070C0"/>
                </a:solidFill>
                <a:latin typeface="Omani Text" pitchFamily="18" charset="-78"/>
                <a:ea typeface="Omani Text" pitchFamily="18" charset="-78"/>
                <a:cs typeface="Omani Text" pitchFamily="18" charset="-78"/>
              </a:rPr>
              <a:t>التوصيات المتعلقة بالدراسات والرؤى المستقبلية</a:t>
            </a:r>
            <a:endParaRPr lang="en-US" sz="2800" b="1" dirty="0" smtClean="0">
              <a:solidFill>
                <a:srgbClr val="0070C0"/>
              </a:solidFill>
              <a:latin typeface="Omani Text" pitchFamily="18" charset="-78"/>
              <a:ea typeface="Omani Text" pitchFamily="18" charset="-78"/>
              <a:cs typeface="Omani Text" pitchFamily="18" charset="-78"/>
            </a:endParaRPr>
          </a:p>
        </p:txBody>
      </p:sp>
      <p:sp>
        <p:nvSpPr>
          <p:cNvPr id="5" name="Content Placeholder 4"/>
          <p:cNvSpPr>
            <a:spLocks noGrp="1"/>
          </p:cNvSpPr>
          <p:nvPr>
            <p:ph idx="1"/>
          </p:nvPr>
        </p:nvSpPr>
        <p:spPr>
          <a:xfrm>
            <a:off x="457200" y="1371600"/>
            <a:ext cx="8229600" cy="4525963"/>
          </a:xfrm>
        </p:spPr>
        <p:txBody>
          <a:bodyPr>
            <a:normAutofit fontScale="92500" lnSpcReduction="10000"/>
          </a:bodyPr>
          <a:lstStyle/>
          <a:p>
            <a:pPr lvl="0" algn="r" rtl="1">
              <a:spcBef>
                <a:spcPts val="1800"/>
              </a:spcBef>
            </a:pPr>
            <a:r>
              <a:rPr lang="ar-OM" sz="1800" b="1" dirty="0" smtClean="0"/>
              <a:t>إجراء دراسة مسحية لمواقع مؤسسات التعليم العالي حول توافر أهم المقومات الأساسية التي تدعم </a:t>
            </a:r>
            <a:r>
              <a:rPr lang="ar-OM" sz="1800" b="1" dirty="0" err="1" smtClean="0"/>
              <a:t>تفعيل</a:t>
            </a:r>
            <a:r>
              <a:rPr lang="ar-OM" sz="1800" b="1" dirty="0" smtClean="0"/>
              <a:t> أداء هذه المؤسسات، حيث أن توفر الخدمات والتسهيلات المناسبة في أية </a:t>
            </a:r>
            <a:r>
              <a:rPr lang="ar-OM" sz="1800" b="1" dirty="0" err="1" smtClean="0"/>
              <a:t>محافظة </a:t>
            </a:r>
            <a:r>
              <a:rPr lang="ar-OM" sz="1800" b="1" dirty="0" smtClean="0"/>
              <a:t>- كالنقل والاتصالات </a:t>
            </a:r>
            <a:r>
              <a:rPr lang="ar-OM" sz="1800" b="1" dirty="0" err="1" smtClean="0"/>
              <a:t>والسكن </a:t>
            </a:r>
            <a:r>
              <a:rPr lang="ar-OM" sz="1800" b="1" dirty="0" smtClean="0"/>
              <a:t>- تعتبر دعامة أساسية في خدمة المؤسسة التعليمية والطالب على حد سواء.</a:t>
            </a:r>
            <a:endParaRPr lang="en-US" sz="1800" dirty="0" smtClean="0"/>
          </a:p>
          <a:p>
            <a:pPr lvl="0" algn="r" rtl="1">
              <a:spcBef>
                <a:spcPts val="1800"/>
              </a:spcBef>
            </a:pPr>
            <a:r>
              <a:rPr lang="ar-OM" sz="1800" b="1" dirty="0" smtClean="0"/>
              <a:t>الحاجة لوجود رؤية واضحة للتوسع في قبول الطلبة بمختلف درجاتهم العلمية بمختلف التخصصات، وكذلك استقطاب طلبة للدراسات العليا من داخل السلطنة وخارجها لتعزيز أنشطة البحث العلمي.</a:t>
            </a:r>
            <a:endParaRPr lang="en-US" sz="1800" dirty="0" smtClean="0"/>
          </a:p>
          <a:p>
            <a:pPr lvl="0" algn="r" rtl="1">
              <a:spcBef>
                <a:spcPts val="1800"/>
              </a:spcBef>
            </a:pPr>
            <a:r>
              <a:rPr lang="ar-OM" sz="1800" b="1" dirty="0" smtClean="0"/>
              <a:t>دراسة </a:t>
            </a:r>
            <a:r>
              <a:rPr lang="ar-OM" sz="1800" b="1" dirty="0" err="1" smtClean="0"/>
              <a:t>إحتياجات</a:t>
            </a:r>
            <a:r>
              <a:rPr lang="ar-OM" sz="1800" b="1" dirty="0" smtClean="0"/>
              <a:t> سوق العمل في إطار موحد، مع إشراك كافة القطاعات ذات العلاقة بما يضمن حصول الخريجين على وظائف مناسبة بعد التخرج، على أن يؤخذ في الاعتبار نوع </a:t>
            </a:r>
            <a:r>
              <a:rPr lang="ar-OM" sz="1800" b="1" dirty="0" err="1" smtClean="0"/>
              <a:t>المخرجات </a:t>
            </a:r>
            <a:r>
              <a:rPr lang="ar-OM" sz="1800" b="1" dirty="0" smtClean="0"/>
              <a:t>(ذكور/ إناث) ومدى مناسبته لطبيعة احتياجات سوق </a:t>
            </a:r>
            <a:r>
              <a:rPr lang="ar-OM" sz="1800" b="1" dirty="0" err="1" smtClean="0"/>
              <a:t>العمل.</a:t>
            </a:r>
            <a:r>
              <a:rPr lang="ar-OM" sz="1800" b="1" dirty="0" smtClean="0"/>
              <a:t> </a:t>
            </a:r>
            <a:endParaRPr lang="en-US" sz="1800" dirty="0" smtClean="0"/>
          </a:p>
          <a:p>
            <a:pPr lvl="0" algn="r" rtl="1">
              <a:spcBef>
                <a:spcPts val="1800"/>
              </a:spcBef>
            </a:pPr>
            <a:r>
              <a:rPr lang="ar-OM" sz="1800" b="1" dirty="0" smtClean="0"/>
              <a:t>التأكيد على وجود رؤية واضحة بعيدة المدى حول التوسع المستقبلي لإنشاء مؤسسات حكومية أو خاصة أو السماح بفتح فروع لجامعات أجنبية مرموقة، ومدى تأثير ذلك على برنامج الاستيعاب.</a:t>
            </a:r>
            <a:endParaRPr lang="en-US" sz="1800" dirty="0" smtClean="0"/>
          </a:p>
          <a:p>
            <a:pPr lvl="0" algn="r" rtl="1">
              <a:spcBef>
                <a:spcPts val="1800"/>
              </a:spcBef>
            </a:pPr>
            <a:r>
              <a:rPr lang="ar-SA" sz="1800" b="1" dirty="0" smtClean="0"/>
              <a:t>ضرورة وجود دراسات لبحث أسباب </a:t>
            </a:r>
            <a:r>
              <a:rPr lang="ar-SA" sz="1800" b="1" dirty="0" err="1" smtClean="0"/>
              <a:t>إنقطاع</a:t>
            </a:r>
            <a:r>
              <a:rPr lang="ar-SA" sz="1800" b="1" dirty="0" smtClean="0"/>
              <a:t> الطلبة عن الدراسة، مع تحديد الأعمال التي ينخرطون فيها عندما يتركون الدراسة.</a:t>
            </a:r>
            <a:endParaRPr lang="en-US" sz="1800" dirty="0" smtClean="0"/>
          </a:p>
          <a:p>
            <a:pPr lvl="0" algn="r" rtl="1">
              <a:spcBef>
                <a:spcPts val="1800"/>
              </a:spcBef>
            </a:pPr>
            <a:r>
              <a:rPr lang="ar-OM" sz="1800" b="1" dirty="0" smtClean="0"/>
              <a:t>الاهتمام بعمل الاسقاطات والتوقعات المستقبلية، حيث يمكن لهذه ا</a:t>
            </a:r>
            <a:r>
              <a:rPr lang="ar-SA" sz="1800" b="1" dirty="0" err="1" smtClean="0"/>
              <a:t>لتوقعات </a:t>
            </a:r>
            <a:r>
              <a:rPr lang="ar-SA" sz="1800" b="1" dirty="0" smtClean="0"/>
              <a:t>- في مجال </a:t>
            </a:r>
            <a:r>
              <a:rPr lang="ar-SA" sz="1800" b="1" dirty="0" err="1" smtClean="0"/>
              <a:t>التعليم </a:t>
            </a:r>
            <a:r>
              <a:rPr lang="ar-SA" sz="1800" b="1" dirty="0" smtClean="0"/>
              <a:t>- أن تكون لمدة خمس سنوات قادمة، على أن يتم تحديثها بشكل دوري.</a:t>
            </a:r>
            <a:endParaRPr lang="en-US" sz="1800" dirty="0" smtClean="0"/>
          </a:p>
          <a:p>
            <a:pPr algn="r">
              <a:spcBef>
                <a:spcPts val="1800"/>
              </a:spcBef>
            </a:pPr>
            <a:endParaRPr lang="en-US" sz="18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457200" y="381000"/>
            <a:ext cx="8229600" cy="1143000"/>
          </a:xfrm>
        </p:spPr>
        <p:txBody>
          <a:bodyPr>
            <a:normAutofit/>
          </a:bodyPr>
          <a:lstStyle/>
          <a:p>
            <a:pPr rtl="1"/>
            <a:r>
              <a:rPr lang="ar-OM" sz="2800" b="1" dirty="0" smtClean="0">
                <a:solidFill>
                  <a:srgbClr val="0070C0"/>
                </a:solidFill>
                <a:latin typeface="Omani Text" pitchFamily="18" charset="-78"/>
                <a:ea typeface="Omani Text" pitchFamily="18" charset="-78"/>
                <a:cs typeface="Omani Text" pitchFamily="18" charset="-78"/>
              </a:rPr>
              <a:t>التوصيات المتعلقة بالبرامج التعليمية والتخصصات</a:t>
            </a:r>
            <a:endParaRPr lang="en-US" sz="2800" b="1" dirty="0" smtClean="0">
              <a:solidFill>
                <a:srgbClr val="0070C0"/>
              </a:solidFill>
              <a:latin typeface="Omani Text" pitchFamily="18" charset="-78"/>
              <a:ea typeface="Omani Text" pitchFamily="18" charset="-78"/>
              <a:cs typeface="Omani Text" pitchFamily="18" charset="-78"/>
            </a:endParaRPr>
          </a:p>
        </p:txBody>
      </p:sp>
      <p:sp>
        <p:nvSpPr>
          <p:cNvPr id="5" name="Content Placeholder 4"/>
          <p:cNvSpPr>
            <a:spLocks noGrp="1"/>
          </p:cNvSpPr>
          <p:nvPr>
            <p:ph idx="1"/>
          </p:nvPr>
        </p:nvSpPr>
        <p:spPr>
          <a:xfrm>
            <a:off x="457200" y="1447800"/>
            <a:ext cx="8229600" cy="4525963"/>
          </a:xfrm>
        </p:spPr>
        <p:txBody>
          <a:bodyPr>
            <a:noAutofit/>
          </a:bodyPr>
          <a:lstStyle/>
          <a:p>
            <a:pPr lvl="0" algn="r" rtl="1">
              <a:spcBef>
                <a:spcPts val="1200"/>
              </a:spcBef>
            </a:pPr>
            <a:r>
              <a:rPr lang="ar-OM" sz="1800" b="1" dirty="0" smtClean="0"/>
              <a:t>الحاجة إلى توسيع قاعدة التخصصات المتاحة أمام الطلبة، بحيث يكون هنالك مجالاً أرحب لتحقيق رغبات الطلبة في الانخراط في التخصصات التي يودون دراستها.</a:t>
            </a:r>
            <a:endParaRPr lang="en-US" sz="1800" dirty="0" smtClean="0"/>
          </a:p>
          <a:p>
            <a:pPr lvl="0" algn="r" rtl="1">
              <a:spcBef>
                <a:spcPts val="1200"/>
              </a:spcBef>
            </a:pPr>
            <a:r>
              <a:rPr lang="ar-OM" sz="1800" b="1" dirty="0" smtClean="0"/>
              <a:t>التوجه نحو توسيع قاعدة الطاقة الاستيعابية من خلال البرامج الموازية، والتي لها دور كبير في رفع طاقات المجتمع وكفاءاته، لمن لم يتمكنوا من مواصلة دراستهم أو لمن هم على رأس العمل.</a:t>
            </a:r>
            <a:endParaRPr lang="en-US" sz="1800" dirty="0" smtClean="0"/>
          </a:p>
          <a:p>
            <a:pPr lvl="0" algn="r" rtl="1">
              <a:spcBef>
                <a:spcPts val="1200"/>
              </a:spcBef>
            </a:pPr>
            <a:r>
              <a:rPr lang="ar-OM" sz="1800" b="1" dirty="0" smtClean="0"/>
              <a:t>توعية الطلبة والمدرسين بأهمية تعلم واستخدام عدد من الطرق الحديثة في التعلم الالكتروني للتغلب على محدودية بعض المرافق والكوادر، وإتاحة فرصة الاستفادة القصوى من الكوادر </a:t>
            </a:r>
            <a:r>
              <a:rPr lang="ar-OM" sz="1800" b="1" dirty="0" err="1" smtClean="0"/>
              <a:t>المجيدة.</a:t>
            </a:r>
            <a:r>
              <a:rPr lang="ar-OM" sz="1800" b="1" dirty="0" smtClean="0"/>
              <a:t> </a:t>
            </a:r>
            <a:endParaRPr lang="en-US" sz="1800" dirty="0" smtClean="0"/>
          </a:p>
          <a:p>
            <a:pPr lvl="0" algn="r" rtl="1">
              <a:spcBef>
                <a:spcPts val="1200"/>
              </a:spcBef>
            </a:pPr>
            <a:r>
              <a:rPr lang="ar-OM" sz="1800" b="1" dirty="0" smtClean="0"/>
              <a:t>إيجاد نوع من التناغم والربط بين </a:t>
            </a:r>
            <a:r>
              <a:rPr lang="ar-OM" sz="1800" b="1" dirty="0" err="1" smtClean="0"/>
              <a:t>مدخلات</a:t>
            </a:r>
            <a:r>
              <a:rPr lang="ar-OM" sz="1800" b="1" dirty="0" smtClean="0"/>
              <a:t> مؤسسات التعليم العالي في البرنامج التأسيسي وما يعكسه الواقع من مخرجات  دبلوم التعليم العام.</a:t>
            </a:r>
            <a:endParaRPr lang="en-US" sz="1800" dirty="0" smtClean="0"/>
          </a:p>
          <a:p>
            <a:pPr lvl="0" algn="r" rtl="1">
              <a:spcBef>
                <a:spcPts val="1200"/>
              </a:spcBef>
            </a:pPr>
            <a:r>
              <a:rPr lang="ar-OM" sz="1800" b="1" dirty="0" err="1" smtClean="0"/>
              <a:t>تفعيل</a:t>
            </a:r>
            <a:r>
              <a:rPr lang="ar-OM" sz="1800" b="1" dirty="0" smtClean="0"/>
              <a:t> اَلتبادل الطلابي مع الجامعات الخارجية لتعزيز مبدأ التبادل العلمي والثقافي بين الطلبة وإثراء التجربة التعليمية.</a:t>
            </a:r>
            <a:endParaRPr lang="en-US" sz="1800" dirty="0" smtClean="0"/>
          </a:p>
          <a:p>
            <a:pPr lvl="0" algn="r" rtl="1">
              <a:spcBef>
                <a:spcPts val="1200"/>
              </a:spcBef>
            </a:pPr>
            <a:r>
              <a:rPr lang="ar-SA" sz="1800" b="1" dirty="0" smtClean="0"/>
              <a:t>الربط بين مؤسسات التعليم العالي والشركات لتحقيق التطبيق </a:t>
            </a:r>
            <a:r>
              <a:rPr lang="ar-SA" sz="1800" b="1" dirty="0" err="1" smtClean="0"/>
              <a:t>العملي.</a:t>
            </a:r>
            <a:r>
              <a:rPr lang="ar-SA" sz="1800" b="1" dirty="0" smtClean="0"/>
              <a:t> </a:t>
            </a:r>
            <a:endParaRPr lang="en-US" sz="1800" dirty="0" smtClean="0"/>
          </a:p>
          <a:p>
            <a:pPr lvl="0" algn="r" rtl="1">
              <a:spcBef>
                <a:spcPts val="1200"/>
              </a:spcBef>
            </a:pPr>
            <a:r>
              <a:rPr lang="ar-OM" sz="1800" b="1" dirty="0" smtClean="0"/>
              <a:t>توسيع قاعدة برامج خدمة المجتمع والتعليم المستمر بما يحقق استغلال مرافق الجامعات بصورة أكثر فاعلية.</a:t>
            </a:r>
            <a:endParaRPr lang="en-US" sz="1800" dirty="0" smtClean="0"/>
          </a:p>
          <a:p>
            <a:pPr algn="r">
              <a:spcBef>
                <a:spcPts val="1200"/>
              </a:spcBef>
            </a:pPr>
            <a:endParaRPr lang="en-US" sz="18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457200" y="381000"/>
            <a:ext cx="8229600" cy="1143000"/>
          </a:xfrm>
        </p:spPr>
        <p:txBody>
          <a:bodyPr>
            <a:normAutofit/>
          </a:bodyPr>
          <a:lstStyle/>
          <a:p>
            <a:pPr rtl="1"/>
            <a:r>
              <a:rPr lang="ar-OM" sz="2400" b="1" dirty="0" smtClean="0">
                <a:solidFill>
                  <a:srgbClr val="0070C0"/>
                </a:solidFill>
                <a:latin typeface="Omani Text" pitchFamily="18" charset="-78"/>
                <a:ea typeface="Omani Text" pitchFamily="18" charset="-78"/>
                <a:cs typeface="Omani Text" pitchFamily="18" charset="-78"/>
              </a:rPr>
              <a:t>التوصيات المتعلقة بالبنى الأساسية والكوادر والخدمات المساندة</a:t>
            </a:r>
            <a:endParaRPr lang="en-US" sz="2400" b="1" dirty="0" smtClean="0">
              <a:solidFill>
                <a:srgbClr val="0070C0"/>
              </a:solidFill>
              <a:latin typeface="Omani Text" pitchFamily="18" charset="-78"/>
              <a:ea typeface="Omani Text" pitchFamily="18" charset="-78"/>
              <a:cs typeface="Omani Text" pitchFamily="18" charset="-78"/>
            </a:endParaRPr>
          </a:p>
        </p:txBody>
      </p:sp>
      <p:sp>
        <p:nvSpPr>
          <p:cNvPr id="5" name="Content Placeholder 4"/>
          <p:cNvSpPr>
            <a:spLocks noGrp="1"/>
          </p:cNvSpPr>
          <p:nvPr>
            <p:ph idx="1"/>
          </p:nvPr>
        </p:nvSpPr>
        <p:spPr/>
        <p:txBody>
          <a:bodyPr>
            <a:noAutofit/>
          </a:bodyPr>
          <a:lstStyle/>
          <a:p>
            <a:pPr lvl="0" algn="r" rtl="1">
              <a:spcBef>
                <a:spcPts val="1200"/>
              </a:spcBef>
            </a:pPr>
            <a:r>
              <a:rPr lang="ar-OM" sz="1800" b="1" dirty="0" smtClean="0"/>
              <a:t>توفير المساحات الكافية من الأراضي لمؤسسات التعليم العالي أو نقلها إلى أماكن أخرى، بما يتلاءم والتوسع في المباني والمرافق التعليمية والخدمية، وتحديد حد أدنى للأراضي الممنوحة لمؤسسات التعليم العالي بحيث يكون معياراً عاماً للتوسع وللتصاريح المستقبلية.</a:t>
            </a:r>
            <a:endParaRPr lang="en-US" sz="1800" dirty="0" smtClean="0"/>
          </a:p>
          <a:p>
            <a:pPr lvl="0" algn="r" rtl="1">
              <a:spcBef>
                <a:spcPts val="1200"/>
              </a:spcBef>
            </a:pPr>
            <a:r>
              <a:rPr lang="ar-OM" sz="1800" b="1" dirty="0" smtClean="0"/>
              <a:t>العمل على تنفيذ مشاريع الخطة </a:t>
            </a:r>
            <a:r>
              <a:rPr lang="ar-OM" sz="1800" b="1" dirty="0" err="1" smtClean="0"/>
              <a:t>الخمسية</a:t>
            </a:r>
            <a:r>
              <a:rPr lang="ar-OM" sz="1800" b="1" dirty="0" smtClean="0"/>
              <a:t> الثامنة، خاصة فما يتعلق بإنشاء القاعات الدراسية وتوفير البرامج التعليمية الالكترونية، واستكمال متطلبات البنى الأساسية لمؤسسات التعليم العالي.</a:t>
            </a:r>
            <a:endParaRPr lang="en-US" sz="1800" dirty="0" smtClean="0"/>
          </a:p>
          <a:p>
            <a:pPr lvl="0" algn="r" rtl="1">
              <a:spcBef>
                <a:spcPts val="1200"/>
              </a:spcBef>
            </a:pPr>
            <a:r>
              <a:rPr lang="ar-OM" sz="1800" b="1" dirty="0" smtClean="0"/>
              <a:t>توفير التسهيلات والخدمات كالمحلات والمطاعم السريعة والاستراحات والملاعب الرياضية والمصليات، بهدف إيجاد بيئة جاذبة للهيئات التدريسية والموظفين والطلبة بمؤسسات التعليم </a:t>
            </a:r>
            <a:r>
              <a:rPr lang="ar-OM" sz="1800" b="1" dirty="0" err="1" smtClean="0"/>
              <a:t>العالي.</a:t>
            </a:r>
            <a:r>
              <a:rPr lang="ar-OM" sz="1800" b="1" dirty="0" smtClean="0"/>
              <a:t> </a:t>
            </a:r>
            <a:endParaRPr lang="en-US" sz="1800" dirty="0" smtClean="0"/>
          </a:p>
          <a:p>
            <a:pPr lvl="0" algn="r" rtl="1">
              <a:spcBef>
                <a:spcPts val="1200"/>
              </a:spcBef>
            </a:pPr>
            <a:r>
              <a:rPr lang="ar-OM" sz="1800" b="1" dirty="0" smtClean="0"/>
              <a:t>دراسة وضعية كوادر الهيئة التدريسية والإدارية والفنية بمؤسسات التعليم العالي وإيجاد السبل الكفيلة بإبقاء الكوادر المجيدة، سواء من حيث توفير التسهيلات المناسبة، أو التعزيز المالي أو نحوه.</a:t>
            </a:r>
            <a:endParaRPr lang="en-US" sz="1800" dirty="0" smtClean="0"/>
          </a:p>
          <a:p>
            <a:pPr lvl="0" algn="r" rtl="1">
              <a:spcBef>
                <a:spcPts val="1200"/>
              </a:spcBef>
            </a:pPr>
            <a:r>
              <a:rPr lang="ar-OM" sz="1800" b="1" dirty="0" smtClean="0"/>
              <a:t>تبني برامج تكاملية بين الجهات المعنية بموضوع تعمين الوظائف الأكاديمية في مؤسسات التعليم العالي لتسريع وتيرة </a:t>
            </a:r>
            <a:r>
              <a:rPr lang="ar-OM" sz="1800" b="1" dirty="0" err="1" smtClean="0"/>
              <a:t>التعمين</a:t>
            </a:r>
            <a:r>
              <a:rPr lang="ar-OM" sz="1800" b="1" dirty="0" smtClean="0"/>
              <a:t> بهذه </a:t>
            </a:r>
            <a:r>
              <a:rPr lang="ar-OM" sz="1800" b="1" dirty="0" err="1" smtClean="0"/>
              <a:t>المؤسسات.</a:t>
            </a:r>
            <a:r>
              <a:rPr lang="ar-OM" sz="1800" b="1" dirty="0" smtClean="0"/>
              <a:t> </a:t>
            </a:r>
            <a:endParaRPr lang="en-US" sz="1800" dirty="0" smtClean="0"/>
          </a:p>
          <a:p>
            <a:pPr algn="r">
              <a:spcBef>
                <a:spcPts val="1200"/>
              </a:spcBef>
            </a:pPr>
            <a:endParaRPr lang="en-US" sz="18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p:txBody>
          <a:bodyPr>
            <a:normAutofit/>
          </a:bodyPr>
          <a:lstStyle/>
          <a:p>
            <a:pPr rtl="1"/>
            <a:r>
              <a:rPr lang="ar-OM" sz="2400" b="1" dirty="0" smtClean="0">
                <a:solidFill>
                  <a:srgbClr val="0070C0"/>
                </a:solidFill>
                <a:latin typeface="Omani Text" pitchFamily="18" charset="-78"/>
                <a:ea typeface="Omani Text" pitchFamily="18" charset="-78"/>
                <a:cs typeface="Omani Text" pitchFamily="18" charset="-78"/>
              </a:rPr>
              <a:t>الخاتمـــــــــة</a:t>
            </a:r>
            <a:endParaRPr lang="en-US" sz="2400" b="1" dirty="0" smtClean="0">
              <a:solidFill>
                <a:srgbClr val="0070C0"/>
              </a:solidFill>
              <a:latin typeface="Omani Text" pitchFamily="18" charset="-78"/>
              <a:ea typeface="Omani Text" pitchFamily="18" charset="-78"/>
              <a:cs typeface="Omani Text" pitchFamily="18" charset="-78"/>
            </a:endParaRPr>
          </a:p>
        </p:txBody>
      </p:sp>
      <p:sp>
        <p:nvSpPr>
          <p:cNvPr id="5" name="Content Placeholder 4"/>
          <p:cNvSpPr>
            <a:spLocks noGrp="1"/>
          </p:cNvSpPr>
          <p:nvPr>
            <p:ph idx="1"/>
          </p:nvPr>
        </p:nvSpPr>
        <p:spPr/>
        <p:txBody>
          <a:bodyPr>
            <a:normAutofit/>
          </a:bodyPr>
          <a:lstStyle/>
          <a:p>
            <a:pPr lvl="0" algn="r" rtl="1">
              <a:spcBef>
                <a:spcPts val="1200"/>
              </a:spcBef>
            </a:pPr>
            <a:r>
              <a:rPr lang="ar-OM" sz="1800" b="1" dirty="0" smtClean="0"/>
              <a:t>عدم مواكبة المرافق والخدمات التعليمية للتوسع في معظم المؤسسات.</a:t>
            </a:r>
            <a:endParaRPr lang="en-US" sz="1800" dirty="0" smtClean="0"/>
          </a:p>
          <a:p>
            <a:pPr lvl="0" algn="r" rtl="1">
              <a:spcBef>
                <a:spcPts val="1200"/>
              </a:spcBef>
            </a:pPr>
            <a:r>
              <a:rPr lang="ar-OM" sz="1800" b="1" dirty="0" smtClean="0"/>
              <a:t>قبول طلبة قيدوا في تخصصات علمية بمعدلات </a:t>
            </a:r>
            <a:r>
              <a:rPr lang="ar-OM" sz="1800" b="1" dirty="0" err="1" smtClean="0"/>
              <a:t>منخفضة </a:t>
            </a:r>
            <a:r>
              <a:rPr lang="ar-OM" sz="1800" b="1" dirty="0" smtClean="0"/>
              <a:t>(خاصة الذكور) مما سيزيد نسب </a:t>
            </a:r>
            <a:r>
              <a:rPr lang="ar-OM" sz="1800" b="1" dirty="0" err="1" smtClean="0"/>
              <a:t>الإنقطاع</a:t>
            </a:r>
            <a:r>
              <a:rPr lang="ar-OM" sz="1800" b="1" dirty="0" smtClean="0"/>
              <a:t> عن الدراسة بهذه المؤسسات.</a:t>
            </a:r>
            <a:endParaRPr lang="en-US" sz="1800" dirty="0" smtClean="0"/>
          </a:p>
          <a:p>
            <a:pPr lvl="0" algn="r" rtl="1">
              <a:spcBef>
                <a:spcPts val="1200"/>
              </a:spcBef>
            </a:pPr>
            <a:r>
              <a:rPr lang="ar-OM" sz="1800" b="1" dirty="0" smtClean="0"/>
              <a:t>زيادة الطلب على هيئات التدريس نتج عنه تعيين طاقم  ذا كفاءة أقل  </a:t>
            </a:r>
            <a:r>
              <a:rPr lang="ar-OM" sz="1800" b="1" dirty="0" err="1" smtClean="0"/>
              <a:t>بإستعجال</a:t>
            </a:r>
            <a:r>
              <a:rPr lang="ar-OM" sz="1800" b="1" dirty="0" smtClean="0"/>
              <a:t> لمواكبة  </a:t>
            </a:r>
            <a:r>
              <a:rPr lang="ar-OM" sz="1800" b="1" dirty="0" err="1" smtClean="0"/>
              <a:t>التوسع .</a:t>
            </a:r>
            <a:endParaRPr lang="en-US" sz="1800" dirty="0" smtClean="0"/>
          </a:p>
          <a:p>
            <a:pPr lvl="0" algn="r" rtl="1">
              <a:spcBef>
                <a:spcPts val="1200"/>
              </a:spcBef>
            </a:pPr>
            <a:r>
              <a:rPr lang="ar-OM" sz="1800" b="1" dirty="0" smtClean="0"/>
              <a:t>تخرج أعداد كبيرة من حملة المؤهلات الجامعية خلال السنوات القادمة قد لا تتناسب مستوياتهم وتخصصاتهم مع </a:t>
            </a:r>
            <a:r>
              <a:rPr lang="ar-OM" sz="1800" b="1" dirty="0" err="1" smtClean="0"/>
              <a:t>الإحتياجات</a:t>
            </a:r>
            <a:r>
              <a:rPr lang="ar-OM" sz="1800" b="1" dirty="0" smtClean="0"/>
              <a:t> الفعلية لسوق العمل.</a:t>
            </a:r>
            <a:endParaRPr lang="en-US" sz="1800" dirty="0" smtClean="0"/>
          </a:p>
          <a:p>
            <a:pPr algn="r" rtl="1">
              <a:spcBef>
                <a:spcPts val="1200"/>
              </a:spcBef>
            </a:pPr>
            <a:r>
              <a:rPr lang="ar-OM" sz="1800" b="1" dirty="0" smtClean="0"/>
              <a:t>بروز بعض </a:t>
            </a:r>
            <a:r>
              <a:rPr lang="ar-OM" sz="1800" b="1" dirty="0" err="1" smtClean="0"/>
              <a:t>الإتجاهات</a:t>
            </a:r>
            <a:r>
              <a:rPr lang="ar-OM" sz="1800" b="1" dirty="0" smtClean="0"/>
              <a:t> تتمثل في:</a:t>
            </a:r>
            <a:endParaRPr lang="en-US" sz="1800" dirty="0" smtClean="0"/>
          </a:p>
          <a:p>
            <a:pPr marL="504000" lvl="0" algn="r" rtl="1">
              <a:spcBef>
                <a:spcPts val="1200"/>
              </a:spcBef>
              <a:buFont typeface="Calibri" pitchFamily="34" charset="0"/>
              <a:buChar char="-"/>
            </a:pPr>
            <a:r>
              <a:rPr lang="ar-OM" sz="1800" b="1" dirty="0" smtClean="0"/>
              <a:t> زيادة عدد الإناث بمؤسسات التعليم العالي بسبب </a:t>
            </a:r>
            <a:r>
              <a:rPr lang="ar-OM" sz="1800" b="1" dirty="0" err="1" smtClean="0"/>
              <a:t>إرتفاع</a:t>
            </a:r>
            <a:r>
              <a:rPr lang="ar-OM" sz="1800" b="1" dirty="0" smtClean="0"/>
              <a:t> معدلاتهن في شهادة دبلوم التعليم العام.</a:t>
            </a:r>
            <a:endParaRPr lang="en-US" sz="1800" dirty="0" smtClean="0"/>
          </a:p>
          <a:p>
            <a:pPr marL="504000" lvl="0" algn="r" rtl="1">
              <a:spcBef>
                <a:spcPts val="1200"/>
              </a:spcBef>
              <a:buFont typeface="Calibri" pitchFamily="34" charset="0"/>
              <a:buChar char="-"/>
            </a:pPr>
            <a:r>
              <a:rPr lang="ar-OM" sz="1800" b="1" dirty="0" err="1" smtClean="0"/>
              <a:t>إنقطاع</a:t>
            </a:r>
            <a:r>
              <a:rPr lang="ar-OM" sz="1800" b="1" dirty="0" smtClean="0"/>
              <a:t> بعض الطلاب الذكور عن مواصلة دراستهم لتفضيلهم </a:t>
            </a:r>
            <a:r>
              <a:rPr lang="ar-OM" sz="1800" b="1" dirty="0" err="1" smtClean="0"/>
              <a:t>الإلتحاق</a:t>
            </a:r>
            <a:r>
              <a:rPr lang="ar-OM" sz="1800" b="1" dirty="0" smtClean="0"/>
              <a:t> بفرص العمل المتاحة.</a:t>
            </a:r>
            <a:endParaRPr lang="en-US" sz="1800" dirty="0" smtClean="0"/>
          </a:p>
          <a:p>
            <a:pPr marL="504000" lvl="0" algn="r" rtl="1">
              <a:spcBef>
                <a:spcPts val="1200"/>
              </a:spcBef>
              <a:buFont typeface="Calibri" pitchFamily="34" charset="0"/>
              <a:buChar char="-"/>
            </a:pPr>
            <a:r>
              <a:rPr lang="ar-OM" sz="1800" b="1" dirty="0" smtClean="0"/>
              <a:t>ظهور بوادر تشير الى تغير تدريجي في أفضلية خيارات الطلبة تبعا لموقع المؤسسة وسمعتها والتخصصات وفرص </a:t>
            </a:r>
            <a:r>
              <a:rPr lang="ar-OM" sz="1800" b="1" dirty="0" err="1" smtClean="0"/>
              <a:t>التوظيف.</a:t>
            </a:r>
            <a:r>
              <a:rPr lang="ar-OM" sz="1800" b="1" dirty="0" smtClean="0"/>
              <a:t> </a:t>
            </a:r>
            <a:endParaRPr lang="en-US" sz="1800" dirty="0" smtClean="0"/>
          </a:p>
          <a:p>
            <a:pPr algn="r">
              <a:spcBef>
                <a:spcPts val="1200"/>
              </a:spcBef>
            </a:pPr>
            <a:endParaRPr lang="en-US" sz="18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6" name="Title 1"/>
          <p:cNvSpPr txBox="1">
            <a:spLocks/>
          </p:cNvSpPr>
          <p:nvPr/>
        </p:nvSpPr>
        <p:spPr>
          <a:xfrm>
            <a:off x="685800" y="2209800"/>
            <a:ext cx="7772400" cy="1524000"/>
          </a:xfrm>
          <a:prstGeom prst="rect">
            <a:avLst/>
          </a:prstGeom>
          <a:ln>
            <a:noFill/>
          </a:ln>
          <a:effectLst>
            <a:outerShdw blurRad="50800" dist="38100" dir="2700000" algn="tl" rotWithShape="0">
              <a:prstClr val="black">
                <a:alpha val="40000"/>
              </a:prstClr>
            </a:outerShdw>
          </a:effectLst>
        </p:spPr>
        <p:txBody>
          <a:bodyPr vert="horz" lIns="91440" tIns="45720" rIns="91440" bIns="45720" rtlCol="0" anchor="ctr">
            <a:normAutofit/>
          </a:bodyPr>
          <a:lstStyle/>
          <a:p>
            <a:pPr algn="ctr" rtl="1"/>
            <a:r>
              <a:rPr lang="ar-OM" sz="2400" b="1" dirty="0" smtClean="0">
                <a:solidFill>
                  <a:schemeClr val="bg2">
                    <a:lumMod val="50000"/>
                  </a:schemeClr>
                </a:solidFill>
              </a:rPr>
              <a:t>والله من وراء القصد،،، وهو سبحانه ولي </a:t>
            </a:r>
            <a:r>
              <a:rPr lang="ar-OM" sz="2400" b="1" dirty="0" err="1" smtClean="0">
                <a:solidFill>
                  <a:schemeClr val="bg2">
                    <a:lumMod val="50000"/>
                  </a:schemeClr>
                </a:solidFill>
              </a:rPr>
              <a:t>التوفيق،،،</a:t>
            </a:r>
            <a:endParaRPr lang="en-US" sz="2400" b="1"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762000" y="685800"/>
            <a:ext cx="7772400" cy="1470025"/>
          </a:xfrm>
        </p:spPr>
        <p:txBody>
          <a:bodyPr>
            <a:normAutofit/>
          </a:bodyPr>
          <a:lstStyle/>
          <a:p>
            <a:r>
              <a:rPr lang="ar-OM" sz="2800" b="1" dirty="0" smtClean="0">
                <a:solidFill>
                  <a:srgbClr val="0070C0"/>
                </a:solidFill>
                <a:latin typeface="Omani Text" pitchFamily="18" charset="-78"/>
                <a:ea typeface="Omani Text" pitchFamily="18" charset="-78"/>
                <a:cs typeface="Omani Text" pitchFamily="18" charset="-78"/>
              </a:rPr>
              <a:t>أهم الصعوبات التي واجهها معدو التقرير:</a:t>
            </a:r>
            <a:r>
              <a:rPr lang="en-US" sz="2800" dirty="0" smtClean="0">
                <a:solidFill>
                  <a:srgbClr val="FF0000"/>
                </a:solidFill>
                <a:cs typeface="+mn-cs"/>
              </a:rPr>
              <a:t/>
            </a:r>
            <a:br>
              <a:rPr lang="en-US" sz="2800" dirty="0" smtClean="0">
                <a:solidFill>
                  <a:srgbClr val="FF0000"/>
                </a:solidFill>
                <a:cs typeface="+mn-cs"/>
              </a:rPr>
            </a:br>
            <a:endParaRPr lang="en-US" sz="2800" dirty="0">
              <a:solidFill>
                <a:srgbClr val="FF0000"/>
              </a:solidFill>
              <a:latin typeface="Arabic Typesetting" pitchFamily="66" charset="-78"/>
              <a:cs typeface="+mn-cs"/>
            </a:endParaRPr>
          </a:p>
        </p:txBody>
      </p:sp>
      <p:sp>
        <p:nvSpPr>
          <p:cNvPr id="3" name="Subtitle 2"/>
          <p:cNvSpPr>
            <a:spLocks noGrp="1"/>
          </p:cNvSpPr>
          <p:nvPr>
            <p:ph type="subTitle" idx="1"/>
          </p:nvPr>
        </p:nvSpPr>
        <p:spPr>
          <a:xfrm>
            <a:off x="914400" y="1752600"/>
            <a:ext cx="7543800" cy="4191000"/>
          </a:xfrm>
        </p:spPr>
        <p:txBody>
          <a:bodyPr>
            <a:normAutofit lnSpcReduction="10000"/>
          </a:bodyPr>
          <a:lstStyle/>
          <a:p>
            <a:pPr rtl="1"/>
            <a:endParaRPr lang="en-US" dirty="0" smtClean="0"/>
          </a:p>
          <a:p>
            <a:pPr lvl="0" algn="r" rtl="1">
              <a:buFont typeface="Arial" pitchFamily="34" charset="0"/>
              <a:buChar char="•"/>
            </a:pPr>
            <a:r>
              <a:rPr lang="ar-OM" sz="2800" b="1" dirty="0" smtClean="0">
                <a:solidFill>
                  <a:schemeClr val="bg2">
                    <a:lumMod val="10000"/>
                  </a:schemeClr>
                </a:solidFill>
              </a:rPr>
              <a:t>عدم توفر البيانات الحديثة والدقيقة عن عدد من مؤسسات التعليم العالي.</a:t>
            </a:r>
            <a:endParaRPr lang="en-US" sz="2800" b="1" dirty="0" smtClean="0">
              <a:solidFill>
                <a:schemeClr val="bg2">
                  <a:lumMod val="10000"/>
                </a:schemeClr>
              </a:solidFill>
            </a:endParaRPr>
          </a:p>
          <a:p>
            <a:pPr lvl="0" algn="r" rtl="1">
              <a:lnSpc>
                <a:spcPct val="150000"/>
              </a:lnSpc>
              <a:buFont typeface="Arial" pitchFamily="34" charset="0"/>
              <a:buChar char="•"/>
            </a:pPr>
            <a:r>
              <a:rPr lang="ar-OM" sz="2800" b="1" dirty="0" smtClean="0">
                <a:solidFill>
                  <a:schemeClr val="bg2">
                    <a:lumMod val="10000"/>
                  </a:schemeClr>
                </a:solidFill>
              </a:rPr>
              <a:t>وجود بعض التباين في البيانات </a:t>
            </a:r>
            <a:r>
              <a:rPr lang="ar-OM" sz="2800" b="1" dirty="0" smtClean="0">
                <a:solidFill>
                  <a:schemeClr val="bg2">
                    <a:lumMod val="10000"/>
                  </a:schemeClr>
                </a:solidFill>
              </a:rPr>
              <a:t>والإحصاءات </a:t>
            </a:r>
            <a:r>
              <a:rPr lang="ar-OM" sz="2800" b="1" dirty="0" smtClean="0">
                <a:solidFill>
                  <a:schemeClr val="bg2">
                    <a:lumMod val="10000"/>
                  </a:schemeClr>
                </a:solidFill>
              </a:rPr>
              <a:t>الخاصة بمؤسسات التعليم العالي بسبب اختلاف مصادرها.</a:t>
            </a:r>
            <a:endParaRPr lang="en-US" sz="2800" b="1" dirty="0" smtClean="0">
              <a:solidFill>
                <a:schemeClr val="bg2">
                  <a:lumMod val="10000"/>
                </a:schemeClr>
              </a:solidFill>
            </a:endParaRPr>
          </a:p>
          <a:p>
            <a:pPr lvl="0" algn="r" rtl="1">
              <a:buFont typeface="Arial" pitchFamily="34" charset="0"/>
              <a:buChar char="•"/>
            </a:pPr>
            <a:r>
              <a:rPr lang="ar-OM" sz="2800" b="1" dirty="0" smtClean="0">
                <a:solidFill>
                  <a:schemeClr val="bg2">
                    <a:lumMod val="10000"/>
                  </a:schemeClr>
                </a:solidFill>
              </a:rPr>
              <a:t>عدم كفاية الوقت لزيارة كل مؤسسات التعليم العالي للوقوف على مختلف جوانب الدراسة بصورة مفصلة.</a:t>
            </a:r>
            <a:endParaRPr lang="en-US" sz="2800" b="1" dirty="0" smtClean="0">
              <a:solidFill>
                <a:schemeClr val="bg2">
                  <a:lumMod val="10000"/>
                </a:schemeClr>
              </a:solidFill>
            </a:endParaRPr>
          </a:p>
          <a:p>
            <a:pPr rtl="1"/>
            <a:r>
              <a:rPr lang="ar-OM" b="1" dirty="0" smtClean="0"/>
              <a:t> </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1063625"/>
            <a:ext cx="7772400" cy="1146175"/>
          </a:xfrm>
        </p:spPr>
        <p:txBody>
          <a:bodyPr>
            <a:normAutofit/>
          </a:bodyPr>
          <a:lstStyle/>
          <a:p>
            <a:r>
              <a:rPr lang="ar-OM" sz="2800" b="1" dirty="0" smtClean="0">
                <a:solidFill>
                  <a:srgbClr val="0070C0"/>
                </a:solidFill>
                <a:latin typeface="Omani Text" pitchFamily="18" charset="-78"/>
                <a:ea typeface="Omani Text" pitchFamily="18" charset="-78"/>
                <a:cs typeface="Omani Text" pitchFamily="18" charset="-78"/>
              </a:rPr>
              <a:t>أهم الجوانب التي شملها التقرير:</a:t>
            </a:r>
            <a:r>
              <a:rPr lang="en-US" sz="2800" dirty="0" smtClean="0"/>
              <a:t/>
            </a:r>
            <a:br>
              <a:rPr lang="en-US" sz="2800" dirty="0" smtClean="0"/>
            </a:br>
            <a:endParaRPr lang="en-US" sz="2800" dirty="0">
              <a:latin typeface="Arabic Typesetting" pitchFamily="66" charset="-78"/>
              <a:cs typeface="Arabic Typesetting" pitchFamily="66" charset="-78"/>
            </a:endParaRPr>
          </a:p>
        </p:txBody>
      </p:sp>
      <p:sp>
        <p:nvSpPr>
          <p:cNvPr id="3" name="Subtitle 2"/>
          <p:cNvSpPr>
            <a:spLocks noGrp="1"/>
          </p:cNvSpPr>
          <p:nvPr>
            <p:ph type="subTitle" idx="1"/>
          </p:nvPr>
        </p:nvSpPr>
        <p:spPr>
          <a:xfrm>
            <a:off x="304800" y="2514600"/>
            <a:ext cx="8610600" cy="3962400"/>
          </a:xfrm>
        </p:spPr>
        <p:txBody>
          <a:bodyPr>
            <a:noAutofit/>
          </a:bodyPr>
          <a:lstStyle/>
          <a:p>
            <a:pPr lvl="0" algn="r" rtl="1">
              <a:buFont typeface="Arial" pitchFamily="34" charset="0"/>
              <a:buChar char="•"/>
            </a:pPr>
            <a:r>
              <a:rPr lang="ar-OM" sz="2400" b="1" dirty="0" smtClean="0">
                <a:solidFill>
                  <a:schemeClr val="bg2">
                    <a:lumMod val="50000"/>
                  </a:schemeClr>
                </a:solidFill>
              </a:rPr>
              <a:t>تطور التعليم العالي</a:t>
            </a:r>
            <a:endParaRPr lang="en-US" sz="2400" dirty="0" smtClean="0">
              <a:solidFill>
                <a:schemeClr val="bg2">
                  <a:lumMod val="50000"/>
                </a:schemeClr>
              </a:solidFill>
            </a:endParaRPr>
          </a:p>
          <a:p>
            <a:pPr lvl="0" algn="r" rtl="1">
              <a:buFont typeface="Arial" pitchFamily="34" charset="0"/>
              <a:buChar char="•"/>
            </a:pPr>
            <a:r>
              <a:rPr lang="ar-OM" sz="2400" b="1" dirty="0" smtClean="0">
                <a:solidFill>
                  <a:schemeClr val="bg2">
                    <a:lumMod val="50000"/>
                  </a:schemeClr>
                </a:solidFill>
              </a:rPr>
              <a:t>واقع الطاقة الاستيعابية لمؤسسات التعليم العالي</a:t>
            </a:r>
            <a:endParaRPr lang="en-US" sz="2400" dirty="0" smtClean="0">
              <a:solidFill>
                <a:schemeClr val="bg2">
                  <a:lumMod val="50000"/>
                </a:schemeClr>
              </a:solidFill>
            </a:endParaRPr>
          </a:p>
          <a:p>
            <a:pPr lvl="0" algn="r" rtl="1">
              <a:buFont typeface="Arial" pitchFamily="34" charset="0"/>
              <a:buChar char="•"/>
            </a:pPr>
            <a:r>
              <a:rPr lang="ar-OM" sz="2400" b="1" dirty="0" smtClean="0">
                <a:solidFill>
                  <a:schemeClr val="bg2">
                    <a:lumMod val="50000"/>
                  </a:schemeClr>
                </a:solidFill>
              </a:rPr>
              <a:t>التوقعات المستقبلية للطاقة الاستيعابية</a:t>
            </a:r>
            <a:endParaRPr lang="en-US" sz="2400" dirty="0" smtClean="0">
              <a:solidFill>
                <a:schemeClr val="bg2">
                  <a:lumMod val="50000"/>
                </a:schemeClr>
              </a:solidFill>
            </a:endParaRPr>
          </a:p>
          <a:p>
            <a:pPr lvl="0" algn="r" rtl="1">
              <a:buFont typeface="Arial" pitchFamily="34" charset="0"/>
              <a:buChar char="•"/>
            </a:pPr>
            <a:r>
              <a:rPr lang="ar-OM" sz="2400" b="1" dirty="0" smtClean="0">
                <a:solidFill>
                  <a:schemeClr val="bg2">
                    <a:lumMod val="50000"/>
                  </a:schemeClr>
                </a:solidFill>
              </a:rPr>
              <a:t>التحديات التي تواجه زيادة الطاقة الاستيعابية</a:t>
            </a:r>
            <a:endParaRPr lang="en-US" sz="2400" dirty="0" smtClean="0">
              <a:solidFill>
                <a:schemeClr val="bg2">
                  <a:lumMod val="50000"/>
                </a:schemeClr>
              </a:solidFill>
            </a:endParaRPr>
          </a:p>
          <a:p>
            <a:pPr lvl="0" algn="r" rtl="1">
              <a:buFont typeface="Arial" pitchFamily="34" charset="0"/>
              <a:buChar char="•"/>
            </a:pPr>
            <a:r>
              <a:rPr lang="ar-OM" sz="2400" b="1" dirty="0" smtClean="0">
                <a:solidFill>
                  <a:schemeClr val="bg2">
                    <a:lumMod val="50000"/>
                  </a:schemeClr>
                </a:solidFill>
              </a:rPr>
              <a:t>متطلبات رفع الطاقة الاستيعابية</a:t>
            </a:r>
            <a:endParaRPr lang="en-US" sz="2400" dirty="0" smtClean="0">
              <a:solidFill>
                <a:schemeClr val="bg2">
                  <a:lumMod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457200" y="914400"/>
            <a:ext cx="8229600" cy="1143000"/>
          </a:xfrm>
        </p:spPr>
        <p:txBody>
          <a:bodyPr>
            <a:normAutofit fontScale="90000"/>
          </a:bodyPr>
          <a:lstStyle/>
          <a:p>
            <a:r>
              <a:rPr lang="ar-OM" sz="3100" b="1" dirty="0" smtClean="0">
                <a:solidFill>
                  <a:srgbClr val="0070C0"/>
                </a:solidFill>
                <a:latin typeface="Omani Text" pitchFamily="18" charset="-78"/>
                <a:ea typeface="Omani Text" pitchFamily="18" charset="-78"/>
                <a:cs typeface="Omani Text" pitchFamily="18" charset="-78"/>
              </a:rPr>
              <a:t>تطور التعليم العالي:</a:t>
            </a:r>
            <a:r>
              <a:rPr lang="en-US" dirty="0" smtClean="0"/>
              <a:t/>
            </a:r>
            <a:br>
              <a:rPr lang="en-US" dirty="0" smtClean="0"/>
            </a:br>
            <a:endParaRPr lang="en-US" dirty="0">
              <a:latin typeface="Arabic Typesetting" pitchFamily="66" charset="-78"/>
              <a:cs typeface="Arabic Typesetting" pitchFamily="66" charset="-78"/>
            </a:endParaRPr>
          </a:p>
        </p:txBody>
      </p:sp>
      <p:graphicFrame>
        <p:nvGraphicFramePr>
          <p:cNvPr id="7" name="Table 6"/>
          <p:cNvGraphicFramePr>
            <a:graphicFrameLocks noGrp="1"/>
          </p:cNvGraphicFramePr>
          <p:nvPr/>
        </p:nvGraphicFramePr>
        <p:xfrm>
          <a:off x="685800" y="2590800"/>
          <a:ext cx="7772402" cy="741680"/>
        </p:xfrm>
        <a:graphic>
          <a:graphicData uri="http://schemas.openxmlformats.org/drawingml/2006/table">
            <a:tbl>
              <a:tblPr firstRow="1" bandRow="1">
                <a:tableStyleId>{5C22544A-7EE6-4342-B048-85BDC9FD1C3A}</a:tableStyleId>
              </a:tblPr>
              <a:tblGrid>
                <a:gridCol w="706582"/>
                <a:gridCol w="706582"/>
                <a:gridCol w="706582"/>
                <a:gridCol w="706582"/>
                <a:gridCol w="706582"/>
                <a:gridCol w="706582"/>
                <a:gridCol w="706582"/>
                <a:gridCol w="706582"/>
                <a:gridCol w="706582"/>
                <a:gridCol w="706582"/>
                <a:gridCol w="706582"/>
              </a:tblGrid>
              <a:tr h="370840">
                <a:tc>
                  <a:txBody>
                    <a:bodyPr/>
                    <a:lstStyle/>
                    <a:p>
                      <a:pPr algn="ctr"/>
                      <a:r>
                        <a:rPr lang="ar-OM" b="1" dirty="0" smtClean="0"/>
                        <a:t>2012</a:t>
                      </a:r>
                      <a:endParaRPr lang="en-US" b="1" dirty="0"/>
                    </a:p>
                  </a:txBody>
                  <a:tcPr/>
                </a:tc>
                <a:tc>
                  <a:txBody>
                    <a:bodyPr/>
                    <a:lstStyle/>
                    <a:p>
                      <a:pPr algn="ctr"/>
                      <a:r>
                        <a:rPr lang="ar-OM" b="1" dirty="0" smtClean="0"/>
                        <a:t>2011</a:t>
                      </a:r>
                      <a:endParaRPr lang="en-US" b="1" dirty="0"/>
                    </a:p>
                  </a:txBody>
                  <a:tcPr/>
                </a:tc>
                <a:tc>
                  <a:txBody>
                    <a:bodyPr/>
                    <a:lstStyle/>
                    <a:p>
                      <a:pPr algn="ctr"/>
                      <a:r>
                        <a:rPr lang="ar-OM" b="1" dirty="0" smtClean="0"/>
                        <a:t>2010</a:t>
                      </a:r>
                      <a:endParaRPr lang="en-US" b="1" dirty="0"/>
                    </a:p>
                  </a:txBody>
                  <a:tcPr/>
                </a:tc>
                <a:tc>
                  <a:txBody>
                    <a:bodyPr/>
                    <a:lstStyle/>
                    <a:p>
                      <a:pPr algn="ctr"/>
                      <a:r>
                        <a:rPr lang="ar-OM" b="1" dirty="0" smtClean="0"/>
                        <a:t>2009</a:t>
                      </a:r>
                      <a:endParaRPr lang="en-US" b="1" dirty="0"/>
                    </a:p>
                  </a:txBody>
                  <a:tcPr/>
                </a:tc>
                <a:tc>
                  <a:txBody>
                    <a:bodyPr/>
                    <a:lstStyle/>
                    <a:p>
                      <a:pPr algn="ctr"/>
                      <a:r>
                        <a:rPr lang="ar-OM" b="1" dirty="0" smtClean="0"/>
                        <a:t>2008</a:t>
                      </a:r>
                      <a:endParaRPr lang="en-US" b="1" dirty="0"/>
                    </a:p>
                  </a:txBody>
                  <a:tcPr/>
                </a:tc>
                <a:tc>
                  <a:txBody>
                    <a:bodyPr/>
                    <a:lstStyle/>
                    <a:p>
                      <a:pPr algn="ctr"/>
                      <a:r>
                        <a:rPr lang="ar-OM" b="1" dirty="0" smtClean="0"/>
                        <a:t>2007</a:t>
                      </a:r>
                      <a:endParaRPr lang="en-US" b="1" dirty="0"/>
                    </a:p>
                  </a:txBody>
                  <a:tcPr/>
                </a:tc>
                <a:tc>
                  <a:txBody>
                    <a:bodyPr/>
                    <a:lstStyle/>
                    <a:p>
                      <a:pPr algn="ctr"/>
                      <a:r>
                        <a:rPr lang="ar-OM" b="1" dirty="0" smtClean="0"/>
                        <a:t>2006</a:t>
                      </a:r>
                      <a:endParaRPr lang="en-US" b="1" dirty="0"/>
                    </a:p>
                  </a:txBody>
                  <a:tcPr/>
                </a:tc>
                <a:tc>
                  <a:txBody>
                    <a:bodyPr/>
                    <a:lstStyle/>
                    <a:p>
                      <a:pPr algn="ctr"/>
                      <a:r>
                        <a:rPr lang="ar-OM" b="1" dirty="0" smtClean="0"/>
                        <a:t>2005</a:t>
                      </a:r>
                      <a:endParaRPr lang="en-US" b="1" dirty="0"/>
                    </a:p>
                  </a:txBody>
                  <a:tcPr/>
                </a:tc>
                <a:tc>
                  <a:txBody>
                    <a:bodyPr/>
                    <a:lstStyle/>
                    <a:p>
                      <a:pPr algn="ctr"/>
                      <a:r>
                        <a:rPr lang="ar-OM" b="1" dirty="0" smtClean="0"/>
                        <a:t>2004</a:t>
                      </a:r>
                      <a:endParaRPr lang="en-US" b="1" dirty="0"/>
                    </a:p>
                  </a:txBody>
                  <a:tcPr/>
                </a:tc>
                <a:tc>
                  <a:txBody>
                    <a:bodyPr/>
                    <a:lstStyle/>
                    <a:p>
                      <a:pPr algn="ctr"/>
                      <a:r>
                        <a:rPr lang="ar-OM" b="1" dirty="0" smtClean="0"/>
                        <a:t>2003</a:t>
                      </a:r>
                      <a:endParaRPr lang="en-US" b="1" dirty="0"/>
                    </a:p>
                  </a:txBody>
                  <a:tcPr/>
                </a:tc>
                <a:tc>
                  <a:txBody>
                    <a:bodyPr/>
                    <a:lstStyle/>
                    <a:p>
                      <a:pPr algn="ctr"/>
                      <a:r>
                        <a:rPr lang="ar-OM" b="1" dirty="0" smtClean="0"/>
                        <a:t>العام</a:t>
                      </a:r>
                      <a:endParaRPr lang="en-US" b="1" dirty="0"/>
                    </a:p>
                  </a:txBody>
                  <a:tcPr/>
                </a:tc>
              </a:tr>
              <a:tr h="370840">
                <a:tc>
                  <a:txBody>
                    <a:bodyPr/>
                    <a:lstStyle/>
                    <a:p>
                      <a:pPr algn="ctr"/>
                      <a:r>
                        <a:rPr lang="ar-OM" b="1" dirty="0" smtClean="0"/>
                        <a:t>56</a:t>
                      </a:r>
                      <a:endParaRPr lang="en-US" b="1" dirty="0"/>
                    </a:p>
                  </a:txBody>
                  <a:tcPr/>
                </a:tc>
                <a:tc>
                  <a:txBody>
                    <a:bodyPr/>
                    <a:lstStyle/>
                    <a:p>
                      <a:pPr algn="ctr"/>
                      <a:r>
                        <a:rPr lang="ar-OM" b="1" dirty="0" smtClean="0"/>
                        <a:t>57</a:t>
                      </a:r>
                      <a:endParaRPr lang="en-US" b="1" dirty="0"/>
                    </a:p>
                  </a:txBody>
                  <a:tcPr/>
                </a:tc>
                <a:tc>
                  <a:txBody>
                    <a:bodyPr/>
                    <a:lstStyle/>
                    <a:p>
                      <a:pPr algn="ctr"/>
                      <a:r>
                        <a:rPr lang="ar-OM" b="1" dirty="0" smtClean="0"/>
                        <a:t>58</a:t>
                      </a:r>
                      <a:endParaRPr lang="en-US" b="1" dirty="0"/>
                    </a:p>
                  </a:txBody>
                  <a:tcPr/>
                </a:tc>
                <a:tc>
                  <a:txBody>
                    <a:bodyPr/>
                    <a:lstStyle/>
                    <a:p>
                      <a:pPr algn="ctr"/>
                      <a:r>
                        <a:rPr lang="ar-OM" b="1" dirty="0" smtClean="0"/>
                        <a:t>55</a:t>
                      </a:r>
                      <a:endParaRPr lang="en-US" b="1" dirty="0"/>
                    </a:p>
                  </a:txBody>
                  <a:tcPr/>
                </a:tc>
                <a:tc>
                  <a:txBody>
                    <a:bodyPr/>
                    <a:lstStyle/>
                    <a:p>
                      <a:pPr algn="ctr"/>
                      <a:r>
                        <a:rPr lang="ar-OM" b="1" dirty="0" smtClean="0"/>
                        <a:t>55</a:t>
                      </a:r>
                      <a:endParaRPr lang="en-US" b="1" dirty="0"/>
                    </a:p>
                  </a:txBody>
                  <a:tcPr/>
                </a:tc>
                <a:tc>
                  <a:txBody>
                    <a:bodyPr/>
                    <a:lstStyle/>
                    <a:p>
                      <a:pPr algn="ctr"/>
                      <a:r>
                        <a:rPr lang="ar-OM" b="1" dirty="0" smtClean="0"/>
                        <a:t>54</a:t>
                      </a:r>
                      <a:endParaRPr lang="en-US" b="1" dirty="0"/>
                    </a:p>
                  </a:txBody>
                  <a:tcPr/>
                </a:tc>
                <a:tc>
                  <a:txBody>
                    <a:bodyPr/>
                    <a:lstStyle/>
                    <a:p>
                      <a:pPr algn="ctr"/>
                      <a:r>
                        <a:rPr lang="ar-OM" b="1" dirty="0" smtClean="0"/>
                        <a:t>52</a:t>
                      </a:r>
                      <a:endParaRPr lang="en-US" b="1" dirty="0"/>
                    </a:p>
                  </a:txBody>
                  <a:tcPr/>
                </a:tc>
                <a:tc>
                  <a:txBody>
                    <a:bodyPr/>
                    <a:lstStyle/>
                    <a:p>
                      <a:pPr algn="ctr"/>
                      <a:r>
                        <a:rPr lang="ar-OM" b="1" dirty="0" smtClean="0"/>
                        <a:t>50</a:t>
                      </a:r>
                      <a:endParaRPr lang="en-US" b="1" dirty="0"/>
                    </a:p>
                  </a:txBody>
                  <a:tcPr/>
                </a:tc>
                <a:tc>
                  <a:txBody>
                    <a:bodyPr/>
                    <a:lstStyle/>
                    <a:p>
                      <a:pPr algn="ctr"/>
                      <a:r>
                        <a:rPr lang="ar-OM" b="1" dirty="0" smtClean="0"/>
                        <a:t>50</a:t>
                      </a:r>
                      <a:endParaRPr lang="en-US" b="1" dirty="0"/>
                    </a:p>
                  </a:txBody>
                  <a:tcPr/>
                </a:tc>
                <a:tc>
                  <a:txBody>
                    <a:bodyPr/>
                    <a:lstStyle/>
                    <a:p>
                      <a:pPr algn="ctr"/>
                      <a:r>
                        <a:rPr lang="ar-OM" b="1" dirty="0" smtClean="0"/>
                        <a:t>43</a:t>
                      </a:r>
                      <a:endParaRPr lang="en-US" b="1" dirty="0"/>
                    </a:p>
                  </a:txBody>
                  <a:tcPr/>
                </a:tc>
                <a:tc>
                  <a:txBody>
                    <a:bodyPr/>
                    <a:lstStyle/>
                    <a:p>
                      <a:pPr algn="ctr"/>
                      <a:r>
                        <a:rPr lang="ar-OM" b="1" dirty="0" smtClean="0"/>
                        <a:t>العدد</a:t>
                      </a:r>
                      <a:endParaRPr lang="en-US" b="1"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6" name="Title 5"/>
          <p:cNvSpPr>
            <a:spLocks noGrp="1"/>
          </p:cNvSpPr>
          <p:nvPr>
            <p:ph type="title"/>
          </p:nvPr>
        </p:nvSpPr>
        <p:spPr>
          <a:xfrm>
            <a:off x="457200" y="609600"/>
            <a:ext cx="8229600" cy="990600"/>
          </a:xfrm>
        </p:spPr>
        <p:txBody>
          <a:bodyPr>
            <a:normAutofit/>
          </a:bodyPr>
          <a:lstStyle/>
          <a:p>
            <a:r>
              <a:rPr lang="ar-OM" sz="2800" b="1" dirty="0" smtClean="0">
                <a:solidFill>
                  <a:srgbClr val="0070C0"/>
                </a:solidFill>
                <a:latin typeface="Omani Text" pitchFamily="18" charset="-78"/>
                <a:ea typeface="Omani Text" pitchFamily="18" charset="-78"/>
                <a:cs typeface="Omani Text" pitchFamily="18" charset="-78"/>
              </a:rPr>
              <a:t>جامعة السلطان قابوس</a:t>
            </a:r>
            <a:endParaRPr lang="en-US" sz="2800" dirty="0">
              <a:solidFill>
                <a:srgbClr val="0070C0"/>
              </a:solidFill>
              <a:latin typeface="Omani Text" pitchFamily="18" charset="-78"/>
              <a:ea typeface="Omani Text" pitchFamily="18" charset="-78"/>
              <a:cs typeface="Omani Text" pitchFamily="18" charset="-78"/>
            </a:endParaRPr>
          </a:p>
        </p:txBody>
      </p:sp>
      <p:sp>
        <p:nvSpPr>
          <p:cNvPr id="3" name="Subtitle 2"/>
          <p:cNvSpPr>
            <a:spLocks noGrp="1"/>
          </p:cNvSpPr>
          <p:nvPr>
            <p:ph idx="1"/>
          </p:nvPr>
        </p:nvSpPr>
        <p:spPr>
          <a:xfrm>
            <a:off x="533400" y="2103437"/>
            <a:ext cx="8229600" cy="4525963"/>
          </a:xfrm>
        </p:spPr>
        <p:txBody>
          <a:bodyPr>
            <a:normAutofit/>
          </a:bodyPr>
          <a:lstStyle/>
          <a:p>
            <a:pPr lvl="0" algn="justLow" rtl="1">
              <a:spcBef>
                <a:spcPts val="2400"/>
              </a:spcBef>
            </a:pPr>
            <a:r>
              <a:rPr lang="ar-OM" sz="1600" b="1" dirty="0" smtClean="0"/>
              <a:t>بدأت عام 1986 </a:t>
            </a:r>
            <a:r>
              <a:rPr lang="ar-OM" sz="1600" b="1" dirty="0" err="1" smtClean="0"/>
              <a:t>بـ</a:t>
            </a:r>
            <a:r>
              <a:rPr lang="ar-OM" sz="1600" b="1" dirty="0" smtClean="0"/>
              <a:t>(557) طالبا وطالبة </a:t>
            </a:r>
            <a:r>
              <a:rPr lang="ar-OM" sz="1600" b="1" dirty="0" err="1" smtClean="0"/>
              <a:t>في </a:t>
            </a:r>
            <a:r>
              <a:rPr lang="ar-OM" sz="1600" b="1" dirty="0" smtClean="0"/>
              <a:t>(5) كليات لتضم في العام الأكاديمي 2012/2013 ما </a:t>
            </a:r>
            <a:r>
              <a:rPr lang="ar-OM" sz="1600" b="1" dirty="0" err="1" smtClean="0"/>
              <a:t>يقارب </a:t>
            </a:r>
            <a:r>
              <a:rPr lang="ar-OM" sz="1600" b="1" dirty="0" smtClean="0"/>
              <a:t>(17000) طالباً وطالبة </a:t>
            </a:r>
            <a:r>
              <a:rPr lang="ar-OM" sz="1600" b="1" dirty="0" err="1" smtClean="0"/>
              <a:t>في </a:t>
            </a:r>
            <a:r>
              <a:rPr lang="ar-OM" sz="1600" b="1" dirty="0" smtClean="0"/>
              <a:t>(9) كليات.</a:t>
            </a:r>
            <a:endParaRPr lang="en-US" sz="1600" b="1" dirty="0" smtClean="0"/>
          </a:p>
          <a:p>
            <a:pPr lvl="0" algn="justLow" rtl="1">
              <a:spcBef>
                <a:spcPts val="2400"/>
              </a:spcBef>
            </a:pPr>
            <a:r>
              <a:rPr lang="ar-OM" sz="1600" b="1" dirty="0" smtClean="0"/>
              <a:t>ارتفع عدد الطلبة في الجامعة ما بين العامين الأكاديميين </a:t>
            </a:r>
            <a:r>
              <a:rPr lang="ar-OM" sz="1600" b="1" dirty="0" err="1" smtClean="0"/>
              <a:t>1986/1987 </a:t>
            </a:r>
            <a:r>
              <a:rPr lang="ar-OM" sz="1600" b="1" dirty="0" smtClean="0"/>
              <a:t>- 2010/2011 إلى </a:t>
            </a:r>
            <a:r>
              <a:rPr lang="ar-OM" sz="1600" b="1" dirty="0" err="1" smtClean="0"/>
              <a:t>حدود </a:t>
            </a:r>
            <a:r>
              <a:rPr lang="ar-OM" sz="1600" b="1" dirty="0" smtClean="0"/>
              <a:t>(25) </a:t>
            </a:r>
            <a:r>
              <a:rPr lang="ar-OM" sz="1600" b="1" dirty="0" err="1" smtClean="0"/>
              <a:t>ضعفاً.</a:t>
            </a:r>
            <a:r>
              <a:rPr lang="ar-OM" sz="1600" b="1" dirty="0" smtClean="0"/>
              <a:t> </a:t>
            </a:r>
            <a:endParaRPr lang="en-US" sz="1600" b="1" dirty="0" smtClean="0"/>
          </a:p>
          <a:p>
            <a:pPr lvl="0" algn="justLow" rtl="1">
              <a:spcBef>
                <a:spcPts val="2400"/>
              </a:spcBef>
            </a:pPr>
            <a:r>
              <a:rPr lang="ar-OM" sz="1600" b="1" dirty="0" smtClean="0"/>
              <a:t>شهد العام الأكاديمي 1999/2000 قبول أول دفعة في برنامجي الدبلوم والدبلوم العالي مع مضاعفة عدد</a:t>
            </a:r>
            <a:r>
              <a:rPr lang="en-US" sz="1600" b="1" dirty="0" smtClean="0"/>
              <a:t> </a:t>
            </a:r>
            <a:r>
              <a:rPr lang="ar-OM" sz="1600" b="1" dirty="0" smtClean="0"/>
              <a:t>الطلبة المقبولين في برنامج الماجستير وزيادة ملحوظة في عدد المقبولين في برنامج البكالوريوس.</a:t>
            </a:r>
            <a:endParaRPr lang="en-US" sz="1600" b="1" dirty="0" smtClean="0"/>
          </a:p>
          <a:p>
            <a:pPr lvl="0" algn="justLow" rtl="1">
              <a:spcBef>
                <a:spcPts val="2400"/>
              </a:spcBef>
            </a:pPr>
            <a:r>
              <a:rPr lang="ar-OM" sz="1600" b="1" dirty="0" smtClean="0"/>
              <a:t>أن ما يربو </a:t>
            </a:r>
            <a:r>
              <a:rPr lang="ar-OM" sz="1600" b="1" dirty="0" err="1" smtClean="0"/>
              <a:t>على (43%</a:t>
            </a:r>
            <a:r>
              <a:rPr lang="ar-OM" sz="1600" b="1" dirty="0" smtClean="0"/>
              <a:t>) من إجمالي موظفي الجامعة هم من القطاع الإداري، وإن القطاع الأكاديمي يمثل </a:t>
            </a:r>
            <a:r>
              <a:rPr lang="ar-OM" sz="1600" b="1" dirty="0" err="1" smtClean="0"/>
              <a:t>فقط (38%</a:t>
            </a:r>
            <a:r>
              <a:rPr lang="ar-OM" sz="1600" b="1" dirty="0" smtClean="0"/>
              <a:t>)، ويمثل القطاع </a:t>
            </a:r>
            <a:r>
              <a:rPr lang="ar-OM" sz="1600" b="1" dirty="0" err="1" smtClean="0"/>
              <a:t>الفني </a:t>
            </a:r>
            <a:r>
              <a:rPr lang="ar-OM" sz="1600" b="1" dirty="0" smtClean="0"/>
              <a:t>(18.5</a:t>
            </a:r>
            <a:r>
              <a:rPr lang="ar-OM" sz="1600" b="1" dirty="0" err="1" smtClean="0"/>
              <a:t>)%.</a:t>
            </a:r>
            <a:r>
              <a:rPr lang="ar-OM" sz="1600" b="1" dirty="0" smtClean="0"/>
              <a:t> وهو ما يشير إلى حاجة الجامعة إلى أعادة توزيع مواردها المالية والبشرية، بحيث تتجه نحو تطوير قاعدتها الاستيعابية وتنويع </a:t>
            </a:r>
            <a:r>
              <a:rPr lang="ar-OM" sz="1600" b="1" dirty="0" err="1" smtClean="0"/>
              <a:t>مدخلاتها</a:t>
            </a:r>
            <a:r>
              <a:rPr lang="ar-OM" sz="1600" b="1" dirty="0" smtClean="0"/>
              <a:t> بالصورة المنشودة.</a:t>
            </a:r>
            <a:endParaRPr lang="en-US" sz="16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6" name="Title 5"/>
          <p:cNvSpPr>
            <a:spLocks noGrp="1"/>
          </p:cNvSpPr>
          <p:nvPr>
            <p:ph type="title"/>
          </p:nvPr>
        </p:nvSpPr>
        <p:spPr>
          <a:xfrm>
            <a:off x="457200" y="609600"/>
            <a:ext cx="8229600" cy="990600"/>
          </a:xfrm>
        </p:spPr>
        <p:txBody>
          <a:bodyPr>
            <a:normAutofit/>
          </a:bodyPr>
          <a:lstStyle/>
          <a:p>
            <a:pPr rtl="1"/>
            <a:r>
              <a:rPr lang="ar-OM" sz="2800" b="1" dirty="0" smtClean="0">
                <a:solidFill>
                  <a:srgbClr val="0070C0"/>
                </a:solidFill>
                <a:latin typeface="Omani Text" pitchFamily="18" charset="-78"/>
                <a:ea typeface="Omani Text" pitchFamily="18" charset="-78"/>
                <a:cs typeface="Omani Text" pitchFamily="18" charset="-78"/>
              </a:rPr>
              <a:t>كليات العلوم </a:t>
            </a:r>
            <a:r>
              <a:rPr lang="ar-OM" sz="2800" b="1" dirty="0" err="1" smtClean="0">
                <a:solidFill>
                  <a:srgbClr val="0070C0"/>
                </a:solidFill>
                <a:latin typeface="Omani Text" pitchFamily="18" charset="-78"/>
                <a:ea typeface="Omani Text" pitchFamily="18" charset="-78"/>
                <a:cs typeface="Omani Text" pitchFamily="18" charset="-78"/>
              </a:rPr>
              <a:t>التطبيقية </a:t>
            </a:r>
            <a:r>
              <a:rPr lang="ar-OM" sz="2800" b="1" dirty="0" smtClean="0">
                <a:solidFill>
                  <a:srgbClr val="0070C0"/>
                </a:solidFill>
                <a:latin typeface="Omani Text" pitchFamily="18" charset="-78"/>
                <a:ea typeface="Omani Text" pitchFamily="18" charset="-78"/>
                <a:cs typeface="Omani Text" pitchFamily="18" charset="-78"/>
              </a:rPr>
              <a:t>(كليات التربية سابقاً</a:t>
            </a:r>
            <a:r>
              <a:rPr lang="ar-OM" sz="2800" b="1" dirty="0" err="1" smtClean="0">
                <a:solidFill>
                  <a:srgbClr val="0070C0"/>
                </a:solidFill>
                <a:latin typeface="Omani Text" pitchFamily="18" charset="-78"/>
                <a:ea typeface="Omani Text" pitchFamily="18" charset="-78"/>
                <a:cs typeface="Omani Text" pitchFamily="18" charset="-78"/>
              </a:rPr>
              <a:t>)</a:t>
            </a:r>
            <a:endParaRPr lang="en-US" sz="2800" b="1" dirty="0">
              <a:solidFill>
                <a:srgbClr val="0070C0"/>
              </a:solidFill>
              <a:latin typeface="Omani Text" pitchFamily="18" charset="-78"/>
              <a:ea typeface="Omani Text" pitchFamily="18" charset="-78"/>
              <a:cs typeface="Omani Text" pitchFamily="18" charset="-78"/>
            </a:endParaRPr>
          </a:p>
        </p:txBody>
      </p:sp>
      <p:sp>
        <p:nvSpPr>
          <p:cNvPr id="3" name="Subtitle 2"/>
          <p:cNvSpPr>
            <a:spLocks noGrp="1"/>
          </p:cNvSpPr>
          <p:nvPr>
            <p:ph idx="1"/>
          </p:nvPr>
        </p:nvSpPr>
        <p:spPr>
          <a:xfrm>
            <a:off x="533400" y="1951037"/>
            <a:ext cx="8229600" cy="4297363"/>
          </a:xfrm>
        </p:spPr>
        <p:txBody>
          <a:bodyPr>
            <a:normAutofit/>
          </a:bodyPr>
          <a:lstStyle/>
          <a:p>
            <a:pPr lvl="0" algn="r" rtl="1">
              <a:spcBef>
                <a:spcPts val="2400"/>
              </a:spcBef>
            </a:pPr>
            <a:r>
              <a:rPr lang="ar-SA" sz="1800" b="1" dirty="0" smtClean="0"/>
              <a:t>بدأ العمل ببرامج تدريب المعلمين العمانيين أثناء الخدمة عام 1972 والتحق </a:t>
            </a:r>
            <a:r>
              <a:rPr lang="ar-SA" sz="1800" b="1" dirty="0" err="1" smtClean="0"/>
              <a:t>بها</a:t>
            </a:r>
            <a:r>
              <a:rPr lang="ar-OM" sz="1800" b="1" dirty="0" smtClean="0"/>
              <a:t> (261</a:t>
            </a:r>
            <a:r>
              <a:rPr lang="ar-OM" sz="1800" b="1" dirty="0" err="1" smtClean="0"/>
              <a:t>)</a:t>
            </a:r>
            <a:r>
              <a:rPr lang="ar-OM" sz="1800" b="1" dirty="0" smtClean="0"/>
              <a:t> </a:t>
            </a:r>
            <a:r>
              <a:rPr lang="ar-SA" sz="1800" b="1" dirty="0" smtClean="0"/>
              <a:t>متدرباً.</a:t>
            </a:r>
            <a:endParaRPr lang="en-US" sz="1800" dirty="0" smtClean="0"/>
          </a:p>
          <a:p>
            <a:pPr lvl="0" algn="r" rtl="1">
              <a:spcBef>
                <a:spcPts val="2400"/>
              </a:spcBef>
            </a:pPr>
            <a:r>
              <a:rPr lang="ar-SA" sz="1800" b="1" dirty="0" smtClean="0"/>
              <a:t>استمرت معاهد المعلمين حتى </a:t>
            </a:r>
            <a:r>
              <a:rPr lang="ar-OM" sz="1800" b="1" dirty="0" smtClean="0"/>
              <a:t>العام الأكاديمي 1983/1984</a:t>
            </a:r>
            <a:r>
              <a:rPr lang="ar-SA" sz="1800" b="1" dirty="0" smtClean="0"/>
              <a:t> ووصل مجموع </a:t>
            </a:r>
            <a:r>
              <a:rPr lang="ar-SA" sz="1800" b="1" dirty="0" err="1" smtClean="0"/>
              <a:t>خريجيها </a:t>
            </a:r>
            <a:r>
              <a:rPr lang="ar-SA" sz="1800" b="1" dirty="0" smtClean="0"/>
              <a:t>(2521) معلماً </a:t>
            </a:r>
            <a:r>
              <a:rPr lang="ar-SA" sz="1800" b="1" dirty="0" err="1" smtClean="0"/>
              <a:t>ومعلمة.</a:t>
            </a:r>
            <a:r>
              <a:rPr lang="ar-SA" sz="1800" b="1" dirty="0" smtClean="0"/>
              <a:t> </a:t>
            </a:r>
            <a:endParaRPr lang="en-US" sz="1800" dirty="0" smtClean="0"/>
          </a:p>
          <a:p>
            <a:pPr lvl="0" algn="r" rtl="1">
              <a:spcBef>
                <a:spcPts val="2400"/>
              </a:spcBef>
            </a:pPr>
            <a:r>
              <a:rPr lang="ar-SA" sz="1800" b="1" dirty="0" smtClean="0"/>
              <a:t>بلغ إجمالي خريجي الكليات المتوسطة للمعلمين </a:t>
            </a:r>
            <a:r>
              <a:rPr lang="en-US" sz="1800" b="1" dirty="0" smtClean="0"/>
              <a:t>} </a:t>
            </a:r>
            <a:r>
              <a:rPr lang="ar-SA" sz="1800" b="1" dirty="0" err="1" smtClean="0"/>
              <a:t>1985/1986 </a:t>
            </a:r>
            <a:r>
              <a:rPr lang="ar-SA" sz="1800" b="1" dirty="0" smtClean="0"/>
              <a:t>- 1995/1996</a:t>
            </a:r>
            <a:r>
              <a:rPr lang="en-US" sz="1800" b="1" dirty="0" smtClean="0"/>
              <a:t>{</a:t>
            </a:r>
            <a:r>
              <a:rPr lang="ar-SA" sz="1800" b="1" dirty="0" smtClean="0"/>
              <a:t> (10346) معلماً ومعلمة.</a:t>
            </a:r>
            <a:endParaRPr lang="en-US" sz="1800" dirty="0" smtClean="0"/>
          </a:p>
          <a:p>
            <a:pPr lvl="0" algn="r" rtl="1">
              <a:spcBef>
                <a:spcPts val="2400"/>
              </a:spcBef>
            </a:pPr>
            <a:r>
              <a:rPr lang="ar-OM" sz="1800" b="1" dirty="0" err="1" smtClean="0"/>
              <a:t>تطورأعداد</a:t>
            </a:r>
            <a:r>
              <a:rPr lang="ar-OM" sz="1800" b="1" dirty="0" smtClean="0"/>
              <a:t> الطلبة الدارسين بكليات العلوم التطبيقية</a:t>
            </a:r>
            <a:r>
              <a:rPr lang="en-US" sz="1800" b="1" dirty="0" smtClean="0"/>
              <a:t>}</a:t>
            </a:r>
            <a:r>
              <a:rPr lang="ar-OM" sz="1800" b="1" dirty="0" smtClean="0"/>
              <a:t>2007/2008 </a:t>
            </a:r>
            <a:r>
              <a:rPr lang="en-US" sz="1800" b="1" dirty="0" smtClean="0"/>
              <a:t>-</a:t>
            </a:r>
            <a:r>
              <a:rPr lang="ar-OM" sz="1800" b="1" dirty="0" smtClean="0"/>
              <a:t> 2012/2013</a:t>
            </a:r>
            <a:r>
              <a:rPr lang="en-US" sz="1800" b="1" dirty="0" smtClean="0"/>
              <a:t>{</a:t>
            </a:r>
            <a:r>
              <a:rPr lang="ar-OM" sz="1800" b="1" dirty="0" smtClean="0"/>
              <a:t> من(3288) </a:t>
            </a:r>
            <a:r>
              <a:rPr lang="ar-OM" sz="1800" b="1" dirty="0" err="1" smtClean="0"/>
              <a:t>إلى </a:t>
            </a:r>
            <a:r>
              <a:rPr lang="ar-OM" sz="1800" b="1" dirty="0" smtClean="0"/>
              <a:t>(8036</a:t>
            </a:r>
            <a:r>
              <a:rPr lang="ar-OM" sz="1800" b="1" dirty="0" err="1" smtClean="0"/>
              <a:t>).</a:t>
            </a:r>
            <a:endParaRPr lang="en-US" sz="1800" dirty="0" smtClean="0"/>
          </a:p>
          <a:p>
            <a:pPr lvl="0" algn="r" rtl="1">
              <a:spcBef>
                <a:spcPts val="2400"/>
              </a:spcBef>
            </a:pPr>
            <a:r>
              <a:rPr lang="ar-OM" sz="1800" b="1" dirty="0" smtClean="0"/>
              <a:t>وصل عدد الأكاديميين والإداريين والفنيين والخدمات المساعدة </a:t>
            </a:r>
            <a:r>
              <a:rPr lang="ar-OM" sz="1800" b="1" dirty="0" err="1" smtClean="0"/>
              <a:t>إلى </a:t>
            </a:r>
            <a:r>
              <a:rPr lang="ar-OM" sz="1800" b="1" dirty="0" smtClean="0"/>
              <a:t>(1004) في العام الأكاديمي 2010/2011.</a:t>
            </a:r>
            <a:endParaRPr lang="en-US"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TotalTime>
  <Words>4617</Words>
  <Application>Microsoft Office PowerPoint</Application>
  <PresentationFormat>On-screen Show (4:3)</PresentationFormat>
  <Paragraphs>280</Paragraphs>
  <Slides>49</Slides>
  <Notes>1</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 دراسة إعادة هيكلة التعليم المحور الثالث  ملخص دراسة الطاقة الاستيعابية بمؤسسات التعليم العالي ديسمبر 2013    </vt:lpstr>
      <vt:lpstr>الجهات التي شاركت في الدراسة وإعداد التقرير: </vt:lpstr>
      <vt:lpstr>منهجية عمل اللجنة: </vt:lpstr>
      <vt:lpstr>معطيات عامة:</vt:lpstr>
      <vt:lpstr>أهم الصعوبات التي واجهها معدو التقرير: </vt:lpstr>
      <vt:lpstr>أهم الجوانب التي شملها التقرير: </vt:lpstr>
      <vt:lpstr>تطور التعليم العالي: </vt:lpstr>
      <vt:lpstr>جامعة السلطان قابوس</vt:lpstr>
      <vt:lpstr>كليات العلوم التطبيقية (كليات التربية سابقاً)</vt:lpstr>
      <vt:lpstr>التعليم التقني</vt:lpstr>
      <vt:lpstr>كلية الدراسات المصرفية والمالية </vt:lpstr>
      <vt:lpstr>الجامعات والكليات الخاصة</vt:lpstr>
      <vt:lpstr>واقع الطاقة الاستيعابية لمؤسسات التعليم العالي الحكومية والخاصة</vt:lpstr>
      <vt:lpstr>التوسع في استيعاب مخرجات التعليم العام</vt:lpstr>
      <vt:lpstr>تطور أعداد المقاعد المتوفرة بمؤسسات التعليم العالي خلال الفترة من 2007/2008م وحتى 2013/2014م</vt:lpstr>
      <vt:lpstr>توزيع الطلبة المقبولين للعـــام الأكاديمي 2012/ 2013م حسب المؤسســـة والنــوع</vt:lpstr>
      <vt:lpstr>نسب الطلبة المقبولين للعـــام الأكاديمي 2012/ 2013م حســـــــب المؤسســـة</vt:lpstr>
      <vt:lpstr>تطور الطاقة الاستيعابية بمؤسسات التعليم العالي </vt:lpstr>
      <vt:lpstr>مقارنة أعداد الدارسين بمؤسسات التعليم العالي فـــــي العاميـــــن 2007/2008م و 2012/2013م</vt:lpstr>
      <vt:lpstr>Slide 20</vt:lpstr>
      <vt:lpstr>التخصصات الدراسية للطلبة الملتحقين بمؤسسات التعليم العالي </vt:lpstr>
      <vt:lpstr>التمويل وتوزيع الطلبة بين مؤسسات التعليم العالي</vt:lpstr>
      <vt:lpstr>الامكانيات والمرافق والبنى الأساسية</vt:lpstr>
      <vt:lpstr>جامعة السلطان قابوس</vt:lpstr>
      <vt:lpstr>Slide 25</vt:lpstr>
      <vt:lpstr>كليات العلوم التطبيقية</vt:lpstr>
      <vt:lpstr>الكليات التقنية</vt:lpstr>
      <vt:lpstr>معاهد العلوم الصحية</vt:lpstr>
      <vt:lpstr>معهد العلوم الشرعية</vt:lpstr>
      <vt:lpstr>الجامعات والكليات الخاصة</vt:lpstr>
      <vt:lpstr>كلية الدراسات المصرفية والمالية </vt:lpstr>
      <vt:lpstr>Slide 32</vt:lpstr>
      <vt:lpstr>معهد العلوم الشرعية</vt:lpstr>
      <vt:lpstr>Slide 34</vt:lpstr>
      <vt:lpstr>Slide 35</vt:lpstr>
      <vt:lpstr>Slide 36</vt:lpstr>
      <vt:lpstr>التصورات للمتطلبات المالية والبشرية التي يتطلبها رفع الطاقة الاستيعابية</vt:lpstr>
      <vt:lpstr>Slide 38</vt:lpstr>
      <vt:lpstr>Slide 39</vt:lpstr>
      <vt:lpstr>التحديات العامة وتشمل: </vt:lpstr>
      <vt:lpstr>التحديات الخاصة وتشمل:</vt:lpstr>
      <vt:lpstr>Slide 42</vt:lpstr>
      <vt:lpstr>Slide 43</vt:lpstr>
      <vt:lpstr>التوصيات المتعلقة بالتمويل والاستثمار</vt:lpstr>
      <vt:lpstr>التوصيات المتعلقة بالدراسات والرؤى المستقبلية</vt:lpstr>
      <vt:lpstr>التوصيات المتعلقة بالبرامج التعليمية والتخصصات</vt:lpstr>
      <vt:lpstr>التوصيات المتعلقة بالبنى الأساسية والكوادر والخدمات المساندة</vt:lpstr>
      <vt:lpstr>الخاتمـــــــــة</vt:lpstr>
      <vt:lpstr>Slide 49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GAE</dc:creator>
  <cp:lastModifiedBy>moe</cp:lastModifiedBy>
  <cp:revision>126</cp:revision>
  <dcterms:created xsi:type="dcterms:W3CDTF">2006-08-16T00:00:00Z</dcterms:created>
  <dcterms:modified xsi:type="dcterms:W3CDTF">2014-10-02T05:19:46Z</dcterms:modified>
</cp:coreProperties>
</file>